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77" r:id="rId3"/>
    <p:sldId id="278" r:id="rId4"/>
    <p:sldId id="298" r:id="rId5"/>
    <p:sldId id="299" r:id="rId6"/>
    <p:sldId id="281" r:id="rId7"/>
    <p:sldId id="282" r:id="rId8"/>
    <p:sldId id="283" r:id="rId9"/>
    <p:sldId id="284" r:id="rId10"/>
    <p:sldId id="286" r:id="rId11"/>
    <p:sldId id="318" r:id="rId12"/>
    <p:sldId id="288" r:id="rId13"/>
    <p:sldId id="316" r:id="rId14"/>
    <p:sldId id="317" r:id="rId15"/>
    <p:sldId id="290" r:id="rId16"/>
    <p:sldId id="310" r:id="rId17"/>
    <p:sldId id="315" r:id="rId18"/>
    <p:sldId id="311" r:id="rId19"/>
    <p:sldId id="307" r:id="rId20"/>
    <p:sldId id="308" r:id="rId21"/>
    <p:sldId id="296" r:id="rId22"/>
    <p:sldId id="309" r:id="rId23"/>
    <p:sldId id="319" r:id="rId24"/>
  </p:sldIdLst>
  <p:sldSz cx="9144000" cy="6858000" type="screen4x3"/>
  <p:notesSz cx="6797675" cy="987425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44D"/>
    <a:srgbClr val="C688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02" autoAdjust="0"/>
    <p:restoredTop sz="86357" autoAdjust="0"/>
  </p:normalViewPr>
  <p:slideViewPr>
    <p:cSldViewPr>
      <p:cViewPr varScale="1">
        <p:scale>
          <a:sx n="103" d="100"/>
          <a:sy n="103" d="100"/>
        </p:scale>
        <p:origin x="-948" y="-84"/>
      </p:cViewPr>
      <p:guideLst>
        <p:guide orient="horz" pos="2160"/>
        <p:guide pos="2880"/>
      </p:guideLst>
    </p:cSldViewPr>
  </p:slideViewPr>
  <p:outlineViewPr>
    <p:cViewPr>
      <p:scale>
        <a:sx n="33" d="100"/>
        <a:sy n="33" d="100"/>
      </p:scale>
      <p:origin x="0" y="-37740"/>
    </p:cViewPr>
  </p:outlineViewPr>
  <p:notesTextViewPr>
    <p:cViewPr>
      <p:scale>
        <a:sx n="100" d="100"/>
        <a:sy n="100" d="100"/>
      </p:scale>
      <p:origin x="0" y="0"/>
    </p:cViewPr>
  </p:notesTextViewPr>
  <p:notesViewPr>
    <p:cSldViewPr>
      <p:cViewPr varScale="1">
        <p:scale>
          <a:sx n="63" d="100"/>
          <a:sy n="63" d="100"/>
        </p:scale>
        <p:origin x="-3942" y="-12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굴림" pitchFamily="50" charset="-127"/>
              </a:defRPr>
            </a:lvl1pPr>
          </a:lstStyle>
          <a:p>
            <a:endParaRPr lang="en-CA" altLang="ko-KR"/>
          </a:p>
        </p:txBody>
      </p:sp>
      <p:sp>
        <p:nvSpPr>
          <p:cNvPr id="4099" name="Rectangle 3"/>
          <p:cNvSpPr>
            <a:spLocks noGrp="1" noChangeArrowheads="1"/>
          </p:cNvSpPr>
          <p:nvPr>
            <p:ph type="dt" idx="1"/>
          </p:nvPr>
        </p:nvSpPr>
        <p:spPr bwMode="auto">
          <a:xfrm>
            <a:off x="3850443"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굴림" pitchFamily="50" charset="-127"/>
              </a:defRPr>
            </a:lvl1pPr>
          </a:lstStyle>
          <a:p>
            <a:endParaRPr lang="en-CA" altLang="ko-KR"/>
          </a:p>
        </p:txBody>
      </p:sp>
      <p:sp>
        <p:nvSpPr>
          <p:cNvPr id="13316" name="Rectangle 4"/>
          <p:cNvSpPr>
            <a:spLocks noGrp="1" noRot="1" noChangeAspect="1" noChangeArrowheads="1" noTextEdit="1"/>
          </p:cNvSpPr>
          <p:nvPr>
            <p:ph type="sldImg" idx="2"/>
          </p:nvPr>
        </p:nvSpPr>
        <p:spPr bwMode="auto">
          <a:xfrm>
            <a:off x="931863" y="741363"/>
            <a:ext cx="4933950"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79768" y="4690269"/>
            <a:ext cx="5438140"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altLang="ko-KR" noProof="0" smtClean="0"/>
              <a:t>Click to edit Master text styles</a:t>
            </a:r>
          </a:p>
          <a:p>
            <a:pPr lvl="1"/>
            <a:r>
              <a:rPr lang="en-CA" altLang="ko-KR" noProof="0" smtClean="0"/>
              <a:t>Second level</a:t>
            </a:r>
          </a:p>
          <a:p>
            <a:pPr lvl="2"/>
            <a:r>
              <a:rPr lang="en-CA" altLang="ko-KR" noProof="0" smtClean="0"/>
              <a:t>Third level</a:t>
            </a:r>
          </a:p>
          <a:p>
            <a:pPr lvl="3"/>
            <a:r>
              <a:rPr lang="en-CA" altLang="ko-KR" noProof="0" smtClean="0"/>
              <a:t>Fourth level</a:t>
            </a:r>
          </a:p>
          <a:p>
            <a:pPr lvl="4"/>
            <a:r>
              <a:rPr lang="en-CA" altLang="ko-KR" noProof="0" smtClean="0"/>
              <a:t>Fifth level</a:t>
            </a:r>
          </a:p>
        </p:txBody>
      </p:sp>
      <p:sp>
        <p:nvSpPr>
          <p:cNvPr id="4102" name="Rectangle 6"/>
          <p:cNvSpPr>
            <a:spLocks noGrp="1" noChangeArrowheads="1"/>
          </p:cNvSpPr>
          <p:nvPr>
            <p:ph type="ftr" sz="quarter" idx="4"/>
          </p:nvPr>
        </p:nvSpPr>
        <p:spPr bwMode="auto">
          <a:xfrm>
            <a:off x="0"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굴림" pitchFamily="50" charset="-127"/>
              </a:defRPr>
            </a:lvl1pPr>
          </a:lstStyle>
          <a:p>
            <a:endParaRPr lang="en-CA" altLang="ko-KR"/>
          </a:p>
        </p:txBody>
      </p:sp>
      <p:sp>
        <p:nvSpPr>
          <p:cNvPr id="4103" name="Rectangle 7"/>
          <p:cNvSpPr>
            <a:spLocks noGrp="1" noChangeArrowheads="1"/>
          </p:cNvSpPr>
          <p:nvPr>
            <p:ph type="sldNum" sz="quarter" idx="5"/>
          </p:nvPr>
        </p:nvSpPr>
        <p:spPr bwMode="auto">
          <a:xfrm>
            <a:off x="3850443"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굴림" pitchFamily="50" charset="-127"/>
              </a:defRPr>
            </a:lvl1pPr>
          </a:lstStyle>
          <a:p>
            <a:fld id="{6F1B30F3-2019-4941-9E94-21F719CBBFB4}" type="slidenum">
              <a:rPr lang="en-CA" altLang="ko-KR"/>
              <a:pPr/>
              <a:t>‹#›</a:t>
            </a:fld>
            <a:endParaRPr lang="en-CA" altLang="ko-KR"/>
          </a:p>
        </p:txBody>
      </p:sp>
    </p:spTree>
    <p:extLst>
      <p:ext uri="{BB962C8B-B14F-4D97-AF65-F5344CB8AC3E}">
        <p14:creationId xmlns:p14="http://schemas.microsoft.com/office/powerpoint/2010/main" val="4252875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1B30F3-2019-4941-9E94-21F719CBBFB4}" type="slidenum">
              <a:rPr lang="en-CA" altLang="ko-KR" smtClean="0"/>
              <a:pPr/>
              <a:t>1</a:t>
            </a:fld>
            <a:endParaRPr lang="en-CA" altLang="ko-KR"/>
          </a:p>
        </p:txBody>
      </p:sp>
    </p:spTree>
    <p:extLst>
      <p:ext uri="{BB962C8B-B14F-4D97-AF65-F5344CB8AC3E}">
        <p14:creationId xmlns:p14="http://schemas.microsoft.com/office/powerpoint/2010/main" val="1409581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extLst>
      <p:ext uri="{BB962C8B-B14F-4D97-AF65-F5344CB8AC3E}">
        <p14:creationId xmlns:p14="http://schemas.microsoft.com/office/powerpoint/2010/main" val="3127163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extLst>
      <p:ext uri="{BB962C8B-B14F-4D97-AF65-F5344CB8AC3E}">
        <p14:creationId xmlns:p14="http://schemas.microsoft.com/office/powerpoint/2010/main" val="3286975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extLst>
      <p:ext uri="{BB962C8B-B14F-4D97-AF65-F5344CB8AC3E}">
        <p14:creationId xmlns:p14="http://schemas.microsoft.com/office/powerpoint/2010/main" val="50774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extLst>
      <p:ext uri="{BB962C8B-B14F-4D97-AF65-F5344CB8AC3E}">
        <p14:creationId xmlns:p14="http://schemas.microsoft.com/office/powerpoint/2010/main" val="3391781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extLst>
      <p:ext uri="{BB962C8B-B14F-4D97-AF65-F5344CB8AC3E}">
        <p14:creationId xmlns:p14="http://schemas.microsoft.com/office/powerpoint/2010/main" val="3286975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extLst>
      <p:ext uri="{BB962C8B-B14F-4D97-AF65-F5344CB8AC3E}">
        <p14:creationId xmlns:p14="http://schemas.microsoft.com/office/powerpoint/2010/main" val="3189558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extLst>
      <p:ext uri="{BB962C8B-B14F-4D97-AF65-F5344CB8AC3E}">
        <p14:creationId xmlns:p14="http://schemas.microsoft.com/office/powerpoint/2010/main" val="3283673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a:ln/>
        </p:spPr>
      </p:sp>
      <p:sp>
        <p:nvSpPr>
          <p:cNvPr id="2969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915816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extLst>
      <p:ext uri="{BB962C8B-B14F-4D97-AF65-F5344CB8AC3E}">
        <p14:creationId xmlns:p14="http://schemas.microsoft.com/office/powerpoint/2010/main" val="3286975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ea typeface="宋体" pitchFamily="2" charset="-122"/>
            </a:endParaRPr>
          </a:p>
        </p:txBody>
      </p:sp>
    </p:spTree>
    <p:extLst>
      <p:ext uri="{BB962C8B-B14F-4D97-AF65-F5344CB8AC3E}">
        <p14:creationId xmlns:p14="http://schemas.microsoft.com/office/powerpoint/2010/main" val="32869754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pic>
        <p:nvPicPr>
          <p:cNvPr id="4" name="그림 6" descr="엠블럼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ko-KR" sz="1200" b="1">
                <a:solidFill>
                  <a:srgbClr val="09244D"/>
                </a:solidFill>
                <a:ea typeface="굴림" pitchFamily="50" charset="-127"/>
              </a:rPr>
              <a:t>Jeju, 13 – 16 May 2013</a:t>
            </a:r>
            <a:endParaRPr lang="en-CA" altLang="ko-KR" sz="1200" b="1">
              <a:ea typeface="굴림" pitchFamily="50" charset="-127"/>
            </a:endParaRPr>
          </a:p>
        </p:txBody>
      </p:sp>
      <p:sp>
        <p:nvSpPr>
          <p:cNvPr id="6" name="Rectangle 13"/>
          <p:cNvSpPr>
            <a:spLocks noChangeArrowheads="1"/>
          </p:cNvSpPr>
          <p:nvPr userDrawn="1"/>
        </p:nvSpPr>
        <p:spPr bwMode="auto">
          <a:xfrm>
            <a:off x="3028950" y="6381750"/>
            <a:ext cx="3068638" cy="331788"/>
          </a:xfrm>
          <a:prstGeom prst="rect">
            <a:avLst/>
          </a:prstGeom>
          <a:noFill/>
          <a:ln w="9525">
            <a:noFill/>
            <a:miter lim="800000"/>
            <a:headEnd/>
            <a:tailEnd/>
          </a:ln>
          <a:effectLst/>
        </p:spPr>
        <p:txBody>
          <a:bodyPr/>
          <a:lstStyle/>
          <a:p>
            <a:pPr algn="ct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ltLang="ko-KR"/>
              <a:t>TITLE OF </a:t>
            </a:r>
            <a:br>
              <a:rPr lang="en-CA" altLang="ko-KR"/>
            </a:br>
            <a:r>
              <a:rPr lang="en-CA" altLang="ko-KR"/>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7" name="Rectangle 6"/>
          <p:cNvSpPr>
            <a:spLocks noGrp="1" noChangeArrowheads="1"/>
          </p:cNvSpPr>
          <p:nvPr>
            <p:ph type="sldNum" sz="quarter" idx="10"/>
          </p:nvPr>
        </p:nvSpPr>
        <p:spPr>
          <a:xfrm>
            <a:off x="7766050" y="6337300"/>
            <a:ext cx="909638" cy="404813"/>
          </a:xfrm>
        </p:spPr>
        <p:txBody>
          <a:bodyPr/>
          <a:lstStyle>
            <a:lvl1pPr>
              <a:defRPr>
                <a:solidFill>
                  <a:srgbClr val="09244D"/>
                </a:solidFill>
              </a:defRPr>
            </a:lvl1pPr>
          </a:lstStyle>
          <a:p>
            <a:fld id="{BEB5CE49-576F-42D3-847A-E6CA648A6E5D}" type="slidenum">
              <a:rPr lang="en-CA" altLang="ko-KR"/>
              <a:pPr/>
              <a:t>‹#›</a:t>
            </a:fld>
            <a:endParaRPr lang="en-CA" altLang="ko-KR"/>
          </a:p>
        </p:txBody>
      </p:sp>
    </p:spTree>
    <p:extLst>
      <p:ext uri="{BB962C8B-B14F-4D97-AF65-F5344CB8AC3E}">
        <p14:creationId xmlns:p14="http://schemas.microsoft.com/office/powerpoint/2010/main" val="371193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fld id="{1A9FF7A7-7E7B-4088-A24F-46B30A0AC66B}" type="slidenum">
              <a:rPr lang="en-CA" altLang="ko-KR"/>
              <a:pPr/>
              <a:t>‹#›</a:t>
            </a:fld>
            <a:endParaRPr lang="en-CA" altLang="ko-KR"/>
          </a:p>
        </p:txBody>
      </p:sp>
      <p:sp>
        <p:nvSpPr>
          <p:cNvPr id="5"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2515459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38925" y="274638"/>
            <a:ext cx="2058988" cy="5808662"/>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29325" cy="580866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fld id="{9FCE5520-BB0C-4920-9C9F-0558E8F2CE5A}" type="slidenum">
              <a:rPr lang="en-CA" altLang="ko-KR"/>
              <a:pPr/>
              <a:t>‹#›</a:t>
            </a:fld>
            <a:endParaRPr lang="en-CA" altLang="ko-KR"/>
          </a:p>
        </p:txBody>
      </p:sp>
      <p:sp>
        <p:nvSpPr>
          <p:cNvPr id="5"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359429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ltLang="ko-KR" sz="1200" b="1">
                <a:solidFill>
                  <a:srgbClr val="09244D"/>
                </a:solidFill>
                <a:ea typeface="굴림" pitchFamily="50" charset="-127"/>
              </a:rPr>
              <a:t>GSC-17, Jeju / Korea</a:t>
            </a:r>
            <a:endParaRPr lang="en-CA" altLang="ko-KR" sz="1200" b="1">
              <a:ea typeface="굴림" pitchFamily="50" charset="-127"/>
            </a:endParaRPr>
          </a:p>
        </p:txBody>
      </p:sp>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xfrm>
            <a:off x="3446463" y="6337300"/>
            <a:ext cx="2133600" cy="476250"/>
          </a:xfrm>
        </p:spPr>
        <p:txBody>
          <a:bodyPr/>
          <a:lstStyle>
            <a:lvl1pPr>
              <a:defRPr/>
            </a:lvl1pPr>
          </a:lstStyle>
          <a:p>
            <a:fld id="{A9D3443C-1CA6-4798-8F85-7AB79AC1144A}" type="slidenum">
              <a:rPr lang="en-CA" altLang="ko-KR"/>
              <a:pPr/>
              <a:t>‹#›</a:t>
            </a:fld>
            <a:endParaRPr lang="en-CA" altLang="ko-KR"/>
          </a:p>
        </p:txBody>
      </p:sp>
      <p:sp>
        <p:nvSpPr>
          <p:cNvPr id="6"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353557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fld id="{9720B360-A32F-404C-8401-B46E1259F1F2}" type="slidenum">
              <a:rPr lang="en-CA" altLang="ko-KR"/>
              <a:pPr/>
              <a:t>‹#›</a:t>
            </a:fld>
            <a:endParaRPr lang="en-CA" altLang="ko-KR"/>
          </a:p>
        </p:txBody>
      </p:sp>
      <p:sp>
        <p:nvSpPr>
          <p:cNvPr id="5"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72953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fld id="{6BA63315-FD52-4E52-98E3-F669E83511D4}" type="slidenum">
              <a:rPr lang="en-CA" altLang="ko-KR"/>
              <a:pPr/>
              <a:t>‹#›</a:t>
            </a:fld>
            <a:endParaRPr lang="en-CA" altLang="ko-KR"/>
          </a:p>
        </p:txBody>
      </p:sp>
      <p:sp>
        <p:nvSpPr>
          <p:cNvPr id="6"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6904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fld id="{FA2ED834-8225-41CF-9622-6D761855BD06}" type="slidenum">
              <a:rPr lang="en-CA" altLang="ko-KR"/>
              <a:pPr/>
              <a:t>‹#›</a:t>
            </a:fld>
            <a:endParaRPr lang="en-CA" altLang="ko-KR"/>
          </a:p>
        </p:txBody>
      </p:sp>
      <p:sp>
        <p:nvSpPr>
          <p:cNvPr id="8"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2639241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fld id="{370AB4BC-36D2-4B5C-9B8D-1F848A895E68}" type="slidenum">
              <a:rPr lang="en-CA" altLang="ko-KR"/>
              <a:pPr/>
              <a:t>‹#›</a:t>
            </a:fld>
            <a:endParaRPr lang="en-CA" altLang="ko-KR"/>
          </a:p>
        </p:txBody>
      </p:sp>
      <p:sp>
        <p:nvSpPr>
          <p:cNvPr id="4"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2367388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CB7CD8CE-48EB-4905-A3EF-60743ECE18F5}" type="slidenum">
              <a:rPr lang="en-CA" altLang="ko-KR"/>
              <a:pPr/>
              <a:t>‹#›</a:t>
            </a:fld>
            <a:endParaRPr lang="en-CA" altLang="ko-KR"/>
          </a:p>
        </p:txBody>
      </p:sp>
      <p:sp>
        <p:nvSpPr>
          <p:cNvPr id="3"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2323419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fld id="{04068464-3039-4DCB-B5E3-520C11FB902D}" type="slidenum">
              <a:rPr lang="en-CA" altLang="ko-KR"/>
              <a:pPr/>
              <a:t>‹#›</a:t>
            </a:fld>
            <a:endParaRPr lang="en-CA" altLang="ko-KR"/>
          </a:p>
        </p:txBody>
      </p:sp>
      <p:sp>
        <p:nvSpPr>
          <p:cNvPr id="6"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3448275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fld id="{2B775F0F-7776-4E15-801F-6779BA102B1E}" type="slidenum">
              <a:rPr lang="en-CA" altLang="ko-KR"/>
              <a:pPr/>
              <a:t>‹#›</a:t>
            </a:fld>
            <a:endParaRPr lang="en-CA" altLang="ko-KR"/>
          </a:p>
        </p:txBody>
      </p:sp>
      <p:sp>
        <p:nvSpPr>
          <p:cNvPr id="6" name="Rectangle 13"/>
          <p:cNvSpPr>
            <a:spLocks noChangeArrowheads="1"/>
          </p:cNvSpPr>
          <p:nvPr userDrawn="1"/>
        </p:nvSpPr>
        <p:spPr bwMode="auto">
          <a:xfrm>
            <a:off x="5868144" y="6381750"/>
            <a:ext cx="3068638" cy="331788"/>
          </a:xfrm>
          <a:prstGeom prst="rect">
            <a:avLst/>
          </a:prstGeom>
          <a:noFill/>
          <a:ln w="9525">
            <a:noFill/>
            <a:miter lim="800000"/>
            <a:headEnd/>
            <a:tailEnd/>
          </a:ln>
          <a:effectLst/>
        </p:spPr>
        <p:txBody>
          <a:bodyPr/>
          <a:lstStyle/>
          <a:p>
            <a:pPr algn="r">
              <a:defRPr/>
            </a:pPr>
            <a:r>
              <a:rPr lang="en-CA" altLang="ko-KR" sz="1200" b="1" dirty="0" smtClean="0">
                <a:solidFill>
                  <a:srgbClr val="09244D"/>
                </a:solidFill>
                <a:ea typeface="굴림" charset="-127"/>
              </a:rPr>
              <a:t>Standards</a:t>
            </a:r>
            <a:r>
              <a:rPr lang="en-CA" altLang="ko-KR" sz="1200" b="1" baseline="0" dirty="0" smtClean="0">
                <a:solidFill>
                  <a:srgbClr val="09244D"/>
                </a:solidFill>
                <a:ea typeface="굴림" charset="-127"/>
              </a:rPr>
              <a:t> for Shared ICT</a:t>
            </a:r>
            <a:endParaRPr lang="en-CA" altLang="ko-KR" sz="1200" b="1" dirty="0">
              <a:solidFill>
                <a:srgbClr val="09244D"/>
              </a:solidFill>
              <a:ea typeface="굴림" charset="-127"/>
            </a:endParaRPr>
          </a:p>
        </p:txBody>
      </p:sp>
    </p:spTree>
    <p:extLst>
      <p:ext uri="{BB962C8B-B14F-4D97-AF65-F5344CB8AC3E}">
        <p14:creationId xmlns:p14="http://schemas.microsoft.com/office/powerpoint/2010/main" val="4133268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그림 12" descr="2-1.jpg"/>
          <p:cNvPicPr>
            <a:picLocks noChangeAspect="1"/>
          </p:cNvPicPr>
          <p:nvPr userDrawn="1"/>
        </p:nvPicPr>
        <p:blipFill>
          <a:blip r:embed="rId13">
            <a:extLst>
              <a:ext uri="{28A0092B-C50C-407E-A947-70E740481C1C}">
                <a14:useLocalDpi xmlns:a14="http://schemas.microsoft.com/office/drawing/2010/main" val="0"/>
              </a:ext>
            </a:extLst>
          </a:blip>
          <a:srcRect l="78127" t="73959"/>
          <a:stretch>
            <a:fillRect/>
          </a:stretch>
        </p:blipFill>
        <p:spPr bwMode="auto">
          <a:xfrm>
            <a:off x="7143750" y="5072063"/>
            <a:ext cx="200025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altLang="ko-KR" smtClean="0"/>
              <a:t>Click to edit Master title style</a:t>
            </a:r>
          </a:p>
        </p:txBody>
      </p:sp>
      <p:sp>
        <p:nvSpPr>
          <p:cNvPr id="1028" name="Rectangle 3"/>
          <p:cNvSpPr>
            <a:spLocks noGrp="1" noChangeArrowheads="1"/>
          </p:cNvSpPr>
          <p:nvPr>
            <p:ph type="body" idx="1"/>
          </p:nvPr>
        </p:nvSpPr>
        <p:spPr bwMode="auto">
          <a:xfrm>
            <a:off x="468313"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ko-KR" smtClean="0"/>
              <a:t>Click to edit Master text styles</a:t>
            </a:r>
          </a:p>
          <a:p>
            <a:pPr lvl="1"/>
            <a:r>
              <a:rPr lang="en-CA" altLang="ko-KR" smtClean="0"/>
              <a:t>Second level</a:t>
            </a:r>
          </a:p>
          <a:p>
            <a:pPr lvl="2"/>
            <a:r>
              <a:rPr lang="en-CA" altLang="ko-KR" smtClean="0"/>
              <a:t>Third level</a:t>
            </a:r>
          </a:p>
          <a:p>
            <a:pPr lvl="3"/>
            <a:r>
              <a:rPr lang="en-CA" altLang="ko-KR" smtClean="0"/>
              <a:t>Fourth level</a:t>
            </a:r>
          </a:p>
          <a:p>
            <a:pPr lvl="4"/>
            <a:r>
              <a:rPr lang="en-CA" altLang="ko-KR" smtClean="0"/>
              <a:t>Fifth level </a:t>
            </a:r>
            <a:r>
              <a:rPr lang="en-US" altLang="ja-JP" smtClean="0"/>
              <a:t>GSC16-[session]-XX</a:t>
            </a:r>
            <a:endParaRPr lang="en-CA" altLang="ko-KR" smtClean="0"/>
          </a:p>
        </p:txBody>
      </p:sp>
      <p:sp>
        <p:nvSpPr>
          <p:cNvPr id="1030" name="Rectangle 6"/>
          <p:cNvSpPr>
            <a:spLocks noGrp="1" noChangeArrowheads="1"/>
          </p:cNvSpPr>
          <p:nvPr>
            <p:ph type="sldNum" sz="quarter" idx="4"/>
          </p:nvPr>
        </p:nvSpPr>
        <p:spPr bwMode="auto">
          <a:xfrm>
            <a:off x="327660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Trebuchet MS" pitchFamily="34" charset="0"/>
                <a:ea typeface="굴림" pitchFamily="50" charset="-127"/>
              </a:defRPr>
            </a:lvl1pPr>
          </a:lstStyle>
          <a:p>
            <a:fld id="{A5E45452-A7E5-42C2-84D2-831BA6E9EC7A}" type="slidenum">
              <a:rPr lang="en-CA" altLang="ko-KR"/>
              <a:pPr/>
              <a:t>‹#›</a:t>
            </a:fld>
            <a:endParaRPr lang="en-CA" altLang="ko-KR"/>
          </a:p>
        </p:txBody>
      </p:sp>
      <p:sp>
        <p:nvSpPr>
          <p:cNvPr id="1048" name="Rectangle 24"/>
          <p:cNvSpPr>
            <a:spLocks noChangeArrowheads="1"/>
          </p:cNvSpPr>
          <p:nvPr userDrawn="1"/>
        </p:nvSpPr>
        <p:spPr bwMode="auto">
          <a:xfrm>
            <a:off x="7531713" y="260350"/>
            <a:ext cx="1217000" cy="276999"/>
          </a:xfrm>
          <a:prstGeom prst="rect">
            <a:avLst/>
          </a:prstGeom>
          <a:noFill/>
          <a:ln w="9525">
            <a:noFill/>
            <a:miter lim="800000"/>
            <a:headEnd/>
            <a:tailEnd/>
          </a:ln>
          <a:effectLst/>
        </p:spPr>
        <p:txBody>
          <a:bodyPr wrap="none">
            <a:spAutoFit/>
          </a:bodyPr>
          <a:lstStyle/>
          <a:p>
            <a:pPr algn="r">
              <a:defRPr/>
            </a:pPr>
            <a:r>
              <a:rPr lang="en-CA" altLang="ko-KR" sz="1200" dirty="0" smtClean="0">
                <a:solidFill>
                  <a:srgbClr val="09244D"/>
                </a:solidFill>
                <a:ea typeface="굴림" charset="-127"/>
              </a:rPr>
              <a:t>GSC17-IPR-07</a:t>
            </a:r>
            <a:endParaRPr lang="en-CA" altLang="ko-KR" sz="1200" dirty="0">
              <a:solidFill>
                <a:srgbClr val="09244D"/>
              </a:solidFill>
              <a:ea typeface="굴림" charset="-127"/>
            </a:endParaRP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arasco@microsof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bscarpelli@tiaonline.org" TargetMode="External"/><Relationship Id="rId4" Type="http://schemas.openxmlformats.org/officeDocument/2006/relationships/hyperlink" Target="mailto:cblum@tiaonline.org"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www.ftc.gov/os/caselist/1210081/121126boschanalysi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ftc.gov/os/caselist/1210120/130103googlemotorolaanalysi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ftc.gov/os/testimony/120711standardpatents.pdf" TargetMode="External"/><Relationship Id="rId2" Type="http://schemas.openxmlformats.org/officeDocument/2006/relationships/hyperlink" Target="http://www.justice.gov/iso/opa/atr/speeches/2012/at-speech-1207111.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justice.gov/atr/public/guidelines/290994.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cribd.com/doc/138039498/Motorola-Microsoft-RAND-ruli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iaonline.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ft.com/cms/s/2/215afb90-e86d-11e1-b724-00144feab49a.html#axzz23oVdWpxZ"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gov/a119.cfm" TargetMode="External"/><Relationship Id="rId2" Type="http://schemas.openxmlformats.org/officeDocument/2006/relationships/hyperlink" Target="http://www.nist.gov/standardsgov/nttaa-act.cf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bit.ly/OUfOz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bit.ly/O1pab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tes.nationalacademies.org/PGA/step/IPManagement/index.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tu.int/en/ITU-T/Workshops-and-Seminars/patent/Pages/default.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ftc.gov/os/caselist/1210081/index.shtm" TargetMode="External"/><Relationship Id="rId2" Type="http://schemas.openxmlformats.org/officeDocument/2006/relationships/hyperlink" Target="http://www.ftc.gov/opa/2012/11/bosch.shtm" TargetMode="External"/><Relationship Id="rId1" Type="http://schemas.openxmlformats.org/officeDocument/2006/relationships/slideLayout" Target="../slideLayouts/slideLayout2.xml"/><Relationship Id="rId5" Type="http://schemas.openxmlformats.org/officeDocument/2006/relationships/hyperlink" Target="http://ftc.gov/os/comments/motorolagoogle/index.shtm" TargetMode="External"/><Relationship Id="rId4" Type="http://schemas.openxmlformats.org/officeDocument/2006/relationships/hyperlink" Target="http://www.ftc.gov/opa/2013/01/google.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060848"/>
            <a:ext cx="7772400" cy="3096343"/>
          </a:xfrm>
        </p:spPr>
        <p:txBody>
          <a:bodyPr/>
          <a:lstStyle/>
          <a:p>
            <a:pPr eaLnBrk="1" hangingPunct="1">
              <a:spcBef>
                <a:spcPct val="50000"/>
              </a:spcBef>
            </a:pPr>
            <a:r>
              <a:rPr lang="en-US" sz="3600" b="1" dirty="0">
                <a:effectLst>
                  <a:outerShdw blurRad="38100" dist="38100" dir="2700000" algn="tl">
                    <a:srgbClr val="000000">
                      <a:alpha val="43137"/>
                    </a:srgbClr>
                  </a:outerShdw>
                </a:effectLst>
              </a:rPr>
              <a:t>Update on Activities of the TIA Standards and IPR Policy Committee (SIPC) and the IPR Standing Committee (</a:t>
            </a:r>
            <a:r>
              <a:rPr lang="en-US" sz="3600" b="1" dirty="0" smtClean="0">
                <a:effectLst>
                  <a:outerShdw blurRad="38100" dist="38100" dir="2700000" algn="tl">
                    <a:srgbClr val="000000">
                      <a:alpha val="43137"/>
                    </a:srgbClr>
                  </a:outerShdw>
                </a:effectLst>
              </a:rPr>
              <a:t>IPRSC) </a:t>
            </a:r>
            <a:r>
              <a:rPr lang="en-US" sz="3600" b="1" dirty="0">
                <a:effectLst>
                  <a:outerShdw blurRad="38100" dist="38100" dir="2700000" algn="tl">
                    <a:srgbClr val="000000">
                      <a:alpha val="43137"/>
                    </a:srgbClr>
                  </a:outerShdw>
                </a:effectLst>
              </a:rPr>
              <a:t>Since GSC-16</a:t>
            </a:r>
            <a:endParaRPr lang="zh-CN" altLang="en-US" sz="3600" b="1" dirty="0">
              <a:effectLst>
                <a:outerShdw blurRad="38100" dist="38100" dir="2700000" algn="tl">
                  <a:srgbClr val="000000">
                    <a:alpha val="43137"/>
                  </a:srgbClr>
                </a:outerShdw>
              </a:effectLst>
            </a:endParaRPr>
          </a:p>
        </p:txBody>
      </p:sp>
      <p:sp>
        <p:nvSpPr>
          <p:cNvPr id="2051" name="Rectangle 3"/>
          <p:cNvSpPr>
            <a:spLocks noGrp="1" noChangeArrowheads="1"/>
          </p:cNvSpPr>
          <p:nvPr>
            <p:ph type="subTitle" idx="1"/>
          </p:nvPr>
        </p:nvSpPr>
        <p:spPr>
          <a:xfrm>
            <a:off x="539552" y="5204792"/>
            <a:ext cx="4024536" cy="1248544"/>
          </a:xfrm>
        </p:spPr>
        <p:txBody>
          <a:bodyPr/>
          <a:lstStyle/>
          <a:p>
            <a:r>
              <a:rPr lang="en-GB" sz="2800" dirty="0"/>
              <a:t>Amy Marasco,</a:t>
            </a:r>
          </a:p>
          <a:p>
            <a:r>
              <a:rPr lang="en-US" sz="2800" dirty="0"/>
              <a:t>TIA SIPC Chair</a:t>
            </a:r>
            <a:endParaRPr lang="en-CA" sz="2800" dirty="0"/>
          </a:p>
        </p:txBody>
      </p:sp>
      <p:graphicFrame>
        <p:nvGraphicFramePr>
          <p:cNvPr id="2092" name="Group 44"/>
          <p:cNvGraphicFramePr>
            <a:graphicFrameLocks noGrp="1"/>
          </p:cNvGraphicFramePr>
          <p:nvPr>
            <p:extLst>
              <p:ext uri="{D42A27DB-BD31-4B8C-83A1-F6EECF244321}">
                <p14:modId xmlns:p14="http://schemas.microsoft.com/office/powerpoint/2010/main" val="2489319269"/>
              </p:ext>
            </p:extLst>
          </p:nvPr>
        </p:nvGraphicFramePr>
        <p:xfrm>
          <a:off x="3587750" y="288925"/>
          <a:ext cx="5064125" cy="1661082"/>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dirty="0" smtClean="0">
                          <a:ln>
                            <a:noFill/>
                          </a:ln>
                          <a:solidFill>
                            <a:srgbClr val="09244D"/>
                          </a:solidFill>
                          <a:effectLst/>
                          <a:latin typeface="Trebuchet MS" pitchFamily="34" charset="0"/>
                          <a:ea typeface="굴림" pitchFamily="50" charset="-127"/>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MS PGothic" pitchFamily="34" charset="-128"/>
                        </a:rPr>
                        <a:t>GSC17-IPR-07</a:t>
                      </a:r>
                      <a:endParaRPr kumimoji="0" lang="en-CA" altLang="ko-KR" sz="1200" b="1" i="0" u="none" strike="noStrike" cap="none" normalizeH="0" baseline="0" dirty="0" smtClean="0">
                        <a:ln>
                          <a:noFill/>
                        </a:ln>
                        <a:solidFill>
                          <a:srgbClr val="09244D"/>
                        </a:solidFill>
                        <a:effectLst/>
                        <a:latin typeface="Arial" charset="0"/>
                        <a:ea typeface="MS PGothic" pitchFamily="34"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TIA</a:t>
                      </a:r>
                    </a:p>
                  </a:txBody>
                  <a:tcPr marT="45681" marB="45681"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CA" sz="1000" b="0" i="0" u="none" strike="noStrike" cap="none" normalizeH="0" baseline="0" dirty="0" smtClean="0">
                          <a:ln>
                            <a:noFill/>
                          </a:ln>
                          <a:solidFill>
                            <a:srgbClr val="09244D"/>
                          </a:solidFill>
                          <a:effectLst/>
                          <a:latin typeface="Arial" charset="0"/>
                        </a:rPr>
                        <a:t>Amy Marasco (</a:t>
                      </a:r>
                      <a:r>
                        <a:rPr kumimoji="0" lang="en-CA" sz="1000" b="0" i="0" u="none" strike="noStrike" cap="none" normalizeH="0" baseline="0" dirty="0" smtClean="0">
                          <a:ln>
                            <a:noFill/>
                          </a:ln>
                          <a:solidFill>
                            <a:srgbClr val="09244D"/>
                          </a:solidFill>
                          <a:effectLst/>
                          <a:latin typeface="Arial" charset="0"/>
                          <a:hlinkClick r:id="rId3"/>
                        </a:rPr>
                        <a:t>amarasco@microsoft.com</a:t>
                      </a:r>
                      <a:r>
                        <a:rPr kumimoji="0" lang="en-CA" sz="1000" b="0" i="0" u="none" strike="noStrike" cap="none" normalizeH="0" baseline="0" dirty="0" smtClean="0">
                          <a:ln>
                            <a:noFill/>
                          </a:ln>
                          <a:solidFill>
                            <a:srgbClr val="09244D"/>
                          </a:solidFill>
                          <a:effectLst/>
                          <a:latin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Cheryl Blum (</a:t>
                      </a:r>
                      <a:r>
                        <a:rPr kumimoji="0" lang="en-CA" sz="1000" b="0" i="0" u="none" strike="noStrike" cap="none" normalizeH="0" baseline="0" dirty="0" smtClean="0">
                          <a:ln>
                            <a:noFill/>
                          </a:ln>
                          <a:solidFill>
                            <a:srgbClr val="09244D"/>
                          </a:solidFill>
                          <a:effectLst/>
                          <a:latin typeface="Arial" charset="0"/>
                          <a:hlinkClick r:id="rId4"/>
                        </a:rPr>
                        <a:t>cblum@tiaonline.org</a:t>
                      </a:r>
                      <a:r>
                        <a:rPr kumimoji="0" lang="en-CA" sz="1000" b="0" i="0" u="none" strike="noStrike" cap="none" normalizeH="0" baseline="0" dirty="0" smtClean="0">
                          <a:ln>
                            <a:noFill/>
                          </a:ln>
                          <a:solidFill>
                            <a:srgbClr val="09244D"/>
                          </a:solidFill>
                          <a:effectLst/>
                          <a:latin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Brian Scarpelli (</a:t>
                      </a:r>
                      <a:r>
                        <a:rPr kumimoji="0" lang="en-CA" sz="1000" b="0" i="0" u="none" strike="noStrike" cap="none" normalizeH="0" baseline="0" dirty="0" smtClean="0">
                          <a:ln>
                            <a:noFill/>
                          </a:ln>
                          <a:solidFill>
                            <a:srgbClr val="09244D"/>
                          </a:solidFill>
                          <a:effectLst/>
                          <a:latin typeface="Arial" charset="0"/>
                          <a:hlinkClick r:id="rId5"/>
                        </a:rPr>
                        <a:t>bscarpelli@tiaonline.org</a:t>
                      </a:r>
                      <a:r>
                        <a:rPr kumimoji="0" lang="en-CA" sz="1000" b="0" i="0" u="none" strike="noStrike" cap="none" normalizeH="0" baseline="0" dirty="0" smtClean="0">
                          <a:ln>
                            <a:noFill/>
                          </a:ln>
                          <a:solidFill>
                            <a:srgbClr val="09244D"/>
                          </a:solidFill>
                          <a:effectLst/>
                          <a:latin typeface="Arial" charset="0"/>
                        </a:rPr>
                        <a:t>) </a:t>
                      </a:r>
                    </a:p>
                  </a:txBody>
                  <a:tcPr marT="45681" marB="45681"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smtClean="0">
                          <a:ln>
                            <a:noFill/>
                          </a:ln>
                          <a:solidFill>
                            <a:srgbClr val="09244D"/>
                          </a:solidFill>
                          <a:effectLst/>
                          <a:latin typeface="Arial" charset="0"/>
                        </a:rPr>
                        <a:t>IPR WG</a:t>
                      </a:r>
                      <a:endParaRPr kumimoji="0" lang="en-CA" sz="1000" b="0" i="0" u="none" strike="noStrike" cap="none" normalizeH="0" baseline="0" dirty="0" smtClean="0">
                        <a:ln>
                          <a:noFill/>
                        </a:ln>
                        <a:solidFill>
                          <a:srgbClr val="09244D"/>
                        </a:solidFill>
                        <a:effectLst/>
                        <a:latin typeface="Arial" charset="0"/>
                      </a:endParaRPr>
                    </a:p>
                  </a:txBody>
                  <a:tcPr marT="45681" marB="45681"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smtClean="0">
                          <a:ln>
                            <a:noFill/>
                          </a:ln>
                          <a:solidFill>
                            <a:srgbClr val="09244D"/>
                          </a:solidFill>
                          <a:effectLst/>
                          <a:latin typeface="Trebuchet MS" pitchFamily="34" charset="0"/>
                          <a:ea typeface="굴림" pitchFamily="50" charset="-127"/>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000" b="0" i="0" u="none" strike="noStrike" cap="none" normalizeH="0" baseline="0" dirty="0" smtClean="0">
                          <a:ln>
                            <a:noFill/>
                          </a:ln>
                          <a:solidFill>
                            <a:srgbClr val="09244D"/>
                          </a:solidFill>
                          <a:effectLst/>
                          <a:latin typeface="Arial" charset="0"/>
                          <a:ea typeface="굴림" pitchFamily="50" charset="-127"/>
                        </a:rPr>
                        <a:t>4.6</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
        <p:nvSpPr>
          <p:cNvPr id="5" name="Rectangle 3"/>
          <p:cNvSpPr txBox="1">
            <a:spLocks noChangeArrowheads="1"/>
          </p:cNvSpPr>
          <p:nvPr/>
        </p:nvSpPr>
        <p:spPr bwMode="auto">
          <a:xfrm>
            <a:off x="4572000" y="5204792"/>
            <a:ext cx="4024536" cy="124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Tx/>
              <a:buNone/>
              <a:defRPr sz="3200" b="1">
                <a:solidFill>
                  <a:srgbClr val="09244D"/>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a:lstStyle>
          <a:p>
            <a:r>
              <a:rPr lang="en-GB" sz="2800" kern="0" dirty="0" smtClean="0"/>
              <a:t>Brian Scarpelli,</a:t>
            </a:r>
          </a:p>
          <a:p>
            <a:r>
              <a:rPr lang="en-US" sz="2800" kern="0" dirty="0" smtClean="0"/>
              <a:t>TIA</a:t>
            </a:r>
            <a:endParaRPr lang="en-CA" sz="2800" kern="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457200" y="404664"/>
            <a:ext cx="8229600" cy="7275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rmAutofit fontScale="82500" lnSpcReduction="20000"/>
          </a:bodyPr>
          <a:lst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a:lstStyle>
          <a:p>
            <a:r>
              <a:rPr lang="en-US" sz="3000" kern="0" dirty="0" smtClean="0"/>
              <a:t>FTC Developments Related to Standard-Essential Patents (SEPs) and RAND Licensing Commitments</a:t>
            </a:r>
            <a:endParaRPr lang="en-US" sz="3000" kern="0" dirty="0"/>
          </a:p>
        </p:txBody>
      </p:sp>
      <p:sp>
        <p:nvSpPr>
          <p:cNvPr id="3" name="Content Placeholder 2"/>
          <p:cNvSpPr>
            <a:spLocks noGrp="1"/>
          </p:cNvSpPr>
          <p:nvPr>
            <p:ph idx="1"/>
          </p:nvPr>
        </p:nvSpPr>
        <p:spPr>
          <a:xfrm>
            <a:off x="395536" y="1268761"/>
            <a:ext cx="8424936" cy="5589240"/>
          </a:xfrm>
        </p:spPr>
        <p:txBody>
          <a:bodyPr>
            <a:normAutofit fontScale="70000" lnSpcReduction="20000"/>
          </a:bodyPr>
          <a:lstStyle/>
          <a:p>
            <a:pPr rtl="0" eaLnBrk="0" fontAlgn="base" hangingPunct="0"/>
            <a:r>
              <a:rPr lang="en-US" sz="3300" b="1" i="1" dirty="0" smtClean="0">
                <a:solidFill>
                  <a:srgbClr val="09244D"/>
                </a:solidFill>
                <a:effectLst/>
              </a:rPr>
              <a:t>In the Matter of Robert Bosch GmbH</a:t>
            </a:r>
            <a:r>
              <a:rPr lang="en-US" sz="3300" b="1" dirty="0" smtClean="0">
                <a:solidFill>
                  <a:srgbClr val="09244D"/>
                </a:solidFill>
                <a:effectLst/>
              </a:rPr>
              <a:t>,</a:t>
            </a:r>
            <a:r>
              <a:rPr lang="en-US" sz="3300" b="1" i="1" dirty="0" smtClean="0">
                <a:solidFill>
                  <a:srgbClr val="09244D"/>
                </a:solidFill>
                <a:effectLst/>
              </a:rPr>
              <a:t> </a:t>
            </a:r>
            <a:r>
              <a:rPr lang="en-US" sz="3300" b="1" dirty="0" smtClean="0">
                <a:solidFill>
                  <a:srgbClr val="09244D"/>
                </a:solidFill>
                <a:effectLst/>
              </a:rPr>
              <a:t>FTC File Number 121-0081 (November 26, 2012): Consent decree finalized April 24, 2013</a:t>
            </a:r>
            <a:endParaRPr lang="en-US" sz="3300" dirty="0" smtClean="0">
              <a:effectLst/>
            </a:endParaRPr>
          </a:p>
          <a:p>
            <a:pPr lvl="1"/>
            <a:r>
              <a:rPr lang="en-US" dirty="0" smtClean="0">
                <a:effectLst/>
              </a:rPr>
              <a:t>“The Consent Order requires Bosch to offer</a:t>
            </a:r>
            <a:r>
              <a:rPr lang="en-US" sz="2800" dirty="0" smtClean="0">
                <a:effectLst/>
                <a:latin typeface="+mn-lt"/>
                <a:ea typeface="+mn-ea"/>
                <a:cs typeface="+mn-cs"/>
              </a:rPr>
              <a:t> </a:t>
            </a:r>
            <a:r>
              <a:rPr lang="en-US" dirty="0" smtClean="0">
                <a:effectLst/>
              </a:rPr>
              <a:t>a ro</a:t>
            </a:r>
            <a:r>
              <a:rPr lang="en-US" sz="2800" dirty="0" smtClean="0">
                <a:effectLst/>
                <a:latin typeface="+mn-lt"/>
                <a:ea typeface="+mn-ea"/>
                <a:cs typeface="+mn-cs"/>
              </a:rPr>
              <a:t>y</a:t>
            </a:r>
            <a:r>
              <a:rPr lang="en-US" dirty="0" smtClean="0">
                <a:effectLst/>
              </a:rPr>
              <a:t>alt</a:t>
            </a:r>
            <a:r>
              <a:rPr lang="en-US" sz="2800" dirty="0" smtClean="0">
                <a:effectLst/>
                <a:latin typeface="+mn-lt"/>
                <a:ea typeface="+mn-ea"/>
                <a:cs typeface="+mn-cs"/>
              </a:rPr>
              <a:t>y</a:t>
            </a:r>
            <a:r>
              <a:rPr lang="en-US" dirty="0" smtClean="0">
                <a:effectLst/>
              </a:rPr>
              <a:t>-f</a:t>
            </a:r>
            <a:r>
              <a:rPr lang="en-US" sz="2800" dirty="0" smtClean="0">
                <a:effectLst/>
                <a:latin typeface="+mn-lt"/>
                <a:ea typeface="+mn-ea"/>
                <a:cs typeface="+mn-cs"/>
              </a:rPr>
              <a:t>r</a:t>
            </a:r>
            <a:r>
              <a:rPr lang="en-US" dirty="0" smtClean="0">
                <a:effectLst/>
              </a:rPr>
              <a:t>ee lic</a:t>
            </a:r>
            <a:r>
              <a:rPr lang="en-US" sz="2800" dirty="0" smtClean="0">
                <a:effectLst/>
                <a:latin typeface="+mn-lt"/>
                <a:ea typeface="+mn-ea"/>
                <a:cs typeface="+mn-cs"/>
              </a:rPr>
              <a:t>e</a:t>
            </a:r>
            <a:r>
              <a:rPr lang="en-US" dirty="0" smtClean="0">
                <a:effectLst/>
              </a:rPr>
              <a:t>nse to all potential implementers for ce</a:t>
            </a:r>
            <a:r>
              <a:rPr lang="en-US" sz="2800" dirty="0" smtClean="0">
                <a:effectLst/>
                <a:latin typeface="+mn-lt"/>
                <a:ea typeface="+mn-ea"/>
                <a:cs typeface="+mn-cs"/>
              </a:rPr>
              <a:t>r</a:t>
            </a:r>
            <a:r>
              <a:rPr lang="en-US" dirty="0" smtClean="0">
                <a:effectLst/>
              </a:rPr>
              <a:t>tain enume</a:t>
            </a:r>
            <a:r>
              <a:rPr lang="en-US" sz="2800" dirty="0" smtClean="0">
                <a:effectLst/>
                <a:latin typeface="+mn-lt"/>
                <a:ea typeface="+mn-ea"/>
                <a:cs typeface="+mn-cs"/>
              </a:rPr>
              <a:t>r</a:t>
            </a:r>
            <a:r>
              <a:rPr lang="en-US" dirty="0" smtClean="0">
                <a:effectLst/>
              </a:rPr>
              <a:t>ated p</a:t>
            </a:r>
            <a:r>
              <a:rPr lang="en-US" sz="2800" dirty="0" smtClean="0">
                <a:effectLst/>
                <a:latin typeface="+mn-lt"/>
                <a:ea typeface="+mn-ea"/>
                <a:cs typeface="+mn-cs"/>
              </a:rPr>
              <a:t>a</a:t>
            </a:r>
            <a:r>
              <a:rPr lang="en-US" dirty="0" smtClean="0">
                <a:effectLst/>
              </a:rPr>
              <a:t>tents for the pu</a:t>
            </a:r>
            <a:r>
              <a:rPr lang="en-US" sz="2800" dirty="0" smtClean="0">
                <a:effectLst/>
                <a:latin typeface="+mn-lt"/>
                <a:ea typeface="+mn-ea"/>
                <a:cs typeface="+mn-cs"/>
              </a:rPr>
              <a:t>r</a:t>
            </a:r>
            <a:r>
              <a:rPr lang="en-US" dirty="0" smtClean="0">
                <a:effectLst/>
              </a:rPr>
              <a:t>pose of manu</a:t>
            </a:r>
            <a:r>
              <a:rPr lang="en-US" sz="2800" dirty="0" smtClean="0">
                <a:effectLst/>
                <a:latin typeface="+mn-lt"/>
                <a:ea typeface="+mn-ea"/>
                <a:cs typeface="+mn-cs"/>
              </a:rPr>
              <a:t>f</a:t>
            </a:r>
            <a:r>
              <a:rPr lang="en-US" dirty="0" smtClean="0">
                <a:effectLst/>
              </a:rPr>
              <a:t>actu</a:t>
            </a:r>
            <a:r>
              <a:rPr lang="en-US" sz="2800" dirty="0" smtClean="0">
                <a:effectLst/>
                <a:latin typeface="+mn-lt"/>
                <a:ea typeface="+mn-ea"/>
                <a:cs typeface="+mn-cs"/>
              </a:rPr>
              <a:t>r</a:t>
            </a:r>
            <a:r>
              <a:rPr lang="en-US" dirty="0" smtClean="0">
                <a:effectLst/>
              </a:rPr>
              <a:t>ing </a:t>
            </a:r>
            <a:r>
              <a:rPr lang="en-US" sz="2800" dirty="0" smtClean="0">
                <a:effectLst/>
                <a:latin typeface="+mn-lt"/>
                <a:ea typeface="+mn-ea"/>
                <a:cs typeface="+mn-cs"/>
              </a:rPr>
              <a:t>A</a:t>
            </a:r>
            <a:r>
              <a:rPr lang="en-US" dirty="0" smtClean="0">
                <a:effectLst/>
              </a:rPr>
              <a:t>CR</a:t>
            </a:r>
            <a:r>
              <a:rPr lang="en-US" sz="2800" dirty="0" smtClean="0">
                <a:effectLst/>
                <a:latin typeface="+mn-lt"/>
                <a:ea typeface="+mn-ea"/>
                <a:cs typeface="+mn-cs"/>
              </a:rPr>
              <a:t>R</a:t>
            </a:r>
            <a:r>
              <a:rPr lang="en-US" dirty="0" smtClean="0">
                <a:effectLst/>
              </a:rPr>
              <a:t>R devices in the United States. … The</a:t>
            </a:r>
            <a:r>
              <a:rPr lang="en-US" sz="2800" dirty="0" smtClean="0">
                <a:effectLst/>
                <a:latin typeface="+mn-lt"/>
                <a:ea typeface="+mn-ea"/>
                <a:cs typeface="+mn-cs"/>
              </a:rPr>
              <a:t> </a:t>
            </a:r>
            <a:r>
              <a:rPr lang="en-US" dirty="0" smtClean="0">
                <a:effectLst/>
              </a:rPr>
              <a:t>Consent Order</a:t>
            </a:r>
            <a:r>
              <a:rPr lang="en-US" sz="2800" dirty="0" smtClean="0">
                <a:effectLst/>
                <a:latin typeface="+mn-lt"/>
                <a:ea typeface="+mn-ea"/>
                <a:cs typeface="+mn-cs"/>
              </a:rPr>
              <a:t> </a:t>
            </a:r>
            <a:r>
              <a:rPr lang="en-US" dirty="0" smtClean="0">
                <a:effectLst/>
              </a:rPr>
              <a:t>further</a:t>
            </a:r>
            <a:r>
              <a:rPr lang="en-US" sz="2800" dirty="0" smtClean="0">
                <a:effectLst/>
                <a:latin typeface="+mn-lt"/>
                <a:ea typeface="+mn-ea"/>
                <a:cs typeface="+mn-cs"/>
              </a:rPr>
              <a:t> </a:t>
            </a:r>
            <a:r>
              <a:rPr lang="en-US" dirty="0" smtClean="0">
                <a:effectLst/>
              </a:rPr>
              <a:t>requir</a:t>
            </a:r>
            <a:r>
              <a:rPr lang="en-US" sz="2800" dirty="0" smtClean="0">
                <a:effectLst/>
                <a:latin typeface="+mn-lt"/>
                <a:ea typeface="+mn-ea"/>
                <a:cs typeface="+mn-cs"/>
              </a:rPr>
              <a:t>e</a:t>
            </a:r>
            <a:r>
              <a:rPr lang="en-US" dirty="0" smtClean="0">
                <a:effectLst/>
              </a:rPr>
              <a:t>s Bos</a:t>
            </a:r>
            <a:r>
              <a:rPr lang="en-US" sz="2800" dirty="0" smtClean="0">
                <a:effectLst/>
                <a:latin typeface="+mn-lt"/>
                <a:ea typeface="+mn-ea"/>
                <a:cs typeface="+mn-cs"/>
              </a:rPr>
              <a:t>c</a:t>
            </a:r>
            <a:r>
              <a:rPr lang="en-US" dirty="0" smtClean="0">
                <a:effectLst/>
              </a:rPr>
              <a:t>h to deliver to the SAE a l</a:t>
            </a:r>
            <a:r>
              <a:rPr lang="en-US" sz="2800" dirty="0" smtClean="0">
                <a:effectLst/>
                <a:latin typeface="+mn-lt"/>
                <a:ea typeface="+mn-ea"/>
                <a:cs typeface="+mn-cs"/>
              </a:rPr>
              <a:t>e</a:t>
            </a:r>
            <a:r>
              <a:rPr lang="en-US" dirty="0" smtClean="0">
                <a:effectLst/>
              </a:rPr>
              <a:t>tter of </a:t>
            </a:r>
            <a:r>
              <a:rPr lang="en-US" sz="2800" dirty="0" smtClean="0">
                <a:effectLst/>
                <a:latin typeface="+mn-lt"/>
                <a:ea typeface="+mn-ea"/>
                <a:cs typeface="+mn-cs"/>
              </a:rPr>
              <a:t>a</a:t>
            </a:r>
            <a:r>
              <a:rPr lang="en-US" dirty="0" smtClean="0">
                <a:effectLst/>
              </a:rPr>
              <a:t>ssuran</a:t>
            </a:r>
            <a:r>
              <a:rPr lang="en-US" sz="2800" dirty="0" smtClean="0">
                <a:effectLst/>
                <a:latin typeface="+mn-lt"/>
                <a:ea typeface="+mn-ea"/>
                <a:cs typeface="+mn-cs"/>
              </a:rPr>
              <a:t>c</a:t>
            </a:r>
            <a:r>
              <a:rPr lang="en-US" dirty="0" smtClean="0">
                <a:effectLst/>
              </a:rPr>
              <a:t>e that makes a</a:t>
            </a:r>
            <a:r>
              <a:rPr lang="en-US" sz="2800" dirty="0" smtClean="0">
                <a:effectLst/>
                <a:latin typeface="+mn-lt"/>
                <a:ea typeface="+mn-ea"/>
                <a:cs typeface="+mn-cs"/>
              </a:rPr>
              <a:t> </a:t>
            </a:r>
            <a:r>
              <a:rPr lang="en-US" dirty="0" smtClean="0">
                <a:effectLst/>
              </a:rPr>
              <a:t>binding, ir</a:t>
            </a:r>
            <a:r>
              <a:rPr lang="en-US" sz="2800" dirty="0" smtClean="0">
                <a:effectLst/>
                <a:latin typeface="+mn-lt"/>
                <a:ea typeface="+mn-ea"/>
                <a:cs typeface="+mn-cs"/>
              </a:rPr>
              <a:t>r</a:t>
            </a:r>
            <a:r>
              <a:rPr lang="en-US" dirty="0" smtClean="0">
                <a:effectLst/>
              </a:rPr>
              <a:t>evoc</a:t>
            </a:r>
            <a:r>
              <a:rPr lang="en-US" sz="2800" dirty="0" smtClean="0">
                <a:effectLst/>
                <a:latin typeface="+mn-lt"/>
                <a:ea typeface="+mn-ea"/>
                <a:cs typeface="+mn-cs"/>
              </a:rPr>
              <a:t>a</a:t>
            </a:r>
            <a:r>
              <a:rPr lang="en-US" dirty="0" smtClean="0">
                <a:effectLst/>
              </a:rPr>
              <a:t>ble commitment to license any</a:t>
            </a:r>
            <a:r>
              <a:rPr lang="en-US" sz="2800" dirty="0" smtClean="0">
                <a:effectLst/>
                <a:latin typeface="+mn-lt"/>
                <a:ea typeface="+mn-ea"/>
                <a:cs typeface="+mn-cs"/>
              </a:rPr>
              <a:t> </a:t>
            </a:r>
            <a:r>
              <a:rPr lang="en-US" dirty="0" smtClean="0">
                <a:effectLst/>
              </a:rPr>
              <a:t>additional patents that </a:t>
            </a:r>
            <a:r>
              <a:rPr lang="en-US" sz="2800" dirty="0" smtClean="0">
                <a:effectLst/>
                <a:latin typeface="+mn-lt"/>
                <a:ea typeface="+mn-ea"/>
                <a:cs typeface="+mn-cs"/>
              </a:rPr>
              <a:t>B</a:t>
            </a:r>
            <a:r>
              <a:rPr lang="en-US" dirty="0" smtClean="0">
                <a:effectLst/>
              </a:rPr>
              <a:t>osch may acqui</a:t>
            </a:r>
            <a:r>
              <a:rPr lang="en-US" sz="2800" dirty="0" smtClean="0">
                <a:effectLst/>
                <a:latin typeface="+mn-lt"/>
                <a:ea typeface="+mn-ea"/>
                <a:cs typeface="+mn-cs"/>
              </a:rPr>
              <a:t>r</a:t>
            </a:r>
            <a:r>
              <a:rPr lang="en-US" dirty="0" smtClean="0">
                <a:effectLst/>
              </a:rPr>
              <a:t>e in the future</a:t>
            </a:r>
            <a:r>
              <a:rPr lang="en-US" sz="2800" dirty="0" smtClean="0">
                <a:effectLst/>
                <a:latin typeface="+mn-lt"/>
                <a:ea typeface="+mn-ea"/>
                <a:cs typeface="+mn-cs"/>
              </a:rPr>
              <a:t> </a:t>
            </a:r>
            <a:r>
              <a:rPr lang="en-US" dirty="0" smtClean="0">
                <a:effectLst/>
              </a:rPr>
              <a:t>that are</a:t>
            </a:r>
            <a:r>
              <a:rPr lang="en-US" sz="2800" dirty="0" smtClean="0">
                <a:effectLst/>
                <a:latin typeface="+mn-lt"/>
                <a:ea typeface="+mn-ea"/>
                <a:cs typeface="+mn-cs"/>
              </a:rPr>
              <a:t> </a:t>
            </a:r>
            <a:r>
              <a:rPr lang="en-US" dirty="0" smtClean="0">
                <a:effectLst/>
              </a:rPr>
              <a:t>essential to pr</a:t>
            </a:r>
            <a:r>
              <a:rPr lang="en-US" sz="2800" dirty="0" smtClean="0">
                <a:effectLst/>
                <a:latin typeface="+mn-lt"/>
                <a:ea typeface="+mn-ea"/>
                <a:cs typeface="+mn-cs"/>
              </a:rPr>
              <a:t>a</a:t>
            </a:r>
            <a:r>
              <a:rPr lang="en-US" dirty="0" smtClean="0">
                <a:effectLst/>
              </a:rPr>
              <a:t>cticing</a:t>
            </a:r>
            <a:r>
              <a:rPr lang="en-US" sz="2800" dirty="0" smtClean="0">
                <a:effectLst/>
                <a:latin typeface="+mn-lt"/>
                <a:ea typeface="+mn-ea"/>
                <a:cs typeface="+mn-cs"/>
              </a:rPr>
              <a:t> </a:t>
            </a:r>
            <a:r>
              <a:rPr lang="en-US" dirty="0" smtClean="0">
                <a:effectLst/>
              </a:rPr>
              <a:t>the [SAE standards] on </a:t>
            </a:r>
            <a:r>
              <a:rPr lang="en-US" sz="2800" dirty="0" smtClean="0">
                <a:effectLst/>
                <a:latin typeface="+mn-lt"/>
                <a:ea typeface="+mn-ea"/>
                <a:cs typeface="+mn-cs"/>
              </a:rPr>
              <a:t>F</a:t>
            </a:r>
            <a:r>
              <a:rPr lang="en-US" dirty="0" smtClean="0">
                <a:effectLst/>
              </a:rPr>
              <a:t>RAND </a:t>
            </a:r>
            <a:r>
              <a:rPr lang="en-US" sz="2800" dirty="0" smtClean="0">
                <a:effectLst/>
                <a:latin typeface="+mn-lt"/>
                <a:ea typeface="+mn-ea"/>
                <a:cs typeface="+mn-cs"/>
              </a:rPr>
              <a:t>term</a:t>
            </a:r>
            <a:r>
              <a:rPr lang="en-US" dirty="0" smtClean="0">
                <a:effectLst/>
              </a:rPr>
              <a:t>s</a:t>
            </a:r>
            <a:r>
              <a:rPr lang="en-US" sz="2800" dirty="0" smtClean="0">
                <a:effectLst/>
                <a:latin typeface="+mn-lt"/>
                <a:ea typeface="+mn-ea"/>
                <a:cs typeface="+mn-cs"/>
              </a:rPr>
              <a:t> t</a:t>
            </a:r>
            <a:r>
              <a:rPr lang="en-US" dirty="0" smtClean="0">
                <a:effectLst/>
              </a:rPr>
              <a:t>o</a:t>
            </a:r>
            <a:r>
              <a:rPr lang="en-US" sz="2800" dirty="0" smtClean="0">
                <a:effectLst/>
                <a:latin typeface="+mn-lt"/>
                <a:ea typeface="+mn-ea"/>
                <a:cs typeface="+mn-cs"/>
              </a:rPr>
              <a:t> an</a:t>
            </a:r>
            <a:r>
              <a:rPr lang="en-US" dirty="0" smtClean="0">
                <a:effectLst/>
              </a:rPr>
              <a:t>y</a:t>
            </a:r>
            <a:r>
              <a:rPr lang="en-US" sz="2800" dirty="0" smtClean="0">
                <a:effectLst/>
                <a:latin typeface="+mn-lt"/>
                <a:ea typeface="+mn-ea"/>
                <a:cs typeface="+mn-cs"/>
              </a:rPr>
              <a:t> thir</a:t>
            </a:r>
            <a:r>
              <a:rPr lang="en-US" dirty="0" smtClean="0">
                <a:effectLst/>
              </a:rPr>
              <a:t>d</a:t>
            </a:r>
            <a:r>
              <a:rPr lang="en-US" sz="2800" dirty="0" smtClean="0">
                <a:effectLst/>
                <a:latin typeface="+mn-lt"/>
                <a:ea typeface="+mn-ea"/>
                <a:cs typeface="+mn-cs"/>
              </a:rPr>
              <a:t> part</a:t>
            </a:r>
            <a:r>
              <a:rPr lang="en-US" dirty="0" smtClean="0">
                <a:effectLst/>
              </a:rPr>
              <a:t>y</a:t>
            </a:r>
            <a:r>
              <a:rPr lang="en-US" sz="2800" dirty="0" smtClean="0">
                <a:effectLst/>
                <a:latin typeface="+mn-lt"/>
                <a:ea typeface="+mn-ea"/>
                <a:cs typeface="+mn-cs"/>
              </a:rPr>
              <a:t> tha</a:t>
            </a:r>
            <a:r>
              <a:rPr lang="en-US" dirty="0" smtClean="0">
                <a:effectLst/>
              </a:rPr>
              <a:t>t</a:t>
            </a:r>
            <a:r>
              <a:rPr lang="en-US" sz="2800" dirty="0" smtClean="0">
                <a:effectLst/>
                <a:latin typeface="+mn-lt"/>
                <a:ea typeface="+mn-ea"/>
                <a:cs typeface="+mn-cs"/>
              </a:rPr>
              <a:t> wishe</a:t>
            </a:r>
            <a:r>
              <a:rPr lang="en-US" dirty="0" smtClean="0">
                <a:effectLst/>
              </a:rPr>
              <a:t>s</a:t>
            </a:r>
            <a:r>
              <a:rPr lang="en-US" sz="2800" dirty="0" smtClean="0">
                <a:effectLst/>
                <a:latin typeface="+mn-lt"/>
                <a:ea typeface="+mn-ea"/>
                <a:cs typeface="+mn-cs"/>
              </a:rPr>
              <a:t> t</a:t>
            </a:r>
            <a:r>
              <a:rPr lang="en-US" dirty="0" smtClean="0">
                <a:effectLst/>
              </a:rPr>
              <a:t>o</a:t>
            </a:r>
            <a:r>
              <a:rPr lang="en-US" sz="2800" dirty="0" smtClean="0">
                <a:effectLst/>
                <a:latin typeface="+mn-lt"/>
                <a:ea typeface="+mn-ea"/>
                <a:cs typeface="+mn-cs"/>
              </a:rPr>
              <a:t> us</a:t>
            </a:r>
            <a:r>
              <a:rPr lang="en-US" dirty="0" smtClean="0">
                <a:effectLst/>
              </a:rPr>
              <a:t>e</a:t>
            </a:r>
            <a:r>
              <a:rPr lang="en-US" sz="2800" dirty="0" smtClean="0">
                <a:effectLst/>
                <a:latin typeface="+mn-lt"/>
                <a:ea typeface="+mn-ea"/>
                <a:cs typeface="+mn-cs"/>
              </a:rPr>
              <a:t> suc</a:t>
            </a:r>
            <a:r>
              <a:rPr lang="en-US" dirty="0" smtClean="0">
                <a:effectLst/>
              </a:rPr>
              <a:t>h</a:t>
            </a:r>
            <a:r>
              <a:rPr lang="en-US" sz="2800" dirty="0" smtClean="0">
                <a:effectLst/>
                <a:latin typeface="+mn-lt"/>
                <a:ea typeface="+mn-ea"/>
                <a:cs typeface="+mn-cs"/>
              </a:rPr>
              <a:t> patent</a:t>
            </a:r>
            <a:r>
              <a:rPr lang="en-US" dirty="0" smtClean="0">
                <a:effectLst/>
              </a:rPr>
              <a:t>s</a:t>
            </a:r>
            <a:r>
              <a:rPr lang="en-US" sz="2800" dirty="0" smtClean="0">
                <a:effectLst/>
                <a:latin typeface="+mn-lt"/>
                <a:ea typeface="+mn-ea"/>
                <a:cs typeface="+mn-cs"/>
              </a:rPr>
              <a:t> t</a:t>
            </a:r>
            <a:r>
              <a:rPr lang="en-US" dirty="0" smtClean="0">
                <a:effectLst/>
              </a:rPr>
              <a:t>o</a:t>
            </a:r>
            <a:r>
              <a:rPr lang="en-US" sz="2800" dirty="0" smtClean="0">
                <a:effectLst/>
                <a:latin typeface="+mn-lt"/>
                <a:ea typeface="+mn-ea"/>
                <a:cs typeface="+mn-cs"/>
              </a:rPr>
              <a:t> produc</a:t>
            </a:r>
            <a:r>
              <a:rPr lang="en-US" dirty="0" smtClean="0">
                <a:effectLst/>
              </a:rPr>
              <a:t>e</a:t>
            </a:r>
            <a:r>
              <a:rPr lang="en-US" sz="2800" dirty="0" smtClean="0">
                <a:effectLst/>
                <a:latin typeface="+mn-lt"/>
                <a:ea typeface="+mn-ea"/>
                <a:cs typeface="+mn-cs"/>
              </a:rPr>
              <a:t> a</a:t>
            </a:r>
            <a:r>
              <a:rPr lang="en-US" dirty="0" smtClean="0">
                <a:effectLst/>
              </a:rPr>
              <a:t>n</a:t>
            </a:r>
            <a:r>
              <a:rPr lang="en-US" sz="2800" dirty="0" smtClean="0">
                <a:effectLst/>
                <a:latin typeface="+mn-lt"/>
                <a:ea typeface="+mn-ea"/>
                <a:cs typeface="+mn-cs"/>
              </a:rPr>
              <a:t> ACRR</a:t>
            </a:r>
            <a:r>
              <a:rPr lang="en-US" dirty="0" smtClean="0">
                <a:effectLst/>
              </a:rPr>
              <a:t>R</a:t>
            </a:r>
            <a:r>
              <a:rPr lang="en-US" sz="2800" dirty="0" smtClean="0">
                <a:effectLst/>
                <a:latin typeface="+mn-lt"/>
                <a:ea typeface="+mn-ea"/>
                <a:cs typeface="+mn-cs"/>
              </a:rPr>
              <a:t> devic</a:t>
            </a:r>
            <a:r>
              <a:rPr lang="en-US" dirty="0" smtClean="0">
                <a:effectLst/>
              </a:rPr>
              <a:t>e</a:t>
            </a:r>
            <a:r>
              <a:rPr lang="en-US" sz="2800" dirty="0" smtClean="0">
                <a:effectLst/>
                <a:latin typeface="+mn-lt"/>
                <a:ea typeface="+mn-ea"/>
                <a:cs typeface="+mn-cs"/>
              </a:rPr>
              <a:t> fo</a:t>
            </a:r>
            <a:r>
              <a:rPr lang="en-US" dirty="0" smtClean="0">
                <a:effectLst/>
              </a:rPr>
              <a:t>r</a:t>
            </a:r>
            <a:r>
              <a:rPr lang="en-US" sz="2800" dirty="0" smtClean="0">
                <a:effectLst/>
                <a:latin typeface="+mn-lt"/>
                <a:ea typeface="+mn-ea"/>
                <a:cs typeface="+mn-cs"/>
              </a:rPr>
              <a:t> sal</a:t>
            </a:r>
            <a:r>
              <a:rPr lang="en-US" dirty="0" smtClean="0">
                <a:effectLst/>
              </a:rPr>
              <a:t>e</a:t>
            </a:r>
            <a:r>
              <a:rPr lang="en-US" sz="2800" dirty="0" smtClean="0">
                <a:effectLst/>
                <a:latin typeface="+mn-lt"/>
                <a:ea typeface="+mn-ea"/>
                <a:cs typeface="+mn-cs"/>
              </a:rPr>
              <a:t> in </a:t>
            </a:r>
            <a:r>
              <a:rPr lang="en-US" dirty="0" smtClean="0">
                <a:effectLst/>
              </a:rPr>
              <a:t>the United States.  Pursuant to its FRAND obli</a:t>
            </a:r>
            <a:r>
              <a:rPr lang="en-US" sz="2800" dirty="0" smtClean="0">
                <a:effectLst/>
                <a:latin typeface="+mn-lt"/>
                <a:ea typeface="+mn-ea"/>
                <a:cs typeface="+mn-cs"/>
              </a:rPr>
              <a:t>g</a:t>
            </a:r>
            <a:r>
              <a:rPr lang="en-US" dirty="0" smtClean="0">
                <a:effectLst/>
              </a:rPr>
              <a:t>ations, Bos</a:t>
            </a:r>
            <a:r>
              <a:rPr lang="en-US" sz="2800" dirty="0" smtClean="0">
                <a:effectLst/>
                <a:latin typeface="+mn-lt"/>
                <a:ea typeface="+mn-ea"/>
                <a:cs typeface="+mn-cs"/>
              </a:rPr>
              <a:t>c</a:t>
            </a:r>
            <a:r>
              <a:rPr lang="en-US" dirty="0" smtClean="0">
                <a:effectLst/>
              </a:rPr>
              <a:t>h has a</a:t>
            </a:r>
            <a:r>
              <a:rPr lang="en-US" sz="2800" dirty="0" smtClean="0">
                <a:effectLst/>
                <a:latin typeface="+mn-lt"/>
                <a:ea typeface="+mn-ea"/>
                <a:cs typeface="+mn-cs"/>
              </a:rPr>
              <a:t>g</a:t>
            </a:r>
            <a:r>
              <a:rPr lang="en-US" dirty="0" smtClean="0">
                <a:effectLst/>
              </a:rPr>
              <a:t>re</a:t>
            </a:r>
            <a:r>
              <a:rPr lang="en-US" sz="2800" dirty="0" smtClean="0">
                <a:effectLst/>
                <a:latin typeface="+mn-lt"/>
                <a:ea typeface="+mn-ea"/>
                <a:cs typeface="+mn-cs"/>
              </a:rPr>
              <a:t>e</a:t>
            </a:r>
            <a:r>
              <a:rPr lang="en-US" dirty="0" smtClean="0">
                <a:effectLst/>
              </a:rPr>
              <a:t>d not to seek injunctive relief</a:t>
            </a:r>
            <a:r>
              <a:rPr lang="en-US" sz="2800" dirty="0" smtClean="0">
                <a:effectLst/>
                <a:latin typeface="+mn-lt"/>
                <a:ea typeface="+mn-ea"/>
                <a:cs typeface="+mn-cs"/>
              </a:rPr>
              <a:t> </a:t>
            </a:r>
            <a:r>
              <a:rPr lang="en-US" dirty="0" smtClean="0">
                <a:effectLst/>
              </a:rPr>
              <a:t>a</a:t>
            </a:r>
            <a:r>
              <a:rPr lang="en-US" sz="2800" dirty="0" smtClean="0">
                <a:effectLst/>
                <a:latin typeface="+mn-lt"/>
                <a:ea typeface="+mn-ea"/>
                <a:cs typeface="+mn-cs"/>
              </a:rPr>
              <a:t>g</a:t>
            </a:r>
            <a:r>
              <a:rPr lang="en-US" dirty="0" smtClean="0">
                <a:effectLst/>
              </a:rPr>
              <a:t>ainst such third parties, unl</a:t>
            </a:r>
            <a:r>
              <a:rPr lang="en-US" sz="2800" dirty="0" smtClean="0">
                <a:effectLst/>
                <a:latin typeface="+mn-lt"/>
                <a:ea typeface="+mn-ea"/>
                <a:cs typeface="+mn-cs"/>
              </a:rPr>
              <a:t>e</a:t>
            </a:r>
            <a:r>
              <a:rPr lang="en-US" dirty="0" smtClean="0">
                <a:effectLst/>
              </a:rPr>
              <a:t>ss the third party</a:t>
            </a:r>
            <a:r>
              <a:rPr lang="en-US" sz="2800" dirty="0" smtClean="0">
                <a:effectLst/>
                <a:latin typeface="+mn-lt"/>
                <a:ea typeface="+mn-ea"/>
                <a:cs typeface="+mn-cs"/>
              </a:rPr>
              <a:t> </a:t>
            </a:r>
            <a:r>
              <a:rPr lang="en-US" dirty="0" smtClean="0">
                <a:effectLst/>
              </a:rPr>
              <a:t>re</a:t>
            </a:r>
            <a:r>
              <a:rPr lang="en-US" sz="2800" dirty="0" smtClean="0">
                <a:effectLst/>
                <a:latin typeface="+mn-lt"/>
                <a:ea typeface="+mn-ea"/>
                <a:cs typeface="+mn-cs"/>
              </a:rPr>
              <a:t>f</a:t>
            </a:r>
            <a:r>
              <a:rPr lang="en-US" dirty="0" smtClean="0">
                <a:effectLst/>
              </a:rPr>
              <a:t>uses in writing</a:t>
            </a:r>
            <a:r>
              <a:rPr lang="en-US" sz="2800" dirty="0" smtClean="0">
                <a:effectLst/>
                <a:latin typeface="+mn-lt"/>
                <a:ea typeface="+mn-ea"/>
                <a:cs typeface="+mn-cs"/>
              </a:rPr>
              <a:t> </a:t>
            </a:r>
            <a:r>
              <a:rPr lang="en-US" dirty="0" smtClean="0">
                <a:effectLst/>
              </a:rPr>
              <a:t>to license the p</a:t>
            </a:r>
            <a:r>
              <a:rPr lang="en-US" sz="2800" dirty="0" smtClean="0">
                <a:effectLst/>
                <a:latin typeface="+mn-lt"/>
                <a:ea typeface="+mn-ea"/>
                <a:cs typeface="+mn-cs"/>
              </a:rPr>
              <a:t>a</a:t>
            </a:r>
            <a:r>
              <a:rPr lang="en-US" dirty="0" smtClean="0">
                <a:effectLst/>
              </a:rPr>
              <a:t>tent consistent with the letter of </a:t>
            </a:r>
            <a:r>
              <a:rPr lang="en-US" sz="2800" dirty="0" smtClean="0">
                <a:effectLst/>
                <a:latin typeface="+mn-lt"/>
                <a:ea typeface="+mn-ea"/>
                <a:cs typeface="+mn-cs"/>
              </a:rPr>
              <a:t>a</a:t>
            </a:r>
            <a:r>
              <a:rPr lang="en-US" dirty="0" smtClean="0">
                <a:effectLst/>
              </a:rPr>
              <a:t>ssuran</a:t>
            </a:r>
            <a:r>
              <a:rPr lang="en-US" sz="2800" dirty="0" smtClean="0">
                <a:effectLst/>
                <a:latin typeface="+mn-lt"/>
                <a:ea typeface="+mn-ea"/>
                <a:cs typeface="+mn-cs"/>
              </a:rPr>
              <a:t>c</a:t>
            </a:r>
            <a:r>
              <a:rPr lang="en-US" dirty="0" smtClean="0">
                <a:effectLst/>
              </a:rPr>
              <a:t>e, or oth</a:t>
            </a:r>
            <a:r>
              <a:rPr lang="en-US" sz="2800" dirty="0" smtClean="0">
                <a:effectLst/>
                <a:latin typeface="+mn-lt"/>
                <a:ea typeface="+mn-ea"/>
                <a:cs typeface="+mn-cs"/>
              </a:rPr>
              <a:t>e</a:t>
            </a:r>
            <a:r>
              <a:rPr lang="en-US" dirty="0" smtClean="0">
                <a:effectLst/>
              </a:rPr>
              <a:t>rwise </a:t>
            </a:r>
            <a:r>
              <a:rPr lang="en-US" sz="2800" dirty="0" smtClean="0">
                <a:effectLst/>
                <a:latin typeface="+mn-lt"/>
                <a:ea typeface="+mn-ea"/>
                <a:cs typeface="+mn-cs"/>
              </a:rPr>
              <a:t>r</a:t>
            </a:r>
            <a:r>
              <a:rPr lang="en-US" dirty="0" smtClean="0">
                <a:effectLst/>
              </a:rPr>
              <a:t>efus</a:t>
            </a:r>
            <a:r>
              <a:rPr lang="en-US" sz="2800" dirty="0" smtClean="0">
                <a:effectLst/>
                <a:latin typeface="+mn-lt"/>
                <a:ea typeface="+mn-ea"/>
                <a:cs typeface="+mn-cs"/>
              </a:rPr>
              <a:t>e</a:t>
            </a:r>
            <a:r>
              <a:rPr lang="en-US" dirty="0" smtClean="0">
                <a:effectLst/>
              </a:rPr>
              <a:t>s to license the p</a:t>
            </a:r>
            <a:r>
              <a:rPr lang="en-US" sz="2800" dirty="0" smtClean="0">
                <a:effectLst/>
                <a:latin typeface="+mn-lt"/>
                <a:ea typeface="+mn-ea"/>
                <a:cs typeface="+mn-cs"/>
              </a:rPr>
              <a:t>a</a:t>
            </a:r>
            <a:r>
              <a:rPr lang="en-US" dirty="0" smtClean="0">
                <a:effectLst/>
              </a:rPr>
              <a:t>tent on terms that comply</a:t>
            </a:r>
            <a:r>
              <a:rPr lang="en-US" sz="2800" dirty="0" smtClean="0">
                <a:effectLst/>
                <a:latin typeface="+mn-lt"/>
                <a:ea typeface="+mn-ea"/>
                <a:cs typeface="+mn-cs"/>
              </a:rPr>
              <a:t> </a:t>
            </a:r>
            <a:r>
              <a:rPr lang="en-US" dirty="0" smtClean="0">
                <a:effectLst/>
              </a:rPr>
              <a:t>with the letter of </a:t>
            </a:r>
            <a:r>
              <a:rPr lang="en-US" sz="2800" dirty="0" smtClean="0">
                <a:effectLst/>
                <a:latin typeface="+mn-lt"/>
                <a:ea typeface="+mn-ea"/>
                <a:cs typeface="+mn-cs"/>
              </a:rPr>
              <a:t>a</a:t>
            </a:r>
            <a:r>
              <a:rPr lang="en-US" dirty="0" smtClean="0">
                <a:effectLst/>
              </a:rPr>
              <a:t>ssuran</a:t>
            </a:r>
            <a:r>
              <a:rPr lang="en-US" sz="2800" dirty="0" smtClean="0">
                <a:effectLst/>
                <a:latin typeface="+mn-lt"/>
                <a:ea typeface="+mn-ea"/>
                <a:cs typeface="+mn-cs"/>
              </a:rPr>
              <a:t>c</a:t>
            </a:r>
            <a:r>
              <a:rPr lang="en-US" dirty="0" smtClean="0">
                <a:effectLst/>
              </a:rPr>
              <a:t>e as d</a:t>
            </a:r>
            <a:r>
              <a:rPr lang="en-US" sz="2800" dirty="0" smtClean="0">
                <a:effectLst/>
                <a:latin typeface="+mn-lt"/>
                <a:ea typeface="+mn-ea"/>
                <a:cs typeface="+mn-cs"/>
              </a:rPr>
              <a:t>e</a:t>
            </a:r>
            <a:r>
              <a:rPr lang="en-US" dirty="0" smtClean="0">
                <a:effectLst/>
              </a:rPr>
              <a:t>termined by</a:t>
            </a:r>
            <a:r>
              <a:rPr lang="en-US" sz="2800" dirty="0" smtClean="0">
                <a:effectLst/>
                <a:latin typeface="+mn-lt"/>
                <a:ea typeface="+mn-ea"/>
                <a:cs typeface="+mn-cs"/>
              </a:rPr>
              <a:t> </a:t>
            </a:r>
            <a:r>
              <a:rPr lang="en-US" dirty="0" smtClean="0">
                <a:effectLst/>
              </a:rPr>
              <a:t>a pro</a:t>
            </a:r>
            <a:r>
              <a:rPr lang="en-US" sz="2800" dirty="0" smtClean="0">
                <a:effectLst/>
                <a:latin typeface="+mn-lt"/>
                <a:ea typeface="+mn-ea"/>
                <a:cs typeface="+mn-cs"/>
              </a:rPr>
              <a:t>c</a:t>
            </a:r>
            <a:r>
              <a:rPr lang="en-US" dirty="0" smtClean="0">
                <a:effectLst/>
              </a:rPr>
              <a:t>ess a</a:t>
            </a:r>
            <a:r>
              <a:rPr lang="en-US" sz="2800" dirty="0" smtClean="0">
                <a:effectLst/>
                <a:latin typeface="+mn-lt"/>
                <a:ea typeface="+mn-ea"/>
                <a:cs typeface="+mn-cs"/>
              </a:rPr>
              <a:t>g</a:t>
            </a:r>
            <a:r>
              <a:rPr lang="en-US" dirty="0" smtClean="0">
                <a:effectLst/>
              </a:rPr>
              <a:t>re</a:t>
            </a:r>
            <a:r>
              <a:rPr lang="en-US" sz="2800" dirty="0" smtClean="0">
                <a:effectLst/>
                <a:latin typeface="+mn-lt"/>
                <a:ea typeface="+mn-ea"/>
                <a:cs typeface="+mn-cs"/>
              </a:rPr>
              <a:t>e</a:t>
            </a:r>
            <a:r>
              <a:rPr lang="en-US" dirty="0" smtClean="0">
                <a:effectLst/>
              </a:rPr>
              <a:t>d upon by</a:t>
            </a:r>
            <a:r>
              <a:rPr lang="en-US" sz="2800" dirty="0" smtClean="0">
                <a:effectLst/>
                <a:latin typeface="+mn-lt"/>
                <a:ea typeface="+mn-ea"/>
                <a:cs typeface="+mn-cs"/>
              </a:rPr>
              <a:t> </a:t>
            </a:r>
            <a:r>
              <a:rPr lang="en-US" dirty="0" smtClean="0">
                <a:effectLst/>
              </a:rPr>
              <a:t>both parties (</a:t>
            </a:r>
            <a:r>
              <a:rPr lang="en-US" sz="2800" dirty="0" smtClean="0">
                <a:effectLst/>
                <a:latin typeface="+mn-lt"/>
                <a:ea typeface="+mn-ea"/>
                <a:cs typeface="+mn-cs"/>
              </a:rPr>
              <a:t>e</a:t>
            </a:r>
            <a:r>
              <a:rPr lang="en-US" dirty="0" smtClean="0">
                <a:effectLst/>
              </a:rPr>
              <a:t>.</a:t>
            </a:r>
            <a:r>
              <a:rPr lang="en-US" sz="2800" dirty="0" smtClean="0">
                <a:effectLst/>
                <a:latin typeface="+mn-lt"/>
                <a:ea typeface="+mn-ea"/>
                <a:cs typeface="+mn-cs"/>
              </a:rPr>
              <a:t>g</a:t>
            </a:r>
            <a:r>
              <a:rPr lang="en-US" dirty="0" smtClean="0">
                <a:effectLst/>
              </a:rPr>
              <a:t>., </a:t>
            </a:r>
            <a:r>
              <a:rPr lang="en-US" sz="2800" dirty="0" smtClean="0">
                <a:effectLst/>
                <a:latin typeface="+mn-lt"/>
                <a:ea typeface="+mn-ea"/>
                <a:cs typeface="+mn-cs"/>
              </a:rPr>
              <a:t>arbitration</a:t>
            </a:r>
            <a:r>
              <a:rPr lang="en-US" dirty="0" smtClean="0">
                <a:effectLst/>
              </a:rPr>
              <a:t>)</a:t>
            </a:r>
            <a:r>
              <a:rPr lang="en-US" sz="2800" dirty="0" smtClean="0">
                <a:effectLst/>
                <a:latin typeface="+mn-lt"/>
                <a:ea typeface="+mn-ea"/>
                <a:cs typeface="+mn-cs"/>
              </a:rPr>
              <a:t> o</a:t>
            </a:r>
            <a:r>
              <a:rPr lang="en-US" dirty="0" smtClean="0">
                <a:effectLst/>
              </a:rPr>
              <a:t>r</a:t>
            </a:r>
            <a:r>
              <a:rPr lang="en-US" sz="2800" dirty="0" smtClean="0">
                <a:effectLst/>
                <a:latin typeface="+mn-lt"/>
                <a:ea typeface="+mn-ea"/>
                <a:cs typeface="+mn-cs"/>
              </a:rPr>
              <a:t> </a:t>
            </a:r>
            <a:r>
              <a:rPr lang="en-US" dirty="0" smtClean="0">
                <a:effectLst/>
              </a:rPr>
              <a:t>a</a:t>
            </a:r>
            <a:r>
              <a:rPr lang="en-US" sz="2800" dirty="0" smtClean="0">
                <a:effectLst/>
                <a:latin typeface="+mn-lt"/>
                <a:ea typeface="+mn-ea"/>
                <a:cs typeface="+mn-cs"/>
              </a:rPr>
              <a:t> court</a:t>
            </a:r>
            <a:r>
              <a:rPr lang="en-US" dirty="0" smtClean="0">
                <a:effectLst/>
              </a:rPr>
              <a:t>.”</a:t>
            </a:r>
          </a:p>
          <a:p>
            <a:pPr lvl="2"/>
            <a:r>
              <a:rPr lang="en-US" sz="2100" dirty="0" smtClean="0">
                <a:effectLst/>
                <a:ea typeface="+mn-ea"/>
                <a:cs typeface="+mn-cs"/>
              </a:rPr>
              <a:t>From FTC Analysis to Aid Public Comment in Bosch-SPX, available here:  </a:t>
            </a:r>
            <a:r>
              <a:rPr lang="en-US" sz="2100" u="sng" dirty="0" smtClean="0">
                <a:effectLst/>
                <a:ea typeface="+mn-ea"/>
                <a:cs typeface="+mn-cs"/>
                <a:hlinkClick r:id="rId2"/>
              </a:rPr>
              <a:t>http://www.ftc.gov/os/caselist/1210081/121126boschanalysis.pdf</a:t>
            </a:r>
            <a:r>
              <a:rPr lang="en-US" sz="2100" u="sng" dirty="0" smtClean="0">
                <a:effectLst/>
                <a:ea typeface="+mn-ea"/>
                <a:cs typeface="+mn-cs"/>
              </a:rPr>
              <a:t> </a:t>
            </a:r>
            <a:r>
              <a:rPr lang="en-US" sz="2100" dirty="0" smtClean="0">
                <a:effectLst/>
                <a:ea typeface="+mn-ea"/>
                <a:cs typeface="+mn-cs"/>
              </a:rPr>
              <a:t> </a:t>
            </a:r>
          </a:p>
        </p:txBody>
      </p:sp>
      <p:sp>
        <p:nvSpPr>
          <p:cNvPr id="5" name="Slide Number Placeholder 4"/>
          <p:cNvSpPr>
            <a:spLocks noGrp="1"/>
          </p:cNvSpPr>
          <p:nvPr>
            <p:ph type="sldNum" sz="quarter" idx="4294967295"/>
          </p:nvPr>
        </p:nvSpPr>
        <p:spPr>
          <a:xfrm>
            <a:off x="3505200" y="6381328"/>
            <a:ext cx="2133600" cy="365125"/>
          </a:xfrm>
          <a:prstGeom prst="rect">
            <a:avLst/>
          </a:prstGeom>
        </p:spPr>
        <p:txBody>
          <a:bodyPr/>
          <a:lstStyle/>
          <a:p>
            <a:pPr algn="ctr"/>
            <a:fld id="{DB55994B-7AA4-4C1E-AF90-662329B4886B}" type="slidenum">
              <a:rPr lang="en-US" sz="1200" smtClean="0">
                <a:latin typeface="Trebuchet MS" pitchFamily="34" charset="0"/>
              </a:rPr>
              <a:pPr algn="ctr"/>
              <a:t>10</a:t>
            </a:fld>
            <a:endParaRPr lang="en-US" sz="1200" dirty="0">
              <a:latin typeface="Trebuchet MS" pitchFamily="34" charset="0"/>
            </a:endParaRPr>
          </a:p>
        </p:txBody>
      </p:sp>
    </p:spTree>
    <p:extLst>
      <p:ext uri="{BB962C8B-B14F-4D97-AF65-F5344CB8AC3E}">
        <p14:creationId xmlns:p14="http://schemas.microsoft.com/office/powerpoint/2010/main" val="782675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836712"/>
            <a:ext cx="8229600" cy="216024"/>
          </a:xfrm>
        </p:spPr>
        <p:txBody>
          <a:bodyPr/>
          <a:lstStyle/>
          <a:p>
            <a:pPr marL="0" marR="0" indent="0" algn="ctr" defTabSz="914400" rtl="0" eaLnBrk="0" fontAlgn="base" latinLnBrk="0" hangingPunct="0">
              <a:lnSpc>
                <a:spcPct val="100000"/>
              </a:lnSpc>
              <a:spcBef>
                <a:spcPct val="0"/>
              </a:spcBef>
              <a:spcAft>
                <a:spcPct val="0"/>
              </a:spcAft>
              <a:buClrTx/>
              <a:buSzTx/>
              <a:buFontTx/>
              <a:buNone/>
              <a:tabLst/>
              <a:defRPr/>
            </a:pPr>
            <a:r>
              <a:rPr lang="en-US" sz="2500" b="1" dirty="0" smtClean="0">
                <a:solidFill>
                  <a:srgbClr val="C68803"/>
                </a:solidFill>
                <a:effectLst/>
                <a:latin typeface="+mj-lt"/>
                <a:ea typeface="+mj-ea"/>
                <a:cs typeface="+mj-cs"/>
              </a:rPr>
              <a:t>FTC Developments Related to Standard-Essential Patents (SEPs) and RAND Licensing Commitments</a:t>
            </a:r>
            <a:endParaRPr lang="en-US" sz="2500" dirty="0" smtClean="0">
              <a:effectLst/>
            </a:endParaRPr>
          </a:p>
          <a:p>
            <a:endParaRPr lang="en-US" dirty="0"/>
          </a:p>
        </p:txBody>
      </p:sp>
      <p:sp>
        <p:nvSpPr>
          <p:cNvPr id="3" name="Content Placeholder 2"/>
          <p:cNvSpPr>
            <a:spLocks noGrp="1"/>
          </p:cNvSpPr>
          <p:nvPr>
            <p:ph idx="1"/>
          </p:nvPr>
        </p:nvSpPr>
        <p:spPr>
          <a:xfrm>
            <a:off x="468313" y="1124744"/>
            <a:ext cx="8229600" cy="5328592"/>
          </a:xfrm>
        </p:spPr>
        <p:txBody>
          <a:bodyPr/>
          <a:lstStyle/>
          <a:p>
            <a:r>
              <a:rPr lang="en-US" sz="2000" b="1" i="1" dirty="0" smtClean="0"/>
              <a:t>In the Matter of Motorola Mobility LLC and Google Inc.</a:t>
            </a:r>
            <a:r>
              <a:rPr lang="en-US" sz="2000" b="1" dirty="0" smtClean="0"/>
              <a:t> (FTC File No. 121 0120) – Proposed consent decree announced January 3, 2013 </a:t>
            </a:r>
          </a:p>
          <a:p>
            <a:pPr lvl="1"/>
            <a:r>
              <a:rPr lang="en-US" sz="1600" dirty="0" smtClean="0"/>
              <a:t>“Under </a:t>
            </a:r>
            <a:r>
              <a:rPr lang="en-US" sz="1600" dirty="0"/>
              <a:t>this Order, before seeking an injunction on FRAND-encumbered SEPs, Google must: (1) provide a potential licensee with a written offer containing all of the material license terms necessary to license its SEPs, and (2) provide a potential licensee with an offer of binding arbitration to determine the terms of a license that are not agreed upon. Furthermore, if a potential licensee seeks judicial relief for a FRAND determination, Google must not seek an injunction during the pendency of the proceeding, including appeals. Nothing in the Order limits Google or a potential licensee from challenging the validity, essentiality, claim of infringement or value of the patents at issue, and either party may object to a court action on jurisdictional or </a:t>
            </a:r>
            <a:r>
              <a:rPr lang="en-US" sz="1600" dirty="0" err="1"/>
              <a:t>justiciability</a:t>
            </a:r>
            <a:r>
              <a:rPr lang="en-US" sz="1600" dirty="0"/>
              <a:t> grounds,  or on the ground that an alternative forum would be more appropriate. The Proposed Consent Order also does not prevent Google from pursuing legal claims regarding its FRAND- encumbered SEPs other than a claim for injunctive relief, such as an action seeking damages for patent infringement. The Order does not define FRAND but requires Google to offer, and follow, specific procedures that will lead to that determination.”</a:t>
            </a:r>
          </a:p>
          <a:p>
            <a:pPr lvl="2"/>
            <a:r>
              <a:rPr lang="en-US" sz="1300" dirty="0"/>
              <a:t>From FTC Analysis to Aid Public Comment in Google, available here: </a:t>
            </a:r>
            <a:r>
              <a:rPr lang="en-US" sz="1300" u="sng" dirty="0">
                <a:solidFill>
                  <a:srgbClr val="7030A0"/>
                </a:solidFill>
                <a:hlinkClick r:id="rId2"/>
              </a:rPr>
              <a:t>http://ftc.gov/os/caselist/1210120/130103googlemotorolaanalysis.pdf</a:t>
            </a:r>
            <a:r>
              <a:rPr lang="en-US" sz="1300" dirty="0">
                <a:solidFill>
                  <a:srgbClr val="7030A0"/>
                </a:solidFill>
              </a:rPr>
              <a:t> </a:t>
            </a:r>
          </a:p>
          <a:p>
            <a:pPr lvl="1"/>
            <a:endParaRPr lang="en-US" dirty="0"/>
          </a:p>
        </p:txBody>
      </p:sp>
      <p:sp>
        <p:nvSpPr>
          <p:cNvPr id="4" name="Slide Number Placeholder 3"/>
          <p:cNvSpPr>
            <a:spLocks noGrp="1"/>
          </p:cNvSpPr>
          <p:nvPr>
            <p:ph type="sldNum" sz="quarter" idx="10"/>
          </p:nvPr>
        </p:nvSpPr>
        <p:spPr>
          <a:xfrm>
            <a:off x="3419872" y="6453336"/>
            <a:ext cx="2133600" cy="476250"/>
          </a:xfrm>
        </p:spPr>
        <p:txBody>
          <a:bodyPr/>
          <a:lstStyle/>
          <a:p>
            <a:fld id="{A9D3443C-1CA6-4798-8F85-7AB79AC1144A}" type="slidenum">
              <a:rPr lang="en-CA" altLang="ko-KR" smtClean="0"/>
              <a:pPr/>
              <a:t>11</a:t>
            </a:fld>
            <a:endParaRPr lang="en-CA" altLang="ko-KR" dirty="0"/>
          </a:p>
        </p:txBody>
      </p:sp>
    </p:spTree>
    <p:extLst>
      <p:ext uri="{BB962C8B-B14F-4D97-AF65-F5344CB8AC3E}">
        <p14:creationId xmlns:p14="http://schemas.microsoft.com/office/powerpoint/2010/main" val="127909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8047"/>
            <a:ext cx="8229600" cy="358665"/>
          </a:xfrm>
        </p:spPr>
        <p:txBody>
          <a:bodyPr>
            <a:normAutofit fontScale="90000"/>
          </a:bodyPr>
          <a:lstStyle/>
          <a:p>
            <a:r>
              <a:rPr lang="en-US" sz="2600" b="1" dirty="0" smtClean="0"/>
              <a:t>U.S. Department of Justice (DOJ) (Antitrust Division)/FTC Testimony on RAND-encumbered SEPs, focusing on Exclusion Orders at the International Trade Commission (ITC)  </a:t>
            </a:r>
            <a:endParaRPr lang="en-US" sz="2600" dirty="0"/>
          </a:p>
        </p:txBody>
      </p:sp>
      <p:sp>
        <p:nvSpPr>
          <p:cNvPr id="3" name="Content Placeholder 2"/>
          <p:cNvSpPr>
            <a:spLocks noGrp="1"/>
          </p:cNvSpPr>
          <p:nvPr>
            <p:ph idx="1"/>
          </p:nvPr>
        </p:nvSpPr>
        <p:spPr>
          <a:xfrm>
            <a:off x="457200" y="1412776"/>
            <a:ext cx="8075240" cy="5544616"/>
          </a:xfrm>
        </p:spPr>
        <p:txBody>
          <a:bodyPr>
            <a:noAutofit/>
          </a:bodyPr>
          <a:lstStyle/>
          <a:p>
            <a:r>
              <a:rPr lang="en-US" sz="2000" dirty="0" smtClean="0">
                <a:effectLst/>
                <a:latin typeface="+mn-lt"/>
                <a:ea typeface="+mn-ea"/>
                <a:cs typeface="+mn-cs"/>
              </a:rPr>
              <a:t>In commenting on the use of orders of exclusion issued by the US International Trade Commission in investigations involving alleged infringement of patents that were essential to implement standards and were subject to voluntary FRAND licensing obligations, Acting Assistant Attorney General for Antitrust Joseph Wayland testified as follows:</a:t>
            </a:r>
          </a:p>
          <a:p>
            <a:pPr lvl="1"/>
            <a:r>
              <a:rPr lang="en-US" sz="1800" dirty="0" smtClean="0">
                <a:effectLst/>
                <a:latin typeface="+mn-lt"/>
                <a:ea typeface="+mn-ea"/>
                <a:cs typeface="+mn-cs"/>
              </a:rPr>
              <a:t>“[T]he Department of Justice believes the ITC should continue to gather the types of information necessary to evaluate whether the statutory public interest factors counsel against the imposition of an exclusion order. In considering this issue, the Department of Justice is concerned about the circumstances in which an exclusion order may be inappropriate, in certain cases where a product implementing a standard has been determined to have infringed a valid F/RAND-encumbered patent that is essential to that standard. Federal courts have begun to consider the appropriateness of injunctive relief based on factors laid out in the Supreme Court’s eBay decision and similar considerations could arise in ITC public interest determinations.” </a:t>
            </a:r>
          </a:p>
          <a:p>
            <a:pPr lvl="1"/>
            <a:endParaRPr lang="en-US" sz="1800" dirty="0" smtClean="0">
              <a:solidFill>
                <a:srgbClr val="FF0000"/>
              </a:solidFill>
              <a:effectLst/>
              <a:latin typeface="+mn-lt"/>
              <a:ea typeface="+mn-ea"/>
              <a:cs typeface="+mn-cs"/>
            </a:endParaRPr>
          </a:p>
        </p:txBody>
      </p:sp>
      <p:sp>
        <p:nvSpPr>
          <p:cNvPr id="5" name="Slide Number Placeholder 4"/>
          <p:cNvSpPr>
            <a:spLocks noGrp="1"/>
          </p:cNvSpPr>
          <p:nvPr>
            <p:ph type="sldNum" sz="quarter" idx="4294967295"/>
          </p:nvPr>
        </p:nvSpPr>
        <p:spPr>
          <a:xfrm>
            <a:off x="3563888" y="6381328"/>
            <a:ext cx="2133600" cy="365125"/>
          </a:xfrm>
          <a:prstGeom prst="rect">
            <a:avLst/>
          </a:prstGeom>
        </p:spPr>
        <p:txBody>
          <a:bodyPr/>
          <a:lstStyle/>
          <a:p>
            <a:pPr algn="ctr"/>
            <a:fld id="{DB55994B-7AA4-4C1E-AF90-662329B4886B}" type="slidenum">
              <a:rPr lang="en-US" sz="1200" smtClean="0">
                <a:latin typeface="Trebuchet MS" pitchFamily="34" charset="0"/>
              </a:rPr>
              <a:pPr algn="ctr"/>
              <a:t>12</a:t>
            </a:fld>
            <a:endParaRPr lang="en-US" sz="1200" dirty="0">
              <a:latin typeface="Trebuchet MS" pitchFamily="34" charset="0"/>
            </a:endParaRPr>
          </a:p>
        </p:txBody>
      </p:sp>
    </p:spTree>
    <p:extLst>
      <p:ext uri="{BB962C8B-B14F-4D97-AF65-F5344CB8AC3E}">
        <p14:creationId xmlns:p14="http://schemas.microsoft.com/office/powerpoint/2010/main" val="226634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solidFill>
                  <a:srgbClr val="C68803"/>
                </a:solidFill>
                <a:effectLst>
                  <a:outerShdw blurRad="38100" dist="38100" dir="2700000" algn="tl" rotWithShape="0">
                    <a:srgbClr val="C0C0C0"/>
                  </a:outerShdw>
                </a:effectLst>
                <a:latin typeface="+mj-lt"/>
                <a:ea typeface="+mj-ea"/>
                <a:cs typeface="+mj-cs"/>
              </a:rPr>
              <a:t>U.S. Department of Justice (DOJ) (Antitrust Division)/FTC Testimony on RAND-encumbered SEPs, focusing on Exclusion Orders at the International Trade Commission (ITC) </a:t>
            </a:r>
            <a:endParaRPr lang="en-US" sz="2400" dirty="0"/>
          </a:p>
        </p:txBody>
      </p:sp>
      <p:sp>
        <p:nvSpPr>
          <p:cNvPr id="3" name="Content Placeholder 2"/>
          <p:cNvSpPr>
            <a:spLocks noGrp="1"/>
          </p:cNvSpPr>
          <p:nvPr>
            <p:ph idx="1"/>
          </p:nvPr>
        </p:nvSpPr>
        <p:spPr>
          <a:xfrm>
            <a:off x="468313" y="1639342"/>
            <a:ext cx="8229600" cy="4525962"/>
          </a:xfrm>
        </p:spPr>
        <p:txBody>
          <a:bodyPr/>
          <a:lstStyle/>
          <a:p>
            <a:r>
              <a:rPr lang="en-US" sz="2200" dirty="0" smtClean="0">
                <a:effectLst/>
                <a:latin typeface="+mn-lt"/>
                <a:ea typeface="+mn-ea"/>
                <a:cs typeface="+mn-cs"/>
              </a:rPr>
              <a:t>As the same hearing, Federal Trade Commissioner Edith Ramirez testified as follows:   </a:t>
            </a:r>
          </a:p>
          <a:p>
            <a:pPr lvl="1"/>
            <a:r>
              <a:rPr lang="en-US" sz="1800" dirty="0" smtClean="0">
                <a:effectLst/>
                <a:latin typeface="+mn-lt"/>
                <a:ea typeface="+mn-ea"/>
                <a:cs typeface="+mn-cs"/>
              </a:rPr>
              <a:t>“A royalty negotiation that occurs under threat of an injunction or an exclusion order may be weighted heavily in favor of the patent holder in a way that is in tension with the RAND commitment. High switching costs combined with the threat of an exclusion order could allow a patent holder to obtain unreasonable licensing terms despite its RAND commitment, whether or not the invention is highly valuable on its own, because implementers are locked into practicing the standard. This is an even bigger problem when the hold-up creates a very high cost for a very small component of the overall product. In these ways, the threat of injunctive relief, including an exclusion order, may allow the holder of a RAND-encumbered SEP to realize royalty rates that reflect patent hold-up, rather than the value of the patent relative to alternatives.  This can raise prices to consumers, distort incentives to innovate, and undermine the standard setting process.”</a:t>
            </a:r>
          </a:p>
        </p:txBody>
      </p:sp>
      <p:sp>
        <p:nvSpPr>
          <p:cNvPr id="4" name="Slide Number Placeholder 3"/>
          <p:cNvSpPr>
            <a:spLocks noGrp="1"/>
          </p:cNvSpPr>
          <p:nvPr>
            <p:ph type="sldNum" sz="quarter" idx="10"/>
          </p:nvPr>
        </p:nvSpPr>
        <p:spPr/>
        <p:txBody>
          <a:bodyPr/>
          <a:lstStyle/>
          <a:p>
            <a:fld id="{A9D3443C-1CA6-4798-8F85-7AB79AC1144A}" type="slidenum">
              <a:rPr lang="en-CA" altLang="ko-KR" smtClean="0"/>
              <a:pPr/>
              <a:t>13</a:t>
            </a:fld>
            <a:endParaRPr lang="en-CA" altLang="ko-KR"/>
          </a:p>
        </p:txBody>
      </p:sp>
    </p:spTree>
    <p:extLst>
      <p:ext uri="{BB962C8B-B14F-4D97-AF65-F5344CB8AC3E}">
        <p14:creationId xmlns:p14="http://schemas.microsoft.com/office/powerpoint/2010/main" val="2671646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smtClean="0">
                <a:solidFill>
                  <a:srgbClr val="C68803"/>
                </a:solidFill>
                <a:effectLst>
                  <a:outerShdw blurRad="38100" dist="38100" dir="2700000" algn="tl" rotWithShape="0">
                    <a:srgbClr val="C0C0C0"/>
                  </a:outerShdw>
                </a:effectLst>
                <a:latin typeface="+mj-lt"/>
                <a:ea typeface="+mj-ea"/>
                <a:cs typeface="+mj-cs"/>
              </a:rPr>
              <a:t>U.S. Department of Justice (DOJ) (Antitrust Division)/FTC Testimony on RAND-encumbered SEPs, focusing on Exclusion Orders at the International Trade Commission (ITC)</a:t>
            </a:r>
            <a:endParaRPr lang="en-US" sz="2400" dirty="0"/>
          </a:p>
        </p:txBody>
      </p:sp>
      <p:sp>
        <p:nvSpPr>
          <p:cNvPr id="3" name="Content Placeholder 2"/>
          <p:cNvSpPr>
            <a:spLocks noGrp="1"/>
          </p:cNvSpPr>
          <p:nvPr>
            <p:ph idx="1"/>
          </p:nvPr>
        </p:nvSpPr>
        <p:spPr>
          <a:xfrm>
            <a:off x="468313" y="1844824"/>
            <a:ext cx="8229600" cy="4238476"/>
          </a:xfrm>
        </p:spPr>
        <p:txBody>
          <a:bodyPr/>
          <a:lstStyle/>
          <a:p>
            <a:r>
              <a:rPr lang="en-US" sz="2500" dirty="0" smtClean="0">
                <a:effectLst/>
                <a:latin typeface="+mn-lt"/>
                <a:ea typeface="+mn-ea"/>
                <a:cs typeface="+mn-cs"/>
              </a:rPr>
              <a:t>Acting Assistant Attorney General Wayland’s testimony is available here:  </a:t>
            </a:r>
            <a:r>
              <a:rPr lang="en-US" sz="2500" u="sng" dirty="0" smtClean="0">
                <a:effectLst/>
                <a:latin typeface="+mn-lt"/>
                <a:ea typeface="+mn-ea"/>
                <a:cs typeface="+mn-cs"/>
                <a:hlinkClick r:id="rId2"/>
              </a:rPr>
              <a:t>http://www.justice.gov/iso/opa/atr/speeches/2012/at-speech-1207111.html</a:t>
            </a:r>
            <a:r>
              <a:rPr lang="en-US" sz="2500" u="sng" dirty="0" smtClean="0">
                <a:effectLst/>
                <a:latin typeface="+mn-lt"/>
                <a:ea typeface="+mn-ea"/>
                <a:cs typeface="+mn-cs"/>
              </a:rPr>
              <a:t> </a:t>
            </a:r>
            <a:endParaRPr lang="en-US" sz="2500" dirty="0" smtClean="0">
              <a:effectLst/>
              <a:latin typeface="+mn-lt"/>
              <a:ea typeface="+mn-ea"/>
              <a:cs typeface="+mn-cs"/>
            </a:endParaRPr>
          </a:p>
          <a:p>
            <a:endParaRPr lang="en-US" sz="2500" dirty="0" smtClean="0">
              <a:effectLst/>
              <a:latin typeface="+mn-lt"/>
              <a:ea typeface="+mn-ea"/>
              <a:cs typeface="+mn-cs"/>
            </a:endParaRPr>
          </a:p>
          <a:p>
            <a:r>
              <a:rPr lang="en-US" sz="2500" dirty="0" smtClean="0">
                <a:effectLst/>
                <a:latin typeface="+mn-lt"/>
                <a:ea typeface="+mn-ea"/>
                <a:cs typeface="+mn-cs"/>
              </a:rPr>
              <a:t>FTC Commissioner Ramirez’ testimony is available here: </a:t>
            </a:r>
            <a:r>
              <a:rPr lang="en-US" sz="2500" u="sng" dirty="0" smtClean="0">
                <a:effectLst/>
                <a:latin typeface="+mn-lt"/>
                <a:ea typeface="+mn-ea"/>
                <a:cs typeface="+mn-cs"/>
                <a:hlinkClick r:id="rId3"/>
              </a:rPr>
              <a:t>http://www.ftc.gov/os/testimony/120711standardpatents.pdf</a:t>
            </a:r>
            <a:r>
              <a:rPr lang="en-US" sz="2500" u="sng" dirty="0" smtClean="0">
                <a:effectLst/>
                <a:latin typeface="+mn-lt"/>
                <a:ea typeface="+mn-ea"/>
                <a:cs typeface="+mn-cs"/>
              </a:rPr>
              <a:t> </a:t>
            </a:r>
            <a:endParaRPr lang="en-US" sz="2500" dirty="0" smtClean="0">
              <a:effectLst/>
              <a:latin typeface="+mn-lt"/>
              <a:ea typeface="+mn-ea"/>
              <a:cs typeface="+mn-cs"/>
            </a:endParaRPr>
          </a:p>
          <a:p>
            <a:pPr lvl="1"/>
            <a:endParaRPr lang="en-US" sz="1600" dirty="0" smtClean="0"/>
          </a:p>
          <a:p>
            <a:endParaRPr lang="en-US" dirty="0"/>
          </a:p>
        </p:txBody>
      </p:sp>
      <p:sp>
        <p:nvSpPr>
          <p:cNvPr id="4" name="Slide Number Placeholder 3"/>
          <p:cNvSpPr>
            <a:spLocks noGrp="1"/>
          </p:cNvSpPr>
          <p:nvPr>
            <p:ph type="sldNum" sz="quarter" idx="10"/>
          </p:nvPr>
        </p:nvSpPr>
        <p:spPr/>
        <p:txBody>
          <a:bodyPr/>
          <a:lstStyle/>
          <a:p>
            <a:fld id="{A9D3443C-1CA6-4798-8F85-7AB79AC1144A}" type="slidenum">
              <a:rPr lang="en-CA" altLang="ko-KR" smtClean="0"/>
              <a:pPr/>
              <a:t>14</a:t>
            </a:fld>
            <a:endParaRPr lang="en-CA" altLang="ko-KR"/>
          </a:p>
        </p:txBody>
      </p:sp>
    </p:spTree>
    <p:extLst>
      <p:ext uri="{BB962C8B-B14F-4D97-AF65-F5344CB8AC3E}">
        <p14:creationId xmlns:p14="http://schemas.microsoft.com/office/powerpoint/2010/main" val="3091467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60648"/>
            <a:ext cx="8229600" cy="1440160"/>
          </a:xfrm>
        </p:spPr>
        <p:txBody>
          <a:bodyPr anchor="t">
            <a:noAutofit/>
          </a:bodyPr>
          <a:lstStyle/>
          <a:p>
            <a:pPr lvl="1">
              <a:defRPr/>
            </a:pPr>
            <a:r>
              <a:rPr lang="en-US" sz="2300" b="1" dirty="0"/>
              <a:t>DOJ/USPTO </a:t>
            </a:r>
            <a:r>
              <a:rPr lang="en-US" sz="2300" b="1" dirty="0" smtClean="0"/>
              <a:t>Policy </a:t>
            </a:r>
            <a:r>
              <a:rPr lang="en-US" sz="2300" b="1" dirty="0"/>
              <a:t>Statement on Remedies for Standards-Essential Patents </a:t>
            </a:r>
            <a:r>
              <a:rPr lang="en-US" sz="2300" b="1" dirty="0" smtClean="0"/>
              <a:t>Subject </a:t>
            </a:r>
            <a:r>
              <a:rPr lang="en-US" sz="2300" b="1" dirty="0"/>
              <a:t>to </a:t>
            </a:r>
            <a:r>
              <a:rPr lang="en-US" sz="2300" b="1" dirty="0" smtClean="0"/>
              <a:t>Voluntary </a:t>
            </a:r>
            <a:r>
              <a:rPr lang="en-US" sz="2300" b="1" dirty="0"/>
              <a:t>F/RAND Commitments</a:t>
            </a:r>
          </a:p>
        </p:txBody>
      </p:sp>
      <p:sp>
        <p:nvSpPr>
          <p:cNvPr id="7171" name="Rectangle 3"/>
          <p:cNvSpPr>
            <a:spLocks noGrp="1" noChangeArrowheads="1"/>
          </p:cNvSpPr>
          <p:nvPr>
            <p:ph type="body" idx="1"/>
          </p:nvPr>
        </p:nvSpPr>
        <p:spPr>
          <a:xfrm>
            <a:off x="152400" y="1700808"/>
            <a:ext cx="8770938" cy="4896544"/>
          </a:xfrm>
        </p:spPr>
        <p:txBody>
          <a:bodyPr>
            <a:normAutofit/>
          </a:bodyPr>
          <a:lstStyle/>
          <a:p>
            <a:pPr>
              <a:defRPr/>
            </a:pPr>
            <a:r>
              <a:rPr lang="en-US" sz="2200" dirty="0"/>
              <a:t>On January 8, 2013, the U.S. Department Of Justice (Antitrust Division) and U.S. Patent and Trademark Office (USPTO) jointly issued a Policy Statement on Remedies for Standards-Essential Patents subject to voluntary F/RAND </a:t>
            </a:r>
            <a:r>
              <a:rPr lang="en-US" sz="2200" dirty="0" smtClean="0"/>
              <a:t>Commitments</a:t>
            </a:r>
            <a:endParaRPr lang="en-US" sz="2200" dirty="0"/>
          </a:p>
          <a:p>
            <a:pPr lvl="1">
              <a:defRPr/>
            </a:pPr>
            <a:r>
              <a:rPr lang="en-US" sz="1600" dirty="0"/>
              <a:t>This document is available at </a:t>
            </a:r>
            <a:r>
              <a:rPr lang="en-US" sz="1600" dirty="0">
                <a:hlinkClick r:id="rId3"/>
              </a:rPr>
              <a:t>http://www.justice.gov/atr/public/guidelines/290994.pdf</a:t>
            </a:r>
            <a:r>
              <a:rPr lang="en-US" sz="1600" dirty="0"/>
              <a:t> </a:t>
            </a:r>
          </a:p>
          <a:p>
            <a:pPr>
              <a:defRPr/>
            </a:pPr>
            <a:r>
              <a:rPr lang="en-US" sz="2200" dirty="0"/>
              <a:t>Excerpted statements:</a:t>
            </a:r>
          </a:p>
          <a:p>
            <a:pPr lvl="1">
              <a:defRPr/>
            </a:pPr>
            <a:r>
              <a:rPr lang="en-US" sz="2000" kern="1200" dirty="0"/>
              <a:t>“In light of [those noted in the Policy Statement] and other potential benefits, the United States continues to encourage systems that support voluntary F/RAND licensing—both domestically and abroad—rather than the imposition of one-size-fits-all mandates for royalty-free or below-market licensing, which would undermine the effectiveness of the standardization process and incentives for innovation.”</a:t>
            </a:r>
            <a:endParaRPr lang="en-US" sz="2000" dirty="0"/>
          </a:p>
          <a:p>
            <a:endParaRPr lang="en-US" sz="1800" dirty="0" smtClean="0"/>
          </a:p>
        </p:txBody>
      </p:sp>
      <p:sp>
        <p:nvSpPr>
          <p:cNvPr id="7172" name="Slide Number Placeholder 5"/>
          <p:cNvSpPr>
            <a:spLocks noGrp="1"/>
          </p:cNvSpPr>
          <p:nvPr>
            <p:ph type="sldNum" sz="quarter" idx="4294967295"/>
          </p:nvPr>
        </p:nvSpPr>
        <p:spPr>
          <a:xfrm>
            <a:off x="3491880" y="630932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5C4B4FB2-9DD7-4D07-80E6-B1CE8D626894}" type="slidenum">
              <a:rPr lang="en-US" smtClean="0">
                <a:latin typeface="Trebuchet MS" pitchFamily="34" charset="0"/>
              </a:rPr>
              <a:pPr eaLnBrk="1" hangingPunct="1"/>
              <a:t>15</a:t>
            </a:fld>
            <a:endParaRPr lang="en-US" dirty="0" smtClean="0">
              <a:latin typeface="Trebuchet MS" pitchFamily="34" charset="0"/>
            </a:endParaRPr>
          </a:p>
        </p:txBody>
      </p:sp>
    </p:spTree>
    <p:extLst>
      <p:ext uri="{BB962C8B-B14F-4D97-AF65-F5344CB8AC3E}">
        <p14:creationId xmlns:p14="http://schemas.microsoft.com/office/powerpoint/2010/main" val="3543827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DOJ/USPTO Policy Statement on Remedies for Standards-Essential Patents Subject to Voluntary F/RAND Commitments</a:t>
            </a:r>
            <a:endParaRPr lang="en-US" dirty="0"/>
          </a:p>
        </p:txBody>
      </p:sp>
      <p:sp>
        <p:nvSpPr>
          <p:cNvPr id="3" name="Content Placeholder 2"/>
          <p:cNvSpPr>
            <a:spLocks noGrp="1"/>
          </p:cNvSpPr>
          <p:nvPr>
            <p:ph idx="1"/>
          </p:nvPr>
        </p:nvSpPr>
        <p:spPr/>
        <p:txBody>
          <a:bodyPr/>
          <a:lstStyle/>
          <a:p>
            <a:pPr>
              <a:defRPr/>
            </a:pPr>
            <a:r>
              <a:rPr lang="en-US" sz="2200" dirty="0" smtClean="0"/>
              <a:t>Excerpted statements continued:</a:t>
            </a:r>
          </a:p>
          <a:p>
            <a:pPr lvl="1">
              <a:defRPr/>
            </a:pPr>
            <a:r>
              <a:rPr lang="en-US" sz="1800" kern="1200" dirty="0" smtClean="0"/>
              <a:t>“However, collaborative standards setting does not come without some risks.… As a result [of possible lock-in], the owner of that patented technology may gain market power and potentially take advantage of it by engaging in patent hold-up, which entails asserting the patent to exclude a competitor from a market or obtain a higher price for its use than would have been possible before the standard was set, when alternative technologies could have been chosen.  This type of patent hold-up can cause other problems as well. For example, it may induce prospective implementers to postpone or avoid making commitments to a standardized technology or to make inefficient investments in developing and implementing a standard in an effort to protect themselves. Consumers of products implementing the standard could also be harmed to the extent that the hold-up generates unwarranted higher royalties and those royalties are passed on to consumers in the form of higher prices.”</a:t>
            </a:r>
            <a:endParaRPr lang="en-US" sz="2000" dirty="0" smtClean="0"/>
          </a:p>
        </p:txBody>
      </p:sp>
      <p:sp>
        <p:nvSpPr>
          <p:cNvPr id="4" name="Slide Number Placeholder 3"/>
          <p:cNvSpPr>
            <a:spLocks noGrp="1"/>
          </p:cNvSpPr>
          <p:nvPr>
            <p:ph type="sldNum" sz="quarter" idx="10"/>
          </p:nvPr>
        </p:nvSpPr>
        <p:spPr/>
        <p:txBody>
          <a:bodyPr/>
          <a:lstStyle/>
          <a:p>
            <a:fld id="{A9D3443C-1CA6-4798-8F85-7AB79AC1144A}" type="slidenum">
              <a:rPr lang="en-CA" altLang="ko-KR" smtClean="0"/>
              <a:pPr/>
              <a:t>16</a:t>
            </a:fld>
            <a:endParaRPr lang="en-CA" altLang="ko-KR"/>
          </a:p>
        </p:txBody>
      </p:sp>
    </p:spTree>
    <p:extLst>
      <p:ext uri="{BB962C8B-B14F-4D97-AF65-F5344CB8AC3E}">
        <p14:creationId xmlns:p14="http://schemas.microsoft.com/office/powerpoint/2010/main" val="3524191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20700"/>
            <a:ext cx="8229600" cy="1179513"/>
          </a:xfrm>
        </p:spPr>
        <p:txBody>
          <a:bodyPr anchor="t">
            <a:noAutofit/>
          </a:bodyPr>
          <a:lstStyle/>
          <a:p>
            <a:pPr lvl="1">
              <a:defRPr/>
            </a:pPr>
            <a:r>
              <a:rPr lang="en-US" sz="2300" dirty="0"/>
              <a:t>DOJ/USPTO </a:t>
            </a:r>
            <a:r>
              <a:rPr lang="en-US" sz="2300" dirty="0" smtClean="0"/>
              <a:t>Policy </a:t>
            </a:r>
            <a:r>
              <a:rPr lang="en-US" sz="2300" dirty="0"/>
              <a:t>Statement on Remedies for Standards-Essential Patents </a:t>
            </a:r>
            <a:r>
              <a:rPr lang="en-US" sz="2300" dirty="0" smtClean="0"/>
              <a:t>Subject </a:t>
            </a:r>
            <a:r>
              <a:rPr lang="en-US" sz="2300" dirty="0"/>
              <a:t>to </a:t>
            </a:r>
            <a:r>
              <a:rPr lang="en-US" sz="2300" dirty="0" smtClean="0"/>
              <a:t>Voluntary </a:t>
            </a:r>
            <a:r>
              <a:rPr lang="en-US" sz="2300" dirty="0"/>
              <a:t>F/RAND Commitments</a:t>
            </a:r>
          </a:p>
        </p:txBody>
      </p:sp>
      <p:sp>
        <p:nvSpPr>
          <p:cNvPr id="7171" name="Rectangle 3"/>
          <p:cNvSpPr>
            <a:spLocks noGrp="1" noChangeArrowheads="1"/>
          </p:cNvSpPr>
          <p:nvPr>
            <p:ph type="body" idx="1"/>
          </p:nvPr>
        </p:nvSpPr>
        <p:spPr>
          <a:xfrm>
            <a:off x="152400" y="1628775"/>
            <a:ext cx="8770938" cy="4968875"/>
          </a:xfrm>
        </p:spPr>
        <p:txBody>
          <a:bodyPr>
            <a:normAutofit fontScale="85000" lnSpcReduction="10000"/>
          </a:bodyPr>
          <a:lstStyle/>
          <a:p>
            <a:pPr>
              <a:defRPr/>
            </a:pPr>
            <a:r>
              <a:rPr lang="en-US" sz="2200" dirty="0" smtClean="0"/>
              <a:t>Excerpted statements continued:</a:t>
            </a:r>
          </a:p>
          <a:p>
            <a:pPr lvl="1">
              <a:defRPr/>
            </a:pPr>
            <a:r>
              <a:rPr lang="en-US" sz="1800" kern="1200" dirty="0" smtClean="0"/>
              <a:t>“Although we recommend caution in granting injunctions or exclusion orders based on infringement of voluntarily F/RAND-encumbered patents essential to a standard, DOJ and USPTO strongly support the protection of intellectual property rights and believe that a patent holder who makes such a F/RAND commitment should receive appropriate compensation that reflects the value of the technology contributed to the standard.” </a:t>
            </a:r>
          </a:p>
          <a:p>
            <a:pPr lvl="1">
              <a:defRPr/>
            </a:pPr>
            <a:r>
              <a:rPr lang="en-US" sz="1800" kern="1200" dirty="0" smtClean="0"/>
              <a:t>“An exclusion order may still be an appropriate remedy in some circumstances, such as where the putative licensee is unable or refuses to take a F/RAND license and is acting outside the scope of the patent holder’s commitment to license on F/RAND terms.”</a:t>
            </a:r>
          </a:p>
          <a:p>
            <a:pPr lvl="2">
              <a:defRPr/>
            </a:pPr>
            <a:r>
              <a:rPr lang="en-US" sz="1400" kern="1200" dirty="0" smtClean="0"/>
              <a:t>“For example, if a putative licensee refuses to pay what has been determined to be a F/RAND royalty, or refuses to engage in a negotiation to determine F/RAND terms, an exclusion order could be appropriate.” </a:t>
            </a:r>
          </a:p>
          <a:p>
            <a:pPr lvl="2">
              <a:defRPr/>
            </a:pPr>
            <a:r>
              <a:rPr lang="en-US" sz="1400" kern="1200" dirty="0" smtClean="0"/>
              <a:t>“Such a refusal could take the form of a constructive refusal to negotiate, such as by insisting on terms clearly outside the bounds of what could reasonably be considered to be F/RAND terms in an attempt to evade the putative licensee’s obligation to fairly compensate the patent holder.”</a:t>
            </a:r>
          </a:p>
          <a:p>
            <a:pPr lvl="1">
              <a:defRPr/>
            </a:pPr>
            <a:r>
              <a:rPr lang="en-US" sz="1800" kern="1200" dirty="0" smtClean="0"/>
              <a:t>“An exclusion order also could be appropriate if a putative licensee is not subject to the jurisdiction of a court that could award damages.”</a:t>
            </a:r>
          </a:p>
          <a:p>
            <a:pPr lvl="1">
              <a:defRPr/>
            </a:pPr>
            <a:r>
              <a:rPr lang="en-US" sz="1800" kern="1200" dirty="0" smtClean="0"/>
              <a:t>“</a:t>
            </a:r>
            <a:r>
              <a:rPr lang="en-US" sz="1800" b="1" kern="1200" dirty="0" smtClean="0"/>
              <a:t>This list is not an exhaustive one.</a:t>
            </a:r>
            <a:r>
              <a:rPr lang="en-US" sz="1800" kern="1200" dirty="0" smtClean="0"/>
              <a:t>”  (emphasis added)</a:t>
            </a:r>
          </a:p>
          <a:p>
            <a:pPr lvl="1">
              <a:defRPr/>
            </a:pPr>
            <a:r>
              <a:rPr lang="en-US" sz="1800" kern="1200" dirty="0" smtClean="0"/>
              <a:t>“[D]</a:t>
            </a:r>
            <a:r>
              <a:rPr lang="en-US" sz="1800" kern="1200" dirty="0" err="1" smtClean="0"/>
              <a:t>eterminations</a:t>
            </a:r>
            <a:r>
              <a:rPr lang="en-US" sz="1800" kern="1200" dirty="0" smtClean="0"/>
              <a:t> on the appropriate remedy in cases involving F/RAND- encumbered, standards-essential patents should be made against the backdrop of promoting both appropriate compensation to patent holders </a:t>
            </a:r>
            <a:br>
              <a:rPr lang="en-US" sz="1800" kern="1200" dirty="0" smtClean="0"/>
            </a:br>
            <a:r>
              <a:rPr lang="en-US" sz="1800" kern="1200" dirty="0" smtClean="0"/>
              <a:t>and strong incentives for innovators to participate in standards-setting activities.”</a:t>
            </a:r>
          </a:p>
        </p:txBody>
      </p:sp>
      <p:sp>
        <p:nvSpPr>
          <p:cNvPr id="15364" name="Slide Number Placeholder 5"/>
          <p:cNvSpPr>
            <a:spLocks noGrp="1"/>
          </p:cNvSpPr>
          <p:nvPr>
            <p:ph type="sldNum" sz="quarter" idx="10"/>
          </p:nvPr>
        </p:nvSpPr>
        <p:spPr>
          <a:xfrm>
            <a:off x="3635896" y="6381328"/>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F4D291-0D28-40FC-B5E6-CD8BE057AFCF}" type="slidenum">
              <a:rPr lang="en-US">
                <a:solidFill>
                  <a:srgbClr val="000000"/>
                </a:solidFill>
                <a:latin typeface="Trebuchet MS" panose="020B0603020202020204" pitchFamily="34" charset="0"/>
                <a:ea typeface="SimSun" panose="02010600030101010101" pitchFamily="2" charset="-122"/>
              </a:rPr>
              <a:pPr eaLnBrk="1" hangingPunct="1"/>
              <a:t>17</a:t>
            </a:fld>
            <a:endParaRPr lang="en-US" dirty="0">
              <a:solidFill>
                <a:srgbClr val="000000"/>
              </a:solidFill>
              <a:latin typeface="Trebuchet MS" panose="020B0603020202020204" pitchFamily="34" charset="0"/>
              <a:ea typeface="SimSun" panose="02010600030101010101" pitchFamily="2" charset="-122"/>
            </a:endParaRPr>
          </a:p>
        </p:txBody>
      </p:sp>
    </p:spTree>
    <p:extLst>
      <p:ext uri="{BB962C8B-B14F-4D97-AF65-F5344CB8AC3E}">
        <p14:creationId xmlns:p14="http://schemas.microsoft.com/office/powerpoint/2010/main" val="1093704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Various Regulatory/Judicial Cases Involving F/RAND</a:t>
            </a:r>
            <a:endParaRPr lang="en-US" dirty="0">
              <a:solidFill>
                <a:srgbClr val="7030A0"/>
              </a:solidFill>
            </a:endParaRPr>
          </a:p>
        </p:txBody>
      </p:sp>
      <p:sp>
        <p:nvSpPr>
          <p:cNvPr id="3" name="Content Placeholder 2"/>
          <p:cNvSpPr>
            <a:spLocks noGrp="1"/>
          </p:cNvSpPr>
          <p:nvPr>
            <p:ph idx="1"/>
          </p:nvPr>
        </p:nvSpPr>
        <p:spPr/>
        <p:txBody>
          <a:bodyPr/>
          <a:lstStyle/>
          <a:p>
            <a:pPr>
              <a:lnSpc>
                <a:spcPct val="80000"/>
              </a:lnSpc>
              <a:tabLst>
                <a:tab pos="457200" algn="l"/>
              </a:tabLst>
            </a:pPr>
            <a:r>
              <a:rPr lang="en-US" sz="2400" dirty="0" smtClean="0"/>
              <a:t>Notable Judicial Decisions:</a:t>
            </a:r>
          </a:p>
          <a:p>
            <a:pPr lvl="1">
              <a:lnSpc>
                <a:spcPct val="80000"/>
              </a:lnSpc>
              <a:tabLst>
                <a:tab pos="457200" algn="l"/>
              </a:tabLst>
            </a:pPr>
            <a:r>
              <a:rPr lang="en-US" sz="2000" dirty="0" smtClean="0"/>
              <a:t>Microsoft Corp. v. Motorola Mobility, Inc.</a:t>
            </a:r>
          </a:p>
          <a:p>
            <a:pPr lvl="2">
              <a:lnSpc>
                <a:spcPct val="80000"/>
              </a:lnSpc>
              <a:tabLst>
                <a:tab pos="457200" algn="l"/>
              </a:tabLst>
            </a:pPr>
            <a:r>
              <a:rPr lang="en-US" sz="1600" dirty="0">
                <a:solidFill>
                  <a:srgbClr val="7030A0"/>
                </a:solidFill>
                <a:hlinkClick r:id="rId2"/>
              </a:rPr>
              <a:t>http://</a:t>
            </a:r>
            <a:r>
              <a:rPr lang="en-US" sz="1600" dirty="0" smtClean="0">
                <a:solidFill>
                  <a:srgbClr val="7030A0"/>
                </a:solidFill>
                <a:hlinkClick r:id="rId2"/>
              </a:rPr>
              <a:t>www.scribd.com/doc/138039498/Motorola-Microsoft-RAND-ruling</a:t>
            </a:r>
            <a:r>
              <a:rPr lang="en-US" sz="1600" dirty="0" smtClean="0">
                <a:solidFill>
                  <a:srgbClr val="7030A0"/>
                </a:solidFill>
              </a:rPr>
              <a:t> </a:t>
            </a:r>
          </a:p>
          <a:p>
            <a:pPr lvl="1">
              <a:lnSpc>
                <a:spcPct val="80000"/>
              </a:lnSpc>
              <a:tabLst>
                <a:tab pos="457200" algn="l"/>
              </a:tabLst>
            </a:pPr>
            <a:r>
              <a:rPr lang="en-US" sz="2000" dirty="0"/>
              <a:t>Microsoft Corp. v. Motorola, </a:t>
            </a:r>
            <a:r>
              <a:rPr lang="en-US" sz="2000" dirty="0" smtClean="0"/>
              <a:t>Inc., </a:t>
            </a:r>
            <a:r>
              <a:rPr lang="en-US" sz="2000" dirty="0"/>
              <a:t>871 F. Supp. 2d 1089, 2012, </a:t>
            </a:r>
            <a:r>
              <a:rPr lang="en-US" sz="2000" i="1" dirty="0" err="1"/>
              <a:t>aff’d</a:t>
            </a:r>
            <a:r>
              <a:rPr lang="en-US" sz="2000" dirty="0"/>
              <a:t>, 696 F.3d 872 (9th Cir. 2012)</a:t>
            </a:r>
            <a:r>
              <a:rPr lang="en-US" sz="2000" dirty="0" smtClean="0"/>
              <a:t>  </a:t>
            </a:r>
          </a:p>
          <a:p>
            <a:pPr lvl="1">
              <a:lnSpc>
                <a:spcPct val="80000"/>
              </a:lnSpc>
              <a:tabLst>
                <a:tab pos="457200" algn="l"/>
              </a:tabLst>
            </a:pPr>
            <a:r>
              <a:rPr lang="en-US" sz="2000" dirty="0" smtClean="0"/>
              <a:t>Apple, Inc. v. Motorola Mobility, Inc. (No. 11–CV–178–BBC) (W.D. Wis.) (Aug. 10, 2012)</a:t>
            </a:r>
          </a:p>
          <a:p>
            <a:pPr lvl="1">
              <a:lnSpc>
                <a:spcPct val="80000"/>
              </a:lnSpc>
              <a:tabLst>
                <a:tab pos="457200" algn="l"/>
              </a:tabLst>
            </a:pPr>
            <a:r>
              <a:rPr lang="en-US" sz="2000" dirty="0" smtClean="0"/>
              <a:t>Apple, Inc. v. Samsung Electronics Co., Ltd. (No. 11–CV–01846–LHK) (N.D. Cal.) (June 30, 2012)</a:t>
            </a:r>
          </a:p>
          <a:p>
            <a:pPr lvl="1">
              <a:lnSpc>
                <a:spcPct val="80000"/>
              </a:lnSpc>
              <a:tabLst>
                <a:tab pos="457200" algn="l"/>
              </a:tabLst>
            </a:pPr>
            <a:r>
              <a:rPr lang="en-US" sz="2000" dirty="0" err="1" smtClean="0"/>
              <a:t>Fractus</a:t>
            </a:r>
            <a:r>
              <a:rPr lang="en-US" sz="2000" dirty="0" smtClean="0"/>
              <a:t>, S.A. v. Samsung Electronics Co., Ltd. (No. 6:09–CV–203) (E.D. Tex.) (June 28, 2012)</a:t>
            </a:r>
          </a:p>
          <a:p>
            <a:pPr lvl="1">
              <a:lnSpc>
                <a:spcPct val="80000"/>
              </a:lnSpc>
              <a:tabLst>
                <a:tab pos="457200" algn="l"/>
              </a:tabLst>
            </a:pPr>
            <a:r>
              <a:rPr lang="en-US" sz="2000" dirty="0" smtClean="0"/>
              <a:t>Apple, Inc. and Next Software Inc., (f/k/a Next Computer, Inc.) v. Motorola, Inc. and Motorola Mobility, Inc. (No. 1:11–CV–08540) (N.D. Ill.) (June 22, 2012)</a:t>
            </a:r>
          </a:p>
          <a:p>
            <a:pPr lvl="1">
              <a:lnSpc>
                <a:spcPct val="80000"/>
              </a:lnSpc>
              <a:tabLst>
                <a:tab pos="457200" algn="l"/>
              </a:tabLst>
            </a:pPr>
            <a:r>
              <a:rPr lang="en-US" sz="2000" dirty="0" smtClean="0"/>
              <a:t>Microsoft Corporation v. Motorola, Inc., et al. (No. C10–1823JLR) (W.D. Wash.) (June 6, 2012)</a:t>
            </a:r>
          </a:p>
          <a:p>
            <a:pPr lvl="1">
              <a:lnSpc>
                <a:spcPct val="80000"/>
              </a:lnSpc>
              <a:tabLst>
                <a:tab pos="457200" algn="l"/>
              </a:tabLst>
            </a:pPr>
            <a:r>
              <a:rPr lang="en-US" sz="2000" dirty="0" smtClean="0"/>
              <a:t>Barnes &amp; Noble, Inc. v. LSI Corporation, et al. (No. C–11–2709 EMC) (N.D. Cal.) (Feb. 2, 2012)</a:t>
            </a:r>
          </a:p>
        </p:txBody>
      </p:sp>
      <p:sp>
        <p:nvSpPr>
          <p:cNvPr id="4" name="Slide Number Placeholder 3"/>
          <p:cNvSpPr>
            <a:spLocks noGrp="1"/>
          </p:cNvSpPr>
          <p:nvPr>
            <p:ph type="sldNum" sz="quarter" idx="10"/>
          </p:nvPr>
        </p:nvSpPr>
        <p:spPr>
          <a:xfrm>
            <a:off x="3491880" y="6453336"/>
            <a:ext cx="2133600" cy="288032"/>
          </a:xfrm>
        </p:spPr>
        <p:txBody>
          <a:bodyPr/>
          <a:lstStyle/>
          <a:p>
            <a:fld id="{A9D3443C-1CA6-4798-8F85-7AB79AC1144A}" type="slidenum">
              <a:rPr lang="en-CA" altLang="ko-KR" smtClean="0"/>
              <a:pPr/>
              <a:t>18</a:t>
            </a:fld>
            <a:endParaRPr lang="en-CA" altLang="ko-KR" dirty="0"/>
          </a:p>
        </p:txBody>
      </p:sp>
    </p:spTree>
    <p:extLst>
      <p:ext uri="{BB962C8B-B14F-4D97-AF65-F5344CB8AC3E}">
        <p14:creationId xmlns:p14="http://schemas.microsoft.com/office/powerpoint/2010/main" val="3719440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93550" y="1439416"/>
            <a:ext cx="8482906" cy="5085928"/>
          </a:xfrm>
        </p:spPr>
        <p:txBody>
          <a:bodyPr>
            <a:normAutofit lnSpcReduction="10000"/>
          </a:bodyPr>
          <a:lstStyle/>
          <a:p>
            <a:pPr>
              <a:lnSpc>
                <a:spcPct val="80000"/>
              </a:lnSpc>
              <a:tabLst>
                <a:tab pos="457200" algn="l"/>
              </a:tabLst>
            </a:pPr>
            <a:r>
              <a:rPr lang="en-US" sz="2400" dirty="0" smtClean="0"/>
              <a:t>Notable Judicial Decisions:</a:t>
            </a:r>
          </a:p>
          <a:p>
            <a:pPr lvl="1">
              <a:lnSpc>
                <a:spcPct val="80000"/>
              </a:lnSpc>
              <a:tabLst>
                <a:tab pos="457200" algn="l"/>
              </a:tabLst>
            </a:pPr>
            <a:r>
              <a:rPr lang="en-US" sz="2200" dirty="0" err="1" smtClean="0"/>
              <a:t>MedioStream</a:t>
            </a:r>
            <a:r>
              <a:rPr lang="en-US" sz="2200" dirty="0" smtClean="0"/>
              <a:t>, INC. v. MPEG LA, L.L.C. (No. 5:10–CV–05979 LHK) (N.D. Cal.) (Jan. 24, 2012)</a:t>
            </a:r>
          </a:p>
          <a:p>
            <a:pPr lvl="1">
              <a:lnSpc>
                <a:spcPct val="80000"/>
              </a:lnSpc>
              <a:tabLst>
                <a:tab pos="457200" algn="l"/>
              </a:tabLst>
            </a:pPr>
            <a:r>
              <a:rPr lang="en-US" sz="2200" dirty="0" smtClean="0"/>
              <a:t>Motorola Mobility, Inc. v. Microsoft Corporation (No. 11–3136 SC) (N.D. Cal.) (Nov. 21, 2011)</a:t>
            </a:r>
          </a:p>
          <a:p>
            <a:pPr lvl="1">
              <a:lnSpc>
                <a:spcPct val="80000"/>
              </a:lnSpc>
              <a:tabLst>
                <a:tab pos="457200" algn="l"/>
              </a:tabLst>
            </a:pPr>
            <a:r>
              <a:rPr lang="en-US" sz="2200" dirty="0" smtClean="0"/>
              <a:t>Apple, Inc. v. Motorola, Inc. (S.D. Cal., Case No. 12CV0355 JLS BLM)</a:t>
            </a:r>
          </a:p>
          <a:p>
            <a:pPr lvl="1">
              <a:lnSpc>
                <a:spcPct val="80000"/>
              </a:lnSpc>
              <a:tabLst>
                <a:tab pos="457200" algn="l"/>
              </a:tabLst>
            </a:pPr>
            <a:r>
              <a:rPr lang="en-US" sz="2200" dirty="0" smtClean="0"/>
              <a:t>Apple, Inc. v. Samsung Electronics Co., Ltd. (District Court – Hague, Netherlands, Case numbers 400367 / HA ZA 11-2212, 400376 / HA ZA 11-2213 and 400385 / HA ZA 11-2215)</a:t>
            </a:r>
          </a:p>
          <a:p>
            <a:pPr lvl="1">
              <a:lnSpc>
                <a:spcPct val="80000"/>
              </a:lnSpc>
              <a:tabLst>
                <a:tab pos="457200" algn="l"/>
              </a:tabLst>
            </a:pPr>
            <a:r>
              <a:rPr lang="en-US" sz="2200" dirty="0" smtClean="0"/>
              <a:t>Huawei v. </a:t>
            </a:r>
            <a:r>
              <a:rPr lang="en-US" sz="2200" dirty="0" err="1" smtClean="0"/>
              <a:t>InterDigital</a:t>
            </a:r>
            <a:r>
              <a:rPr lang="en-US" sz="2200" dirty="0" smtClean="0"/>
              <a:t> (Del. Ch., No. 6974)</a:t>
            </a:r>
          </a:p>
          <a:p>
            <a:pPr lvl="1">
              <a:lnSpc>
                <a:spcPct val="80000"/>
              </a:lnSpc>
              <a:tabLst>
                <a:tab pos="457200" algn="l"/>
              </a:tabLst>
            </a:pPr>
            <a:r>
              <a:rPr lang="en-US" sz="2200" dirty="0" smtClean="0"/>
              <a:t>In the Matter of Certain Wireless Communications Devices, Portable Music and Data Processing Devices, Computers and Components Thereof, Inv. No. 337-TA-745 (US-ITC)</a:t>
            </a:r>
          </a:p>
          <a:p>
            <a:pPr lvl="1">
              <a:lnSpc>
                <a:spcPct val="80000"/>
              </a:lnSpc>
              <a:tabLst>
                <a:tab pos="457200" algn="l"/>
              </a:tabLst>
            </a:pPr>
            <a:r>
              <a:rPr lang="en-US" sz="2200" dirty="0" smtClean="0"/>
              <a:t>In the Matter of Certain Gaming and Entertainment Consoles, Related Software, and Components Thereof, Inv. No. 337-TA-577 (US-ITC)</a:t>
            </a:r>
          </a:p>
          <a:p>
            <a:pPr lvl="1">
              <a:lnSpc>
                <a:spcPct val="80000"/>
              </a:lnSpc>
              <a:tabLst>
                <a:tab pos="457200" algn="l"/>
              </a:tabLst>
            </a:pPr>
            <a:endParaRPr lang="en-US" sz="2000" dirty="0" smtClean="0"/>
          </a:p>
        </p:txBody>
      </p:sp>
      <p:sp>
        <p:nvSpPr>
          <p:cNvPr id="7172" name="Slide Number Placeholder 5"/>
          <p:cNvSpPr>
            <a:spLocks noGrp="1"/>
          </p:cNvSpPr>
          <p:nvPr>
            <p:ph type="sldNum" sz="quarter" idx="4294967295"/>
          </p:nvPr>
        </p:nvSpPr>
        <p:spPr>
          <a:xfrm>
            <a:off x="3491880" y="6381328"/>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5C4B4FB2-9DD7-4D07-80E6-B1CE8D626894}" type="slidenum">
              <a:rPr lang="en-US" smtClean="0">
                <a:solidFill>
                  <a:srgbClr val="000000"/>
                </a:solidFill>
                <a:latin typeface="Trebuchet MS" pitchFamily="34" charset="0"/>
              </a:rPr>
              <a:pPr eaLnBrk="1" hangingPunct="1"/>
              <a:t>19</a:t>
            </a:fld>
            <a:endParaRPr lang="en-US" dirty="0" smtClean="0">
              <a:solidFill>
                <a:srgbClr val="000000"/>
              </a:solidFill>
              <a:latin typeface="Trebuchet MS" pitchFamily="34" charset="0"/>
            </a:endParaRPr>
          </a:p>
        </p:txBody>
      </p:sp>
      <p:sp>
        <p:nvSpPr>
          <p:cNvPr id="6" name="Title 1"/>
          <p:cNvSpPr>
            <a:spLocks noGrp="1"/>
          </p:cNvSpPr>
          <p:nvPr>
            <p:ph type="title"/>
          </p:nvPr>
        </p:nvSpPr>
        <p:spPr>
          <a:xfrm>
            <a:off x="457200" y="274638"/>
            <a:ext cx="8229600" cy="1143000"/>
          </a:xfrm>
        </p:spPr>
        <p:txBody>
          <a:bodyPr/>
          <a:lstStyle/>
          <a:p>
            <a:r>
              <a:rPr lang="en-US" sz="2800" dirty="0" smtClean="0"/>
              <a:t>Various Regulatory/Judicial Cases Involving F/RAND</a:t>
            </a:r>
            <a:endParaRPr lang="en-US" dirty="0">
              <a:solidFill>
                <a:srgbClr val="7030A0"/>
              </a:solidFill>
            </a:endParaRPr>
          </a:p>
        </p:txBody>
      </p:sp>
    </p:spTree>
    <p:extLst>
      <p:ext uri="{BB962C8B-B14F-4D97-AF65-F5344CB8AC3E}">
        <p14:creationId xmlns:p14="http://schemas.microsoft.com/office/powerpoint/2010/main" val="1611615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562769"/>
            <a:ext cx="8229600" cy="561975"/>
          </a:xfrm>
        </p:spPr>
        <p:txBody>
          <a:bodyPr anchor="t">
            <a:normAutofit fontScale="90000"/>
          </a:bodyPr>
          <a:lstStyle/>
          <a:p>
            <a:r>
              <a:rPr lang="en-US" b="1" dirty="0" smtClean="0"/>
              <a:t>Structure</a:t>
            </a:r>
            <a:endParaRPr lang="en-US" sz="3600" b="1" dirty="0" smtClean="0"/>
          </a:p>
        </p:txBody>
      </p:sp>
      <p:sp>
        <p:nvSpPr>
          <p:cNvPr id="4099" name="Content Placeholder 2"/>
          <p:cNvSpPr>
            <a:spLocks noGrp="1"/>
          </p:cNvSpPr>
          <p:nvPr>
            <p:ph idx="1"/>
          </p:nvPr>
        </p:nvSpPr>
        <p:spPr>
          <a:xfrm>
            <a:off x="428625" y="785813"/>
            <a:ext cx="8229600" cy="5411787"/>
          </a:xfrm>
        </p:spPr>
        <p:txBody>
          <a:bodyPr/>
          <a:lstStyle/>
          <a:p>
            <a:endParaRPr lang="en-US" sz="2400" dirty="0" smtClean="0"/>
          </a:p>
          <a:p>
            <a:r>
              <a:rPr lang="en-US" sz="2400" dirty="0" smtClean="0"/>
              <a:t>This presentation focuses on important issues that were discussed within two TIA committees:</a:t>
            </a:r>
          </a:p>
          <a:p>
            <a:endParaRPr lang="en-US" sz="2400" dirty="0" smtClean="0"/>
          </a:p>
          <a:p>
            <a:pPr lvl="1"/>
            <a:r>
              <a:rPr lang="en-US" sz="2000" dirty="0"/>
              <a:t>The TIA </a:t>
            </a:r>
            <a:r>
              <a:rPr lang="en-US" sz="2000" b="1" dirty="0"/>
              <a:t>Standards &amp; IPR Policy Committee (SIPC)</a:t>
            </a:r>
          </a:p>
          <a:p>
            <a:pPr lvl="2"/>
            <a:r>
              <a:rPr lang="en-US" sz="1800" dirty="0"/>
              <a:t>Reports to the TIA Board of Directors</a:t>
            </a:r>
          </a:p>
          <a:p>
            <a:pPr lvl="2"/>
            <a:r>
              <a:rPr lang="en-US" sz="1800" dirty="0"/>
              <a:t>Develops and communicates TIA standards and IPR policy </a:t>
            </a:r>
            <a:r>
              <a:rPr lang="en-US" sz="1800" dirty="0" smtClean="0"/>
              <a:t>positions</a:t>
            </a:r>
            <a:endParaRPr lang="en-US" sz="1800" dirty="0"/>
          </a:p>
          <a:p>
            <a:pPr lvl="2"/>
            <a:r>
              <a:rPr lang="en-US" sz="1800" dirty="0"/>
              <a:t>Increased focus on standards and IPR </a:t>
            </a:r>
            <a:r>
              <a:rPr lang="en-US" sz="1800" dirty="0" smtClean="0"/>
              <a:t>policy issues </a:t>
            </a:r>
            <a:r>
              <a:rPr lang="en-US" sz="1800" dirty="0"/>
              <a:t>worldwide</a:t>
            </a:r>
          </a:p>
          <a:p>
            <a:pPr lvl="1"/>
            <a:endParaRPr lang="en-US" sz="2000" dirty="0" smtClean="0"/>
          </a:p>
          <a:p>
            <a:pPr lvl="1"/>
            <a:r>
              <a:rPr lang="en-US" sz="2000" dirty="0" smtClean="0"/>
              <a:t>The TIA</a:t>
            </a:r>
            <a:r>
              <a:rPr lang="en-US" sz="2000" b="1" dirty="0" smtClean="0"/>
              <a:t> IPR Standing Committee (IPRSC)</a:t>
            </a:r>
          </a:p>
          <a:p>
            <a:pPr lvl="2"/>
            <a:r>
              <a:rPr lang="en-US" sz="1800" dirty="0" smtClean="0"/>
              <a:t>IPRWG’s responsibility is to review and maintain </a:t>
            </a:r>
            <a:r>
              <a:rPr lang="en-US" sz="1800" b="1" dirty="0" smtClean="0"/>
              <a:t>TIA’s IPR Policy</a:t>
            </a:r>
            <a:r>
              <a:rPr lang="en-US" sz="1800" dirty="0" smtClean="0"/>
              <a:t> and the related </a:t>
            </a:r>
            <a:r>
              <a:rPr lang="en-US" sz="1800" b="1" dirty="0" smtClean="0"/>
              <a:t>Guidelines Document</a:t>
            </a:r>
            <a:r>
              <a:rPr lang="en-US" sz="1800" dirty="0" smtClean="0"/>
              <a:t>, used within TIA’s standardization process.  These are available on TIA’s website: </a:t>
            </a:r>
            <a:r>
              <a:rPr lang="en-US" sz="1800" dirty="0" smtClean="0">
                <a:hlinkClick r:id="rId3"/>
              </a:rPr>
              <a:t>www.tiaonline.org</a:t>
            </a:r>
            <a:r>
              <a:rPr lang="en-US" sz="1800" dirty="0" smtClean="0"/>
              <a:t> </a:t>
            </a:r>
            <a:br>
              <a:rPr lang="en-US" sz="1800" dirty="0" smtClean="0"/>
            </a:br>
            <a:endParaRPr lang="en-US" sz="1800" dirty="0" smtClean="0"/>
          </a:p>
        </p:txBody>
      </p:sp>
      <p:sp>
        <p:nvSpPr>
          <p:cNvPr id="4100" name="Slide Number Placeholder 5"/>
          <p:cNvSpPr>
            <a:spLocks noGrp="1"/>
          </p:cNvSpPr>
          <p:nvPr>
            <p:ph type="sldNum" sz="quarter" idx="4294967295"/>
          </p:nvPr>
        </p:nvSpPr>
        <p:spPr>
          <a:xfrm>
            <a:off x="3563888" y="630932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1C2F2734-4937-43CD-B15E-41948A454F76}" type="slidenum">
              <a:rPr lang="en-US" sz="1200" smtClean="0">
                <a:latin typeface="Trebuchet MS" pitchFamily="34" charset="0"/>
              </a:rPr>
              <a:pPr eaLnBrk="1" hangingPunct="1"/>
              <a:t>2</a:t>
            </a:fld>
            <a:endParaRPr lang="en-US" sz="1200" dirty="0" smtClean="0">
              <a:latin typeface="Trebuchet MS" pitchFamily="34" charset="0"/>
            </a:endParaRPr>
          </a:p>
        </p:txBody>
      </p:sp>
    </p:spTree>
    <p:extLst>
      <p:ext uri="{BB962C8B-B14F-4D97-AF65-F5344CB8AC3E}">
        <p14:creationId xmlns:p14="http://schemas.microsoft.com/office/powerpoint/2010/main" val="4988093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93550" y="1439416"/>
            <a:ext cx="8482906" cy="5085928"/>
          </a:xfrm>
        </p:spPr>
        <p:txBody>
          <a:bodyPr>
            <a:normAutofit/>
          </a:bodyPr>
          <a:lstStyle/>
          <a:p>
            <a:pPr lvl="1">
              <a:lnSpc>
                <a:spcPct val="80000"/>
              </a:lnSpc>
              <a:tabLst>
                <a:tab pos="457200" algn="l"/>
              </a:tabLst>
            </a:pPr>
            <a:r>
              <a:rPr lang="en-US" sz="2200" dirty="0" smtClean="0"/>
              <a:t>In </a:t>
            </a:r>
            <a:r>
              <a:rPr lang="en-US" sz="2200" dirty="0"/>
              <a:t>the Matter of Certain Wireless Communication Devices, Portable Music and Data Processing Devices, Computers and Components Thereof, Inv. No. 337-TA-745 (US-ITC)</a:t>
            </a:r>
          </a:p>
          <a:p>
            <a:pPr lvl="1">
              <a:lnSpc>
                <a:spcPct val="80000"/>
              </a:lnSpc>
              <a:tabLst>
                <a:tab pos="457200" algn="l"/>
              </a:tabLst>
            </a:pPr>
            <a:r>
              <a:rPr lang="en-US" sz="2200" dirty="0"/>
              <a:t>Nokia OYJ (Nokia Corporation) v </a:t>
            </a:r>
            <a:r>
              <a:rPr lang="en-US" sz="2200" dirty="0" err="1"/>
              <a:t>IPCom</a:t>
            </a:r>
            <a:r>
              <a:rPr lang="en-US" sz="2200" dirty="0"/>
              <a:t> GmbH &amp; Co Kg [2012] EWCA </a:t>
            </a:r>
            <a:r>
              <a:rPr lang="en-US" sz="2200" dirty="0" err="1"/>
              <a:t>Civ</a:t>
            </a:r>
            <a:r>
              <a:rPr lang="en-US" sz="2200" dirty="0"/>
              <a:t> 567 (May 10, 2012) </a:t>
            </a:r>
            <a:r>
              <a:rPr lang="en-US" sz="2200" dirty="0">
                <a:hlinkClick r:id="rId3"/>
              </a:rPr>
              <a:t>http://www.ft.com/cms/s/2/215afb90-e86d-11e1-b724-00144feab49a.html#axzz23oVdWpxZ</a:t>
            </a:r>
            <a:r>
              <a:rPr lang="en-US" sz="2200" dirty="0"/>
              <a:t> </a:t>
            </a:r>
          </a:p>
          <a:p>
            <a:pPr lvl="1">
              <a:lnSpc>
                <a:spcPct val="80000"/>
              </a:lnSpc>
              <a:tabLst>
                <a:tab pos="457200" algn="l"/>
              </a:tabLst>
            </a:pPr>
            <a:r>
              <a:rPr lang="en-US" sz="2200" dirty="0"/>
              <a:t>Motorola v Microsoft (Germany) (May 2, 2012) </a:t>
            </a:r>
            <a:r>
              <a:rPr lang="en-US" sz="2200" dirty="0">
                <a:hlinkClick r:id="rId3"/>
              </a:rPr>
              <a:t>http://www.ft.com/cms/s/2/215afb90-e86d-11e1-b724-00144feab49a.html#axzz23oVdWpxZ</a:t>
            </a:r>
            <a:endParaRPr lang="en-US" sz="2200" dirty="0"/>
          </a:p>
          <a:p>
            <a:pPr lvl="1">
              <a:lnSpc>
                <a:spcPct val="80000"/>
              </a:lnSpc>
              <a:tabLst>
                <a:tab pos="457200" algn="l"/>
              </a:tabLst>
            </a:pPr>
            <a:r>
              <a:rPr lang="en-US" sz="2200" dirty="0" err="1"/>
              <a:t>Landgericht</a:t>
            </a:r>
            <a:r>
              <a:rPr lang="en-US" sz="2200" dirty="0"/>
              <a:t> Dusseldorf, </a:t>
            </a:r>
            <a:r>
              <a:rPr lang="en-US" sz="2200" dirty="0" err="1"/>
              <a:t>Beschluss</a:t>
            </a:r>
            <a:r>
              <a:rPr lang="en-US" sz="2200" dirty="0"/>
              <a:t> </a:t>
            </a:r>
            <a:r>
              <a:rPr lang="en-US" sz="2200" dirty="0" err="1"/>
              <a:t>vom</a:t>
            </a:r>
            <a:r>
              <a:rPr lang="en-US" sz="2200" dirty="0"/>
              <a:t> 21.03.2013, Az.: 4b 0 </a:t>
            </a:r>
            <a:r>
              <a:rPr lang="en-US" sz="2200" dirty="0" smtClean="0"/>
              <a:t>104/12</a:t>
            </a:r>
            <a:endParaRPr lang="en-US" sz="2200" dirty="0"/>
          </a:p>
        </p:txBody>
      </p:sp>
      <p:sp>
        <p:nvSpPr>
          <p:cNvPr id="7172" name="Slide Number Placeholder 5"/>
          <p:cNvSpPr>
            <a:spLocks noGrp="1"/>
          </p:cNvSpPr>
          <p:nvPr>
            <p:ph type="sldNum" sz="quarter" idx="4294967295"/>
          </p:nvPr>
        </p:nvSpPr>
        <p:spPr>
          <a:xfrm>
            <a:off x="3491880" y="6381328"/>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5C4B4FB2-9DD7-4D07-80E6-B1CE8D626894}" type="slidenum">
              <a:rPr lang="en-US" smtClean="0">
                <a:solidFill>
                  <a:srgbClr val="000000"/>
                </a:solidFill>
                <a:latin typeface="Trebuchet MS" pitchFamily="34" charset="0"/>
              </a:rPr>
              <a:pPr eaLnBrk="1" hangingPunct="1"/>
              <a:t>20</a:t>
            </a:fld>
            <a:endParaRPr lang="en-US" dirty="0" smtClean="0">
              <a:solidFill>
                <a:srgbClr val="000000"/>
              </a:solidFill>
              <a:latin typeface="Trebuchet MS" pitchFamily="34" charset="0"/>
            </a:endParaRPr>
          </a:p>
        </p:txBody>
      </p:sp>
      <p:sp>
        <p:nvSpPr>
          <p:cNvPr id="6" name="Title 1"/>
          <p:cNvSpPr txBox="1">
            <a:spLocks/>
          </p:cNvSpPr>
          <p:nvPr/>
        </p:nvSpPr>
        <p:spPr bwMode="auto">
          <a:xfrm>
            <a:off x="609600" y="4270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a:lstStyle>
          <a:p>
            <a:r>
              <a:rPr lang="en-US" sz="2800" kern="0" smtClean="0"/>
              <a:t>Various Regulatory/Judicial Cases Involving F/RAND</a:t>
            </a:r>
            <a:endParaRPr lang="en-US" kern="0" dirty="0">
              <a:solidFill>
                <a:srgbClr val="7030A0"/>
              </a:solidFill>
            </a:endParaRPr>
          </a:p>
        </p:txBody>
      </p:sp>
    </p:spTree>
    <p:extLst>
      <p:ext uri="{BB962C8B-B14F-4D97-AF65-F5344CB8AC3E}">
        <p14:creationId xmlns:p14="http://schemas.microsoft.com/office/powerpoint/2010/main" val="18658020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70706"/>
            <a:ext cx="8229600" cy="914078"/>
          </a:xfrm>
        </p:spPr>
        <p:txBody>
          <a:bodyPr anchor="t">
            <a:normAutofit fontScale="90000"/>
          </a:bodyPr>
          <a:lstStyle/>
          <a:p>
            <a:pPr lvl="1">
              <a:defRPr/>
            </a:pPr>
            <a:r>
              <a:rPr lang="en-US" sz="2800" b="1" dirty="0"/>
              <a:t>Updates/Alterations to TIA’s Engineering Manual by its </a:t>
            </a:r>
            <a:r>
              <a:rPr lang="en-US" sz="2800" b="1" dirty="0" smtClean="0"/>
              <a:t>IPRSC</a:t>
            </a:r>
            <a:endParaRPr lang="en-US" sz="2800" b="1" dirty="0"/>
          </a:p>
        </p:txBody>
      </p:sp>
      <p:sp>
        <p:nvSpPr>
          <p:cNvPr id="7171" name="Rectangle 3"/>
          <p:cNvSpPr>
            <a:spLocks noGrp="1" noChangeArrowheads="1"/>
          </p:cNvSpPr>
          <p:nvPr>
            <p:ph type="body" idx="1"/>
          </p:nvPr>
        </p:nvSpPr>
        <p:spPr>
          <a:xfrm>
            <a:off x="152400" y="1737048"/>
            <a:ext cx="8770938" cy="4500264"/>
          </a:xfrm>
        </p:spPr>
        <p:txBody>
          <a:bodyPr>
            <a:normAutofit/>
          </a:bodyPr>
          <a:lstStyle/>
          <a:p>
            <a:r>
              <a:rPr lang="en-US" sz="2400" dirty="0"/>
              <a:t>Currently, TIA’s IPR policy appears throughout the Engineering Manual in different sections.</a:t>
            </a:r>
          </a:p>
          <a:p>
            <a:r>
              <a:rPr lang="en-US" sz="2400" dirty="0"/>
              <a:t>TIA’s </a:t>
            </a:r>
            <a:r>
              <a:rPr lang="en-US" sz="2400" dirty="0" smtClean="0"/>
              <a:t>IPRSC </a:t>
            </a:r>
            <a:r>
              <a:rPr lang="en-US" sz="2400" dirty="0"/>
              <a:t>is </a:t>
            </a:r>
            <a:r>
              <a:rPr lang="en-US" sz="2400" dirty="0" smtClean="0"/>
              <a:t>finalizing a standalone </a:t>
            </a:r>
            <a:r>
              <a:rPr lang="en-US" sz="2400" dirty="0"/>
              <a:t>document </a:t>
            </a:r>
            <a:r>
              <a:rPr lang="en-US" sz="2400" dirty="0" smtClean="0"/>
              <a:t>on all </a:t>
            </a:r>
            <a:r>
              <a:rPr lang="en-US" sz="2400" dirty="0"/>
              <a:t>IPR-related </a:t>
            </a:r>
            <a:r>
              <a:rPr lang="en-US" sz="2400" dirty="0" smtClean="0"/>
              <a:t>topics in the Manual.</a:t>
            </a:r>
            <a:endParaRPr lang="en-US" sz="2400" dirty="0"/>
          </a:p>
        </p:txBody>
      </p:sp>
      <p:sp>
        <p:nvSpPr>
          <p:cNvPr id="7172" name="Slide Number Placeholder 5"/>
          <p:cNvSpPr>
            <a:spLocks noGrp="1"/>
          </p:cNvSpPr>
          <p:nvPr>
            <p:ph type="sldNum" sz="quarter" idx="4294967295"/>
          </p:nvPr>
        </p:nvSpPr>
        <p:spPr>
          <a:xfrm>
            <a:off x="3635896" y="6381328"/>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5C4B4FB2-9DD7-4D07-80E6-B1CE8D626894}" type="slidenum">
              <a:rPr lang="en-US" smtClean="0">
                <a:latin typeface="Trebuchet MS" pitchFamily="34" charset="0"/>
              </a:rPr>
              <a:pPr eaLnBrk="1" hangingPunct="1"/>
              <a:t>21</a:t>
            </a:fld>
            <a:endParaRPr lang="en-US" dirty="0" smtClean="0">
              <a:latin typeface="Trebuchet MS" pitchFamily="34" charset="0"/>
            </a:endParaRPr>
          </a:p>
        </p:txBody>
      </p:sp>
    </p:spTree>
    <p:extLst>
      <p:ext uri="{BB962C8B-B14F-4D97-AF65-F5344CB8AC3E}">
        <p14:creationId xmlns:p14="http://schemas.microsoft.com/office/powerpoint/2010/main" val="1947675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93550" y="1439416"/>
            <a:ext cx="8482906" cy="4581872"/>
          </a:xfrm>
        </p:spPr>
        <p:txBody>
          <a:bodyPr>
            <a:normAutofit/>
          </a:bodyPr>
          <a:lstStyle/>
          <a:p>
            <a:pPr>
              <a:lnSpc>
                <a:spcPct val="80000"/>
              </a:lnSpc>
              <a:tabLst>
                <a:tab pos="457200" algn="l"/>
              </a:tabLst>
            </a:pPr>
            <a:r>
              <a:rPr lang="en-US" sz="2400" dirty="0" smtClean="0"/>
              <a:t>Thank you!</a:t>
            </a:r>
            <a:endParaRPr lang="en-US" sz="2000" dirty="0" smtClean="0"/>
          </a:p>
        </p:txBody>
      </p:sp>
      <p:sp>
        <p:nvSpPr>
          <p:cNvPr id="7172" name="Slide Number Placeholder 5"/>
          <p:cNvSpPr>
            <a:spLocks noGrp="1"/>
          </p:cNvSpPr>
          <p:nvPr>
            <p:ph type="sldNum" sz="quarter" idx="4294967295"/>
          </p:nvPr>
        </p:nvSpPr>
        <p:spPr>
          <a:xfrm>
            <a:off x="3563888" y="6381328"/>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5C4B4FB2-9DD7-4D07-80E6-B1CE8D626894}" type="slidenum">
              <a:rPr lang="en-US" smtClean="0">
                <a:solidFill>
                  <a:srgbClr val="000000"/>
                </a:solidFill>
                <a:latin typeface="Trebuchet MS" pitchFamily="34" charset="0"/>
              </a:rPr>
              <a:pPr eaLnBrk="1" hangingPunct="1"/>
              <a:t>22</a:t>
            </a:fld>
            <a:endParaRPr lang="en-US" dirty="0" smtClean="0">
              <a:solidFill>
                <a:srgbClr val="000000"/>
              </a:solidFill>
              <a:latin typeface="Trebuchet MS" pitchFamily="34" charset="0"/>
            </a:endParaRPr>
          </a:p>
        </p:txBody>
      </p:sp>
    </p:spTree>
    <p:extLst>
      <p:ext uri="{BB962C8B-B14F-4D97-AF65-F5344CB8AC3E}">
        <p14:creationId xmlns:p14="http://schemas.microsoft.com/office/powerpoint/2010/main" val="39639814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US" sz="3200" dirty="0" smtClean="0"/>
              <a:t>FTC Consent Decrees Procedure and Legal Effect</a:t>
            </a:r>
            <a:endParaRPr lang="en-US" sz="3200" dirty="0"/>
          </a:p>
        </p:txBody>
      </p:sp>
      <p:sp>
        <p:nvSpPr>
          <p:cNvPr id="3" name="Content Placeholder 2"/>
          <p:cNvSpPr>
            <a:spLocks noGrp="1"/>
          </p:cNvSpPr>
          <p:nvPr>
            <p:ph idx="1"/>
          </p:nvPr>
        </p:nvSpPr>
        <p:spPr>
          <a:xfrm>
            <a:off x="468313" y="1196752"/>
            <a:ext cx="8229600" cy="4751982"/>
          </a:xfrm>
        </p:spPr>
        <p:txBody>
          <a:bodyPr/>
          <a:lstStyle/>
          <a:p>
            <a:r>
              <a:rPr lang="en-US" sz="1800" dirty="0" smtClean="0"/>
              <a:t>Under </a:t>
            </a:r>
            <a:r>
              <a:rPr lang="en-US" sz="1800" dirty="0"/>
              <a:t>Section 5 of the FTC Act, the Commission may challenge “unfair methods of competition in or affecting commerce, and unfair or deceptive acts or practices in or affecting commerce,” usually thorough an administrative adjudication.   </a:t>
            </a:r>
          </a:p>
          <a:p>
            <a:r>
              <a:rPr lang="en-US" sz="1800" dirty="0"/>
              <a:t>When the Commission brings an adjudicative challenge, it issues a complaint setting forth its charges. If a party decides to settle, it signs a consent agreement (without admitting to liability), consents to entry of a final order, and waives all right to judicial review or to challenge the validity of the order.</a:t>
            </a:r>
          </a:p>
          <a:p>
            <a:r>
              <a:rPr lang="en-US" sz="1800" dirty="0"/>
              <a:t>When the Commission accepts a proposed consent, it places the order on the record for public comment before determining whether to make the order final. </a:t>
            </a:r>
          </a:p>
          <a:p>
            <a:r>
              <a:rPr lang="en-US" sz="1800" dirty="0"/>
              <a:t>Consent orders are designed to remedy violations arising out of specific factual situations, reflecting the Commission’s assessment of the market and the conduct involved. Much of this information is non-public.</a:t>
            </a:r>
          </a:p>
          <a:p>
            <a:r>
              <a:rPr lang="en-US" sz="1800" dirty="0"/>
              <a:t>Consent orders must be specific enough to be enforceable.</a:t>
            </a:r>
          </a:p>
          <a:p>
            <a:r>
              <a:rPr lang="en-US" sz="1800" dirty="0"/>
              <a:t>While consent orders provide guidance to industry, they do not have precedential value – like settlements in other contexts. </a:t>
            </a:r>
          </a:p>
          <a:p>
            <a:endParaRPr lang="en-US" sz="1600" dirty="0"/>
          </a:p>
        </p:txBody>
      </p:sp>
      <p:sp>
        <p:nvSpPr>
          <p:cNvPr id="4" name="Slide Number Placeholder 3"/>
          <p:cNvSpPr>
            <a:spLocks noGrp="1"/>
          </p:cNvSpPr>
          <p:nvPr>
            <p:ph type="sldNum" sz="quarter" idx="10"/>
          </p:nvPr>
        </p:nvSpPr>
        <p:spPr>
          <a:xfrm>
            <a:off x="3419872" y="6453336"/>
            <a:ext cx="2133600" cy="260052"/>
          </a:xfrm>
        </p:spPr>
        <p:txBody>
          <a:bodyPr/>
          <a:lstStyle/>
          <a:p>
            <a:fld id="{A9D3443C-1CA6-4798-8F85-7AB79AC1144A}" type="slidenum">
              <a:rPr lang="en-CA" altLang="ko-KR" smtClean="0"/>
              <a:pPr/>
              <a:t>23</a:t>
            </a:fld>
            <a:endParaRPr lang="en-CA" altLang="ko-KR" dirty="0"/>
          </a:p>
        </p:txBody>
      </p:sp>
    </p:spTree>
    <p:extLst>
      <p:ext uri="{BB962C8B-B14F-4D97-AF65-F5344CB8AC3E}">
        <p14:creationId xmlns:p14="http://schemas.microsoft.com/office/powerpoint/2010/main" val="1802144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US" sz="2400" b="1" dirty="0" smtClean="0"/>
              <a:t>U.S. Office of Management and Budget (OMB) Request for Information on Federal Agencies’ Standards and Conformity Assessment Related Activities</a:t>
            </a:r>
            <a:endParaRPr lang="en-US" b="1" dirty="0"/>
          </a:p>
        </p:txBody>
      </p:sp>
      <p:sp>
        <p:nvSpPr>
          <p:cNvPr id="3" name="Content Placeholder 2"/>
          <p:cNvSpPr>
            <a:spLocks noGrp="1"/>
          </p:cNvSpPr>
          <p:nvPr>
            <p:ph idx="1"/>
          </p:nvPr>
        </p:nvSpPr>
        <p:spPr>
          <a:xfrm>
            <a:off x="467544" y="1844825"/>
            <a:ext cx="8229600" cy="4320480"/>
          </a:xfrm>
        </p:spPr>
        <p:txBody>
          <a:bodyPr>
            <a:normAutofit/>
          </a:bodyPr>
          <a:lstStyle/>
          <a:p>
            <a:pPr>
              <a:lnSpc>
                <a:spcPct val="80000"/>
              </a:lnSpc>
              <a:tabLst>
                <a:tab pos="457200" algn="l"/>
              </a:tabLst>
            </a:pPr>
            <a:r>
              <a:rPr lang="en-US" sz="2000" dirty="0">
                <a:hlinkClick r:id="rId2"/>
              </a:rPr>
              <a:t>The National Technology Transfer and Advancement Act</a:t>
            </a:r>
            <a:r>
              <a:rPr lang="en-US" sz="2000" dirty="0"/>
              <a:t> (NTTAA) directs federal agencies with respect to their use of and participation in the development of voluntary consensus standards. The Act's objective is for federal agencies to adopt </a:t>
            </a:r>
            <a:r>
              <a:rPr lang="en-US" sz="2000" dirty="0" smtClean="0"/>
              <a:t>private sector-led voluntary </a:t>
            </a:r>
            <a:r>
              <a:rPr lang="en-US" sz="2000" dirty="0"/>
              <a:t>consensus standards, wherever possible, in lieu of creating proprietary, non-consensus </a:t>
            </a:r>
            <a:r>
              <a:rPr lang="en-US" sz="2000" dirty="0" smtClean="0"/>
              <a:t>standards.</a:t>
            </a:r>
          </a:p>
          <a:p>
            <a:pPr>
              <a:lnSpc>
                <a:spcPct val="80000"/>
              </a:lnSpc>
              <a:tabLst>
                <a:tab pos="457200" algn="l"/>
              </a:tabLst>
            </a:pPr>
            <a:r>
              <a:rPr lang="en-US" sz="2000" dirty="0" smtClean="0"/>
              <a:t>OMB Circular A-119 establishes policies on Federal use and development of voluntary consensus standards and on conformity assessment activities.</a:t>
            </a:r>
          </a:p>
          <a:p>
            <a:pPr>
              <a:lnSpc>
                <a:spcPct val="80000"/>
              </a:lnSpc>
              <a:tabLst>
                <a:tab pos="457200" algn="l"/>
              </a:tabLst>
            </a:pPr>
            <a:r>
              <a:rPr lang="en-US" sz="2000" dirty="0" smtClean="0"/>
              <a:t>In March 2012, </a:t>
            </a:r>
            <a:r>
              <a:rPr lang="en-US" sz="2000" dirty="0"/>
              <a:t>OMB issued a request for comment </a:t>
            </a:r>
            <a:r>
              <a:rPr lang="en-US" sz="2000" dirty="0" smtClean="0"/>
              <a:t>on </a:t>
            </a:r>
            <a:r>
              <a:rPr lang="en-US" sz="2000" dirty="0"/>
              <a:t>current issues regarding Federal agencies’ standards and conformity assessment related activities, specifically to inform OMB’s consideration of whether and how to supplement OMC Circular A-119 </a:t>
            </a:r>
            <a:r>
              <a:rPr lang="en-US" sz="2000" u="sng" dirty="0"/>
              <a:t>(see </a:t>
            </a:r>
            <a:r>
              <a:rPr lang="en-US" sz="2000" u="sng" dirty="0">
                <a:hlinkClick r:id="rId3"/>
              </a:rPr>
              <a:t>http://standards.gov/a119.cfm</a:t>
            </a:r>
            <a:r>
              <a:rPr lang="en-US" sz="2000" u="sng" dirty="0" smtClean="0"/>
              <a:t>)</a:t>
            </a:r>
            <a:r>
              <a:rPr lang="en-US" sz="2000" dirty="0" smtClean="0"/>
              <a:t>.</a:t>
            </a:r>
          </a:p>
          <a:p>
            <a:pPr>
              <a:lnSpc>
                <a:spcPct val="80000"/>
              </a:lnSpc>
              <a:tabLst>
                <a:tab pos="457200" algn="l"/>
              </a:tabLst>
            </a:pPr>
            <a:r>
              <a:rPr lang="en-US" sz="2000" dirty="0" smtClean="0"/>
              <a:t>OMB may issue a revised version of Circular A-119 for public comment in 2013.</a:t>
            </a:r>
            <a:endParaRPr lang="en-US" sz="2000" dirty="0"/>
          </a:p>
          <a:p>
            <a:pPr marL="0" indent="0">
              <a:lnSpc>
                <a:spcPct val="80000"/>
              </a:lnSpc>
              <a:tabLst>
                <a:tab pos="457200" algn="l"/>
              </a:tabLst>
            </a:pPr>
            <a:endParaRPr lang="en-US" sz="2800" dirty="0" smtClean="0"/>
          </a:p>
        </p:txBody>
      </p:sp>
      <p:sp>
        <p:nvSpPr>
          <p:cNvPr id="5" name="Slide Number Placeholder 4"/>
          <p:cNvSpPr>
            <a:spLocks noGrp="1"/>
          </p:cNvSpPr>
          <p:nvPr>
            <p:ph type="sldNum" sz="quarter" idx="4294967295"/>
          </p:nvPr>
        </p:nvSpPr>
        <p:spPr>
          <a:xfrm>
            <a:off x="3419872" y="6381328"/>
            <a:ext cx="2133600" cy="365125"/>
          </a:xfrm>
          <a:prstGeom prst="rect">
            <a:avLst/>
          </a:prstGeom>
        </p:spPr>
        <p:txBody>
          <a:bodyPr/>
          <a:lstStyle/>
          <a:p>
            <a:pPr algn="ctr"/>
            <a:fld id="{DB55994B-7AA4-4C1E-AF90-662329B4886B}" type="slidenum">
              <a:rPr lang="en-US" sz="1200" smtClean="0">
                <a:latin typeface="Trebuchet MS" pitchFamily="34" charset="0"/>
              </a:rPr>
              <a:pPr algn="ctr"/>
              <a:t>3</a:t>
            </a:fld>
            <a:endParaRPr lang="en-US" sz="1200" dirty="0">
              <a:latin typeface="Trebuchet MS" pitchFamily="34" charset="0"/>
            </a:endParaRPr>
          </a:p>
        </p:txBody>
      </p:sp>
    </p:spTree>
    <p:extLst>
      <p:ext uri="{BB962C8B-B14F-4D97-AF65-F5344CB8AC3E}">
        <p14:creationId xmlns:p14="http://schemas.microsoft.com/office/powerpoint/2010/main" val="1955155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US" sz="2400" b="1" dirty="0" smtClean="0"/>
              <a:t>U.S. Office of Management and Budget (OMB) Request for Information on Federal Agencies’ Standards and Conformity Assessment Related Activities</a:t>
            </a:r>
            <a:endParaRPr lang="en-US" b="1" dirty="0"/>
          </a:p>
        </p:txBody>
      </p:sp>
      <p:sp>
        <p:nvSpPr>
          <p:cNvPr id="3" name="Content Placeholder 2"/>
          <p:cNvSpPr>
            <a:spLocks noGrp="1"/>
          </p:cNvSpPr>
          <p:nvPr>
            <p:ph idx="1"/>
          </p:nvPr>
        </p:nvSpPr>
        <p:spPr>
          <a:xfrm>
            <a:off x="374848" y="1844825"/>
            <a:ext cx="8229600" cy="4320480"/>
          </a:xfrm>
        </p:spPr>
        <p:txBody>
          <a:bodyPr>
            <a:normAutofit fontScale="92500"/>
          </a:bodyPr>
          <a:lstStyle/>
          <a:p>
            <a:pPr>
              <a:lnSpc>
                <a:spcPct val="80000"/>
              </a:lnSpc>
              <a:tabLst>
                <a:tab pos="457200" algn="l"/>
              </a:tabLst>
            </a:pPr>
            <a:r>
              <a:rPr lang="en-US" sz="2200" dirty="0" smtClean="0"/>
              <a:t>TIA submitted comments which are available at </a:t>
            </a:r>
            <a:r>
              <a:rPr lang="en-US" sz="2200" dirty="0" smtClean="0">
                <a:hlinkClick r:id="rId2"/>
              </a:rPr>
              <a:t>http://bit.ly/OUfOz0</a:t>
            </a:r>
            <a:r>
              <a:rPr lang="en-US" sz="2200" dirty="0" smtClean="0"/>
              <a:t>. TIA specifically addressed the issue of “incorporation by reference” or IBR, which refers to the situation when a Federal Agency refers to a standard developed in the private sector in a regulation.</a:t>
            </a:r>
          </a:p>
          <a:p>
            <a:pPr>
              <a:lnSpc>
                <a:spcPct val="80000"/>
              </a:lnSpc>
              <a:tabLst>
                <a:tab pos="457200" algn="l"/>
              </a:tabLst>
            </a:pPr>
            <a:r>
              <a:rPr lang="en-US" sz="2200" dirty="0" smtClean="0"/>
              <a:t>Some parties were advocating that any standard IBR should be made freely available on the internet in order to ensure “reasonable access” to all aspects of regulations</a:t>
            </a:r>
          </a:p>
          <a:p>
            <a:pPr>
              <a:lnSpc>
                <a:spcPct val="80000"/>
              </a:lnSpc>
              <a:tabLst>
                <a:tab pos="457200" algn="l"/>
              </a:tabLst>
            </a:pPr>
            <a:r>
              <a:rPr lang="en-US" sz="2200" dirty="0" smtClean="0"/>
              <a:t>Excerpts from TIA comments:</a:t>
            </a:r>
          </a:p>
          <a:p>
            <a:pPr lvl="1">
              <a:lnSpc>
                <a:spcPct val="80000"/>
              </a:lnSpc>
              <a:tabLst>
                <a:tab pos="457200" algn="l"/>
              </a:tabLst>
            </a:pPr>
            <a:r>
              <a:rPr lang="en-US" sz="1600" dirty="0" smtClean="0"/>
              <a:t>“TIA strongly believes that currently, there is reasonable access to standards which are incorporated by reference (‘IBR’), and is not aware of any issues related to lack of access to standards IBR that have arisen in a rulemaking or for stakeholders that require access to such standards. We believe that numerous statements of policy from the Federal government reflect a similar understanding on the part of the Administration and Federal agencies. We urge OMB to consult the December 2011-adopted recommendations of the U.S. Administrative Conference (USAC).”</a:t>
            </a:r>
          </a:p>
          <a:p>
            <a:pPr lvl="1">
              <a:lnSpc>
                <a:spcPct val="80000"/>
              </a:lnSpc>
              <a:tabLst>
                <a:tab pos="457200" algn="l"/>
              </a:tabLst>
            </a:pPr>
            <a:r>
              <a:rPr lang="en-US" sz="1600" dirty="0" smtClean="0"/>
              <a:t>“TIA wishes to unequivocally state that the term ‘reasonably available’ does not mean that the information must be available ‘for free’ nor does it necessarily mean that must be ‘available to anyone online,’ as it has been recently argued in a petition to the Office of the Federal Register.”</a:t>
            </a:r>
            <a:endParaRPr lang="en-US" sz="2400" dirty="0" smtClean="0"/>
          </a:p>
        </p:txBody>
      </p:sp>
      <p:sp>
        <p:nvSpPr>
          <p:cNvPr id="5" name="Slide Number Placeholder 4"/>
          <p:cNvSpPr>
            <a:spLocks noGrp="1"/>
          </p:cNvSpPr>
          <p:nvPr>
            <p:ph type="sldNum" sz="quarter" idx="4294967295"/>
          </p:nvPr>
        </p:nvSpPr>
        <p:spPr>
          <a:xfrm>
            <a:off x="3275856" y="6381328"/>
            <a:ext cx="2133600" cy="365125"/>
          </a:xfrm>
          <a:prstGeom prst="rect">
            <a:avLst/>
          </a:prstGeom>
        </p:spPr>
        <p:txBody>
          <a:bodyPr/>
          <a:lstStyle/>
          <a:p>
            <a:fld id="{DB55994B-7AA4-4C1E-AF90-662329B4886B}" type="slidenum">
              <a:rPr lang="en-US">
                <a:solidFill>
                  <a:srgbClr val="000000"/>
                </a:solidFill>
              </a:rPr>
              <a:pPr/>
              <a:t>4</a:t>
            </a:fld>
            <a:endParaRPr lang="en-US" dirty="0">
              <a:solidFill>
                <a:srgbClr val="000000"/>
              </a:solidFill>
            </a:endParaRPr>
          </a:p>
        </p:txBody>
      </p:sp>
    </p:spTree>
    <p:extLst>
      <p:ext uri="{BB962C8B-B14F-4D97-AF65-F5344CB8AC3E}">
        <p14:creationId xmlns:p14="http://schemas.microsoft.com/office/powerpoint/2010/main" val="2298546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US" sz="2400" b="1" dirty="0" smtClean="0"/>
              <a:t>U.S. Office of Management and Budget (OMB) Request for Information on Federal Agencies’ Standards and Conformity Assessment Related Activities</a:t>
            </a:r>
            <a:endParaRPr lang="en-US" b="1" dirty="0"/>
          </a:p>
        </p:txBody>
      </p:sp>
      <p:sp>
        <p:nvSpPr>
          <p:cNvPr id="3" name="Content Placeholder 2"/>
          <p:cNvSpPr>
            <a:spLocks noGrp="1"/>
          </p:cNvSpPr>
          <p:nvPr>
            <p:ph idx="1"/>
          </p:nvPr>
        </p:nvSpPr>
        <p:spPr>
          <a:xfrm>
            <a:off x="374848" y="1844825"/>
            <a:ext cx="8229600" cy="4320480"/>
          </a:xfrm>
        </p:spPr>
        <p:txBody>
          <a:bodyPr>
            <a:normAutofit fontScale="85000" lnSpcReduction="20000"/>
          </a:bodyPr>
          <a:lstStyle/>
          <a:p>
            <a:pPr>
              <a:lnSpc>
                <a:spcPct val="80000"/>
              </a:lnSpc>
              <a:tabLst>
                <a:tab pos="457200" algn="l"/>
              </a:tabLst>
            </a:pPr>
            <a:r>
              <a:rPr lang="en-US" sz="2400" dirty="0" smtClean="0"/>
              <a:t>IBR-related points continued:</a:t>
            </a:r>
          </a:p>
          <a:p>
            <a:pPr lvl="1">
              <a:spcBef>
                <a:spcPts val="0"/>
              </a:spcBef>
            </a:pPr>
            <a:r>
              <a:rPr lang="en-US" sz="2000" dirty="0" smtClean="0"/>
              <a:t>“Implementing a blanket policy that all standards IBR are to be made available for free would seriously jeopardize this ecosystem of trust through which companies and governmental entities can convene to create standards for industry-wide use. The fees charged by SDOs for electronic versions of some standards are used to support the continued activity of those standards organizations. To remove the ability to collect and protect these fees for protected standards referenced – even those potentially referenced without the knowledge or consent of the SDO – would severely curtail the development of further standards to the detriment of the Federal government and all other stakeholders.”</a:t>
            </a:r>
          </a:p>
          <a:p>
            <a:pPr lvl="1">
              <a:spcBef>
                <a:spcPts val="0"/>
              </a:spcBef>
            </a:pPr>
            <a:r>
              <a:rPr lang="en-US" sz="2000" dirty="0" smtClean="0"/>
              <a:t>“Significant resources and costs are invested in the development and revision of voluntary standards. While the level of resources and costs required varies from sector to sector, investment in the development of standards generally reflects the importance of standards to that sector. In the case of the ICT industry, standards are crucial to maintaining a competitive marketplace that has proven to be, aside from one of the most dynamic industries in the U.S. economy, a cornerstone for the general health of the economy.”</a:t>
            </a:r>
          </a:p>
          <a:p>
            <a:pPr>
              <a:lnSpc>
                <a:spcPct val="80000"/>
              </a:lnSpc>
              <a:tabLst>
                <a:tab pos="457200" algn="l"/>
              </a:tabLst>
            </a:pPr>
            <a:endParaRPr lang="en-US" sz="2400" dirty="0" smtClean="0"/>
          </a:p>
        </p:txBody>
      </p:sp>
      <p:sp>
        <p:nvSpPr>
          <p:cNvPr id="5" name="Slide Number Placeholder 4"/>
          <p:cNvSpPr>
            <a:spLocks noGrp="1"/>
          </p:cNvSpPr>
          <p:nvPr>
            <p:ph type="sldNum" sz="quarter" idx="4294967295"/>
          </p:nvPr>
        </p:nvSpPr>
        <p:spPr>
          <a:xfrm>
            <a:off x="3275856" y="6381328"/>
            <a:ext cx="2133600" cy="365125"/>
          </a:xfrm>
          <a:prstGeom prst="rect">
            <a:avLst/>
          </a:prstGeom>
        </p:spPr>
        <p:txBody>
          <a:bodyPr/>
          <a:lstStyle/>
          <a:p>
            <a:fld id="{DB55994B-7AA4-4C1E-AF90-662329B4886B}" type="slidenum">
              <a:rPr lang="en-US">
                <a:solidFill>
                  <a:srgbClr val="000000"/>
                </a:solidFill>
              </a:rPr>
              <a:pPr/>
              <a:t>5</a:t>
            </a:fld>
            <a:endParaRPr lang="en-US" dirty="0">
              <a:solidFill>
                <a:srgbClr val="000000"/>
              </a:solidFill>
            </a:endParaRPr>
          </a:p>
        </p:txBody>
      </p:sp>
    </p:spTree>
    <p:extLst>
      <p:ext uri="{BB962C8B-B14F-4D97-AF65-F5344CB8AC3E}">
        <p14:creationId xmlns:p14="http://schemas.microsoft.com/office/powerpoint/2010/main" val="2658910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48680"/>
            <a:ext cx="8229600" cy="1152128"/>
          </a:xfrm>
        </p:spPr>
        <p:txBody>
          <a:bodyPr anchor="t">
            <a:normAutofit/>
          </a:bodyPr>
          <a:lstStyle/>
          <a:p>
            <a:pPr lvl="1">
              <a:defRPr/>
            </a:pPr>
            <a:r>
              <a:rPr lang="en-US" sz="2500" b="1" dirty="0" smtClean="0"/>
              <a:t>Office of the Federal Register (OFR) Request for Comments on IBR Petition for Rulemaking</a:t>
            </a:r>
            <a:endParaRPr lang="en-US" sz="2500" b="1" dirty="0"/>
          </a:p>
        </p:txBody>
      </p:sp>
      <p:sp>
        <p:nvSpPr>
          <p:cNvPr id="7171" name="Rectangle 3"/>
          <p:cNvSpPr>
            <a:spLocks noGrp="1" noChangeArrowheads="1"/>
          </p:cNvSpPr>
          <p:nvPr>
            <p:ph type="body" idx="1"/>
          </p:nvPr>
        </p:nvSpPr>
        <p:spPr>
          <a:xfrm>
            <a:off x="152400" y="1447800"/>
            <a:ext cx="8770938" cy="4724400"/>
          </a:xfrm>
        </p:spPr>
        <p:txBody>
          <a:bodyPr>
            <a:normAutofit fontScale="92500" lnSpcReduction="10000"/>
          </a:bodyPr>
          <a:lstStyle/>
          <a:p>
            <a:pPr>
              <a:lnSpc>
                <a:spcPct val="80000"/>
              </a:lnSpc>
              <a:tabLst>
                <a:tab pos="457200" algn="l"/>
              </a:tabLst>
            </a:pPr>
            <a:r>
              <a:rPr lang="en-US" sz="2000" dirty="0" smtClean="0"/>
              <a:t>In May, the OFR sought comment on a Petition for Rulemaking that requests </a:t>
            </a:r>
            <a:r>
              <a:rPr lang="en-US" sz="2000" dirty="0"/>
              <a:t>that </a:t>
            </a:r>
            <a:r>
              <a:rPr lang="en-US" sz="2000" dirty="0" smtClean="0"/>
              <a:t>regulations be amended </a:t>
            </a:r>
            <a:r>
              <a:rPr lang="en-US" sz="2000" dirty="0"/>
              <a:t>to define “reasonably </a:t>
            </a:r>
            <a:r>
              <a:rPr lang="en-US" sz="2000" dirty="0" smtClean="0"/>
              <a:t>available,” </a:t>
            </a:r>
            <a:r>
              <a:rPr lang="en-US" sz="2000" dirty="0"/>
              <a:t>and to include several requirements related to the statutory obligation that material incorporated by reference (IBR) be reasonably </a:t>
            </a:r>
            <a:r>
              <a:rPr lang="en-US" sz="2000" dirty="0" smtClean="0"/>
              <a:t>available.</a:t>
            </a:r>
          </a:p>
          <a:p>
            <a:pPr>
              <a:lnSpc>
                <a:spcPct val="80000"/>
              </a:lnSpc>
              <a:tabLst>
                <a:tab pos="457200" algn="l"/>
              </a:tabLst>
            </a:pPr>
            <a:r>
              <a:rPr lang="en-US" sz="2000" dirty="0" smtClean="0"/>
              <a:t>TIA </a:t>
            </a:r>
            <a:r>
              <a:rPr lang="en-US" sz="2000" dirty="0"/>
              <a:t>submitted comments which are available at </a:t>
            </a:r>
            <a:r>
              <a:rPr lang="en-US" sz="2000" dirty="0">
                <a:hlinkClick r:id="rId3"/>
              </a:rPr>
              <a:t>http://bit.ly/O1pab4</a:t>
            </a:r>
            <a:r>
              <a:rPr lang="en-US" sz="2000" dirty="0" smtClean="0"/>
              <a:t>. Key points:</a:t>
            </a:r>
            <a:endParaRPr lang="en-US" sz="2000" dirty="0"/>
          </a:p>
          <a:p>
            <a:pPr lvl="1"/>
            <a:r>
              <a:rPr lang="en-US" sz="1700" dirty="0" smtClean="0"/>
              <a:t>“TIA holds the position that the text of standards should be made available to any party on a reasonable basis. We emphasize that, consistent with U.S. copyright law, the contents of a standard are the intellectual property of the developing organization, entitling that developing organization to associated rights which cannot be removed without just compensation. Therefore, when a standard is incorporated into some other creation, intellectual property rights attached to it should be viewed no differently than the intellectual property rights of other aspects of the creation.”</a:t>
            </a:r>
          </a:p>
          <a:p>
            <a:pPr lvl="1"/>
            <a:r>
              <a:rPr lang="en-US" sz="1700" dirty="0"/>
              <a:t>“If the Petition is obliged, a great number of voluntary, consensus-based standard development organizations will either (1) be forced to grossly increase membership dues on participants, resulting in much lower participation from member companies and governmental organizations, decreasing and degrading the development of standards; or (2) be forced to completely cease activities due to a lack of resources, depriving those reliant on standards – including the Federal government – </a:t>
            </a:r>
            <a:r>
              <a:rPr lang="en-US" sz="1700" dirty="0" smtClean="0"/>
              <a:t>of</a:t>
            </a:r>
            <a:br>
              <a:rPr lang="en-US" sz="1700" dirty="0" smtClean="0"/>
            </a:br>
            <a:r>
              <a:rPr lang="en-US" sz="1700" dirty="0" smtClean="0"/>
              <a:t>their </a:t>
            </a:r>
            <a:r>
              <a:rPr lang="en-US" sz="1700" dirty="0"/>
              <a:t>use</a:t>
            </a:r>
            <a:r>
              <a:rPr lang="en-US" sz="1700" dirty="0" smtClean="0"/>
              <a:t>.”</a:t>
            </a:r>
          </a:p>
        </p:txBody>
      </p:sp>
      <p:sp>
        <p:nvSpPr>
          <p:cNvPr id="7172" name="Slide Number Placeholder 5"/>
          <p:cNvSpPr>
            <a:spLocks noGrp="1"/>
          </p:cNvSpPr>
          <p:nvPr>
            <p:ph type="sldNum" sz="quarter" idx="4294967295"/>
          </p:nvPr>
        </p:nvSpPr>
        <p:spPr>
          <a:xfrm>
            <a:off x="3491880" y="6381328"/>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5C4B4FB2-9DD7-4D07-80E6-B1CE8D626894}" type="slidenum">
              <a:rPr lang="en-US" smtClean="0">
                <a:latin typeface="Trebuchet MS" pitchFamily="34" charset="0"/>
              </a:rPr>
              <a:pPr eaLnBrk="1" hangingPunct="1"/>
              <a:t>6</a:t>
            </a:fld>
            <a:endParaRPr lang="en-US" dirty="0" smtClean="0">
              <a:latin typeface="Trebuchet MS" pitchFamily="34" charset="0"/>
            </a:endParaRPr>
          </a:p>
        </p:txBody>
      </p:sp>
    </p:spTree>
    <p:extLst>
      <p:ext uri="{BB962C8B-B14F-4D97-AF65-F5344CB8AC3E}">
        <p14:creationId xmlns:p14="http://schemas.microsoft.com/office/powerpoint/2010/main" val="1854947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48680"/>
            <a:ext cx="8229600" cy="936104"/>
          </a:xfrm>
        </p:spPr>
        <p:txBody>
          <a:bodyPr anchor="t">
            <a:normAutofit fontScale="90000"/>
          </a:bodyPr>
          <a:lstStyle/>
          <a:p>
            <a:pPr lvl="1">
              <a:defRPr/>
            </a:pPr>
            <a:r>
              <a:rPr lang="en-US" sz="2800" b="1" dirty="0" smtClean="0"/>
              <a:t>The National </a:t>
            </a:r>
            <a:r>
              <a:rPr lang="en-US" sz="2800" b="1" dirty="0"/>
              <a:t>Academies’ Symposium on Intellectual Property </a:t>
            </a:r>
            <a:r>
              <a:rPr lang="en-US" sz="2800" b="1" dirty="0" smtClean="0"/>
              <a:t>Management in </a:t>
            </a:r>
            <a:r>
              <a:rPr lang="en-US" sz="2800" b="1" dirty="0"/>
              <a:t>Standard-Setting Processes</a:t>
            </a:r>
          </a:p>
        </p:txBody>
      </p:sp>
      <p:sp>
        <p:nvSpPr>
          <p:cNvPr id="7171" name="Rectangle 3"/>
          <p:cNvSpPr>
            <a:spLocks noGrp="1" noChangeArrowheads="1"/>
          </p:cNvSpPr>
          <p:nvPr>
            <p:ph type="body" idx="1"/>
          </p:nvPr>
        </p:nvSpPr>
        <p:spPr>
          <a:xfrm>
            <a:off x="193550" y="1295400"/>
            <a:ext cx="8842946" cy="4581872"/>
          </a:xfrm>
        </p:spPr>
        <p:txBody>
          <a:bodyPr>
            <a:normAutofit/>
          </a:bodyPr>
          <a:lstStyle/>
          <a:p>
            <a:pPr marL="0" indent="0">
              <a:lnSpc>
                <a:spcPct val="80000"/>
              </a:lnSpc>
              <a:tabLst>
                <a:tab pos="457200" algn="l"/>
              </a:tabLst>
            </a:pPr>
            <a:endParaRPr lang="en-US" sz="1800" dirty="0" smtClean="0"/>
          </a:p>
          <a:p>
            <a:pPr>
              <a:lnSpc>
                <a:spcPct val="80000"/>
              </a:lnSpc>
              <a:tabLst>
                <a:tab pos="457200" algn="l"/>
              </a:tabLst>
            </a:pPr>
            <a:r>
              <a:rPr lang="en-US" sz="2400" dirty="0" smtClean="0"/>
              <a:t>The National Academies’ Board on Science, Technology, and Economic Policy (STEP) has been commissioned by the U.S. Patent and Trademark Office to prepare a report on how leading national, regional, and multinational standards bodies address issues of intellectual property arising in connection with the development of technical standards and related issues.</a:t>
            </a:r>
          </a:p>
          <a:p>
            <a:pPr lvl="1">
              <a:lnSpc>
                <a:spcPct val="80000"/>
              </a:lnSpc>
              <a:tabLst>
                <a:tab pos="457200" algn="l"/>
              </a:tabLst>
            </a:pPr>
            <a:r>
              <a:rPr lang="en-US" sz="2000" dirty="0" smtClean="0"/>
              <a:t>See </a:t>
            </a:r>
            <a:r>
              <a:rPr lang="en-US" sz="2000" dirty="0">
                <a:hlinkClick r:id="rId3"/>
              </a:rPr>
              <a:t>http://</a:t>
            </a:r>
            <a:r>
              <a:rPr lang="en-US" sz="2000" dirty="0" smtClean="0">
                <a:hlinkClick r:id="rId3"/>
              </a:rPr>
              <a:t>sites.nationalacademies.org/PGA/step/IPManagement/index.htm</a:t>
            </a:r>
            <a:endParaRPr lang="en-US" sz="2000" dirty="0" smtClean="0"/>
          </a:p>
          <a:p>
            <a:pPr>
              <a:lnSpc>
                <a:spcPct val="80000"/>
              </a:lnSpc>
              <a:tabLst>
                <a:tab pos="457200" algn="l"/>
              </a:tabLst>
            </a:pPr>
            <a:r>
              <a:rPr lang="en-US" sz="2400" dirty="0" smtClean="0"/>
              <a:t>The National Academies held a symposium on these issues on October 3-4, 2012.</a:t>
            </a:r>
          </a:p>
          <a:p>
            <a:pPr>
              <a:lnSpc>
                <a:spcPct val="80000"/>
              </a:lnSpc>
              <a:tabLst>
                <a:tab pos="457200" algn="l"/>
              </a:tabLst>
            </a:pPr>
            <a:r>
              <a:rPr lang="en-US" sz="2400" dirty="0" smtClean="0"/>
              <a:t>Report expected by early summer, 2013.</a:t>
            </a:r>
            <a:endParaRPr lang="en-US" sz="2400" dirty="0"/>
          </a:p>
        </p:txBody>
      </p:sp>
      <p:sp>
        <p:nvSpPr>
          <p:cNvPr id="7172" name="Slide Number Placeholder 5"/>
          <p:cNvSpPr>
            <a:spLocks noGrp="1"/>
          </p:cNvSpPr>
          <p:nvPr>
            <p:ph type="sldNum" sz="quarter" idx="4294967295"/>
          </p:nvPr>
        </p:nvSpPr>
        <p:spPr>
          <a:xfrm>
            <a:off x="3491880" y="6381328"/>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5C4B4FB2-9DD7-4D07-80E6-B1CE8D626894}" type="slidenum">
              <a:rPr lang="en-US" smtClean="0"/>
              <a:pPr eaLnBrk="1" hangingPunct="1"/>
              <a:t>7</a:t>
            </a:fld>
            <a:endParaRPr lang="en-US" dirty="0" smtClean="0"/>
          </a:p>
        </p:txBody>
      </p:sp>
    </p:spTree>
    <p:extLst>
      <p:ext uri="{BB962C8B-B14F-4D97-AF65-F5344CB8AC3E}">
        <p14:creationId xmlns:p14="http://schemas.microsoft.com/office/powerpoint/2010/main" val="467843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98698"/>
            <a:ext cx="8229600" cy="914078"/>
          </a:xfrm>
        </p:spPr>
        <p:txBody>
          <a:bodyPr anchor="t">
            <a:normAutofit fontScale="90000"/>
          </a:bodyPr>
          <a:lstStyle/>
          <a:p>
            <a:pPr lvl="1">
              <a:defRPr/>
            </a:pPr>
            <a:r>
              <a:rPr lang="en-US" sz="2800" b="1" dirty="0" smtClean="0"/>
              <a:t>International Telecommunications Union (ITU)</a:t>
            </a:r>
            <a:br>
              <a:rPr lang="en-US" sz="2800" b="1" dirty="0" smtClean="0"/>
            </a:br>
            <a:r>
              <a:rPr lang="en-US" sz="2800" b="1" dirty="0" smtClean="0"/>
              <a:t>Patent Roundtable</a:t>
            </a:r>
            <a:endParaRPr lang="en-US" sz="2800" b="1" dirty="0"/>
          </a:p>
        </p:txBody>
      </p:sp>
      <p:sp>
        <p:nvSpPr>
          <p:cNvPr id="7171" name="Rectangle 3"/>
          <p:cNvSpPr>
            <a:spLocks noGrp="1" noChangeArrowheads="1"/>
          </p:cNvSpPr>
          <p:nvPr>
            <p:ph type="body" idx="1"/>
          </p:nvPr>
        </p:nvSpPr>
        <p:spPr>
          <a:xfrm>
            <a:off x="152400" y="1435224"/>
            <a:ext cx="8770938" cy="5018112"/>
          </a:xfrm>
        </p:spPr>
        <p:txBody>
          <a:bodyPr>
            <a:normAutofit lnSpcReduction="10000"/>
          </a:bodyPr>
          <a:lstStyle/>
          <a:p>
            <a:r>
              <a:rPr lang="en-US" sz="2400" dirty="0" smtClean="0"/>
              <a:t>On October </a:t>
            </a:r>
            <a:r>
              <a:rPr lang="en-US" sz="2400" dirty="0"/>
              <a:t>10</a:t>
            </a:r>
            <a:r>
              <a:rPr lang="en-US" sz="2400" dirty="0" smtClean="0"/>
              <a:t>, 2012, </a:t>
            </a:r>
            <a:r>
              <a:rPr lang="en-US" sz="2400" dirty="0"/>
              <a:t>the ITU </a:t>
            </a:r>
            <a:r>
              <a:rPr lang="en-US" sz="2400" dirty="0" smtClean="0"/>
              <a:t>held </a:t>
            </a:r>
            <a:r>
              <a:rPr lang="en-US" sz="2400" dirty="0"/>
              <a:t>a one-day IPR </a:t>
            </a:r>
            <a:r>
              <a:rPr lang="en-US" sz="2400" dirty="0" smtClean="0"/>
              <a:t>Roundtable event.</a:t>
            </a:r>
            <a:endParaRPr lang="en-US" sz="2400" dirty="0"/>
          </a:p>
          <a:p>
            <a:pPr lvl="1"/>
            <a:r>
              <a:rPr lang="en-US" sz="2000" dirty="0" smtClean="0"/>
              <a:t>All public statements and materials </a:t>
            </a:r>
            <a:r>
              <a:rPr lang="en-US" sz="2000" dirty="0"/>
              <a:t>are available at </a:t>
            </a:r>
            <a:r>
              <a:rPr lang="en-US" sz="2000" dirty="0">
                <a:hlinkClick r:id="rId3"/>
              </a:rPr>
              <a:t>http://</a:t>
            </a:r>
            <a:r>
              <a:rPr lang="en-US" sz="2000" dirty="0" smtClean="0">
                <a:hlinkClick r:id="rId3"/>
              </a:rPr>
              <a:t>www.itu.int/en/ITU-T/Workshops-and-Seminars/patent/Pages/default.aspx</a:t>
            </a:r>
            <a:r>
              <a:rPr lang="en-US" sz="2000" dirty="0" smtClean="0"/>
              <a:t> </a:t>
            </a:r>
            <a:endParaRPr lang="en-US" sz="2000" dirty="0"/>
          </a:p>
          <a:p>
            <a:pPr lvl="1"/>
            <a:r>
              <a:rPr lang="en-US" sz="2000" dirty="0" smtClean="0"/>
              <a:t>TIA </a:t>
            </a:r>
            <a:r>
              <a:rPr lang="en-US" sz="2000" dirty="0"/>
              <a:t>staff </a:t>
            </a:r>
            <a:r>
              <a:rPr lang="en-US" sz="2000" dirty="0" smtClean="0"/>
              <a:t>attended </a:t>
            </a:r>
            <a:r>
              <a:rPr lang="en-US" sz="2000" dirty="0"/>
              <a:t>as an </a:t>
            </a:r>
            <a:r>
              <a:rPr lang="en-US" sz="2000" dirty="0" smtClean="0"/>
              <a:t>observer</a:t>
            </a:r>
            <a:endParaRPr lang="en-US" sz="2000" dirty="0"/>
          </a:p>
          <a:p>
            <a:r>
              <a:rPr lang="en-US" sz="2400" dirty="0" smtClean="0"/>
              <a:t>The stated purpose of the Roundtable was to “assess </a:t>
            </a:r>
            <a:r>
              <a:rPr lang="en-US" sz="2400" dirty="0"/>
              <a:t>the effectiveness of </a:t>
            </a:r>
            <a:r>
              <a:rPr lang="en-US" sz="2400" dirty="0" smtClean="0"/>
              <a:t>[F/RAND] </a:t>
            </a:r>
            <a:r>
              <a:rPr lang="en-US" sz="2400" dirty="0"/>
              <a:t>– based patent policies. The purpose of this initiative is to provide a neutral venue for industry, standards bodies and regulators to exchange innovative ideas that can guide future discussions on whether current patent policies and existing industry practices adequately respond to the needs of the various stakeholders</a:t>
            </a:r>
            <a:r>
              <a:rPr lang="en-US" sz="2400" dirty="0" smtClean="0"/>
              <a:t>.”</a:t>
            </a:r>
          </a:p>
          <a:p>
            <a:endParaRPr lang="en-US" sz="2400" dirty="0"/>
          </a:p>
        </p:txBody>
      </p:sp>
      <p:sp>
        <p:nvSpPr>
          <p:cNvPr id="7172" name="Slide Number Placeholder 5"/>
          <p:cNvSpPr>
            <a:spLocks noGrp="1"/>
          </p:cNvSpPr>
          <p:nvPr>
            <p:ph type="sldNum" sz="quarter" idx="4294967295"/>
          </p:nvPr>
        </p:nvSpPr>
        <p:spPr>
          <a:xfrm>
            <a:off x="3419872" y="6381328"/>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5C4B4FB2-9DD7-4D07-80E6-B1CE8D626894}" type="slidenum">
              <a:rPr lang="en-US" smtClean="0"/>
              <a:pPr eaLnBrk="1" hangingPunct="1"/>
              <a:t>8</a:t>
            </a:fld>
            <a:endParaRPr lang="en-US" dirty="0" smtClean="0"/>
          </a:p>
        </p:txBody>
      </p:sp>
    </p:spTree>
    <p:extLst>
      <p:ext uri="{BB962C8B-B14F-4D97-AF65-F5344CB8AC3E}">
        <p14:creationId xmlns:p14="http://schemas.microsoft.com/office/powerpoint/2010/main" val="263610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348"/>
            <a:ext cx="8229600" cy="1108073"/>
          </a:xfrm>
        </p:spPr>
        <p:txBody>
          <a:bodyPr>
            <a:noAutofit/>
          </a:bodyPr>
          <a:lstStyle/>
          <a:p>
            <a:r>
              <a:rPr lang="en-US" sz="2500" b="1" dirty="0" smtClean="0"/>
              <a:t>US Federal Trade Commission (FTC) Developments Related to Standard-Essential Patents (SEPs) and RAND Licensing Commitments</a:t>
            </a:r>
            <a:endParaRPr lang="en-US" sz="2500" b="1" dirty="0"/>
          </a:p>
        </p:txBody>
      </p:sp>
      <p:sp>
        <p:nvSpPr>
          <p:cNvPr id="3" name="Content Placeholder 2"/>
          <p:cNvSpPr>
            <a:spLocks noGrp="1"/>
          </p:cNvSpPr>
          <p:nvPr>
            <p:ph idx="1"/>
          </p:nvPr>
        </p:nvSpPr>
        <p:spPr>
          <a:xfrm>
            <a:off x="395536" y="1268760"/>
            <a:ext cx="8229600" cy="5517232"/>
          </a:xfrm>
        </p:spPr>
        <p:txBody>
          <a:bodyPr>
            <a:normAutofit fontScale="62500" lnSpcReduction="20000"/>
          </a:bodyPr>
          <a:lstStyle/>
          <a:p>
            <a:pPr>
              <a:defRPr/>
            </a:pPr>
            <a:r>
              <a:rPr lang="en-US" dirty="0"/>
              <a:t>U.S Federal Trade Commission (FTC) recently entered into two proposed consent agreements (one involving a merger not directly related to the SEP issue), in which the parties (Bosch GmbH in one matter and Google in the other) agreed to significant constraints on their ability to seek injunctions with respect to FRAND-encumbered SEPs:   </a:t>
            </a:r>
          </a:p>
          <a:p>
            <a:pPr lvl="1">
              <a:defRPr/>
            </a:pPr>
            <a:r>
              <a:rPr lang="en-US" sz="2600" i="1" dirty="0" smtClean="0"/>
              <a:t>In the Matter of Robert Bosch GmbH</a:t>
            </a:r>
            <a:r>
              <a:rPr lang="en-US" sz="2600" dirty="0" smtClean="0"/>
              <a:t>,</a:t>
            </a:r>
            <a:r>
              <a:rPr lang="en-US" sz="2600" i="1" dirty="0" smtClean="0"/>
              <a:t> </a:t>
            </a:r>
            <a:r>
              <a:rPr lang="en-US" sz="2600" dirty="0"/>
              <a:t>April 24, </a:t>
            </a:r>
            <a:r>
              <a:rPr lang="en-US" sz="2600" dirty="0" smtClean="0"/>
              <a:t>2013</a:t>
            </a:r>
            <a:r>
              <a:rPr lang="en-US" sz="2600" i="1" dirty="0" smtClean="0"/>
              <a:t>, </a:t>
            </a:r>
            <a:r>
              <a:rPr lang="en-US" sz="2600" dirty="0" smtClean="0"/>
              <a:t>FTC File Number 121-0081:  Finalized consent decree and related comments (see </a:t>
            </a:r>
            <a:r>
              <a:rPr lang="en-US" sz="2600" dirty="0" smtClean="0">
                <a:hlinkClick r:id="rId2"/>
              </a:rPr>
              <a:t>http://www.ftc.gov/opa/2012/11/bosch.shtm</a:t>
            </a:r>
            <a:r>
              <a:rPr lang="en-US" sz="2600" dirty="0" smtClean="0"/>
              <a:t>) (related materials at </a:t>
            </a:r>
            <a:r>
              <a:rPr lang="en-US" sz="2600" u="sng" kern="1200" dirty="0" smtClean="0">
                <a:hlinkClick r:id="rId3"/>
              </a:rPr>
              <a:t>http://www.ftc.gov/os/caselist/1210081/index.shtm</a:t>
            </a:r>
            <a:r>
              <a:rPr lang="en-US" sz="2600" u="sng" kern="1200" dirty="0" smtClean="0"/>
              <a:t>)</a:t>
            </a:r>
          </a:p>
          <a:p>
            <a:pPr lvl="1">
              <a:defRPr/>
            </a:pPr>
            <a:r>
              <a:rPr lang="en-US" sz="2600" i="1" dirty="0" smtClean="0"/>
              <a:t>In </a:t>
            </a:r>
            <a:r>
              <a:rPr lang="en-US" sz="2600" i="1" dirty="0"/>
              <a:t>the Matter of Motorola Mobility LLC and Google Inc.</a:t>
            </a:r>
            <a:r>
              <a:rPr lang="en-US" sz="2600" dirty="0"/>
              <a:t>, Jan. 3, 2013, FTC File No. 121:0120:  Proposed consent decree and related comments (see </a:t>
            </a:r>
            <a:r>
              <a:rPr lang="en-US" sz="2600" u="sng" dirty="0">
                <a:hlinkClick r:id="rId4"/>
              </a:rPr>
              <a:t>http://www.ftc.gov/opa/2013/01/google.shtm</a:t>
            </a:r>
            <a:r>
              <a:rPr lang="en-US" sz="2600" u="sng" dirty="0"/>
              <a:t> </a:t>
            </a:r>
            <a:r>
              <a:rPr lang="en-US" sz="2600" dirty="0"/>
              <a:t>(related materials at  </a:t>
            </a:r>
            <a:r>
              <a:rPr lang="en-US" sz="2600" dirty="0">
                <a:hlinkClick r:id="rId5"/>
              </a:rPr>
              <a:t>http://ftc.gov/os/comments/motorolagoogle/index.shtm</a:t>
            </a:r>
            <a:r>
              <a:rPr lang="en-US" sz="2600" dirty="0"/>
              <a:t>)</a:t>
            </a:r>
          </a:p>
          <a:p>
            <a:pPr>
              <a:defRPr/>
            </a:pPr>
            <a:r>
              <a:rPr lang="en-US" sz="3300" dirty="0"/>
              <a:t>FTC Commissioner </a:t>
            </a:r>
            <a:r>
              <a:rPr lang="en-US" sz="3300" dirty="0" err="1"/>
              <a:t>Ohlhausen</a:t>
            </a:r>
            <a:r>
              <a:rPr lang="en-US" sz="3300" dirty="0"/>
              <a:t> dissented from issuance of these decrees, on the ground that the conduct alleged did not violate the FTC Act</a:t>
            </a:r>
          </a:p>
          <a:p>
            <a:pPr>
              <a:defRPr/>
            </a:pPr>
            <a:r>
              <a:rPr lang="en-US" kern="1200" dirty="0" smtClean="0"/>
              <a:t>The FTC has stated that its consent decrees are limited to the specific facts at hand, and </a:t>
            </a:r>
            <a:r>
              <a:rPr lang="en-US" kern="1200" dirty="0"/>
              <a:t>do not have precedential </a:t>
            </a:r>
            <a:r>
              <a:rPr lang="en-US" kern="1200" dirty="0" smtClean="0"/>
              <a:t>value. (see slide 23 for further information on </a:t>
            </a:r>
            <a:r>
              <a:rPr lang="en-US" dirty="0" smtClean="0"/>
              <a:t>FTC consent decree procedures </a:t>
            </a:r>
            <a:r>
              <a:rPr lang="en-US" dirty="0"/>
              <a:t>and </a:t>
            </a:r>
            <a:r>
              <a:rPr lang="en-US" dirty="0" smtClean="0"/>
              <a:t>legal effect</a:t>
            </a:r>
            <a:r>
              <a:rPr lang="en-US" kern="1200" dirty="0" smtClean="0"/>
              <a:t>)</a:t>
            </a:r>
            <a:endParaRPr lang="en-US" b="1" dirty="0" smtClean="0"/>
          </a:p>
        </p:txBody>
      </p:sp>
      <p:sp>
        <p:nvSpPr>
          <p:cNvPr id="5" name="Slide Number Placeholder 4"/>
          <p:cNvSpPr>
            <a:spLocks noGrp="1"/>
          </p:cNvSpPr>
          <p:nvPr>
            <p:ph type="sldNum" sz="quarter" idx="4294967295"/>
          </p:nvPr>
        </p:nvSpPr>
        <p:spPr>
          <a:xfrm>
            <a:off x="3491880" y="6381328"/>
            <a:ext cx="2133600" cy="365125"/>
          </a:xfrm>
          <a:prstGeom prst="rect">
            <a:avLst/>
          </a:prstGeom>
        </p:spPr>
        <p:txBody>
          <a:bodyPr/>
          <a:lstStyle/>
          <a:p>
            <a:pPr algn="ctr"/>
            <a:fld id="{DB55994B-7AA4-4C1E-AF90-662329B4886B}" type="slidenum">
              <a:rPr lang="en-US" sz="1200" smtClean="0">
                <a:latin typeface="Trebuchet MS" pitchFamily="34" charset="0"/>
              </a:rPr>
              <a:pPr algn="ctr"/>
              <a:t>9</a:t>
            </a:fld>
            <a:endParaRPr lang="en-US" sz="1200" dirty="0">
              <a:latin typeface="Trebuchet MS" pitchFamily="34" charset="0"/>
            </a:endParaRPr>
          </a:p>
        </p:txBody>
      </p:sp>
    </p:spTree>
    <p:extLst>
      <p:ext uri="{BB962C8B-B14F-4D97-AF65-F5344CB8AC3E}">
        <p14:creationId xmlns:p14="http://schemas.microsoft.com/office/powerpoint/2010/main" val="1060627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6CE98FC-BA36-4995-A09A-95C5AA378617}"/>
</file>

<file path=customXml/itemProps2.xml><?xml version="1.0" encoding="utf-8"?>
<ds:datastoreItem xmlns:ds="http://schemas.openxmlformats.org/officeDocument/2006/customXml" ds:itemID="{7D900155-D9C9-4C82-BEE6-BC45EFEA6419}"/>
</file>

<file path=customXml/itemProps3.xml><?xml version="1.0" encoding="utf-8"?>
<ds:datastoreItem xmlns:ds="http://schemas.openxmlformats.org/officeDocument/2006/customXml" ds:itemID="{2D2417D1-3FBA-4268-9EB4-E92F1F9738AE}"/>
</file>

<file path=docProps/app.xml><?xml version="1.0" encoding="utf-8"?>
<Properties xmlns="http://schemas.openxmlformats.org/officeDocument/2006/extended-properties" xmlns:vt="http://schemas.openxmlformats.org/officeDocument/2006/docPropsVTypes">
  <TotalTime>816</TotalTime>
  <Words>3187</Words>
  <Application>Microsoft Office PowerPoint</Application>
  <PresentationFormat>화면 슬라이드 쇼(4:3)</PresentationFormat>
  <Paragraphs>159</Paragraphs>
  <Slides>23</Slides>
  <Notes>11</Notes>
  <HiddenSlides>0</HiddenSlides>
  <MMClips>0</MMClips>
  <ScaleCrop>false</ScaleCrop>
  <HeadingPairs>
    <vt:vector size="4" baseType="variant">
      <vt:variant>
        <vt:lpstr>테마</vt:lpstr>
      </vt:variant>
      <vt:variant>
        <vt:i4>1</vt:i4>
      </vt:variant>
      <vt:variant>
        <vt:lpstr>슬라이드 제목</vt:lpstr>
      </vt:variant>
      <vt:variant>
        <vt:i4>23</vt:i4>
      </vt:variant>
    </vt:vector>
  </HeadingPairs>
  <TitlesOfParts>
    <vt:vector size="24" baseType="lpstr">
      <vt:lpstr>Default Design</vt:lpstr>
      <vt:lpstr>Update on Activities of the TIA Standards and IPR Policy Committee (SIPC) and the IPR Standing Committee (IPRSC) Since GSC-16</vt:lpstr>
      <vt:lpstr>Structure</vt:lpstr>
      <vt:lpstr>U.S. Office of Management and Budget (OMB) Request for Information on Federal Agencies’ Standards and Conformity Assessment Related Activities</vt:lpstr>
      <vt:lpstr>U.S. Office of Management and Budget (OMB) Request for Information on Federal Agencies’ Standards and Conformity Assessment Related Activities</vt:lpstr>
      <vt:lpstr>U.S. Office of Management and Budget (OMB) Request for Information on Federal Agencies’ Standards and Conformity Assessment Related Activities</vt:lpstr>
      <vt:lpstr>Office of the Federal Register (OFR) Request for Comments on IBR Petition for Rulemaking</vt:lpstr>
      <vt:lpstr>The National Academies’ Symposium on Intellectual Property Management in Standard-Setting Processes</vt:lpstr>
      <vt:lpstr>International Telecommunications Union (ITU) Patent Roundtable</vt:lpstr>
      <vt:lpstr>US Federal Trade Commission (FTC) Developments Related to Standard-Essential Patents (SEPs) and RAND Licensing Commitments</vt:lpstr>
      <vt:lpstr>PowerPoint 프레젠테이션</vt:lpstr>
      <vt:lpstr>FTC Developments Related to Standard-Essential Patents (SEPs) and RAND Licensing Commitments </vt:lpstr>
      <vt:lpstr>U.S. Department of Justice (DOJ) (Antitrust Division)/FTC Testimony on RAND-encumbered SEPs, focusing on Exclusion Orders at the International Trade Commission (ITC)  </vt:lpstr>
      <vt:lpstr>U.S. Department of Justice (DOJ) (Antitrust Division)/FTC Testimony on RAND-encumbered SEPs, focusing on Exclusion Orders at the International Trade Commission (ITC) </vt:lpstr>
      <vt:lpstr>U.S. Department of Justice (DOJ) (Antitrust Division)/FTC Testimony on RAND-encumbered SEPs, focusing on Exclusion Orders at the International Trade Commission (ITC)</vt:lpstr>
      <vt:lpstr>DOJ/USPTO Policy Statement on Remedies for Standards-Essential Patents Subject to Voluntary F/RAND Commitments</vt:lpstr>
      <vt:lpstr>DOJ/USPTO Policy Statement on Remedies for Standards-Essential Patents Subject to Voluntary F/RAND Commitments</vt:lpstr>
      <vt:lpstr>DOJ/USPTO Policy Statement on Remedies for Standards-Essential Patents Subject to Voluntary F/RAND Commitments</vt:lpstr>
      <vt:lpstr>Various Regulatory/Judicial Cases Involving F/RAND</vt:lpstr>
      <vt:lpstr>Various Regulatory/Judicial Cases Involving F/RAND</vt:lpstr>
      <vt:lpstr>PowerPoint 프레젠테이션</vt:lpstr>
      <vt:lpstr>Updates/Alterations to TIA’s Engineering Manual by its IPRSC</vt:lpstr>
      <vt:lpstr>PowerPoint 프레젠테이션</vt:lpstr>
      <vt:lpstr>FTC Consent Decrees Procedure and Legal Effect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GSC-16 PowerPoint Template</dc:title>
  <dc:creator>ISACC Secretariat</dc:creator>
  <dc:description>v.3 - 12 October 2011</dc:description>
  <cp:lastModifiedBy>ttA</cp:lastModifiedBy>
  <cp:revision>64</cp:revision>
  <cp:lastPrinted>2013-05-06T08:50:35Z</cp:lastPrinted>
  <dcterms:created xsi:type="dcterms:W3CDTF">2011-06-28T13:16:06Z</dcterms:created>
  <dcterms:modified xsi:type="dcterms:W3CDTF">2013-05-09T08:30:49Z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