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5" r:id="rId4"/>
    <p:sldId id="266" r:id="rId5"/>
    <p:sldId id="267" r:id="rId6"/>
    <p:sldId id="273" r:id="rId7"/>
    <p:sldId id="271" r:id="rId8"/>
    <p:sldId id="272" r:id="rId9"/>
    <p:sldId id="268" r:id="rId10"/>
    <p:sldId id="270" r:id="rId11"/>
    <p:sldId id="269" r:id="rId12"/>
    <p:sldId id="274" r:id="rId13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95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26E371-BC8C-4E1F-9344-DA5CD5F5CC2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3104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 userDrawn="1"/>
        </p:nvSpPr>
        <p:spPr bwMode="auto">
          <a:xfrm>
            <a:off x="107950" y="6453188"/>
            <a:ext cx="2736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200" b="1" dirty="0">
                <a:solidFill>
                  <a:srgbClr val="09244D"/>
                </a:solidFill>
              </a:rPr>
              <a:t>Geneva, </a:t>
            </a:r>
            <a:r>
              <a:rPr lang="en-CA" sz="1200" b="1" dirty="0" smtClean="0">
                <a:solidFill>
                  <a:srgbClr val="09244D"/>
                </a:solidFill>
              </a:rPr>
              <a:t>October 9, </a:t>
            </a:r>
            <a:r>
              <a:rPr lang="en-CA" sz="1200" b="1" dirty="0">
                <a:solidFill>
                  <a:srgbClr val="09244D"/>
                </a:solidFill>
              </a:rPr>
              <a:t>2012</a:t>
            </a:r>
            <a:endParaRPr lang="en-CA" sz="1200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CA" noProof="0" smtClean="0"/>
              <a:t>TITLE OF </a:t>
            </a:r>
            <a:br>
              <a:rPr lang="en-CA" noProof="0" smtClean="0"/>
            </a:br>
            <a:r>
              <a:rPr lang="en-CA" noProof="0" smtClean="0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noProof="0" smtClean="0"/>
              <a:t>Name of Speaker,</a:t>
            </a:r>
          </a:p>
          <a:p>
            <a:pPr lvl="0"/>
            <a:r>
              <a:rPr lang="en-GB" noProof="0" smtClean="0"/>
              <a:t>Title and Organization</a:t>
            </a:r>
            <a:endParaRPr lang="en-CA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01013" y="6237288"/>
            <a:ext cx="909637" cy="476250"/>
          </a:xfrm>
        </p:spPr>
        <p:txBody>
          <a:bodyPr/>
          <a:lstStyle>
            <a:lvl1pPr>
              <a:defRPr sz="1200" b="1">
                <a:solidFill>
                  <a:srgbClr val="09244D"/>
                </a:solidFill>
                <a:latin typeface="Trebuchet MS" pitchFamily="34" charset="0"/>
              </a:defRPr>
            </a:lvl1pPr>
          </a:lstStyle>
          <a:p>
            <a:fld id="{95A70CAE-4196-41E5-9846-FE902ACCCDA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2490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57AFB-486E-4CF2-80A8-417CE0FC648F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2803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87D221-677F-4A26-803E-20C40315A4A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900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3308B1-F005-488F-A06D-68AEC2E8E62B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2288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C2A643-9ACF-40D6-8462-86DFAD05CFD6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361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43AF5-0B35-44BE-AF5E-F8B59B7A67BE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796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375E22-6B85-4E21-ABD5-B4B4846BB9ED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216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614DE8-5251-4CBD-8E30-4388DB1A7809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9286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074CF3-3097-4B58-95F4-DDBAFE7902C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8272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C58355-5018-4182-B977-318AC833B1D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5994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59B81-B931-4FAD-9038-E4A854F90A5E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520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C72F41-DE36-4F7C-8846-427CCAB1B6E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29" name="Text Box 13"/>
          <p:cNvSpPr txBox="1">
            <a:spLocks noChangeArrowheads="1"/>
          </p:cNvSpPr>
          <p:nvPr userDrawn="1"/>
        </p:nvSpPr>
        <p:spPr bwMode="auto">
          <a:xfrm>
            <a:off x="107950" y="6453188"/>
            <a:ext cx="2736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200" b="1">
                <a:solidFill>
                  <a:srgbClr val="09244D"/>
                </a:solidFill>
              </a:rPr>
              <a:t>Geneva, October 9, 2012</a:t>
            </a:r>
            <a:endParaRPr lang="en-CA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zh-CN" b="1" dirty="0"/>
              <a:t>Summary of </a:t>
            </a:r>
            <a:r>
              <a:rPr lang="en-US" altLang="zh-CN" b="1" dirty="0" smtClean="0"/>
              <a:t>GSC-16bis</a:t>
            </a:r>
            <a:br>
              <a:rPr lang="en-US" altLang="zh-CN" b="1" dirty="0" smtClean="0"/>
            </a:br>
            <a:r>
              <a:rPr lang="en-US" altLang="zh-CN" b="1" dirty="0" smtClean="0"/>
              <a:t>IPR </a:t>
            </a:r>
            <a:r>
              <a:rPr lang="en-US" altLang="zh-CN" b="1" dirty="0"/>
              <a:t>WG Meeting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886200"/>
            <a:ext cx="7632848" cy="1752600"/>
          </a:xfrm>
        </p:spPr>
        <p:txBody>
          <a:bodyPr/>
          <a:lstStyle/>
          <a:p>
            <a:pPr eaLnBrk="1" hangingPunct="1"/>
            <a:r>
              <a:rPr lang="en-GB" dirty="0" smtClean="0"/>
              <a:t>Greg Ratta, ITU</a:t>
            </a:r>
          </a:p>
          <a:p>
            <a:pPr eaLnBrk="1" hangingPunct="1"/>
            <a:r>
              <a:rPr lang="en-US" dirty="0" smtClean="0"/>
              <a:t>IPR </a:t>
            </a:r>
            <a:r>
              <a:rPr lang="en-US" smtClean="0"/>
              <a:t>WG Rapporteur</a:t>
            </a:r>
            <a:endParaRPr lang="en-CA" dirty="0" smtClean="0"/>
          </a:p>
          <a:p>
            <a:pPr eaLnBrk="1" hangingPunct="1"/>
            <a:endParaRPr lang="en-CA" dirty="0" smtClean="0"/>
          </a:p>
        </p:txBody>
      </p:sp>
      <p:graphicFrame>
        <p:nvGraphicFramePr>
          <p:cNvPr id="2088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7855"/>
              </p:ext>
            </p:extLst>
          </p:nvPr>
        </p:nvGraphicFramePr>
        <p:xfrm>
          <a:off x="3635375" y="260350"/>
          <a:ext cx="5064125" cy="1311134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GSC-16bis-</a:t>
                      </a: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IPR-12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IPR WG Rapporteur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Greg Ratta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IPR Working Group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ANSI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Incorporation of standards by reference in legislation, rulemakings, and other government action</a:t>
            </a:r>
          </a:p>
          <a:p>
            <a:r>
              <a:rPr lang="en-CA" dirty="0" smtClean="0"/>
              <a:t>Developments relative to Standards Essential Patents</a:t>
            </a:r>
          </a:p>
          <a:p>
            <a:r>
              <a:rPr lang="en-CA" dirty="0" smtClean="0"/>
              <a:t>Proposed revision to the guidelines for implementation of the Common Patent Policy for ITU-T/ITU-R/ ISO/IEC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4097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EPO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>
                <a:effectLst/>
              </a:rPr>
              <a:t>EPO first to consider standards documents</a:t>
            </a:r>
            <a:endParaRPr lang="en-GB" sz="2800" dirty="0">
              <a:solidFill>
                <a:schemeClr val="tx1"/>
              </a:solidFill>
            </a:endParaRPr>
          </a:p>
          <a:p>
            <a:r>
              <a:rPr lang="en-GB" sz="2800" dirty="0"/>
              <a:t>Increasing patent litigation for standards related essential patents concerns EPO and </a:t>
            </a:r>
            <a:r>
              <a:rPr lang="en-GB" sz="2800" dirty="0" smtClean="0"/>
              <a:t>SDO</a:t>
            </a:r>
            <a:r>
              <a:rPr lang="en-GB" sz="2800" dirty="0" smtClean="0">
                <a:effectLst/>
              </a:rPr>
              <a:t>s</a:t>
            </a:r>
          </a:p>
          <a:p>
            <a:r>
              <a:rPr lang="en-GB" sz="2800" dirty="0" smtClean="0"/>
              <a:t>Patent rights should be a balance between protecting an applicant's investments and interests of society in the dissemination of technology-related knowledge</a:t>
            </a:r>
          </a:p>
          <a:p>
            <a:r>
              <a:rPr lang="en-GB" sz="2800" dirty="0" smtClean="0">
                <a:effectLst/>
              </a:rPr>
              <a:t>EPO benefits from cooperation and agreements with SDOs – and vice versa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8525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WIPO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Standing Committee on the Law of Patents (SCP)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Development of the international patent system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PATENTSCOPE 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Patent </a:t>
            </a:r>
            <a:r>
              <a:rPr lang="en-US" dirty="0"/>
              <a:t>information </a:t>
            </a:r>
            <a:r>
              <a:rPr lang="en-US" dirty="0" smtClean="0"/>
              <a:t>portal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IP and Competition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WIPO Arbitration and Mediation </a:t>
            </a:r>
            <a:r>
              <a:rPr lang="en-US" dirty="0" smtClean="0"/>
              <a:t>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950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0DC6F1-FD21-4405-BAB1-7C56C04FB546}" type="slidenum">
              <a:rPr lang="en-CA"/>
              <a:pPr eaLnBrk="1" hangingPunct="1"/>
              <a:t>2</a:t>
            </a:fld>
            <a:endParaRPr lang="en-CA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Meeting Overview</a:t>
            </a:r>
            <a:endParaRPr lang="en-CA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500" dirty="0" smtClean="0"/>
              <a:t>Ten organizations </a:t>
            </a:r>
            <a:r>
              <a:rPr lang="en-US" sz="2500" dirty="0"/>
              <a:t>presented </a:t>
            </a:r>
            <a:r>
              <a:rPr lang="en-US" sz="2500" dirty="0" smtClean="0"/>
              <a:t>contributions:</a:t>
            </a:r>
            <a:endParaRPr lang="en-US" sz="2500" dirty="0" smtClean="0">
              <a:effectLst/>
            </a:endParaRPr>
          </a:p>
          <a:p>
            <a:pPr lvl="1"/>
            <a:r>
              <a:rPr lang="en-US" sz="2000" dirty="0" smtClean="0"/>
              <a:t>Members:  ARIB, ATIS, ETSI, ITU, TIA, TTA, and TTC</a:t>
            </a:r>
          </a:p>
          <a:p>
            <a:pPr lvl="1"/>
            <a:r>
              <a:rPr lang="en-US" sz="2000" dirty="0" smtClean="0"/>
              <a:t>Observer:  ANSI</a:t>
            </a:r>
            <a:r>
              <a:rPr lang="en-US" sz="2000" dirty="0"/>
              <a:t>, </a:t>
            </a:r>
            <a:r>
              <a:rPr lang="en-US" sz="2000" dirty="0" smtClean="0"/>
              <a:t>EPO, WIPO</a:t>
            </a:r>
          </a:p>
          <a:p>
            <a:r>
              <a:rPr lang="en-CA" sz="2400" dirty="0" smtClean="0"/>
              <a:t>Additional Member in attendance:</a:t>
            </a:r>
          </a:p>
          <a:p>
            <a:pPr lvl="1"/>
            <a:r>
              <a:rPr lang="en-CA" sz="2000" dirty="0" smtClean="0"/>
              <a:t>ISACC</a:t>
            </a:r>
          </a:p>
          <a:p>
            <a:r>
              <a:rPr lang="en-CA" sz="2400" dirty="0" smtClean="0"/>
              <a:t>Additional Observer in attendance:</a:t>
            </a:r>
          </a:p>
          <a:p>
            <a:pPr lvl="1"/>
            <a:r>
              <a:rPr lang="en-CA" sz="2000" dirty="0" smtClean="0"/>
              <a:t>USPTO</a:t>
            </a:r>
            <a:r>
              <a:rPr lang="en-CA" sz="2400" dirty="0" smtClean="0">
                <a:effectLst/>
              </a:rPr>
              <a:t> </a:t>
            </a:r>
          </a:p>
          <a:p>
            <a:r>
              <a:rPr lang="en-CA" sz="2400" dirty="0" smtClean="0"/>
              <a:t>Emphasis on sharing of current activities of the organizations</a:t>
            </a:r>
          </a:p>
          <a:p>
            <a:r>
              <a:rPr lang="en-CA" sz="2400" dirty="0" smtClean="0">
                <a:effectLst/>
              </a:rPr>
              <a:t>Requested full half day (Wed pm or Thurs am) for WG at next GSC meeting</a:t>
            </a:r>
          </a:p>
          <a:p>
            <a:r>
              <a:rPr lang="en-CA" sz="2400" dirty="0" smtClean="0"/>
              <a:t>Agreed to reactivate GSC IPR email reflector</a:t>
            </a:r>
            <a:endParaRPr lang="en-US" sz="24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ARIB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ARIB structure</a:t>
            </a:r>
          </a:p>
          <a:p>
            <a:r>
              <a:rPr lang="en-US" dirty="0" smtClean="0"/>
              <a:t>Standardization topics within ARIB</a:t>
            </a:r>
          </a:p>
          <a:p>
            <a:r>
              <a:rPr lang="en-US" dirty="0"/>
              <a:t>History of activities on </a:t>
            </a:r>
            <a:r>
              <a:rPr lang="en-US" dirty="0" smtClean="0"/>
              <a:t>IPR</a:t>
            </a:r>
          </a:p>
          <a:p>
            <a:r>
              <a:rPr lang="en-US" dirty="0" smtClean="0"/>
              <a:t>IPR policy revised in July 2012</a:t>
            </a:r>
          </a:p>
          <a:p>
            <a:r>
              <a:rPr lang="en-US" dirty="0" smtClean="0"/>
              <a:t>IPR database recently launched</a:t>
            </a:r>
          </a:p>
          <a:p>
            <a:r>
              <a:rPr lang="en-US" dirty="0" smtClean="0"/>
              <a:t>Potential topics for study:</a:t>
            </a:r>
          </a:p>
          <a:p>
            <a:pPr lvl="1"/>
            <a:r>
              <a:rPr lang="en-US" dirty="0" smtClean="0"/>
              <a:t>Irrevocability </a:t>
            </a:r>
            <a:r>
              <a:rPr lang="en-US" dirty="0"/>
              <a:t>of </a:t>
            </a:r>
            <a:r>
              <a:rPr lang="en-US" dirty="0" smtClean="0"/>
              <a:t>Patent Declarations, transfer </a:t>
            </a:r>
            <a:r>
              <a:rPr lang="en-US" dirty="0"/>
              <a:t>of </a:t>
            </a:r>
            <a:r>
              <a:rPr lang="en-US" dirty="0" smtClean="0"/>
              <a:t>IPR, Patent Families, Software </a:t>
            </a:r>
            <a:r>
              <a:rPr lang="en-US" dirty="0"/>
              <a:t>Copyright Guidelines and Trademark Guidelines.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46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ATIS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ATIS IPR policy has not changed since GSC 16 report</a:t>
            </a:r>
          </a:p>
          <a:p>
            <a:r>
              <a:rPr lang="en-US" dirty="0"/>
              <a:t>Provided update on U.S. governmental policy initiatives</a:t>
            </a:r>
          </a:p>
          <a:p>
            <a:pPr lvl="1"/>
            <a:r>
              <a:rPr lang="en-US" sz="2400" dirty="0"/>
              <a:t>Memorandum on government engagement in standards activities</a:t>
            </a:r>
          </a:p>
          <a:p>
            <a:pPr lvl="1"/>
            <a:r>
              <a:rPr lang="en-US" sz="2400" dirty="0"/>
              <a:t>Requests for comments </a:t>
            </a:r>
            <a:r>
              <a:rPr lang="en-US" sz="2400"/>
              <a:t>concerning </a:t>
            </a:r>
            <a:r>
              <a:rPr lang="en-US" sz="2400" smtClean="0"/>
              <a:t>governmental </a:t>
            </a:r>
            <a:r>
              <a:rPr lang="en-US" sz="2400" dirty="0"/>
              <a:t>use of voluntary industry standards</a:t>
            </a:r>
          </a:p>
          <a:p>
            <a:r>
              <a:rPr lang="en-US" dirty="0"/>
              <a:t>Noted oneM2M IPR policy</a:t>
            </a:r>
          </a:p>
          <a:p>
            <a:pPr lvl="1"/>
            <a:r>
              <a:rPr lang="en-US" sz="2400" dirty="0"/>
              <a:t>IPR obligations vary base on level of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488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800" b="1" dirty="0"/>
              <a:t>Main characteristics of ETSI IPR Policy</a:t>
            </a:r>
          </a:p>
          <a:p>
            <a:r>
              <a:rPr lang="en-CA" sz="2800" b="1" dirty="0"/>
              <a:t>ETSI IPR Online database</a:t>
            </a:r>
          </a:p>
          <a:p>
            <a:r>
              <a:rPr lang="en-CA" sz="2800" b="1" dirty="0"/>
              <a:t>Software Copyright Guidelines</a:t>
            </a:r>
          </a:p>
          <a:p>
            <a:r>
              <a:rPr lang="en-CA" sz="2800" b="1" dirty="0"/>
              <a:t>Current topics under discussion in ETSI IPR Special </a:t>
            </a:r>
            <a:r>
              <a:rPr lang="en-CA" sz="2800" b="1" dirty="0" smtClean="0"/>
              <a:t>Committee:</a:t>
            </a:r>
          </a:p>
          <a:p>
            <a:pPr lvl="1"/>
            <a:r>
              <a:rPr lang="en-CA" sz="2000" dirty="0" smtClean="0"/>
              <a:t>FRAND</a:t>
            </a:r>
            <a:r>
              <a:rPr lang="en-CA" sz="2000" dirty="0"/>
              <a:t>, reciprocity, injunctive relief, transfer of essential patents subject to a FRAND commitment</a:t>
            </a:r>
          </a:p>
          <a:p>
            <a:r>
              <a:rPr lang="en-CA" sz="2800" b="1" dirty="0"/>
              <a:t>Other Topics : </a:t>
            </a:r>
            <a:r>
              <a:rPr lang="en-CA" sz="2800" b="1" dirty="0" err="1"/>
              <a:t>TruePosition</a:t>
            </a:r>
            <a:r>
              <a:rPr lang="en-CA" sz="2800" b="1" dirty="0"/>
              <a:t> </a:t>
            </a:r>
            <a:r>
              <a:rPr lang="en-CA" sz="2800" b="1" smtClean="0"/>
              <a:t>litigation case, </a:t>
            </a:r>
            <a:r>
              <a:rPr lang="en-CA" sz="2800" b="1" dirty="0"/>
              <a:t>ETSI’s position </a:t>
            </a:r>
            <a:r>
              <a:rPr lang="en-CA" sz="2800" b="1" dirty="0" smtClean="0"/>
              <a:t>on </a:t>
            </a:r>
            <a:r>
              <a:rPr lang="en-CA" sz="2800" b="1" dirty="0"/>
              <a:t>providing information for foreign litigation, US NAS Study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712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ITU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Adoption of revised Software Copyright Guidelines</a:t>
            </a:r>
          </a:p>
          <a:p>
            <a:r>
              <a:rPr lang="fr-CH" dirty="0" smtClean="0"/>
              <a:t>Report of 2011 workshop </a:t>
            </a:r>
            <a:r>
              <a:rPr lang="fr-CH" dirty="0"/>
              <a:t>on Standards and </a:t>
            </a:r>
            <a:r>
              <a:rPr lang="fr-CH" dirty="0" err="1"/>
              <a:t>Intellectual</a:t>
            </a:r>
            <a:r>
              <a:rPr lang="fr-CH" dirty="0"/>
              <a:t> </a:t>
            </a:r>
            <a:r>
              <a:rPr lang="fr-CH" dirty="0" err="1"/>
              <a:t>Property</a:t>
            </a:r>
            <a:r>
              <a:rPr lang="fr-CH" dirty="0"/>
              <a:t> </a:t>
            </a:r>
            <a:r>
              <a:rPr lang="fr-CH" dirty="0" err="1"/>
              <a:t>Rights</a:t>
            </a:r>
            <a:r>
              <a:rPr lang="fr-CH" dirty="0"/>
              <a:t> </a:t>
            </a:r>
            <a:r>
              <a:rPr lang="fr-CH" dirty="0" smtClean="0"/>
              <a:t>issues</a:t>
            </a:r>
            <a:endParaRPr lang="en-US" dirty="0"/>
          </a:p>
          <a:p>
            <a:r>
              <a:rPr lang="en-US" dirty="0" smtClean="0"/>
              <a:t>Preview of I</a:t>
            </a:r>
            <a:r>
              <a:rPr lang="fr-CH" dirty="0" smtClean="0"/>
              <a:t>TU Patent </a:t>
            </a:r>
            <a:r>
              <a:rPr lang="fr-CH" dirty="0" err="1" smtClean="0"/>
              <a:t>Roundtable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1634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TIA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23318"/>
            <a:ext cx="8229600" cy="4525962"/>
          </a:xfrm>
        </p:spPr>
        <p:txBody>
          <a:bodyPr/>
          <a:lstStyle/>
          <a:p>
            <a:r>
              <a:rPr lang="en-US" sz="2300" dirty="0"/>
              <a:t>The TIA </a:t>
            </a:r>
            <a:r>
              <a:rPr lang="en-US" sz="2300" b="1" dirty="0"/>
              <a:t>Standards &amp; IPR Policy Committee (SIPC)</a:t>
            </a:r>
          </a:p>
          <a:p>
            <a:pPr lvl="1"/>
            <a:r>
              <a:rPr lang="en-US" sz="2100" dirty="0"/>
              <a:t>Develops and communicates TIA standards and IPR policy positions external to TIA</a:t>
            </a:r>
          </a:p>
          <a:p>
            <a:pPr lvl="1"/>
            <a:r>
              <a:rPr lang="en-US" sz="2100" dirty="0"/>
              <a:t>Increased focus on standards and IPR issues worldwide</a:t>
            </a:r>
          </a:p>
          <a:p>
            <a:pPr lvl="1"/>
            <a:r>
              <a:rPr lang="en-US" sz="2100" dirty="0"/>
              <a:t>Responding to or monitoring issues related to:</a:t>
            </a:r>
          </a:p>
          <a:p>
            <a:pPr lvl="2"/>
            <a:r>
              <a:rPr lang="en-US" sz="1900" dirty="0"/>
              <a:t>What it means that standards incorporated by reference in regulations must be “reasonably available” to the public</a:t>
            </a:r>
          </a:p>
          <a:p>
            <a:pPr lvl="2"/>
            <a:r>
              <a:rPr lang="en-US" sz="1900" dirty="0"/>
              <a:t>Other criteria for </a:t>
            </a:r>
            <a:r>
              <a:rPr lang="en-US" sz="1900" dirty="0" smtClean="0"/>
              <a:t>governmental </a:t>
            </a:r>
            <a:r>
              <a:rPr lang="en-US" sz="1900" dirty="0"/>
              <a:t>use of voluntary consensus standards</a:t>
            </a:r>
          </a:p>
          <a:p>
            <a:pPr lvl="2"/>
            <a:r>
              <a:rPr lang="en-US" sz="1900" dirty="0"/>
              <a:t>Recent competition regulators’ public statements on standard-essential patents and F/RAND commitments      </a:t>
            </a:r>
          </a:p>
          <a:p>
            <a:r>
              <a:rPr lang="en-US" sz="2300" dirty="0"/>
              <a:t>The TIA</a:t>
            </a:r>
            <a:r>
              <a:rPr lang="en-US" sz="2300" b="1" dirty="0"/>
              <a:t> IPR Working Group (IPRWG)</a:t>
            </a:r>
          </a:p>
          <a:p>
            <a:pPr lvl="1"/>
            <a:r>
              <a:rPr lang="en-US" sz="2100" dirty="0"/>
              <a:t>Preparing a version of the TIA IPR policies </a:t>
            </a:r>
            <a:r>
              <a:rPr lang="en-US" sz="2100" dirty="0" smtClean="0"/>
              <a:t>separate </a:t>
            </a:r>
            <a:r>
              <a:rPr lang="en-US" sz="2100" dirty="0"/>
              <a:t>from the Engineering Manual to </a:t>
            </a:r>
            <a:r>
              <a:rPr lang="en-US" sz="2100" dirty="0" smtClean="0"/>
              <a:t>ease </a:t>
            </a:r>
            <a:r>
              <a:rPr lang="en-US" sz="2100" dirty="0"/>
              <a:t>use and </a:t>
            </a:r>
            <a:r>
              <a:rPr lang="en-US" sz="2100" dirty="0" smtClean="0"/>
              <a:t>revision   </a:t>
            </a:r>
            <a:endParaRPr lang="en-US" sz="21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8705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TTA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TTA standardization activities and IPR Policy </a:t>
            </a:r>
            <a:endParaRPr lang="en-US" smtClean="0"/>
          </a:p>
          <a:p>
            <a:r>
              <a:rPr lang="en-US" smtClean="0"/>
              <a:t>Historical </a:t>
            </a:r>
            <a:r>
              <a:rPr lang="en-US" dirty="0" smtClean="0"/>
              <a:t>data about patent declarations</a:t>
            </a:r>
          </a:p>
          <a:p>
            <a:r>
              <a:rPr lang="en-US" dirty="0" smtClean="0"/>
              <a:t>Current topics under study: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dirty="0" smtClean="0">
                <a:ea typeface="굴림" charset="-127"/>
              </a:rPr>
              <a:t>Transfer of IPRs, </a:t>
            </a:r>
            <a:r>
              <a:rPr lang="en-CA" altLang="ko-KR" dirty="0" smtClean="0">
                <a:ea typeface="굴림" charset="-127"/>
              </a:rPr>
              <a:t>S/W Copyrights, IP database maintenance, and referencing other standards (copyright issues)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dirty="0" smtClean="0">
                <a:ea typeface="굴림" charset="-127"/>
              </a:rPr>
              <a:t>Korean Fair Trade Commission antitrust guidelines for standardization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0643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TTC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>
                <a:ea typeface="ＭＳ Ｐゴシック" pitchFamily="34" charset="-128"/>
              </a:rPr>
              <a:t>Overview of TTC and its history of studying Industrial Property Rights issues in standards</a:t>
            </a:r>
          </a:p>
          <a:p>
            <a:r>
              <a:rPr lang="en-US" altLang="ja-JP" sz="2800" dirty="0">
                <a:ea typeface="ＭＳ Ｐゴシック" pitchFamily="34" charset="-128"/>
              </a:rPr>
              <a:t>Activities since GSC15</a:t>
            </a:r>
          </a:p>
          <a:p>
            <a:pPr lvl="1"/>
            <a:r>
              <a:rPr lang="en-US" altLang="ja-JP" sz="2400" dirty="0" smtClean="0">
                <a:ea typeface="ＭＳ Ｐゴシック" pitchFamily="34" charset="-128"/>
              </a:rPr>
              <a:t>Further </a:t>
            </a:r>
            <a:r>
              <a:rPr lang="en-US" altLang="ja-JP" sz="2400" dirty="0">
                <a:ea typeface="ＭＳ Ｐゴシック" pitchFamily="34" charset="-128"/>
              </a:rPr>
              <a:t>alignment </a:t>
            </a:r>
            <a:r>
              <a:rPr lang="en-US" altLang="ja-JP" sz="2400" smtClean="0">
                <a:ea typeface="ＭＳ Ｐゴシック" pitchFamily="34" charset="-128"/>
              </a:rPr>
              <a:t>of the </a:t>
            </a:r>
            <a:r>
              <a:rPr lang="en-US" altLang="ja-JP" sz="2400" dirty="0">
                <a:ea typeface="ＭＳ Ｐゴシック" pitchFamily="34" charset="-128"/>
              </a:rPr>
              <a:t>Operation Procedures </a:t>
            </a:r>
            <a:r>
              <a:rPr lang="en-US" altLang="ja-JP" sz="2400" dirty="0" smtClean="0">
                <a:ea typeface="ＭＳ Ｐゴシック" pitchFamily="34" charset="-128"/>
              </a:rPr>
              <a:t>with </a:t>
            </a:r>
            <a:r>
              <a:rPr lang="en-US" altLang="ja-JP" sz="2400" dirty="0">
                <a:ea typeface="ＭＳ Ｐゴシック" pitchFamily="34" charset="-128"/>
              </a:rPr>
              <a:t>the April 2012 version of the guidelines </a:t>
            </a:r>
            <a:r>
              <a:rPr lang="en-US" altLang="ja-JP" sz="2400" dirty="0" smtClean="0">
                <a:ea typeface="ＭＳ Ｐゴシック" pitchFamily="34" charset="-128"/>
              </a:rPr>
              <a:t>for the </a:t>
            </a:r>
            <a:r>
              <a:rPr lang="en-US" sz="2400" dirty="0" smtClean="0"/>
              <a:t>Common </a:t>
            </a:r>
            <a:r>
              <a:rPr lang="en-US" sz="2400" dirty="0"/>
              <a:t>Patent Policy for </a:t>
            </a:r>
            <a:r>
              <a:rPr lang="en-US" sz="2400" dirty="0" smtClean="0"/>
              <a:t>ITU-T/ITU-R/ISO/IEC</a:t>
            </a:r>
            <a:r>
              <a:rPr lang="en-US" altLang="ja-JP" sz="2400" dirty="0" smtClean="0">
                <a:ea typeface="ＭＳ Ｐゴシック" pitchFamily="34" charset="-128"/>
              </a:rPr>
              <a:t>.</a:t>
            </a:r>
            <a:endParaRPr lang="en-US" altLang="ja-JP" sz="2400" dirty="0">
              <a:ea typeface="ＭＳ Ｐゴシック" pitchFamily="34" charset="-128"/>
            </a:endParaRPr>
          </a:p>
          <a:p>
            <a:r>
              <a:rPr lang="en-US" altLang="ja-JP" sz="2800" dirty="0">
                <a:ea typeface="ＭＳ Ｐゴシック" pitchFamily="34" charset="-128"/>
              </a:rPr>
              <a:t>Current topics under study:</a:t>
            </a:r>
          </a:p>
          <a:p>
            <a:pPr lvl="1"/>
            <a:r>
              <a:rPr lang="en-US" altLang="ja-JP" sz="2400" dirty="0"/>
              <a:t>Software Copyright Guidelines, Trademark Guidelines, and possible revisions to the Policy and the Operation Procedures due to complex IPR cases</a:t>
            </a:r>
            <a:endParaRPr lang="ja-JP" altLang="en-US" sz="2400" dirty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308B1-F005-488F-A06D-68AEC2E8E62B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614756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6E35270-B4E5-47EA-AFB1-CC9423F544A2}"/>
</file>

<file path=customXml/itemProps2.xml><?xml version="1.0" encoding="utf-8"?>
<ds:datastoreItem xmlns:ds="http://schemas.openxmlformats.org/officeDocument/2006/customXml" ds:itemID="{A791C7CC-E278-4D79-BB27-BDA9EECF15EB}"/>
</file>

<file path=customXml/itemProps3.xml><?xml version="1.0" encoding="utf-8"?>
<ds:datastoreItem xmlns:ds="http://schemas.openxmlformats.org/officeDocument/2006/customXml" ds:itemID="{0817EB20-E5F0-4111-AEAF-B6BF124979E8}"/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640</Words>
  <Application>Microsoft Office PowerPoint</Application>
  <PresentationFormat>On-screen Show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Summary of GSC-16bis IPR WG Meeting</vt:lpstr>
      <vt:lpstr>Meeting Overview</vt:lpstr>
      <vt:lpstr>ARIB Contribution</vt:lpstr>
      <vt:lpstr>ATIS Contribution</vt:lpstr>
      <vt:lpstr>ETSI Contribution</vt:lpstr>
      <vt:lpstr>ITU Contribution</vt:lpstr>
      <vt:lpstr>TIA Contribution</vt:lpstr>
      <vt:lpstr>TTA Contribution</vt:lpstr>
      <vt:lpstr>TTC Contribution</vt:lpstr>
      <vt:lpstr>ANSI Contribution</vt:lpstr>
      <vt:lpstr>EPO Contribution</vt:lpstr>
      <vt:lpstr>WIPO Contribution</vt:lpstr>
    </vt:vector>
  </TitlesOfParts>
  <Company>Industry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 PRESENTATION</dc:title>
  <dc:creator>BRENNANC</dc:creator>
  <cp:lastModifiedBy>Jim MacFie</cp:lastModifiedBy>
  <cp:revision>42</cp:revision>
  <dcterms:created xsi:type="dcterms:W3CDTF">2011-06-28T13:16:06Z</dcterms:created>
  <dcterms:modified xsi:type="dcterms:W3CDTF">2012-10-17T13:20:50Z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</Properties>
</file>