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3"/>
  </p:notesMasterIdLst>
  <p:sldIdLst>
    <p:sldId id="277" r:id="rId2"/>
    <p:sldId id="278" r:id="rId3"/>
    <p:sldId id="279" r:id="rId4"/>
    <p:sldId id="282" r:id="rId5"/>
    <p:sldId id="281" r:id="rId6"/>
    <p:sldId id="270" r:id="rId7"/>
    <p:sldId id="271" r:id="rId8"/>
    <p:sldId id="272" r:id="rId9"/>
    <p:sldId id="273" r:id="rId10"/>
    <p:sldId id="274" r:id="rId11"/>
    <p:sldId id="266" r:id="rId1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/>
        <a:cs typeface="宋体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/>
        <a:cs typeface="宋体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/>
        <a:cs typeface="宋体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/>
        <a:cs typeface="宋体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/>
        <a:cs typeface="宋体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/>
        <a:cs typeface="宋体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/>
        <a:cs typeface="宋体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/>
        <a:cs typeface="宋体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/>
        <a:cs typeface="宋体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7" autoAdjust="0"/>
    <p:restoredTop sz="94639" autoAdjust="0"/>
  </p:normalViewPr>
  <p:slideViewPr>
    <p:cSldViewPr>
      <p:cViewPr>
        <p:scale>
          <a:sx n="90" d="100"/>
          <a:sy n="90" d="100"/>
        </p:scale>
        <p:origin x="-83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宋体" charset="-122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宋体" charset="-122"/>
                <a:cs typeface="+mn-cs"/>
              </a:defRPr>
            </a:lvl1pPr>
          </a:lstStyle>
          <a:p>
            <a:pPr>
              <a:defRPr/>
            </a:pPr>
            <a:fld id="{22B746FE-F429-4069-ABFC-B4246CD31A50}" type="datetimeFigureOut">
              <a:rPr lang="zh-CN" altLang="en-US"/>
              <a:pPr>
                <a:defRPr/>
              </a:pPr>
              <a:t>2013/5/9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宋体" charset="-122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宋体" charset="-122"/>
                <a:cs typeface="+mn-cs"/>
              </a:defRPr>
            </a:lvl1pPr>
          </a:lstStyle>
          <a:p>
            <a:pPr>
              <a:defRPr/>
            </a:pPr>
            <a:fld id="{A38A8638-9142-402D-90D2-FB5F33A7951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825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6" descr="엠블럼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34938"/>
            <a:ext cx="2914650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, 13 – 16 May 2013</a:t>
            </a:r>
            <a:endParaRPr lang="en-CA" altLang="ko-KR" sz="1200" b="1" dirty="0" smtClean="0">
              <a:ea typeface="굴림" pitchFamily="50" charset="-127"/>
            </a:endParaRPr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CA" altLang="ko-KR" sz="1200" b="1">
                <a:solidFill>
                  <a:srgbClr val="09244D"/>
                </a:solidFill>
                <a:ea typeface="굴림" pitchFamily="50" charset="-127"/>
              </a:rPr>
              <a:t>TBD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CA" altLang="ko-KR" dirty="0"/>
              <a:t>TITLE OF </a:t>
            </a:r>
            <a:br>
              <a:rPr lang="en-CA" altLang="ko-KR" dirty="0"/>
            </a:br>
            <a:r>
              <a:rPr lang="en-CA" altLang="ko-KR" dirty="0"/>
              <a:t>PRESENTATION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GB"/>
              <a:t>Name of Speaker,</a:t>
            </a:r>
          </a:p>
          <a:p>
            <a:r>
              <a:rPr lang="en-GB"/>
              <a:t>Title and Organization</a:t>
            </a:r>
            <a:endParaRPr lang="en-CA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 smtClean="0">
                <a:solidFill>
                  <a:srgbClr val="09244D"/>
                </a:solidFill>
              </a:defRPr>
            </a:lvl1pPr>
          </a:lstStyle>
          <a:p>
            <a:pPr>
              <a:defRPr/>
            </a:pPr>
            <a:fld id="{864779EC-9899-4E89-8C02-38EB66C431F4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1996863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60AEB-1837-447A-A01E-1AFF02EBE401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5" name="Rectangle 2"/>
          <p:cNvSpPr/>
          <p:nvPr userDrawn="1"/>
        </p:nvSpPr>
        <p:spPr>
          <a:xfrm>
            <a:off x="6948264" y="6453335"/>
            <a:ext cx="20409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244D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Standards for Shared ICT</a:t>
            </a:r>
            <a:endParaRPr kumimoji="0" lang="en-CA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9244D"/>
              </a:solidFill>
              <a:effectLst/>
              <a:uLnTx/>
              <a:uFillTx/>
              <a:latin typeface="Arial" charset="0"/>
              <a:ea typeface="굴림" pitchFamily="50" charset="-127"/>
              <a:cs typeface="+mn-cs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 userDrawn="1"/>
        </p:nvSpPr>
        <p:spPr bwMode="auto">
          <a:xfrm>
            <a:off x="52388" y="6501780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80101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071C0-D896-4AFD-9E46-03860E6631CC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5" name="Text Box 12"/>
          <p:cNvSpPr txBox="1">
            <a:spLocks noChangeArrowheads="1"/>
          </p:cNvSpPr>
          <p:nvPr userDrawn="1"/>
        </p:nvSpPr>
        <p:spPr bwMode="auto">
          <a:xfrm>
            <a:off x="52388" y="6501780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5508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CA" noProof="0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pPr>
              <a:defRPr/>
            </a:pPr>
            <a:fld id="{B40BEA37-3619-44DC-9AF9-3F299818ED4B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CA" sz="4000" b="0" i="0" baseline="0" dirty="0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Click to edit Master title style</a:t>
            </a:r>
            <a:endParaRPr lang="en-CA" b="1" dirty="0"/>
          </a:p>
        </p:txBody>
      </p:sp>
      <p:pic>
        <p:nvPicPr>
          <p:cNvPr id="8" name="그림 6" descr="엠블럼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34938"/>
            <a:ext cx="2914650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3347864" y="6453336"/>
            <a:ext cx="20409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244D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Standards for Shared ICT</a:t>
            </a:r>
            <a:endParaRPr kumimoji="0" lang="en-CA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9244D"/>
              </a:solidFill>
              <a:effectLst/>
              <a:uLnTx/>
              <a:uFillTx/>
              <a:latin typeface="Arial" charset="0"/>
              <a:ea typeface="굴림" pitchFamily="50" charset="-127"/>
              <a:cs typeface="+mn-cs"/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 userDrawn="1"/>
        </p:nvSpPr>
        <p:spPr bwMode="auto">
          <a:xfrm>
            <a:off x="144463" y="6476816"/>
            <a:ext cx="2305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, 13 – 16 May 2013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 userDrawn="1"/>
        </p:nvSpPr>
        <p:spPr bwMode="auto">
          <a:xfrm>
            <a:off x="52388" y="6501780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46463" y="6481142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2E95B9D-D9BB-4DBA-AF06-0D35FDF7B400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6" name="Rectangle 2"/>
          <p:cNvSpPr/>
          <p:nvPr userDrawn="1"/>
        </p:nvSpPr>
        <p:spPr>
          <a:xfrm>
            <a:off x="6948264" y="6453335"/>
            <a:ext cx="20409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244D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Standards for Shared ICT</a:t>
            </a:r>
            <a:endParaRPr kumimoji="0" lang="en-CA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9244D"/>
              </a:solidFill>
              <a:effectLst/>
              <a:uLnTx/>
              <a:uFillTx/>
              <a:latin typeface="Arial" charset="0"/>
              <a:ea typeface="굴림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3773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F41AB-0667-487D-A025-98A5ED8BB2F3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5" name="Rectangle 2"/>
          <p:cNvSpPr/>
          <p:nvPr userDrawn="1"/>
        </p:nvSpPr>
        <p:spPr>
          <a:xfrm>
            <a:off x="6948264" y="6453335"/>
            <a:ext cx="20409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244D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Standards for Shared ICT</a:t>
            </a:r>
            <a:endParaRPr kumimoji="0" lang="en-CA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9244D"/>
              </a:solidFill>
              <a:effectLst/>
              <a:uLnTx/>
              <a:uFillTx/>
              <a:latin typeface="Arial" charset="0"/>
              <a:ea typeface="굴림" pitchFamily="50" charset="-127"/>
              <a:cs typeface="+mn-cs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 userDrawn="1"/>
        </p:nvSpPr>
        <p:spPr bwMode="auto">
          <a:xfrm>
            <a:off x="52388" y="6501780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5808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5D25F-D756-4467-8BD3-9D4062CDFB47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6" name="Rectangle 2"/>
          <p:cNvSpPr/>
          <p:nvPr userDrawn="1"/>
        </p:nvSpPr>
        <p:spPr>
          <a:xfrm>
            <a:off x="6948264" y="6453335"/>
            <a:ext cx="20409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244D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Standards for Shared ICT</a:t>
            </a:r>
            <a:endParaRPr kumimoji="0" lang="en-CA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9244D"/>
              </a:solidFill>
              <a:effectLst/>
              <a:uLnTx/>
              <a:uFillTx/>
              <a:latin typeface="Arial" charset="0"/>
              <a:ea typeface="굴림" pitchFamily="50" charset="-127"/>
              <a:cs typeface="+mn-cs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52388" y="6501780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4212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64E13-2616-4A29-8802-16F050E839F7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8" name="Rectangle 2"/>
          <p:cNvSpPr/>
          <p:nvPr userDrawn="1"/>
        </p:nvSpPr>
        <p:spPr>
          <a:xfrm>
            <a:off x="6948264" y="6453335"/>
            <a:ext cx="20409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244D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Standards for Shared ICT</a:t>
            </a:r>
            <a:endParaRPr kumimoji="0" lang="en-CA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9244D"/>
              </a:solidFill>
              <a:effectLst/>
              <a:uLnTx/>
              <a:uFillTx/>
              <a:latin typeface="Arial" charset="0"/>
              <a:ea typeface="굴림" pitchFamily="50" charset="-127"/>
              <a:cs typeface="+mn-cs"/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 userDrawn="1"/>
        </p:nvSpPr>
        <p:spPr bwMode="auto">
          <a:xfrm>
            <a:off x="52388" y="6501780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74348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BA344-E343-49BC-A801-A9CA2C67569A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4" name="Text Box 12"/>
          <p:cNvSpPr txBox="1">
            <a:spLocks noChangeArrowheads="1"/>
          </p:cNvSpPr>
          <p:nvPr userDrawn="1"/>
        </p:nvSpPr>
        <p:spPr bwMode="auto">
          <a:xfrm>
            <a:off x="52388" y="6501780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62520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F6DFA-7333-4730-B597-3CEEF470B031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3" name="Rectangle 2"/>
          <p:cNvSpPr/>
          <p:nvPr userDrawn="1"/>
        </p:nvSpPr>
        <p:spPr>
          <a:xfrm>
            <a:off x="6948264" y="6453335"/>
            <a:ext cx="20409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244D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Standards for Shared ICT</a:t>
            </a:r>
            <a:endParaRPr kumimoji="0" lang="en-CA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9244D"/>
              </a:solidFill>
              <a:effectLst/>
              <a:uLnTx/>
              <a:uFillTx/>
              <a:latin typeface="Arial" charset="0"/>
              <a:ea typeface="굴림" pitchFamily="50" charset="-127"/>
              <a:cs typeface="+mn-cs"/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 userDrawn="1"/>
        </p:nvSpPr>
        <p:spPr bwMode="auto">
          <a:xfrm>
            <a:off x="52388" y="6501780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37899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3C539-6732-4182-BC5E-59F4B3D78A44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6" name="Rectangle 2"/>
          <p:cNvSpPr/>
          <p:nvPr userDrawn="1"/>
        </p:nvSpPr>
        <p:spPr>
          <a:xfrm>
            <a:off x="6948264" y="6453335"/>
            <a:ext cx="20409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244D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Standards for Shared ICT</a:t>
            </a:r>
            <a:endParaRPr kumimoji="0" lang="en-CA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9244D"/>
              </a:solidFill>
              <a:effectLst/>
              <a:uLnTx/>
              <a:uFillTx/>
              <a:latin typeface="Arial" charset="0"/>
              <a:ea typeface="굴림" pitchFamily="50" charset="-127"/>
              <a:cs typeface="+mn-cs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52388" y="6501780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57045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ED4B7-9E4B-440C-A65E-6562328A05FF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6" name="Rectangle 2"/>
          <p:cNvSpPr/>
          <p:nvPr userDrawn="1"/>
        </p:nvSpPr>
        <p:spPr>
          <a:xfrm>
            <a:off x="6948264" y="6453335"/>
            <a:ext cx="20409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244D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Standards for Shared ICT</a:t>
            </a:r>
            <a:endParaRPr kumimoji="0" lang="en-CA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9244D"/>
              </a:solidFill>
              <a:effectLst/>
              <a:uLnTx/>
              <a:uFillTx/>
              <a:latin typeface="Arial" charset="0"/>
              <a:ea typeface="굴림" pitchFamily="50" charset="-127"/>
              <a:cs typeface="+mn-cs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52388" y="6501780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499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그림 12" descr="2-1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27" t="73959"/>
          <a:stretch>
            <a:fillRect/>
          </a:stretch>
        </p:blipFill>
        <p:spPr bwMode="auto">
          <a:xfrm>
            <a:off x="7143750" y="5072063"/>
            <a:ext cx="2000250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dirty="0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smtClean="0"/>
              <a:t>Click to edit Master text styles</a:t>
            </a:r>
          </a:p>
          <a:p>
            <a:pPr lvl="1"/>
            <a:r>
              <a:rPr lang="en-CA" altLang="ko-KR" smtClean="0"/>
              <a:t>Second level</a:t>
            </a:r>
          </a:p>
          <a:p>
            <a:pPr lvl="2"/>
            <a:r>
              <a:rPr lang="en-CA" altLang="ko-KR" smtClean="0"/>
              <a:t>Third level</a:t>
            </a:r>
          </a:p>
          <a:p>
            <a:pPr lvl="3"/>
            <a:r>
              <a:rPr lang="en-CA" altLang="ko-KR" smtClean="0"/>
              <a:t>Fourth level</a:t>
            </a:r>
          </a:p>
          <a:p>
            <a:pPr lvl="4"/>
            <a:r>
              <a:rPr lang="en-CA" altLang="ko-KR" smtClean="0"/>
              <a:t>Fifth level </a:t>
            </a:r>
            <a:r>
              <a:rPr lang="en-US" altLang="ja-JP" smtClean="0"/>
              <a:t>GSC16-[session]-XX</a:t>
            </a:r>
            <a:endParaRPr lang="en-CA" altLang="ko-KR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3373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Trebuchet MS" pitchFamily="34" charset="0"/>
                <a:ea typeface="굴림" pitchFamily="50" charset="-127"/>
              </a:defRPr>
            </a:lvl1pPr>
          </a:lstStyle>
          <a:p>
            <a:pPr>
              <a:defRPr/>
            </a:pPr>
            <a:fld id="{5B7072E6-9146-4E6B-BDAC-A3F723273F8F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3" name="Rectangle 24"/>
          <p:cNvSpPr>
            <a:spLocks noChangeArrowheads="1"/>
          </p:cNvSpPr>
          <p:nvPr userDrawn="1"/>
        </p:nvSpPr>
        <p:spPr bwMode="auto">
          <a:xfrm>
            <a:off x="7190273" y="260350"/>
            <a:ext cx="15584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CA" altLang="ko-KR" sz="1200" dirty="0" smtClean="0">
                <a:solidFill>
                  <a:srgbClr val="09244D"/>
                </a:solidFill>
                <a:ea typeface="굴림" pitchFamily="50" charset="-127"/>
              </a:rPr>
              <a:t>GSC17-</a:t>
            </a:r>
            <a:r>
              <a:rPr lang="en-US" altLang="ko-KR" sz="1200" dirty="0" smtClean="0">
                <a:solidFill>
                  <a:srgbClr val="09244D"/>
                </a:solidFill>
                <a:ea typeface="굴림" pitchFamily="50" charset="-127"/>
              </a:rPr>
              <a:t>GTSC10-08</a:t>
            </a:r>
            <a:endParaRPr lang="en-CA" altLang="ko-KR" sz="1200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7" name="Rectangle 2"/>
          <p:cNvSpPr/>
          <p:nvPr userDrawn="1"/>
        </p:nvSpPr>
        <p:spPr>
          <a:xfrm>
            <a:off x="6948264" y="6453335"/>
            <a:ext cx="20409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244D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Standards for Shared ICT</a:t>
            </a:r>
            <a:endParaRPr kumimoji="0" lang="en-CA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9244D"/>
              </a:solidFill>
              <a:effectLst/>
              <a:uLnTx/>
              <a:uFillTx/>
              <a:latin typeface="Arial" charset="0"/>
              <a:ea typeface="굴림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347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1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ightfg@cisco.com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tis.org/csworksho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3148" y="3886200"/>
            <a:ext cx="7473268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zh-C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Gale Lightfoot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Senior Staff Program Manager, Office of the CTO, SPB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Cisco</a:t>
            </a:r>
            <a:endParaRPr lang="en-GB" altLang="zh-C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/>
              <a:t>ATIS </a:t>
            </a:r>
            <a:r>
              <a:rPr lang="en-CA" b="1" dirty="0" err="1" smtClean="0"/>
              <a:t>Cybersecurity</a:t>
            </a:r>
            <a:r>
              <a:rPr lang="en-CA" b="1" dirty="0" smtClean="0"/>
              <a:t> </a:t>
            </a:r>
            <a:br>
              <a:rPr lang="en-CA" b="1" dirty="0" smtClean="0"/>
            </a:br>
            <a:r>
              <a:rPr lang="en-CA" b="1" dirty="0" smtClean="0"/>
              <a:t>Standards</a:t>
            </a:r>
            <a:endParaRPr lang="en-CA" b="1" dirty="0"/>
          </a:p>
        </p:txBody>
      </p:sp>
      <p:graphicFrame>
        <p:nvGraphicFramePr>
          <p:cNvPr id="2088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893824"/>
              </p:ext>
            </p:extLst>
          </p:nvPr>
        </p:nvGraphicFramePr>
        <p:xfrm>
          <a:off x="3587750" y="288925"/>
          <a:ext cx="5064125" cy="1310640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Document No: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GSC17-GTSC10-08</a:t>
                      </a:r>
                      <a:endParaRPr kumimoji="0" lang="en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Source: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ATIS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Contact: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Gale Lightfoot, </a:t>
                      </a:r>
                      <a:r>
                        <a:rPr kumimoji="0" lang="en-C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hlinkClick r:id="rId2"/>
                        </a:rPr>
                        <a:t>lightfg@cisco.com</a:t>
                      </a:r>
                      <a:r>
                        <a:rPr kumimoji="0" lang="en-C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GSC Session: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GTSC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Agenda Item: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4.2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437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Supplemental Slides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E310194C-1DA0-449A-9DA0-F6CB8A8EF1AB}" type="slidenum">
              <a:rPr lang="en-US" altLang="zh-CN"/>
              <a:pPr>
                <a:defRPr/>
              </a:pPr>
              <a:t>10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ATIS PTSC </a:t>
            </a:r>
            <a:br>
              <a:rPr lang="en-US" dirty="0" smtClean="0"/>
            </a:br>
            <a:r>
              <a:rPr lang="en-US" dirty="0" smtClean="0"/>
              <a:t>Cybersecurity Subcommittee</a:t>
            </a:r>
            <a:endParaRPr lang="en-US" dirty="0"/>
          </a:p>
        </p:txBody>
      </p:sp>
      <p:sp>
        <p:nvSpPr>
          <p:cNvPr id="16386" name="内容占位符 2"/>
          <p:cNvSpPr>
            <a:spLocks noGrp="1"/>
          </p:cNvSpPr>
          <p:nvPr>
            <p:ph idx="1"/>
          </p:nvPr>
        </p:nvSpPr>
        <p:spPr>
          <a:xfrm>
            <a:off x="468313" y="1484784"/>
            <a:ext cx="8229600" cy="4968552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/>
              <a:t>The PTSC </a:t>
            </a:r>
            <a:r>
              <a:rPr lang="en-US" sz="2800" dirty="0" err="1" smtClean="0"/>
              <a:t>Cybersecurity</a:t>
            </a:r>
            <a:r>
              <a:rPr lang="en-US" sz="2800" dirty="0" smtClean="0"/>
              <a:t> Subcommittee </a:t>
            </a:r>
            <a:r>
              <a:rPr lang="en-US" sz="2800" dirty="0"/>
              <a:t>will lead and coordinate with </a:t>
            </a:r>
            <a:r>
              <a:rPr lang="en-US" sz="2800" dirty="0" smtClean="0"/>
              <a:t>other ATIS </a:t>
            </a:r>
            <a:r>
              <a:rPr lang="en-US" sz="2800" dirty="0"/>
              <a:t>committees where appropriate on the following tasks</a:t>
            </a:r>
            <a:r>
              <a:rPr lang="en-US" sz="2800" dirty="0" smtClean="0"/>
              <a:t>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500" dirty="0" smtClean="0"/>
              <a:t>Develop </a:t>
            </a:r>
            <a:r>
              <a:rPr lang="en-US" sz="2500" dirty="0"/>
              <a:t>implementable security standards relevant to packet-based telecommunications networks taking into consideration factors such as multi-service aspects (e.g., mobile, cloud, transport, services network), emerging technology, network evolution, and the multi-provider ecosystem.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500" dirty="0"/>
              <a:t>Maintain and further develop the </a:t>
            </a:r>
            <a:r>
              <a:rPr lang="en-US" sz="2500" dirty="0" err="1"/>
              <a:t>cybersecurity</a:t>
            </a:r>
            <a:r>
              <a:rPr lang="en-US" sz="2500" dirty="0"/>
              <a:t> reference architecture developed by the ATIS </a:t>
            </a:r>
            <a:r>
              <a:rPr lang="en-US" sz="2500" dirty="0" err="1"/>
              <a:t>Cybersecurity</a:t>
            </a:r>
            <a:r>
              <a:rPr lang="en-US" sz="2500" dirty="0"/>
              <a:t> Focus Group.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500" dirty="0"/>
              <a:t>Address the impact of </a:t>
            </a:r>
            <a:r>
              <a:rPr lang="en-US" sz="2500" dirty="0" smtClean="0"/>
              <a:t>government </a:t>
            </a:r>
            <a:r>
              <a:rPr lang="en-US" sz="2500" dirty="0"/>
              <a:t>regulations and address requests by government agencies (e.g</a:t>
            </a:r>
            <a:r>
              <a:rPr lang="en-US" sz="2500" dirty="0" smtClean="0"/>
              <a:t>., </a:t>
            </a:r>
            <a:r>
              <a:rPr lang="en-US" sz="2500" dirty="0"/>
              <a:t>White House Executive Order, NIST, and FCC Cybersecurity, etc.).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500" dirty="0"/>
              <a:t>Assess new </a:t>
            </a:r>
            <a:r>
              <a:rPr lang="en-US" sz="2500" dirty="0" err="1"/>
              <a:t>cybersecurity</a:t>
            </a:r>
            <a:r>
              <a:rPr lang="en-US" sz="2500" dirty="0"/>
              <a:t> issues that arise.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500" dirty="0"/>
              <a:t>Maintain liaisons with appropriate ATIS committees, as well as with standards-setting bodies external to ATIS and adopt other SDO standards as </a:t>
            </a:r>
            <a:r>
              <a:rPr lang="en-US" sz="2500" dirty="0" smtClean="0"/>
              <a:t>appropriate.</a:t>
            </a:r>
            <a:endParaRPr lang="en-US" sz="2500" dirty="0"/>
          </a:p>
          <a:p>
            <a:pPr lvl="1" eaLnBrk="1" hangingPunct="1">
              <a:lnSpc>
                <a:spcPct val="120000"/>
              </a:lnSpc>
            </a:pPr>
            <a:r>
              <a:rPr lang="en-US" sz="2500" dirty="0"/>
              <a:t>Review and prepare contributions related to </a:t>
            </a:r>
            <a:r>
              <a:rPr lang="en-US" sz="2500" dirty="0" err="1"/>
              <a:t>cybersecurity</a:t>
            </a:r>
            <a:r>
              <a:rPr lang="en-US" sz="2500" dirty="0"/>
              <a:t> for submission to the ITU-T and ITU-R Study Groups or other standards organizations and </a:t>
            </a:r>
            <a:r>
              <a:rPr lang="en-US" sz="2500" dirty="0" err="1"/>
              <a:t>fora</a:t>
            </a:r>
            <a:r>
              <a:rPr lang="en-US" sz="2500" dirty="0"/>
              <a:t>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500" dirty="0"/>
              <a:t>Review the positions of other SDOs, agencies or administrations in related standards development and take or recommend appropriate actions.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B4A46CD2-8F87-4B50-8496-DC800ECA7F45}" type="slidenum">
              <a:rPr lang="en-US" altLang="zh-CN"/>
              <a:pPr>
                <a:defRPr/>
              </a:pPr>
              <a:t>11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 of Current </a:t>
            </a:r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15362" name="内容占位符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5112568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</a:pPr>
            <a:r>
              <a:rPr lang="en-US" sz="5400" dirty="0"/>
              <a:t>ATIS recently developed end-to-end network topology and security zones to be used as foundation for comprehensively addressing cyber-related design and implementation vulnerabilities in devices, networks and computing infrastructures. </a:t>
            </a:r>
            <a:r>
              <a:rPr lang="en-US" sz="5400" dirty="0" smtClean="0"/>
              <a:t>The </a:t>
            </a:r>
            <a:r>
              <a:rPr lang="en-US" sz="5400" dirty="0"/>
              <a:t>work identifies the following security zones: </a:t>
            </a:r>
          </a:p>
          <a:p>
            <a:pPr lvl="1">
              <a:lnSpc>
                <a:spcPct val="120000"/>
              </a:lnSpc>
            </a:pPr>
            <a:r>
              <a:rPr lang="en-US" sz="5000" dirty="0"/>
              <a:t>Untrusted zones, which includes terminal equipment border elements such as residential gateways, modems, managed routers, </a:t>
            </a:r>
            <a:r>
              <a:rPr lang="en-US" sz="5000" dirty="0" err="1"/>
              <a:t>HeNB</a:t>
            </a:r>
            <a:r>
              <a:rPr lang="en-US" sz="5000" dirty="0"/>
              <a:t>, etc.;</a:t>
            </a:r>
          </a:p>
          <a:p>
            <a:pPr lvl="1">
              <a:lnSpc>
                <a:spcPct val="120000"/>
              </a:lnSpc>
            </a:pPr>
            <a:r>
              <a:rPr lang="en-US" sz="5000" dirty="0"/>
              <a:t>Trusted but vulnerable zones, which includes network border elements such as base station routers and session border controllers; and</a:t>
            </a:r>
          </a:p>
          <a:p>
            <a:pPr lvl="1">
              <a:lnSpc>
                <a:spcPct val="120000"/>
              </a:lnSpc>
            </a:pPr>
            <a:r>
              <a:rPr lang="en-US" sz="5000" dirty="0"/>
              <a:t>Trusted zones, which includes both carrier network ingress points, such as cell tower receivers, DSLAMs, etc. and carrier network, end office, hub or aggregation facilities</a:t>
            </a:r>
            <a:r>
              <a:rPr lang="en-US" sz="5000" dirty="0" smtClean="0"/>
              <a:t>.</a:t>
            </a:r>
            <a:endParaRPr lang="en-US" sz="500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77CD660C-08B4-49D4-BEA0-A47DEDF5AE28}" type="slidenum">
              <a:rPr lang="en-US" altLang="zh-CN"/>
              <a:pPr>
                <a:defRPr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4176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 of Current </a:t>
            </a:r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16386" name="内容占位符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4968552"/>
          </a:xfrm>
        </p:spPr>
        <p:txBody>
          <a:bodyPr>
            <a:normAutofit/>
          </a:bodyPr>
          <a:lstStyle/>
          <a:p>
            <a:r>
              <a:rPr lang="en-US" sz="2600" dirty="0"/>
              <a:t>End-to-End Network Topology and Security Zones:</a:t>
            </a:r>
          </a:p>
          <a:p>
            <a:pPr lvl="1"/>
            <a:r>
              <a:rPr lang="en-US" sz="2200" dirty="0"/>
              <a:t>Provides an E2E network topology for service delivery; </a:t>
            </a:r>
          </a:p>
          <a:p>
            <a:pPr lvl="1"/>
            <a:r>
              <a:rPr lang="en-US" sz="2200" dirty="0"/>
              <a:t>Security zones to be overlaid according to multiple network designs;</a:t>
            </a:r>
          </a:p>
          <a:p>
            <a:pPr lvl="1"/>
            <a:r>
              <a:rPr lang="en-US" sz="2200" dirty="0"/>
              <a:t>Will provide security requirements for specific functions within each scenario;</a:t>
            </a:r>
          </a:p>
          <a:p>
            <a:pPr lvl="1"/>
            <a:r>
              <a:rPr lang="en-US" sz="2200" dirty="0"/>
              <a:t>Foundation for further development in validating network hardware, trust and identity architectures, mobile device management, etc.; and</a:t>
            </a:r>
          </a:p>
          <a:p>
            <a:pPr lvl="1"/>
            <a:r>
              <a:rPr lang="en-US" sz="2200" dirty="0"/>
              <a:t>Applicable to M2M, cloud and inter-service provider integrated solutions, among others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B4A46CD2-8F87-4B50-8496-DC800ECA7F45}" type="slidenum">
              <a:rPr lang="en-US" altLang="zh-CN"/>
              <a:pPr>
                <a:defRPr/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939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 of Current </a:t>
            </a:r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16386" name="内容占位符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Numerous U.S. initiatives related to </a:t>
            </a:r>
            <a:r>
              <a:rPr lang="en-US" sz="2400" dirty="0" err="1"/>
              <a:t>cybersecurity</a:t>
            </a:r>
            <a:r>
              <a:rPr lang="en-US" sz="2400" dirty="0"/>
              <a:t>:</a:t>
            </a:r>
          </a:p>
          <a:p>
            <a:r>
              <a:rPr lang="en-US" sz="2400" dirty="0" smtClean="0"/>
              <a:t>Presidential</a:t>
            </a:r>
            <a:endParaRPr lang="en-US" sz="2400" dirty="0"/>
          </a:p>
          <a:p>
            <a:pPr lvl="1"/>
            <a:r>
              <a:rPr lang="en-US" sz="2000" dirty="0"/>
              <a:t>Executive Order – Improving Critical Infrastructure Cybersecurity</a:t>
            </a:r>
          </a:p>
          <a:p>
            <a:pPr lvl="2"/>
            <a:r>
              <a:rPr lang="en-US" sz="1600" dirty="0"/>
              <a:t>Focuses on information sharing, standards and privacy protections.</a:t>
            </a:r>
          </a:p>
          <a:p>
            <a:pPr lvl="1"/>
            <a:r>
              <a:rPr lang="en-US" sz="2000" dirty="0"/>
              <a:t>Presidential Policy Directive 21 (PPD-21)</a:t>
            </a:r>
          </a:p>
          <a:p>
            <a:pPr lvl="2"/>
            <a:r>
              <a:rPr lang="en-US" sz="1600" dirty="0"/>
              <a:t>Overall strategy for integrating government functions for critical infrastructure</a:t>
            </a:r>
          </a:p>
          <a:p>
            <a:r>
              <a:rPr lang="en-US" sz="2400" dirty="0"/>
              <a:t>Legislation</a:t>
            </a:r>
          </a:p>
          <a:p>
            <a:pPr lvl="1"/>
            <a:r>
              <a:rPr lang="en-US" sz="2000" dirty="0"/>
              <a:t>Cybersecurity Information Sharing Protection Act (CISPA)</a:t>
            </a:r>
          </a:p>
          <a:p>
            <a:r>
              <a:rPr lang="en-US" sz="2400" dirty="0"/>
              <a:t>National Institute of Standards &amp; Technology (NIST)</a:t>
            </a:r>
          </a:p>
          <a:p>
            <a:pPr lvl="1"/>
            <a:r>
              <a:rPr lang="en-US" sz="2000" dirty="0"/>
              <a:t>Based upon the Executive Order, NIST will work with industry to develop a framework, consisting of standards, guidelines, and best practices to promote the protection of information and information systems supporting critical infrastructure </a:t>
            </a:r>
            <a:r>
              <a:rPr lang="en-US" sz="2000" dirty="0" smtClean="0"/>
              <a:t>operations</a:t>
            </a:r>
          </a:p>
          <a:p>
            <a:r>
              <a:rPr lang="en-US" sz="2400" dirty="0" smtClean="0"/>
              <a:t>Federal Communications Commission (FCC)</a:t>
            </a:r>
          </a:p>
          <a:p>
            <a:pPr lvl="1"/>
            <a:r>
              <a:rPr lang="en-US" sz="2000" dirty="0" smtClean="0"/>
              <a:t>Communications Security, Reliability and Interoperability Council (C</a:t>
            </a:r>
          </a:p>
          <a:p>
            <a:pPr lvl="1"/>
            <a:r>
              <a:rPr lang="en-US" sz="2000" dirty="0"/>
              <a:t>Technology Advisory Council </a:t>
            </a:r>
          </a:p>
          <a:p>
            <a:pPr lvl="1"/>
            <a:endParaRPr lang="en-US" sz="200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B4A46CD2-8F87-4B50-8496-DC800ECA7F45}" type="slidenum">
              <a:rPr lang="en-US" altLang="zh-CN"/>
              <a:pPr>
                <a:defRPr/>
              </a:pPr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5835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 of Current </a:t>
            </a:r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E95B9D-D9BB-4DBA-AF06-0D35FDF7B400}" type="slidenum">
              <a:rPr lang="en-CA" altLang="ko-KR" smtClean="0"/>
              <a:pPr>
                <a:defRPr/>
              </a:pPr>
              <a:t>5</a:t>
            </a:fld>
            <a:endParaRPr lang="en-CA" altLang="ko-KR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4968552"/>
          </a:xfrm>
        </p:spPr>
        <p:txBody>
          <a:bodyPr>
            <a:normAutofit/>
          </a:bodyPr>
          <a:lstStyle/>
          <a:p>
            <a:r>
              <a:rPr lang="en-US" sz="2600" dirty="0"/>
              <a:t>The Cybersecurity Subcommittee </a:t>
            </a:r>
            <a:r>
              <a:rPr lang="en-US" sz="2600" dirty="0" smtClean="0"/>
              <a:t>of ATIS’ Packet Technologies and Systems Committee (PTSC) will:</a:t>
            </a:r>
          </a:p>
          <a:p>
            <a:pPr lvl="1"/>
            <a:r>
              <a:rPr lang="en-US" sz="2200" dirty="0" smtClean="0"/>
              <a:t>Develop implementable </a:t>
            </a:r>
            <a:r>
              <a:rPr lang="en-US" sz="2200" dirty="0"/>
              <a:t>security standards relevant to packet-based telecommunications networks taking into consideration factors such as multi-service aspects (e.g., mobile, cloud, transport, services network), emerging technology, </a:t>
            </a:r>
            <a:r>
              <a:rPr lang="en-US" sz="2200" dirty="0" smtClean="0"/>
              <a:t>network </a:t>
            </a:r>
            <a:r>
              <a:rPr lang="en-US" sz="2200" dirty="0"/>
              <a:t>evolution, and the multi-provider ecosystem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dirty="0"/>
              <a:t>Address the impact of new government regulations and address requests by government agencies </a:t>
            </a:r>
            <a:r>
              <a:rPr lang="en-US" sz="2200" dirty="0" smtClean="0"/>
              <a:t>(</a:t>
            </a:r>
            <a:r>
              <a:rPr lang="en-US" sz="2200" i="1" dirty="0" smtClean="0"/>
              <a:t>see previous slide</a:t>
            </a:r>
            <a:r>
              <a:rPr lang="en-US" sz="2200" dirty="0" smtClean="0"/>
              <a:t>).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3405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Direction</a:t>
            </a:r>
          </a:p>
        </p:txBody>
      </p:sp>
      <p:sp>
        <p:nvSpPr>
          <p:cNvPr id="20482" name="内容占位符 2"/>
          <p:cNvSpPr>
            <a:spLocks noGrp="1"/>
          </p:cNvSpPr>
          <p:nvPr>
            <p:ph idx="1"/>
          </p:nvPr>
        </p:nvSpPr>
        <p:spPr>
          <a:xfrm>
            <a:off x="323528" y="1268760"/>
            <a:ext cx="8352159" cy="5184576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sz="2800" dirty="0">
                <a:cs typeface="Arial" charset="0"/>
              </a:rPr>
              <a:t>Ensure consistent and comprehensive </a:t>
            </a:r>
            <a:r>
              <a:rPr lang="en-US" sz="2800" dirty="0" err="1">
                <a:cs typeface="Arial" charset="0"/>
              </a:rPr>
              <a:t>cybersecurity</a:t>
            </a:r>
            <a:r>
              <a:rPr lang="en-US" sz="2800" dirty="0">
                <a:cs typeface="Arial" charset="0"/>
              </a:rPr>
              <a:t> designs across multiple network technologies.</a:t>
            </a:r>
            <a:endParaRPr lang="en-US" sz="28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2800" dirty="0">
                <a:cs typeface="Arial" charset="0"/>
              </a:rPr>
              <a:t>ATIS continues to develop a suite of security authentication and </a:t>
            </a:r>
            <a:r>
              <a:rPr lang="en-US" sz="2800" dirty="0" err="1">
                <a:cs typeface="Arial" charset="0"/>
              </a:rPr>
              <a:t>IdM</a:t>
            </a:r>
            <a:r>
              <a:rPr lang="en-US" sz="2800" dirty="0">
                <a:cs typeface="Arial" charset="0"/>
              </a:rPr>
              <a:t> standards that will facilitate secure interconnection of:</a:t>
            </a:r>
          </a:p>
          <a:p>
            <a:pPr lvl="1" eaLnBrk="1" hangingPunct="1"/>
            <a:r>
              <a:rPr lang="en-US" sz="2400" dirty="0">
                <a:ea typeface="+mn-ea"/>
                <a:cs typeface="Arial" charset="0"/>
              </a:rPr>
              <a:t>transport facilities</a:t>
            </a:r>
          </a:p>
          <a:p>
            <a:pPr lvl="1" eaLnBrk="1" hangingPunct="1"/>
            <a:r>
              <a:rPr lang="en-US" sz="2400" dirty="0" err="1">
                <a:ea typeface="+mn-ea"/>
                <a:cs typeface="Arial" charset="0"/>
              </a:rPr>
              <a:t>signalling</a:t>
            </a:r>
            <a:r>
              <a:rPr lang="en-US" sz="2400" dirty="0">
                <a:ea typeface="+mn-ea"/>
                <a:cs typeface="Arial" charset="0"/>
              </a:rPr>
              <a:t> facilities</a:t>
            </a:r>
          </a:p>
          <a:p>
            <a:pPr lvl="1" eaLnBrk="1" hangingPunct="1"/>
            <a:r>
              <a:rPr lang="en-US" sz="2400" dirty="0">
                <a:ea typeface="+mn-ea"/>
                <a:cs typeface="Arial" charset="0"/>
              </a:rPr>
              <a:t>services and applications</a:t>
            </a:r>
          </a:p>
          <a:p>
            <a:pPr eaLnBrk="1" hangingPunct="1"/>
            <a:r>
              <a:rPr lang="en-US" sz="2800" dirty="0">
                <a:cs typeface="Arial" charset="0"/>
              </a:rPr>
              <a:t>Cloud computing may pose significant </a:t>
            </a:r>
            <a:r>
              <a:rPr lang="en-US" sz="2800" dirty="0" err="1" smtClean="0">
                <a:cs typeface="Arial" charset="0"/>
              </a:rPr>
              <a:t>cybersecurity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>
                <a:cs typeface="Arial" charset="0"/>
              </a:rPr>
              <a:t>issues that will need to be addressed, and ATIS committees will continue to collaborate (e.g., PTSC, CSF, etc.) on such matters.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A545E08D-7A4E-4E68-8487-857659F45902}" type="slidenum">
              <a:rPr lang="en-US" altLang="zh-CN"/>
              <a:pPr>
                <a:defRPr/>
              </a:pPr>
              <a:t>6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21506" name="内容占位符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4525962"/>
          </a:xfrm>
        </p:spPr>
        <p:txBody>
          <a:bodyPr/>
          <a:lstStyle/>
          <a:p>
            <a:pPr eaLnBrk="1" hangingPunct="1"/>
            <a:r>
              <a:rPr lang="en-US" dirty="0" err="1" smtClean="0"/>
              <a:t>Cyberecurity</a:t>
            </a:r>
            <a:r>
              <a:rPr lang="en-US" dirty="0" smtClean="0"/>
              <a:t> solutions have an impact on delay and performance.</a:t>
            </a:r>
          </a:p>
          <a:p>
            <a:pPr eaLnBrk="1" hangingPunct="1"/>
            <a:r>
              <a:rPr lang="en-US" dirty="0" smtClean="0"/>
              <a:t>Prioritizing the numerous government activities related to </a:t>
            </a:r>
            <a:r>
              <a:rPr lang="en-US" dirty="0" err="1" smtClean="0"/>
              <a:t>cybersecurity</a:t>
            </a:r>
            <a:r>
              <a:rPr lang="en-US" dirty="0" smtClean="0"/>
              <a:t> (e.g., White House Executive Order, NIST Request for Information, FCC, etc.).</a:t>
            </a:r>
          </a:p>
          <a:p>
            <a:pPr eaLnBrk="1" hangingPunct="1"/>
            <a:r>
              <a:rPr lang="en-US" dirty="0" smtClean="0"/>
              <a:t>Sensitivity to discussing </a:t>
            </a:r>
            <a:r>
              <a:rPr lang="en-US" dirty="0" err="1" smtClean="0"/>
              <a:t>cybersecurity</a:t>
            </a:r>
            <a:r>
              <a:rPr lang="en-US" smtClean="0"/>
              <a:t> sensitivities, </a:t>
            </a:r>
            <a:r>
              <a:rPr lang="en-US" dirty="0" smtClean="0"/>
              <a:t>network attacks, etc., by companies in an open environment.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D335F7DB-35AB-45C0-9569-EC44F15CF281}" type="slidenum">
              <a:rPr lang="en-US" altLang="zh-CN"/>
              <a:pPr>
                <a:defRPr/>
              </a:pPr>
              <a:t>7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Steps/Actions</a:t>
            </a:r>
          </a:p>
        </p:txBody>
      </p:sp>
      <p:sp>
        <p:nvSpPr>
          <p:cNvPr id="22530" name="内容占位符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4968552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dirty="0" smtClean="0"/>
              <a:t>ATIS will continue on its current path of generating a complete suite of standards that can be used to facilitate interconnection negotiations and result in interconnection scenarios that are secure.</a:t>
            </a:r>
          </a:p>
          <a:p>
            <a:pPr eaLnBrk="1" hangingPunct="1">
              <a:lnSpc>
                <a:spcPct val="120000"/>
              </a:lnSpc>
            </a:pPr>
            <a:r>
              <a:rPr lang="en-US" dirty="0" smtClean="0"/>
              <a:t>ATIS will continue to collaborate with and provide input into the ITU-T on global solutions for </a:t>
            </a:r>
            <a:r>
              <a:rPr lang="en-US" dirty="0" err="1" smtClean="0"/>
              <a:t>cybersecurity</a:t>
            </a:r>
            <a:r>
              <a:rPr lang="en-US" dirty="0" smtClean="0"/>
              <a:t>- and </a:t>
            </a:r>
            <a:r>
              <a:rPr lang="en-US" dirty="0" err="1" smtClean="0"/>
              <a:t>IdM</a:t>
            </a:r>
            <a:r>
              <a:rPr lang="en-US" dirty="0" smtClean="0"/>
              <a:t>-related matters.</a:t>
            </a:r>
          </a:p>
          <a:p>
            <a:pPr eaLnBrk="1" hangingPunct="1">
              <a:lnSpc>
                <a:spcPct val="120000"/>
              </a:lnSpc>
            </a:pPr>
            <a:r>
              <a:rPr lang="en-US" dirty="0"/>
              <a:t>ATIS </a:t>
            </a:r>
            <a:r>
              <a:rPr lang="en-US" dirty="0" smtClean="0"/>
              <a:t>will host a </a:t>
            </a:r>
            <a:r>
              <a:rPr lang="en-US" dirty="0" smtClean="0">
                <a:hlinkClick r:id="rId2"/>
              </a:rPr>
              <a:t>Cybersecurity </a:t>
            </a:r>
            <a:r>
              <a:rPr lang="en-US" dirty="0">
                <a:hlinkClick r:id="rId2"/>
              </a:rPr>
              <a:t>Governance, Communication and Cooperation </a:t>
            </a:r>
            <a:r>
              <a:rPr lang="en-US" dirty="0" smtClean="0">
                <a:hlinkClick r:id="rId2"/>
              </a:rPr>
              <a:t>Workshop</a:t>
            </a:r>
            <a:r>
              <a:rPr lang="en-US" dirty="0" smtClean="0"/>
              <a:t> on June 18-19 in Washington, DC.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A604AA95-43E4-442B-B5B9-3B900E63CE8E}" type="slidenum">
              <a:rPr lang="en-US" altLang="zh-CN"/>
              <a:pPr>
                <a:defRPr/>
              </a:pPr>
              <a:t>8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Resolution</a:t>
            </a:r>
          </a:p>
        </p:txBody>
      </p:sp>
      <p:sp>
        <p:nvSpPr>
          <p:cNvPr id="23554" name="内容占位符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4525962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ATIS supports the </a:t>
            </a:r>
            <a:r>
              <a:rPr lang="en-US" dirty="0">
                <a:solidFill>
                  <a:srgbClr val="002060"/>
                </a:solidFill>
              </a:rPr>
              <a:t>reaffirmation of </a:t>
            </a:r>
            <a:r>
              <a:rPr lang="en-US" dirty="0" smtClean="0">
                <a:solidFill>
                  <a:srgbClr val="002060"/>
                </a:solidFill>
              </a:rPr>
              <a:t>the existing </a:t>
            </a:r>
            <a:r>
              <a:rPr lang="en-US" dirty="0" err="1" smtClean="0">
                <a:solidFill>
                  <a:srgbClr val="002060"/>
                </a:solidFill>
              </a:rPr>
              <a:t>Cybersecurity</a:t>
            </a:r>
            <a:r>
              <a:rPr lang="en-US" dirty="0" smtClean="0">
                <a:solidFill>
                  <a:srgbClr val="002060"/>
                </a:solidFill>
              </a:rPr>
              <a:t> Resolution contained in: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Resolution GSC-16/11 – Cybersecurity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0DE01892-E5CB-4F28-AFE4-EA9D87A7797F}" type="slidenum">
              <a:rPr lang="en-US" altLang="zh-CN"/>
              <a:pPr>
                <a:defRPr/>
              </a:pPr>
              <a:t>9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BB93456-492C-4D49-B5F8-7FB04ABFBC7A}"/>
</file>

<file path=customXml/itemProps2.xml><?xml version="1.0" encoding="utf-8"?>
<ds:datastoreItem xmlns:ds="http://schemas.openxmlformats.org/officeDocument/2006/customXml" ds:itemID="{864DA842-9619-435A-9591-695B76D3231B}"/>
</file>

<file path=customXml/itemProps3.xml><?xml version="1.0" encoding="utf-8"?>
<ds:datastoreItem xmlns:ds="http://schemas.openxmlformats.org/officeDocument/2006/customXml" ds:itemID="{8B499D43-1DEE-405F-9E83-DCACC0DC8A7B}"/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892</TotalTime>
  <Words>841</Words>
  <Application>Microsoft Office PowerPoint</Application>
  <PresentationFormat>화면 슬라이드 쇼(4:3)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Default Design</vt:lpstr>
      <vt:lpstr>ATIS Cybersecurity  Standards</vt:lpstr>
      <vt:lpstr>Highlight of Current Activities</vt:lpstr>
      <vt:lpstr>Highlight of Current Activities</vt:lpstr>
      <vt:lpstr>Highlight of Current Activities</vt:lpstr>
      <vt:lpstr>Highlight of Current Activities</vt:lpstr>
      <vt:lpstr>Strategic Direction</vt:lpstr>
      <vt:lpstr>Challenges</vt:lpstr>
      <vt:lpstr>Next Steps/Actions</vt:lpstr>
      <vt:lpstr>Proposed Resolution</vt:lpstr>
      <vt:lpstr>Supplemental Slides</vt:lpstr>
      <vt:lpstr>ATIS PTSC  Cybersecurity Subcommittee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ZhaoSZ</dc:creator>
  <cp:lastModifiedBy>ttA</cp:lastModifiedBy>
  <cp:revision>95</cp:revision>
  <cp:lastPrinted>1601-01-01T00:00:00Z</cp:lastPrinted>
  <dcterms:created xsi:type="dcterms:W3CDTF">2010-05-04T03:31:53Z</dcterms:created>
  <dcterms:modified xsi:type="dcterms:W3CDTF">2013-05-09T09:11:18Z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  <property fmtid="{D5CDD505-2E9C-101B-9397-08002B2CF9AE}" pid="3" name="ContentTypeId">
    <vt:lpwstr>0x010100CBCC221E8A5C574B889E2CBB12A471FC</vt:lpwstr>
  </property>
</Properties>
</file>