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0" r:id="rId2"/>
    <p:sldId id="258" r:id="rId3"/>
    <p:sldId id="266" r:id="rId4"/>
    <p:sldId id="268" r:id="rId5"/>
    <p:sldId id="267" r:id="rId6"/>
    <p:sldId id="264" r:id="rId7"/>
    <p:sldId id="270" r:id="rId8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9244D"/>
    <a:srgbClr val="C688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66" d="100"/>
          <a:sy n="66" d="100"/>
        </p:scale>
        <p:origin x="-180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3942" y="-12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endParaRPr lang="en-CA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endParaRPr lang="en-CA" altLang="ko-K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ko-KR" noProof="0" smtClean="0"/>
              <a:t>Click to edit Master text styles</a:t>
            </a:r>
          </a:p>
          <a:p>
            <a:pPr lvl="1"/>
            <a:r>
              <a:rPr lang="en-CA" altLang="ko-KR" noProof="0" smtClean="0"/>
              <a:t>Second level</a:t>
            </a:r>
          </a:p>
          <a:p>
            <a:pPr lvl="2"/>
            <a:r>
              <a:rPr lang="en-CA" altLang="ko-KR" noProof="0" smtClean="0"/>
              <a:t>Third level</a:t>
            </a:r>
          </a:p>
          <a:p>
            <a:pPr lvl="3"/>
            <a:r>
              <a:rPr lang="en-CA" altLang="ko-KR" noProof="0" smtClean="0"/>
              <a:t>Fourth level</a:t>
            </a:r>
          </a:p>
          <a:p>
            <a:pPr lvl="4"/>
            <a:r>
              <a:rPr lang="en-CA" altLang="ko-K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endParaRPr lang="en-CA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fld id="{C4FCF438-A95E-4C58-BE68-1E576037166B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  <p:extLst>
      <p:ext uri="{BB962C8B-B14F-4D97-AF65-F5344CB8AC3E}">
        <p14:creationId xmlns="" xmlns:p14="http://schemas.microsoft.com/office/powerpoint/2010/main" val="3597016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9F4A9-040A-475F-B062-51E056686346}" type="slidenum">
              <a:rPr lang="en-CA" altLang="ko-KR" smtClean="0"/>
              <a:pPr/>
              <a:t>1</a:t>
            </a:fld>
            <a:endParaRPr lang="en-CA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Standards for Shared ICT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엠블럼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34938"/>
            <a:ext cx="29146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179388" y="6381750"/>
            <a:ext cx="230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ko-KR" sz="1200" b="1" smtClean="0">
                <a:solidFill>
                  <a:srgbClr val="09244D"/>
                </a:solidFill>
                <a:ea typeface="굴림" charset="-127"/>
              </a:rPr>
              <a:t>Jeju, 13 – 16 May 2013</a:t>
            </a:r>
            <a:endParaRPr lang="en-CA" altLang="ko-KR" sz="1200" b="1" smtClean="0">
              <a:ea typeface="굴림" charset="-127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3028950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altLang="ko-KR" sz="1200" b="1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CA" altLang="ko-KR"/>
              <a:t>TITLE OF </a:t>
            </a:r>
            <a:br>
              <a:rPr lang="en-CA" altLang="ko-KR"/>
            </a:br>
            <a:r>
              <a:rPr lang="en-CA" altLang="ko-KR"/>
              <a:t>PRESENTATION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Name of Speaker,</a:t>
            </a:r>
          </a:p>
          <a:p>
            <a:r>
              <a:rPr lang="en-GB"/>
              <a:t>Title and Organization</a:t>
            </a:r>
            <a:endParaRPr lang="en-CA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66050" y="6337300"/>
            <a:ext cx="909638" cy="4048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244D"/>
                </a:solidFill>
              </a:defRPr>
            </a:lvl1pPr>
          </a:lstStyle>
          <a:p>
            <a:pPr>
              <a:defRPr/>
            </a:pPr>
            <a:fld id="{6C6D59B9-DE80-4F79-95E6-24A613AE2867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2" descr="2-1.jpg"/>
          <p:cNvPicPr>
            <a:picLocks noChangeAspect="1"/>
          </p:cNvPicPr>
          <p:nvPr userDrawn="1"/>
        </p:nvPicPr>
        <p:blipFill>
          <a:blip r:embed="rId4" cstate="print"/>
          <a:srcRect l="78127" t="73959"/>
          <a:stretch>
            <a:fillRect/>
          </a:stretch>
        </p:blipFill>
        <p:spPr bwMode="auto">
          <a:xfrm>
            <a:off x="7143750" y="5072063"/>
            <a:ext cx="2000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ko-KR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ko-KR" smtClean="0"/>
              <a:t>Click to edit Master text styles</a:t>
            </a:r>
          </a:p>
          <a:p>
            <a:pPr lvl="1"/>
            <a:r>
              <a:rPr lang="en-CA" altLang="ko-KR" smtClean="0"/>
              <a:t>Second level</a:t>
            </a:r>
          </a:p>
          <a:p>
            <a:pPr lvl="2"/>
            <a:r>
              <a:rPr lang="en-CA" altLang="ko-KR" smtClean="0"/>
              <a:t>Third level</a:t>
            </a:r>
          </a:p>
          <a:p>
            <a:pPr lvl="3"/>
            <a:r>
              <a:rPr lang="en-CA" altLang="ko-KR" smtClean="0"/>
              <a:t>Fourth level</a:t>
            </a:r>
          </a:p>
          <a:p>
            <a:pPr lvl="4"/>
            <a:r>
              <a:rPr lang="en-CA" altLang="ko-KR" smtClean="0"/>
              <a:t>Fifth level </a:t>
            </a:r>
            <a:r>
              <a:rPr lang="en-US" altLang="ja-JP" smtClean="0"/>
              <a:t>GSC16-[session]-XX</a:t>
            </a:r>
            <a:endParaRPr lang="en-CA" altLang="ko-KR" smtClean="0"/>
          </a:p>
        </p:txBody>
      </p:sp>
      <p:sp>
        <p:nvSpPr>
          <p:cNvPr id="1029" name="Text Box 12"/>
          <p:cNvSpPr txBox="1">
            <a:spLocks noChangeArrowheads="1"/>
          </p:cNvSpPr>
          <p:nvPr userDrawn="1"/>
        </p:nvSpPr>
        <p:spPr bwMode="auto">
          <a:xfrm>
            <a:off x="179388" y="6381750"/>
            <a:ext cx="2305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ko-KR" sz="1200" b="1">
                <a:solidFill>
                  <a:srgbClr val="09244D"/>
                </a:solidFill>
                <a:ea typeface="굴림" charset="-127"/>
              </a:rPr>
              <a:t>Jeju, 13 – 16 May 2013</a:t>
            </a:r>
            <a:endParaRPr lang="en-CA" altLang="ko-KR" sz="1200" b="1">
              <a:ea typeface="굴림" charset="-127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7766050" y="6337300"/>
            <a:ext cx="909638" cy="404813"/>
          </a:xfrm>
          <a:prstGeom prst="rect">
            <a:avLst/>
          </a:prstGeom>
        </p:spPr>
        <p:txBody>
          <a:bodyPr/>
          <a:lstStyle/>
          <a:p>
            <a:fld id="{0A22BED2-3FD4-4DA9-8B43-DF28676E7853}" type="slidenum">
              <a:rPr lang="en-CA" altLang="ko-KR">
                <a:solidFill>
                  <a:srgbClr val="09244D"/>
                </a:solidFill>
                <a:ea typeface="굴림" charset="-127"/>
              </a:rPr>
              <a:pPr/>
              <a:t>‹#›</a:t>
            </a:fld>
            <a:endParaRPr lang="en-CA" altLang="ko-KR">
              <a:solidFill>
                <a:srgbClr val="09244D"/>
              </a:solidFill>
              <a:ea typeface="굴림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492500" y="6310313"/>
            <a:ext cx="20875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9244D"/>
                </a:solidFill>
                <a:ea typeface="굴림" charset="-127"/>
              </a:defRPr>
            </a:lvl1pPr>
          </a:lstStyle>
          <a:p>
            <a:r>
              <a:rPr lang="en-US" altLang="ko-KR"/>
              <a:t>Standards for Shared ICT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924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924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924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924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3600" b="1" dirty="0" smtClean="0">
                <a:ea typeface="ＭＳ Ｐゴシック" pitchFamily="50" charset="-128"/>
              </a:rPr>
              <a:t>GTSC-10 Summary</a:t>
            </a:r>
            <a:endParaRPr lang="en-CA" altLang="ko-KR" sz="3200" b="1" dirty="0" smtClean="0">
              <a:ea typeface="ＭＳ Ｐゴシック" pitchFamily="50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ja-JP" dirty="0" err="1" smtClean="0">
                <a:ea typeface="ＭＳ Ｐゴシック" pitchFamily="50" charset="-128"/>
              </a:rPr>
              <a:t>Kishik</a:t>
            </a:r>
            <a:r>
              <a:rPr lang="en-GB" altLang="ja-JP" dirty="0" smtClean="0">
                <a:ea typeface="ＭＳ Ｐゴシック" pitchFamily="50" charset="-128"/>
              </a:rPr>
              <a:t> Park, Ph.D.</a:t>
            </a:r>
          </a:p>
          <a:p>
            <a:pPr eaLnBrk="1" hangingPunct="1">
              <a:defRPr/>
            </a:pPr>
            <a:r>
              <a:rPr lang="en-GB" altLang="ja-JP" dirty="0" smtClean="0">
                <a:ea typeface="ＭＳ Ｐゴシック" pitchFamily="50" charset="-128"/>
              </a:rPr>
              <a:t>GTSC-10 Chair, TTA</a:t>
            </a:r>
          </a:p>
        </p:txBody>
      </p:sp>
      <p:graphicFrame>
        <p:nvGraphicFramePr>
          <p:cNvPr id="4123" name="Group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5798436"/>
              </p:ext>
            </p:extLst>
          </p:nvPr>
        </p:nvGraphicFramePr>
        <p:xfrm>
          <a:off x="3587750" y="288925"/>
          <a:ext cx="5064125" cy="1360062"/>
        </p:xfrm>
        <a:graphic>
          <a:graphicData uri="http://schemas.openxmlformats.org/drawingml/2006/table">
            <a:tbl>
              <a:tblPr/>
              <a:tblGrid>
                <a:gridCol w="1081088"/>
                <a:gridCol w="3983037"/>
              </a:tblGrid>
              <a:tr h="23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</a:rPr>
                        <a:t>Document No:</a:t>
                      </a:r>
                    </a:p>
                  </a:txBody>
                  <a:tcPr marT="45703" marB="45703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GSC17-CL-04r1</a:t>
                      </a:r>
                      <a:endParaRPr kumimoji="0" lang="en-CA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</a:rPr>
                        <a:t>Source:</a:t>
                      </a:r>
                    </a:p>
                  </a:txBody>
                  <a:tcPr marT="45703" marB="45703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kern="1200" baseline="0" dirty="0" smtClean="0">
                          <a:solidFill>
                            <a:srgbClr val="09244D"/>
                          </a:solidFill>
                          <a:latin typeface="Arial"/>
                          <a:ea typeface="굴림"/>
                        </a:rPr>
                        <a:t>GTSC-10</a:t>
                      </a:r>
                      <a:endParaRPr lang="en-CA" altLang="ko-KR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</a:rPr>
                        <a:t>Contact:</a:t>
                      </a:r>
                    </a:p>
                  </a:txBody>
                  <a:tcPr marT="45703" marB="45703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kern="1200" baseline="0" dirty="0" smtClean="0">
                          <a:solidFill>
                            <a:srgbClr val="09244D"/>
                          </a:solidFill>
                          <a:latin typeface="Arial"/>
                          <a:ea typeface="굴림"/>
                        </a:rPr>
                        <a:t>TTA:  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09244D"/>
                          </a:solidFill>
                          <a:latin typeface="Arial"/>
                          <a:ea typeface="굴림"/>
                        </a:rPr>
                        <a:t>Dr. </a:t>
                      </a:r>
                      <a:r>
                        <a:rPr lang="en-CA" sz="1000" b="0" i="0" u="none" strike="noStrike" kern="1200" baseline="0" dirty="0" err="1" smtClean="0">
                          <a:solidFill>
                            <a:srgbClr val="09244D"/>
                          </a:solidFill>
                          <a:latin typeface="Arial"/>
                          <a:ea typeface="굴림"/>
                        </a:rPr>
                        <a:t>Kishik</a:t>
                      </a:r>
                      <a:r>
                        <a:rPr lang="en-CA" sz="1000" b="0" i="0" u="none" strike="noStrike" kern="1200" baseline="0" dirty="0" smtClean="0">
                          <a:solidFill>
                            <a:srgbClr val="09244D"/>
                          </a:solidFill>
                          <a:latin typeface="Arial"/>
                          <a:ea typeface="굴림"/>
                        </a:rPr>
                        <a:t> Park</a:t>
                      </a:r>
                      <a:endParaRPr lang="en-CA" altLang="ko-KR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</a:rPr>
                        <a:t>GSC Session:</a:t>
                      </a:r>
                    </a:p>
                  </a:txBody>
                  <a:tcPr marT="45703" marB="45703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kern="1200" baseline="0" dirty="0">
                          <a:solidFill>
                            <a:srgbClr val="09244D"/>
                          </a:solidFill>
                          <a:latin typeface="Arial"/>
                          <a:ea typeface="굴림"/>
                        </a:rPr>
                        <a:t>Closing Plenary</a:t>
                      </a:r>
                      <a:endParaRPr lang="en-CA" altLang="ko-KR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</a:rPr>
                        <a:t>Agenda Item:</a:t>
                      </a:r>
                    </a:p>
                  </a:txBody>
                  <a:tcPr marT="45703" marB="45703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CA" altLang="ko-KR" sz="1000" b="0" i="0" u="none" strike="noStrike" dirty="0" smtClean="0">
                          <a:solidFill>
                            <a:srgbClr val="09244D"/>
                          </a:solidFill>
                          <a:latin typeface="Arial"/>
                        </a:rPr>
                        <a:t>2</a:t>
                      </a:r>
                      <a:endParaRPr lang="en-CA" altLang="ko-KR" sz="1000" b="0" i="0" u="none" strike="noStrike" dirty="0">
                        <a:solidFill>
                          <a:srgbClr val="09244D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71400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dirty="0" smtClean="0">
                <a:ea typeface="굴림" charset="-127"/>
              </a:rPr>
              <a:t>Meeting Overview</a:t>
            </a:r>
            <a:endParaRPr lang="en-CA" altLang="ko-KR" sz="3200" dirty="0" smtClean="0">
              <a:ea typeface="굴림" charset="-127"/>
            </a:endParaRPr>
          </a:p>
        </p:txBody>
      </p:sp>
      <p:sp>
        <p:nvSpPr>
          <p:cNvPr id="2052" name="바닥글 개체 틀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Standards for Shared ICT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0713" y="836712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Up to </a:t>
            </a:r>
            <a:r>
              <a:rPr lang="en-US" altLang="ko-KR" sz="2000" b="1" kern="0" dirty="0" smtClean="0">
                <a:solidFill>
                  <a:srgbClr val="002060"/>
                </a:solidFill>
                <a:latin typeface="+mn-lt"/>
                <a:ea typeface="굴림" pitchFamily="50" charset="-127"/>
              </a:rPr>
              <a:t>34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attendees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Met on the morning of Wed. May 15</a:t>
            </a: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9244D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8 input documents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GTSC-9 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(ISACC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) meeting report presented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Two High Interest Subjects with discussion and consideration of their respective resolutions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kern="0" dirty="0" smtClean="0">
                <a:solidFill>
                  <a:srgbClr val="09244D"/>
                </a:solidFill>
                <a:ea typeface="굴림" pitchFamily="50" charset="-127"/>
              </a:rPr>
              <a:t>Presentation of current activities</a:t>
            </a:r>
            <a:endParaRPr lang="en-US" altLang="ko-KR" sz="2000" b="1" kern="0" dirty="0">
              <a:solidFill>
                <a:srgbClr val="09244D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ko-KR" kern="0" dirty="0">
                <a:solidFill>
                  <a:srgbClr val="09244D"/>
                </a:solidFill>
                <a:ea typeface="굴림" pitchFamily="50" charset="-127"/>
              </a:rPr>
              <a:t>NGN </a:t>
            </a:r>
            <a:r>
              <a:rPr lang="en-US" altLang="ko-KR" kern="0" dirty="0" smtClean="0">
                <a:solidFill>
                  <a:srgbClr val="09244D"/>
                </a:solidFill>
                <a:ea typeface="굴림" pitchFamily="50" charset="-127"/>
              </a:rPr>
              <a:t>: ETSI, ITU, TTA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ko-KR" kern="0" dirty="0" err="1">
                <a:solidFill>
                  <a:srgbClr val="09244D"/>
                </a:solidFill>
                <a:latin typeface="+mn-lt"/>
                <a:ea typeface="굴림" pitchFamily="50" charset="-127"/>
              </a:rPr>
              <a:t>Cybersecurity</a:t>
            </a:r>
            <a:r>
              <a:rPr lang="en-US" altLang="ko-KR" kern="0" dirty="0">
                <a:solidFill>
                  <a:srgbClr val="09244D"/>
                </a:solidFill>
                <a:latin typeface="+mn-lt"/>
                <a:ea typeface="굴림" pitchFamily="50" charset="-127"/>
              </a:rPr>
              <a:t> </a:t>
            </a:r>
            <a:r>
              <a:rPr lang="en-US" altLang="ko-KR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: ATIS, </a:t>
            </a:r>
            <a:r>
              <a:rPr lang="en-US" altLang="ko-KR" kern="0" dirty="0" smtClean="0">
                <a:solidFill>
                  <a:srgbClr val="09244D"/>
                </a:solidFill>
                <a:ea typeface="굴림" pitchFamily="50" charset="-127"/>
              </a:rPr>
              <a:t>ETSI, </a:t>
            </a:r>
            <a:r>
              <a:rPr lang="en-US" altLang="ko-KR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TIA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Proposed revision of Resolution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ko-KR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NGN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</a:rPr>
              <a:t> : TTA,</a:t>
            </a:r>
            <a:r>
              <a:rPr lang="en-US" altLang="ko-KR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 Future Networks including enhancements of Next Generation Networks (NGN) </a:t>
            </a:r>
            <a:endParaRPr kumimoji="0" lang="en-US" altLang="ko-KR" b="0" i="0" u="none" strike="noStrike" kern="0" cap="none" spc="0" normalizeH="0" baseline="0" noProof="0" dirty="0" smtClean="0">
              <a:ln>
                <a:noFill/>
              </a:ln>
              <a:solidFill>
                <a:srgbClr val="09244D"/>
              </a:solidFill>
              <a:effectLst/>
              <a:uLnTx/>
              <a:uFillTx/>
              <a:latin typeface="+mn-lt"/>
              <a:ea typeface="굴림" pitchFamily="50" charset="-127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</a:rPr>
              <a:t>Proposed reaffirmation of remaining Resolution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ko-K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</a:rPr>
              <a:t>Cybersecurity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</a:rPr>
              <a:t> : </a:t>
            </a:r>
            <a:r>
              <a:rPr kumimoji="0" lang="en-US" altLang="ko-KR" b="0" i="0" u="none" strike="noStrike" kern="0" cap="none" spc="0" normalizeH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</a:rPr>
              <a:t> 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09244D"/>
                </a:solidFill>
                <a:effectLst/>
                <a:uLnTx/>
                <a:uFillTx/>
                <a:latin typeface="+mn-lt"/>
                <a:ea typeface="굴림" pitchFamily="50" charset="-127"/>
              </a:rPr>
              <a:t>ATIS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09244D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b="0" i="0" u="none" strike="noStrike" kern="0" cap="none" spc="0" normalizeH="0" baseline="0" noProof="0" dirty="0" smtClean="0">
              <a:ln>
                <a:noFill/>
              </a:ln>
              <a:solidFill>
                <a:srgbClr val="09244D"/>
              </a:solidFill>
              <a:effectLst/>
              <a:uLnTx/>
              <a:uFillTx/>
              <a:latin typeface="+mn-lt"/>
              <a:ea typeface="굴림" pitchFamily="50" charset="-127"/>
            </a:endParaRP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0" i="0" u="none" strike="noStrike" kern="0" cap="none" spc="0" normalizeH="0" baseline="0" noProof="0" dirty="0">
              <a:ln>
                <a:noFill/>
              </a:ln>
              <a:solidFill>
                <a:srgbClr val="09244D"/>
              </a:solidFill>
              <a:effectLst/>
              <a:uLnTx/>
              <a:uFillTx/>
              <a:latin typeface="+mn-lt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ea typeface="Gulim" pitchFamily="34" charset="-127"/>
              </a:rPr>
              <a:t>Next Generation Networks (NGN) HIS Summary</a:t>
            </a:r>
            <a:endParaRPr lang="en-CA" altLang="ko-KR" sz="2800" smtClean="0">
              <a:ea typeface="Gulim" pitchFamily="34" charset="-127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2200" dirty="0" smtClean="0">
                <a:ea typeface="Gulim" pitchFamily="34" charset="-127"/>
              </a:rPr>
              <a:t>Contributions from ETSI, ITU and TTA.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2200" dirty="0" smtClean="0">
                <a:ea typeface="Gulim" pitchFamily="34" charset="-127"/>
              </a:rPr>
              <a:t>Highlights include the following topics 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ko-KR" sz="2000" dirty="0" smtClean="0">
                <a:ea typeface="Gulim" pitchFamily="34" charset="-127"/>
              </a:rPr>
              <a:t>NGN is leaving its place to Future networks</a:t>
            </a:r>
          </a:p>
          <a:p>
            <a:pPr lvl="2" eaLnBrk="1" hangingPunct="1">
              <a:lnSpc>
                <a:spcPct val="70000"/>
              </a:lnSpc>
            </a:pPr>
            <a:r>
              <a:rPr lang="es-ES" altLang="ko-KR" sz="1700" dirty="0" smtClean="0">
                <a:ea typeface="Gulim" pitchFamily="34" charset="-127"/>
              </a:rPr>
              <a:t>ETSI, ITU and TTA starting work on this area</a:t>
            </a:r>
            <a:endParaRPr lang="en-US" altLang="ko-KR" sz="1700" dirty="0" smtClean="0">
              <a:ea typeface="Gulim" pitchFamily="34" charset="-127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altLang="ko-KR" sz="2000" dirty="0" smtClean="0">
                <a:ea typeface="Gulim" pitchFamily="34" charset="-127"/>
              </a:rPr>
              <a:t>Key topics being addressed</a:t>
            </a:r>
          </a:p>
          <a:p>
            <a:pPr lvl="2" eaLnBrk="1" hangingPunct="1">
              <a:lnSpc>
                <a:spcPct val="70000"/>
              </a:lnSpc>
            </a:pPr>
            <a:r>
              <a:rPr lang="en-US" altLang="ko-KR" sz="1700" dirty="0" smtClean="0">
                <a:ea typeface="Gulim" pitchFamily="34" charset="-127"/>
              </a:rPr>
              <a:t>Network Functions </a:t>
            </a:r>
            <a:r>
              <a:rPr lang="en-US" altLang="ko-KR" sz="1700" dirty="0" err="1" smtClean="0">
                <a:ea typeface="Gulim" pitchFamily="34" charset="-127"/>
              </a:rPr>
              <a:t>Virtualisation</a:t>
            </a:r>
            <a:endParaRPr lang="en-US" altLang="ko-KR" sz="1700" dirty="0" smtClean="0">
              <a:ea typeface="Gulim" pitchFamily="34" charset="-127"/>
            </a:endParaRPr>
          </a:p>
          <a:p>
            <a:pPr lvl="2" eaLnBrk="1" hangingPunct="1">
              <a:lnSpc>
                <a:spcPct val="70000"/>
              </a:lnSpc>
            </a:pPr>
            <a:r>
              <a:rPr lang="en-US" altLang="ko-KR" sz="1700" dirty="0" smtClean="0">
                <a:ea typeface="Gulim" pitchFamily="34" charset="-127"/>
              </a:rPr>
              <a:t>Software Defined Networking</a:t>
            </a:r>
          </a:p>
          <a:p>
            <a:pPr lvl="2" eaLnBrk="1" hangingPunct="1">
              <a:lnSpc>
                <a:spcPct val="70000"/>
              </a:lnSpc>
            </a:pPr>
            <a:r>
              <a:rPr lang="en-US" altLang="ko-KR" sz="1700" dirty="0" smtClean="0">
                <a:ea typeface="Gulim" pitchFamily="34" charset="-127"/>
              </a:rPr>
              <a:t>Smart Ubiquitous Networks 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ko-KR" sz="2000" dirty="0" smtClean="0">
                <a:ea typeface="Gulim" pitchFamily="34" charset="-127"/>
              </a:rPr>
              <a:t>Some challenges</a:t>
            </a:r>
          </a:p>
          <a:p>
            <a:pPr lvl="2" eaLnBrk="1" hangingPunct="1">
              <a:lnSpc>
                <a:spcPct val="70000"/>
              </a:lnSpc>
            </a:pPr>
            <a:r>
              <a:rPr lang="en-US" altLang="ko-KR" sz="1700" dirty="0" smtClean="0">
                <a:ea typeface="Gulim" pitchFamily="34" charset="-127"/>
              </a:rPr>
              <a:t>Readiness of industry to start work</a:t>
            </a:r>
          </a:p>
          <a:p>
            <a:pPr lvl="2" eaLnBrk="1" hangingPunct="1">
              <a:lnSpc>
                <a:spcPct val="70000"/>
              </a:lnSpc>
            </a:pPr>
            <a:r>
              <a:rPr lang="en-US" altLang="ko-KR" sz="1700" dirty="0" smtClean="0">
                <a:ea typeface="Gulim" pitchFamily="34" charset="-127"/>
              </a:rPr>
              <a:t>Involving the user to get requirements</a:t>
            </a:r>
          </a:p>
          <a:p>
            <a:pPr lvl="2" eaLnBrk="1" hangingPunct="1">
              <a:lnSpc>
                <a:spcPct val="70000"/>
              </a:lnSpc>
            </a:pPr>
            <a:r>
              <a:rPr lang="en-US" altLang="ko-KR" sz="1700" dirty="0" smtClean="0">
                <a:ea typeface="Gulim" pitchFamily="34" charset="-127"/>
              </a:rPr>
              <a:t>From research to </a:t>
            </a:r>
            <a:r>
              <a:rPr lang="en-US" altLang="ko-KR" sz="1700" dirty="0" err="1" smtClean="0">
                <a:ea typeface="Gulim" pitchFamily="34" charset="-127"/>
              </a:rPr>
              <a:t>standardisation</a:t>
            </a:r>
            <a:endParaRPr lang="en-US" altLang="ko-KR" sz="1700" dirty="0" smtClean="0">
              <a:ea typeface="Gulim" pitchFamily="34" charset="-127"/>
            </a:endParaRPr>
          </a:p>
          <a:p>
            <a:pPr lvl="2" eaLnBrk="1" hangingPunct="1">
              <a:lnSpc>
                <a:spcPct val="70000"/>
              </a:lnSpc>
            </a:pPr>
            <a:r>
              <a:rPr lang="es-ES" altLang="ko-KR" sz="1700" dirty="0" smtClean="0">
                <a:ea typeface="Gulim" pitchFamily="34" charset="-127"/>
              </a:rPr>
              <a:t>Migration from current to Future Networks</a:t>
            </a:r>
            <a:endParaRPr lang="en-US" altLang="ko-KR" sz="1700" dirty="0" smtClean="0">
              <a:ea typeface="Gulim" pitchFamily="34" charset="-127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ko-KR" sz="2200" dirty="0" smtClean="0">
                <a:ea typeface="Gulim" pitchFamily="34" charset="-127"/>
              </a:rPr>
              <a:t>Recommendation(s)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ko-KR" sz="2000" dirty="0" smtClean="0">
                <a:ea typeface="Gulim" pitchFamily="34" charset="-127"/>
              </a:rPr>
              <a:t>Intensify relationship with research community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ko-KR" sz="2000" dirty="0" smtClean="0">
                <a:ea typeface="Gulim" pitchFamily="34" charset="-127"/>
              </a:rPr>
              <a:t>Develop roadmap for potential future collaboration at GSC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ko-KR" sz="2000" dirty="0" smtClean="0">
                <a:ea typeface="Gulim" pitchFamily="34" charset="-127"/>
              </a:rPr>
              <a:t>Agree revised resolution of NGN – and change title to FN</a:t>
            </a:r>
          </a:p>
        </p:txBody>
      </p:sp>
      <p:sp>
        <p:nvSpPr>
          <p:cNvPr id="2052" name="바닥글 개체 틀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Standards for Shared ICT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99392"/>
            <a:ext cx="8642350" cy="792088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ea typeface="굴림" pitchFamily="50" charset="-127"/>
              </a:rPr>
              <a:t>Cybersecurity</a:t>
            </a:r>
            <a:endParaRPr lang="en-CA" altLang="ko-KR" sz="2800" dirty="0" smtClean="0">
              <a:ea typeface="굴림" pitchFamily="50" charset="-127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0" y="404664"/>
            <a:ext cx="9144000" cy="4525962"/>
          </a:xfrm>
        </p:spPr>
        <p:txBody>
          <a:bodyPr/>
          <a:lstStyle/>
          <a:p>
            <a:pPr>
              <a:lnSpc>
                <a:spcPts val="1500"/>
              </a:lnSpc>
              <a:spcBef>
                <a:spcPts val="0"/>
              </a:spcBef>
              <a:defRPr/>
            </a:pPr>
            <a:r>
              <a:rPr lang="en-US" sz="1500" b="1" dirty="0" smtClean="0"/>
              <a:t>Presentations</a:t>
            </a:r>
          </a:p>
          <a:p>
            <a:pPr lvl="1">
              <a:lnSpc>
                <a:spcPts val="1500"/>
              </a:lnSpc>
              <a:spcBef>
                <a:spcPts val="0"/>
              </a:spcBef>
              <a:defRPr/>
            </a:pPr>
            <a:r>
              <a:rPr lang="en-US" sz="1500" dirty="0" smtClean="0"/>
              <a:t>Contributions from ETSI (-03), TIA (-07), and ATIS (-08)</a:t>
            </a:r>
          </a:p>
          <a:p>
            <a:pPr lvl="1">
              <a:lnSpc>
                <a:spcPts val="1500"/>
              </a:lnSpc>
              <a:spcBef>
                <a:spcPts val="0"/>
              </a:spcBef>
              <a:defRPr/>
            </a:pPr>
            <a:endParaRPr lang="en-US" sz="1500" dirty="0" smtClean="0"/>
          </a:p>
          <a:p>
            <a:pPr>
              <a:lnSpc>
                <a:spcPts val="1500"/>
              </a:lnSpc>
              <a:spcBef>
                <a:spcPts val="0"/>
              </a:spcBef>
              <a:defRPr/>
            </a:pPr>
            <a:r>
              <a:rPr lang="en-US" sz="1500" b="1" dirty="0" smtClean="0"/>
              <a:t>Highlights/Summary</a:t>
            </a:r>
            <a:endParaRPr lang="en-US" sz="1500" b="1" dirty="0"/>
          </a:p>
          <a:p>
            <a:pPr lvl="1">
              <a:lnSpc>
                <a:spcPts val="1500"/>
              </a:lnSpc>
            </a:pPr>
            <a:r>
              <a:rPr lang="en-GB" altLang="ko-KR" sz="1500" dirty="0" smtClean="0">
                <a:ea typeface="굴림" pitchFamily="50" charset="-127"/>
              </a:rPr>
              <a:t>ETSI</a:t>
            </a:r>
            <a:r>
              <a:rPr lang="en-GB" sz="1500" dirty="0" smtClean="0"/>
              <a:t> provides sup</a:t>
            </a:r>
          </a:p>
          <a:p>
            <a:pPr lvl="1">
              <a:lnSpc>
                <a:spcPts val="1500"/>
              </a:lnSpc>
            </a:pPr>
            <a:r>
              <a:rPr lang="en-GB" sz="1500" dirty="0" smtClean="0"/>
              <a:t>port to ENISA (European Network and Information Security Agency) and develops relevant security standards for NGN, Mobile/Wireless, Electronic Signatures, Smart Cards, RFID/IOT/M2M, and Intelligent Transport, among others.</a:t>
            </a:r>
          </a:p>
          <a:p>
            <a:pPr lvl="1">
              <a:lnSpc>
                <a:spcPts val="1500"/>
              </a:lnSpc>
            </a:pPr>
            <a:r>
              <a:rPr lang="en-US" sz="1500" dirty="0" smtClean="0"/>
              <a:t>TIA </a:t>
            </a:r>
            <a:r>
              <a:rPr lang="en-US" sz="1500" dirty="0" err="1" smtClean="0"/>
              <a:t>TR</a:t>
            </a:r>
            <a:r>
              <a:rPr lang="en-US" sz="1500" dirty="0" smtClean="0"/>
              <a:t>-50 (Smart Device Communications) is working to ensure that architectures, protocols, and specifications meet requirements for secure solutions – including studies of Data-in-Transit Use Cases, </a:t>
            </a:r>
            <a:r>
              <a:rPr lang="en-US" sz="1500" dirty="0" err="1" smtClean="0"/>
              <a:t>M2M</a:t>
            </a:r>
            <a:r>
              <a:rPr lang="en-US" sz="1500" dirty="0" smtClean="0"/>
              <a:t> Threat Analysis.</a:t>
            </a:r>
            <a:endParaRPr lang="en-GB" sz="1500" dirty="0" smtClean="0"/>
          </a:p>
          <a:p>
            <a:pPr lvl="1">
              <a:lnSpc>
                <a:spcPts val="1500"/>
              </a:lnSpc>
            </a:pPr>
            <a:r>
              <a:rPr lang="en-US" sz="1500" dirty="0" smtClean="0"/>
              <a:t>ATIS recently developed end-to-end network topology and security zones to be used as foundation for comprehensively addressing cyber-related design and implementation vulnerabilities in devices, networks and computing infrastructures.</a:t>
            </a:r>
          </a:p>
          <a:p>
            <a:pPr lvl="1">
              <a:lnSpc>
                <a:spcPts val="1500"/>
              </a:lnSpc>
            </a:pPr>
            <a:r>
              <a:rPr lang="en-GB" sz="1500" dirty="0" smtClean="0"/>
              <a:t>Workshops will continue to be hosted in Europe and North America to progress and discuss </a:t>
            </a:r>
            <a:r>
              <a:rPr lang="en-GB" sz="1500" dirty="0" err="1" smtClean="0"/>
              <a:t>Cybersecurity</a:t>
            </a:r>
            <a:r>
              <a:rPr lang="en-GB" sz="1500" dirty="0" smtClean="0"/>
              <a:t> issues and standardization.</a:t>
            </a:r>
          </a:p>
          <a:p>
            <a:pPr lvl="1">
              <a:lnSpc>
                <a:spcPts val="1500"/>
              </a:lnSpc>
            </a:pPr>
            <a:r>
              <a:rPr lang="en-GB" sz="1500" dirty="0" smtClean="0"/>
              <a:t>Collaboration with government organizations, support of related initiatives, and the development of educational white papers continue to attempt to provide a common understanding of </a:t>
            </a:r>
            <a:r>
              <a:rPr lang="en-GB" sz="1500" dirty="0" err="1" smtClean="0"/>
              <a:t>Cybersecurity</a:t>
            </a:r>
            <a:r>
              <a:rPr lang="en-GB" sz="1500" dirty="0" smtClean="0"/>
              <a:t> issues.</a:t>
            </a:r>
          </a:p>
          <a:p>
            <a:pPr lvl="1">
              <a:lnSpc>
                <a:spcPts val="1500"/>
              </a:lnSpc>
            </a:pPr>
            <a:endParaRPr lang="en-GB" sz="1500" dirty="0" smtClean="0"/>
          </a:p>
          <a:p>
            <a:pPr>
              <a:lnSpc>
                <a:spcPts val="1500"/>
              </a:lnSpc>
            </a:pPr>
            <a:r>
              <a:rPr lang="en-GB" sz="1500" b="1" dirty="0" smtClean="0"/>
              <a:t>Next Steps</a:t>
            </a:r>
            <a:endParaRPr lang="en-GB" sz="1500" b="1" dirty="0"/>
          </a:p>
          <a:p>
            <a:pPr lvl="1">
              <a:lnSpc>
                <a:spcPts val="1500"/>
              </a:lnSpc>
              <a:spcBef>
                <a:spcPts val="0"/>
              </a:spcBef>
              <a:defRPr/>
            </a:pPr>
            <a:r>
              <a:rPr lang="en-US" sz="1500" dirty="0"/>
              <a:t>Cloud computing/M2M/</a:t>
            </a:r>
            <a:r>
              <a:rPr lang="en-US" sz="1500" dirty="0" err="1"/>
              <a:t>IoT</a:t>
            </a:r>
            <a:r>
              <a:rPr lang="en-US" sz="1500" dirty="0"/>
              <a:t> will pose significant Cybersecurity issues that will need to be addressed.</a:t>
            </a:r>
          </a:p>
          <a:p>
            <a:pPr lvl="1">
              <a:lnSpc>
                <a:spcPts val="1500"/>
              </a:lnSpc>
              <a:spcBef>
                <a:spcPts val="0"/>
              </a:spcBef>
              <a:defRPr/>
            </a:pPr>
            <a:r>
              <a:rPr lang="en-US" sz="1500" dirty="0" smtClean="0"/>
              <a:t>Country-specific </a:t>
            </a:r>
            <a:r>
              <a:rPr lang="en-US" sz="1500" dirty="0" err="1" smtClean="0"/>
              <a:t>cybersecurity</a:t>
            </a:r>
            <a:r>
              <a:rPr lang="en-US" sz="1500" dirty="0" smtClean="0"/>
              <a:t> </a:t>
            </a:r>
            <a:r>
              <a:rPr lang="en-US" sz="1500" dirty="0"/>
              <a:t>issues need to be considered relative to worldwide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cybersecurity</a:t>
            </a:r>
            <a:r>
              <a:rPr lang="en-US" sz="1500" dirty="0" smtClean="0"/>
              <a:t> </a:t>
            </a:r>
            <a:r>
              <a:rPr lang="en-US" sz="1500" dirty="0"/>
              <a:t>solutions</a:t>
            </a:r>
          </a:p>
          <a:p>
            <a:pPr lvl="1">
              <a:lnSpc>
                <a:spcPts val="1500"/>
              </a:lnSpc>
              <a:spcBef>
                <a:spcPts val="0"/>
              </a:spcBef>
              <a:defRPr/>
            </a:pPr>
            <a:r>
              <a:rPr lang="en-US" sz="1500" dirty="0"/>
              <a:t>Continued domestic and worldwide collaboration is imperative.</a:t>
            </a:r>
          </a:p>
          <a:p>
            <a:pPr lvl="1">
              <a:lnSpc>
                <a:spcPts val="1500"/>
              </a:lnSpc>
              <a:spcBef>
                <a:spcPts val="0"/>
              </a:spcBef>
              <a:defRPr/>
            </a:pPr>
            <a:endParaRPr lang="en-US" sz="1500" dirty="0" smtClean="0"/>
          </a:p>
          <a:p>
            <a:pPr>
              <a:lnSpc>
                <a:spcPts val="1500"/>
              </a:lnSpc>
              <a:spcBef>
                <a:spcPts val="0"/>
              </a:spcBef>
              <a:defRPr/>
            </a:pPr>
            <a:r>
              <a:rPr lang="en-US" sz="1500" b="1" dirty="0" smtClean="0"/>
              <a:t>Recommendation</a:t>
            </a:r>
            <a:endParaRPr lang="en-US" sz="1500" b="1" dirty="0"/>
          </a:p>
          <a:p>
            <a:pPr lvl="1">
              <a:lnSpc>
                <a:spcPts val="1500"/>
              </a:lnSpc>
              <a:spcBef>
                <a:spcPts val="0"/>
              </a:spcBef>
              <a:defRPr/>
            </a:pPr>
            <a:r>
              <a:rPr lang="en-US" sz="1500" dirty="0" smtClean="0"/>
              <a:t>Propose reaffirmation of Resolution GSC-16/11 on Cybersecurity.</a:t>
            </a:r>
          </a:p>
        </p:txBody>
      </p:sp>
      <p:sp>
        <p:nvSpPr>
          <p:cNvPr id="2052" name="바닥글 개체 틀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dirty="0"/>
              <a:t>Standards for Shared ICT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dirty="0" smtClean="0">
                <a:ea typeface="굴림" charset="-127"/>
              </a:rPr>
              <a:t>Other Business</a:t>
            </a:r>
            <a:endParaRPr lang="en-CA" altLang="ko-KR" sz="3200" dirty="0" smtClean="0">
              <a:ea typeface="굴림" charset="-127"/>
            </a:endParaRPr>
          </a:p>
        </p:txBody>
      </p:sp>
      <p:sp>
        <p:nvSpPr>
          <p:cNvPr id="2052" name="바닥글 개체 틀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Standards for Shared ICT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0713" y="1351310"/>
            <a:ext cx="8229600" cy="481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kern="0" dirty="0" smtClean="0">
                <a:solidFill>
                  <a:srgbClr val="09244D"/>
                </a:solidFill>
                <a:ea typeface="굴림" pitchFamily="50" charset="-127"/>
              </a:rPr>
              <a:t>GTSC-10 has discussed the management of a few HISs currently assigned to GTSC</a:t>
            </a:r>
            <a:endParaRPr lang="en-US" altLang="ko-KR" sz="2000" b="1" kern="0" dirty="0" smtClean="0">
              <a:solidFill>
                <a:srgbClr val="09244D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ko-KR" sz="2400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- The meeting see no reason why GTSC-10 HIS topics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ko-KR" sz="2400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    could not be dealt with in the GSC Plenary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ko-KR" sz="2400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- This is also in line with discussion in GSC -17 Admin working group meeting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09244D"/>
              </a:solidFill>
              <a:effectLst/>
              <a:uLnTx/>
              <a:uFillTx/>
              <a:latin typeface="+mn-lt"/>
              <a:ea typeface="굴림" pitchFamily="50" charset="-127"/>
            </a:endParaRP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9244D"/>
              </a:solidFill>
              <a:effectLst/>
              <a:uLnTx/>
              <a:uFillTx/>
              <a:latin typeface="+mn-lt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4400" dirty="0" smtClean="0">
                <a:ea typeface="굴림" charset="-127"/>
              </a:rPr>
              <a:t>Thanks</a:t>
            </a:r>
            <a:endParaRPr lang="en-CA" altLang="ko-KR" sz="4400" dirty="0" smtClean="0">
              <a:ea typeface="굴림" charset="-127"/>
            </a:endParaRPr>
          </a:p>
        </p:txBody>
      </p:sp>
      <p:sp>
        <p:nvSpPr>
          <p:cNvPr id="2052" name="바닥글 개체 틀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Standards for Shared ICT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1279302"/>
            <a:ext cx="8856984" cy="481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Vice Chairs: </a:t>
            </a:r>
            <a:r>
              <a:rPr lang="en-US" altLang="ko-KR" sz="2400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Mr. Glenn Parsons , Mr. </a:t>
            </a:r>
            <a:r>
              <a:rPr lang="en-US" altLang="ko-KR" sz="2400" kern="0" dirty="0" err="1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Jørgen</a:t>
            </a:r>
            <a:r>
              <a:rPr lang="en-US" altLang="ko-KR" sz="2400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 </a:t>
            </a:r>
            <a:r>
              <a:rPr lang="en-US" altLang="ko-KR" sz="2400" kern="0" dirty="0" err="1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Friis</a:t>
            </a:r>
            <a:endParaRPr lang="en-US" altLang="ko-KR" sz="2400" kern="0" dirty="0" smtClean="0">
              <a:solidFill>
                <a:srgbClr val="09244D"/>
              </a:solidFill>
              <a:latin typeface="+mn-lt"/>
              <a:ea typeface="굴림" pitchFamily="50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en-US" altLang="ko-KR" sz="1000" kern="0" dirty="0" smtClean="0">
              <a:solidFill>
                <a:srgbClr val="09244D"/>
              </a:solidFill>
              <a:latin typeface="+mn-lt"/>
              <a:ea typeface="굴림" pitchFamily="50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PPSO’s leads: </a:t>
            </a:r>
            <a:r>
              <a:rPr lang="pt-BR" altLang="ko-KR" sz="2400" kern="0" dirty="0" smtClean="0">
                <a:solidFill>
                  <a:srgbClr val="09244D"/>
                </a:solidFill>
                <a:ea typeface="굴림" pitchFamily="50" charset="-127"/>
              </a:rPr>
              <a:t>Mr. Gale Lightfoot, </a:t>
            </a:r>
            <a:br>
              <a:rPr lang="pt-BR" altLang="ko-KR" sz="2400" kern="0" dirty="0" smtClean="0">
                <a:solidFill>
                  <a:srgbClr val="09244D"/>
                </a:solidFill>
                <a:ea typeface="굴림" pitchFamily="50" charset="-127"/>
              </a:rPr>
            </a:br>
            <a:r>
              <a:rPr lang="pt-BR" altLang="ko-KR" sz="2400" kern="0" dirty="0" smtClean="0">
                <a:solidFill>
                  <a:srgbClr val="09244D"/>
                </a:solidFill>
                <a:ea typeface="굴림" pitchFamily="50" charset="-127"/>
              </a:rPr>
              <a:t>                         </a:t>
            </a:r>
            <a:r>
              <a:rPr lang="pt-BR" altLang="ko-KR" sz="2400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Mr. Luis Jorge Romero Saro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pt-BR" altLang="ko-KR" sz="2400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                   </a:t>
            </a:r>
            <a:endParaRPr lang="en-US" altLang="ko-KR" sz="2400" kern="0" dirty="0" smtClean="0">
              <a:solidFill>
                <a:srgbClr val="09244D"/>
              </a:solidFill>
              <a:latin typeface="+mn-lt"/>
              <a:ea typeface="굴림" pitchFamily="50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Presenters: </a:t>
            </a:r>
            <a:r>
              <a:rPr lang="pt-BR" altLang="ko-KR" sz="2400" kern="0" dirty="0" smtClean="0">
                <a:solidFill>
                  <a:srgbClr val="09244D"/>
                </a:solidFill>
                <a:ea typeface="굴림" pitchFamily="50" charset="-127"/>
              </a:rPr>
              <a:t>Mr. Chae Sub LEE, Mr. Eric Barnhart, </a:t>
            </a:r>
            <a:endParaRPr lang="en-US" altLang="ko-KR" sz="2400" kern="0" dirty="0" smtClean="0">
              <a:solidFill>
                <a:srgbClr val="09244D"/>
              </a:solidFill>
              <a:latin typeface="+mn-lt"/>
              <a:ea typeface="굴림" pitchFamily="50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pt-BR" altLang="ko-KR" sz="2400" kern="0" dirty="0" smtClean="0">
                <a:solidFill>
                  <a:srgbClr val="09244D"/>
                </a:solidFill>
                <a:ea typeface="굴림" pitchFamily="50" charset="-127"/>
              </a:rPr>
              <a:t>                         Mr. Gale Lightfoot, Mr. Luis Jorge Romero Saro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ko-KR" sz="2400" kern="0" dirty="0" smtClean="0">
              <a:solidFill>
                <a:srgbClr val="09244D"/>
              </a:solidFill>
              <a:latin typeface="+mn-lt"/>
              <a:ea typeface="굴림" pitchFamily="50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kern="0" dirty="0" err="1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Rapporteur</a:t>
            </a:r>
            <a:r>
              <a:rPr lang="en-US" altLang="ko-KR" sz="2400" b="1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:</a:t>
            </a:r>
            <a:r>
              <a:rPr lang="en-US" altLang="ko-KR" sz="2400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 Ms. </a:t>
            </a:r>
            <a:r>
              <a:rPr lang="en-US" altLang="ko-KR" sz="2400" kern="0" dirty="0" err="1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Minah</a:t>
            </a:r>
            <a:r>
              <a:rPr lang="en-US" altLang="ko-KR" sz="2400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 Lee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en-US" altLang="ko-KR" sz="2400" kern="0" dirty="0" smtClean="0">
              <a:solidFill>
                <a:srgbClr val="09244D"/>
              </a:solidFill>
              <a:latin typeface="+mn-lt"/>
              <a:ea typeface="굴림" pitchFamily="50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kern="0" dirty="0" smtClean="0">
                <a:solidFill>
                  <a:srgbClr val="09244D"/>
                </a:solidFill>
                <a:latin typeface="+mn-lt"/>
                <a:ea typeface="굴림" pitchFamily="50" charset="-127"/>
              </a:rPr>
              <a:t>Participants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09244D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b="0" i="0" u="none" strike="noStrike" kern="0" cap="none" spc="0" normalizeH="0" baseline="0" noProof="0" dirty="0" smtClean="0">
              <a:ln>
                <a:noFill/>
              </a:ln>
              <a:solidFill>
                <a:srgbClr val="09244D"/>
              </a:solidFill>
              <a:effectLst/>
              <a:uLnTx/>
              <a:uFillTx/>
              <a:latin typeface="+mn-lt"/>
              <a:ea typeface="굴림" pitchFamily="50" charset="-127"/>
            </a:endParaRP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0" cap="none" spc="0" normalizeH="0" baseline="0" noProof="0" dirty="0">
              <a:ln>
                <a:noFill/>
              </a:ln>
              <a:solidFill>
                <a:srgbClr val="09244D"/>
              </a:solidFill>
              <a:effectLst/>
              <a:uLnTx/>
              <a:uFillTx/>
              <a:latin typeface="+mn-lt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52128"/>
            <a:ext cx="372580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15" y="905992"/>
            <a:ext cx="3922053" cy="55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바닥글 개체 틀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Standards for Shared ICT</a:t>
            </a:r>
            <a:endParaRPr lang="ko-KR" altLang="en-US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2175048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688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6880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657" y="692696"/>
            <a:ext cx="3445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buFont typeface="Arial" pitchFamily="34" charset="0"/>
              <a:buChar char="•"/>
            </a:pPr>
            <a:r>
              <a:rPr lang="en-US" altLang="ko-KR" b="1" kern="0" dirty="0" smtClean="0">
                <a:solidFill>
                  <a:srgbClr val="09244D"/>
                </a:solidFill>
                <a:ea typeface="굴림" pitchFamily="50" charset="-127"/>
              </a:rPr>
              <a:t> Participants List of GTSC-10</a:t>
            </a:r>
            <a:endParaRPr lang="en-US" altLang="ko-KR" kern="0" dirty="0" smtClean="0">
              <a:solidFill>
                <a:srgbClr val="09244D"/>
              </a:solidFill>
              <a:ea typeface="굴림" pitchFamily="50" charset="-127"/>
            </a:endParaRPr>
          </a:p>
          <a:p>
            <a:pPr algn="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99f44ad212ba6942fa1c339a891249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522BC3-C5CB-43BF-97F9-0665DABD01CA}"/>
</file>

<file path=customXml/itemProps2.xml><?xml version="1.0" encoding="utf-8"?>
<ds:datastoreItem xmlns:ds="http://schemas.openxmlformats.org/officeDocument/2006/customXml" ds:itemID="{631B24B2-CAAB-48C4-9F47-2C9C2A235D20}"/>
</file>

<file path=customXml/itemProps3.xml><?xml version="1.0" encoding="utf-8"?>
<ds:datastoreItem xmlns:ds="http://schemas.openxmlformats.org/officeDocument/2006/customXml" ds:itemID="{1C277957-E918-42CD-BB69-C5EA00F2B3D0}"/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520</Words>
  <Application>Microsoft Office PowerPoint</Application>
  <PresentationFormat>화면 슬라이드 쇼(4:3)</PresentationFormat>
  <Paragraphs>89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Default Design</vt:lpstr>
      <vt:lpstr>GTSC-10 Summary</vt:lpstr>
      <vt:lpstr>Meeting Overview</vt:lpstr>
      <vt:lpstr>Next Generation Networks (NGN) HIS Summary</vt:lpstr>
      <vt:lpstr>Cybersecurity</vt:lpstr>
      <vt:lpstr>Other Business</vt:lpstr>
      <vt:lpstr>Thanks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GSC-16 PowerPoint Template</dc:title>
  <dc:creator>ISACC Secretariat</dc:creator>
  <dc:description>v.3 - 12 October 2011</dc:description>
  <cp:lastModifiedBy>channel</cp:lastModifiedBy>
  <cp:revision>151</cp:revision>
  <dcterms:created xsi:type="dcterms:W3CDTF">2011-06-28T13:16:06Z</dcterms:created>
  <dcterms:modified xsi:type="dcterms:W3CDTF">2013-05-16T00:07:28Z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0x010100CBCC221E8A5C574B889E2CBB12A471FC</vt:lpwstr>
  </property>
</Properties>
</file>