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75B335-F0EB-407F-99A9-145F54997B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2315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4A1EB9-B8DA-40F0-9ACB-A16BC6BB428B}" type="slidenum">
              <a:rPr lang="en-US" sz="1200"/>
              <a:pPr algn="r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3686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C4D2CE-9F7C-4BEE-BF0C-F9FB72A1213E}" type="slidenum">
              <a:rPr lang="en-US" sz="1200"/>
              <a:pPr algn="r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3891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8AC3F08-9AA7-4832-BC64-C78D93947417}" type="slidenum">
              <a:rPr lang="en-US" sz="1200"/>
              <a:pPr algn="r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4096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CA0786-6B49-4C68-A097-80C694F9F55B}" type="slidenum">
              <a:rPr lang="en-US" sz="1200"/>
              <a:pPr algn="r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BB2DC6-2A35-47EC-AD75-4899EC5491E1}" type="slidenum">
              <a:rPr lang="en-US" sz="1200"/>
              <a:pPr algn="r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966630-F42E-492A-A5D3-AAB79B5ECBC4}" type="slidenum">
              <a:rPr lang="en-US" sz="1200"/>
              <a:pPr algn="r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F0BAC3-CEEC-44BC-AA52-288984C9643C}" type="slidenum">
              <a:rPr lang="en-US" sz="1200"/>
              <a:pPr algn="r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266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34F66EE-31D3-4751-9931-E1C43D8358DC}" type="slidenum">
              <a:rPr lang="en-US" sz="1200"/>
              <a:pPr algn="r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F80D0C-26D9-4A91-A783-F56132593AE4}" type="slidenum">
              <a:rPr lang="en-US" sz="1200"/>
              <a:pPr algn="r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307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572C914-2101-48EC-ADC0-4B0C3D370DC3}" type="slidenum">
              <a:rPr lang="en-US" sz="1200"/>
              <a:pPr algn="r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327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652E76-26E4-4EB9-856D-1F05AA1083AC}" type="slidenum">
              <a:rPr lang="en-US" sz="1200"/>
              <a:pPr algn="r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宋体"/>
            </a:endParaRPr>
          </a:p>
        </p:txBody>
      </p:sp>
      <p:sp>
        <p:nvSpPr>
          <p:cNvPr id="3481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1406AE-93A5-4396-B81D-BDFD9C46C6BA}" type="slidenum">
              <a:rPr lang="en-US" sz="1200"/>
              <a:pPr algn="r"/>
              <a:t>11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fld id="{ED2E7B96-C80D-4AA5-A79B-CCF2792D2022}" type="slidenum">
              <a:rPr lang="en-CA"/>
              <a:pPr/>
              <a:t>‹#›</a:t>
            </a:fld>
            <a:endParaRPr lang="en-CA"/>
          </a:p>
        </p:txBody>
      </p:sp>
      <p:pic>
        <p:nvPicPr>
          <p:cNvPr id="6151" name="Picture 7" descr="IC_GSCMay26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425" y="212725"/>
            <a:ext cx="2663825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56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CA" sz="1200" b="1">
                <a:solidFill>
                  <a:srgbClr val="09244D"/>
                </a:solidFill>
              </a:rPr>
              <a:t>Halifax, 31 Oct – 3 Nov 2011</a:t>
            </a:r>
            <a:endParaRPr lang="en-CA" sz="1200" b="1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smtClean="0"/>
              <a:t>Click to edit Master title style</a:t>
            </a:r>
            <a:endParaRPr lang="en-CA" b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C557E3-CEBD-4FDB-9F47-FCBB1BBD1E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1133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5DDE48-5238-4E73-A182-5EFC74729D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7918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758190-59B5-4FAF-92D8-77798514AC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64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5658CA-A683-4E85-ADD3-5DAC5B25D0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0256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5EB01D-C23C-4BFB-8069-A0EC0676A3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6494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1333EC-76A9-446B-B6FA-E83403118F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9040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CDA0B7-EA43-4A85-AC91-5E97448916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3208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095BCE-9E5A-411F-8EE0-CC981FF02F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8314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032FF8-54F8-4A7F-B626-B700A11546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770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DEAF2E-4214-40DB-A233-D0A0424DC3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9701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7384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4744"/>
            <a:ext cx="8229600" cy="5257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4150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2B784003-CA28-42A6-AE01-896FD01E6E4B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sz="1200" b="1">
                <a:solidFill>
                  <a:srgbClr val="09244D"/>
                </a:solidFill>
              </a:rPr>
              <a:t>Halifax, 31 Oct – 3 Nov 2011</a:t>
            </a:r>
            <a:endParaRPr lang="en-CA" sz="1200" b="1"/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3232150" y="6381750"/>
            <a:ext cx="266382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CA" sz="1200" b="1">
                <a:solidFill>
                  <a:srgbClr val="09244D"/>
                </a:solidFill>
              </a:rPr>
              <a:t>ICT Accessibility For All</a:t>
            </a:r>
          </a:p>
        </p:txBody>
      </p:sp>
      <p:pic>
        <p:nvPicPr>
          <p:cNvPr id="13" name="Picture 13" descr="IC_GSClighthouse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725" y="5373688"/>
            <a:ext cx="6588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4"/>
          <p:cNvSpPr>
            <a:spLocks noChangeArrowheads="1"/>
          </p:cNvSpPr>
          <p:nvPr userDrawn="1"/>
        </p:nvSpPr>
        <p:spPr bwMode="auto">
          <a:xfrm>
            <a:off x="7387443" y="260350"/>
            <a:ext cx="136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CA" sz="1200" dirty="0" smtClean="0">
                <a:solidFill>
                  <a:srgbClr val="09244D"/>
                </a:solidFill>
              </a:rPr>
              <a:t>GSC16-PLEN-93</a:t>
            </a:r>
            <a:endParaRPr lang="en-CA" sz="1200" dirty="0">
              <a:solidFill>
                <a:srgbClr val="09244D"/>
              </a:solidFill>
            </a:endParaRPr>
          </a:p>
        </p:txBody>
      </p:sp>
      <p:grpSp>
        <p:nvGrpSpPr>
          <p:cNvPr id="15" name="Group 15"/>
          <p:cNvGrpSpPr>
            <a:grpSpLocks/>
          </p:cNvGrpSpPr>
          <p:nvPr userDrawn="1"/>
        </p:nvGrpSpPr>
        <p:grpSpPr bwMode="auto">
          <a:xfrm>
            <a:off x="7583488" y="5589588"/>
            <a:ext cx="1165225" cy="692150"/>
            <a:chOff x="4241" y="3559"/>
            <a:chExt cx="904" cy="539"/>
          </a:xfrm>
        </p:grpSpPr>
        <p:pic>
          <p:nvPicPr>
            <p:cNvPr id="16" name="Picture 16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241" y="4012"/>
              <a:ext cx="904" cy="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17" descr="IC_GSCBoat"/>
            <p:cNvPicPr>
              <a:picLocks noChangeAspect="1" noChangeArrowheads="1"/>
            </p:cNvPicPr>
            <p:nvPr userDrawn="1"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36" y="3559"/>
              <a:ext cx="373" cy="410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rian.k.daly@att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zh-CN" dirty="0"/>
              <a:t>Brian K. Daly,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zh-CN" dirty="0"/>
              <a:t>Director, Core Standards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zh-CN" dirty="0" smtClean="0"/>
              <a:t>AT&amp;T</a:t>
            </a:r>
            <a:endParaRPr lang="en-US" altLang="zh-CN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ATIS Identity </a:t>
            </a:r>
            <a:r>
              <a:rPr lang="en-US" dirty="0" smtClean="0"/>
              <a:t>Management (</a:t>
            </a:r>
            <a:r>
              <a:rPr lang="en-US" dirty="0" err="1" smtClean="0"/>
              <a:t>IdM</a:t>
            </a:r>
            <a:r>
              <a:rPr lang="en-US" dirty="0" smtClean="0"/>
              <a:t>) Standards Development</a:t>
            </a:r>
            <a:endParaRPr lang="en-US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430291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GSC16-PLEN-93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Brian Daly, 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hlinkClick r:id="rId2"/>
                        </a:rPr>
                        <a:t>brian.k.daly@att.com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PLENARY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08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ID Theft and Online Fraud: </a:t>
            </a:r>
            <a:br>
              <a:rPr lang="en-US" dirty="0" smtClean="0"/>
            </a:br>
            <a:r>
              <a:rPr lang="en-US" dirty="0" smtClean="0"/>
              <a:t>By the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124744"/>
            <a:ext cx="8229600" cy="5257006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Identity theft is costly, inconvenient and all-too common</a:t>
            </a:r>
          </a:p>
          <a:p>
            <a:pPr lvl="1"/>
            <a:r>
              <a:rPr lang="en-US" dirty="0" smtClean="0"/>
              <a:t>In 2010, 8.1 million U.S. adults were the victims of identity theft or fraud, with total costs of $37 billion.</a:t>
            </a:r>
          </a:p>
          <a:p>
            <a:pPr lvl="1"/>
            <a:r>
              <a:rPr lang="en-US" dirty="0" smtClean="0"/>
              <a:t>The average out-of-pocket loss of identity theft in 2008 was $631 per incident.</a:t>
            </a:r>
          </a:p>
          <a:p>
            <a:pPr lvl="1"/>
            <a:r>
              <a:rPr lang="en-US" dirty="0" smtClean="0"/>
              <a:t>Consumers reported spending an average of 59 hours recovering from a “new account” instance of ID theft.</a:t>
            </a:r>
          </a:p>
          <a:p>
            <a:r>
              <a:rPr lang="en-US" dirty="0" smtClean="0"/>
              <a:t>Phishing continues to rise, with attacks becoming more sophisticated</a:t>
            </a:r>
          </a:p>
          <a:p>
            <a:pPr lvl="1"/>
            <a:r>
              <a:rPr lang="en-US" dirty="0" smtClean="0"/>
              <a:t>In 2008 and 2009, specific brands or entities were targeted by more than 286,000 phishing attacks, all attempting to replicate their site and harvest user credentials. </a:t>
            </a:r>
          </a:p>
          <a:p>
            <a:pPr lvl="1"/>
            <a:r>
              <a:rPr lang="en-US" dirty="0" smtClean="0"/>
              <a:t>A 2009 report from </a:t>
            </a:r>
            <a:r>
              <a:rPr lang="en-US" dirty="0" err="1" smtClean="0"/>
              <a:t>Trusteer</a:t>
            </a:r>
            <a:r>
              <a:rPr lang="en-US" dirty="0" smtClean="0"/>
              <a:t> found that 45% of targets divulge their personal information when redirected to a phishing site, and that financial institutions are subjected to an average of 16 phishing attacks per week, costing them between $2.4 and $9.4 million in losses each year.</a:t>
            </a:r>
          </a:p>
          <a:p>
            <a:r>
              <a:rPr lang="en-US" dirty="0" smtClean="0"/>
              <a:t>Managing multiple passwords is expensive</a:t>
            </a:r>
          </a:p>
          <a:p>
            <a:pPr lvl="1"/>
            <a:r>
              <a:rPr lang="en-US" dirty="0" smtClean="0"/>
              <a:t>A small business of 500 employees spends approximately $110,000 per year on password management. That’s $220 per user per year.</a:t>
            </a:r>
          </a:p>
          <a:p>
            <a:r>
              <a:rPr lang="en-US" dirty="0" smtClean="0"/>
              <a:t>Passwords are failing</a:t>
            </a:r>
          </a:p>
          <a:p>
            <a:pPr lvl="1"/>
            <a:r>
              <a:rPr lang="en-US" dirty="0" smtClean="0"/>
              <a:t>In December 2009, the </a:t>
            </a:r>
            <a:r>
              <a:rPr lang="en-US" dirty="0" err="1" smtClean="0"/>
              <a:t>Rockyou</a:t>
            </a:r>
            <a:r>
              <a:rPr lang="en-US" dirty="0" smtClean="0"/>
              <a:t> password breach revealed the vulnerability of passwords. Nearly 50% of users’ passwords included names, slang words, dictionary words or were extremely weak, with passwords like “123456”.</a:t>
            </a:r>
          </a:p>
          <a:p>
            <a:r>
              <a:rPr lang="en-US" dirty="0" smtClean="0"/>
              <a:t>Maintenance of multiple accounts is increasing as more services move online</a:t>
            </a:r>
          </a:p>
          <a:p>
            <a:pPr lvl="1"/>
            <a:r>
              <a:rPr lang="en-US" dirty="0" smtClean="0"/>
              <a:t>One federal agency with 44,000 users discovered over 700,000 user accounts, with the average user having individual accounts.</a:t>
            </a:r>
          </a:p>
          <a:p>
            <a:r>
              <a:rPr lang="en-US" dirty="0" smtClean="0"/>
              <a:t>Improving identity practices makes a difference</a:t>
            </a:r>
          </a:p>
          <a:p>
            <a:pPr lvl="1"/>
            <a:r>
              <a:rPr lang="en-US" dirty="0" smtClean="0"/>
              <a:t>Implementation of strong credentials across the Department of Defense resulted in a 46% </a:t>
            </a:r>
            <a:br>
              <a:rPr lang="en-US" dirty="0" smtClean="0"/>
            </a:br>
            <a:r>
              <a:rPr lang="en-US" dirty="0" smtClean="0"/>
              <a:t>reduction in intrusions.</a:t>
            </a:r>
          </a:p>
          <a:p>
            <a:pPr lvl="1"/>
            <a:r>
              <a:rPr lang="en-US" dirty="0" smtClean="0"/>
              <a:t>Use of single sign-on technologies can reduce annual sign-in time by 50 hours/user/year.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58190-59B5-4FAF-92D8-77798514AC83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/>
              <a:t>Value Added for NGN Provider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>
                <a:cs typeface="Arial" charset="0"/>
              </a:rPr>
              <a:t>Dynamic/automatic IdM means between multiple partners (e.g., end users, visited and home networks) reduce costs (compared to pair-wise arrangements)</a:t>
            </a:r>
            <a:r>
              <a:rPr lang="en-US" sz="210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100" smtClean="0">
                <a:cs typeface="Arial" charset="0"/>
              </a:rPr>
              <a:t>compared to pair-wise arrangements to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cs typeface="Arial" charset="0"/>
              </a:rPr>
              <a:t>Establish service arrangements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cs typeface="Arial" charset="0"/>
              </a:rPr>
              <a:t>Exchange identity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cs typeface="Arial" charset="0"/>
              </a:rPr>
              <a:t>Exchange policy information and enforce policy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cs typeface="Arial" charset="0"/>
              </a:rPr>
              <a:t>Enabler of new applications and services (e.g., IPTV and convergence) including identity services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cs typeface="Arial" charset="0"/>
              </a:rPr>
              <a:t>Leverage existing and expanding customer base 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cs typeface="Arial" charset="0"/>
              </a:rPr>
              <a:t>Common IdM infrastructure enables support of multiple applications and services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cs typeface="Arial" charset="0"/>
              </a:rPr>
              <a:t>Enables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>
                <a:cs typeface="Arial" charset="0"/>
              </a:rPr>
              <a:t>standard API and data schema for application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>
                <a:cs typeface="Arial" charset="0"/>
              </a:rPr>
              <a:t>multi-vendor/platforms solutions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>
                <a:cs typeface="Arial" charset="0"/>
              </a:rPr>
              <a:t>inter-network/federations interoperability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>
                <a:cs typeface="Arial" charset="0"/>
              </a:rPr>
              <a:t>Security protection of application services, network infrastructure and resources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6883935-FDCF-4622-880F-C4B9842E90C5}" type="slidenum">
              <a:rPr lang="en-US" altLang="zh-CN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59514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53344"/>
            <a:ext cx="8229600" cy="4361656"/>
          </a:xfrm>
        </p:spPr>
        <p:txBody>
          <a:bodyPr/>
          <a:lstStyle/>
          <a:p>
            <a:pPr eaLnBrk="1" hangingPunct="1"/>
            <a:r>
              <a:rPr lang="en-US" sz="2400" dirty="0" smtClean="0">
                <a:cs typeface="Arial" charset="0"/>
              </a:rPr>
              <a:t>Privacy/user control</a:t>
            </a:r>
          </a:p>
          <a:p>
            <a:pPr lvl="1" eaLnBrk="1" hangingPunct="1"/>
            <a:r>
              <a:rPr lang="en-US" sz="2000" dirty="0" smtClean="0">
                <a:cs typeface="Arial" charset="0"/>
              </a:rPr>
              <a:t>Protection of Personal Identifiable Information [PPII]</a:t>
            </a:r>
          </a:p>
          <a:p>
            <a:pPr lvl="1" eaLnBrk="1" hangingPunct="1"/>
            <a:r>
              <a:rPr lang="en-US" sz="2000" dirty="0" smtClean="0">
                <a:cs typeface="Arial" charset="0"/>
              </a:rPr>
              <a:t>Ability to control who is allowed access (i.e., providing consent) to personal information and how it is used </a:t>
            </a:r>
          </a:p>
          <a:p>
            <a:pPr eaLnBrk="1" hangingPunct="1"/>
            <a:r>
              <a:rPr lang="en-US" sz="2400" dirty="0" smtClean="0">
                <a:cs typeface="Arial" charset="0"/>
              </a:rPr>
              <a:t>Ease of use and single sign-on / sign-off (multiple application/services across multiple service providers/federations)</a:t>
            </a:r>
          </a:p>
          <a:p>
            <a:pPr eaLnBrk="1" hangingPunct="1"/>
            <a:r>
              <a:rPr lang="en-US" sz="2400" dirty="0" smtClean="0">
                <a:cs typeface="Arial" charset="0"/>
              </a:rPr>
              <a:t>Enabler of Social Networking</a:t>
            </a:r>
          </a:p>
          <a:p>
            <a:pPr eaLnBrk="1" hangingPunct="1"/>
            <a:r>
              <a:rPr lang="en-US" sz="2400" dirty="0" smtClean="0">
                <a:cs typeface="Arial" charset="0"/>
              </a:rPr>
              <a:t>Security (e.g., confidence of transactions, and Identity (ID) Theft protection)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88C55EE-74CA-4CBB-B841-8F26563714EC}" type="slidenum">
              <a:rPr lang="en-US" altLang="zh-CN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1216"/>
            <a:ext cx="9144000" cy="1143000"/>
          </a:xfrm>
        </p:spPr>
        <p:txBody>
          <a:bodyPr/>
          <a:lstStyle/>
          <a:p>
            <a:r>
              <a:rPr lang="en-US" dirty="0"/>
              <a:t>Value Added for the User</a:t>
            </a:r>
          </a:p>
        </p:txBody>
      </p:sp>
    </p:spTree>
    <p:extLst>
      <p:ext uri="{BB962C8B-B14F-4D97-AF65-F5344CB8AC3E}">
        <p14:creationId xmlns:p14="http://schemas.microsoft.com/office/powerpoint/2010/main" xmlns="" val="71610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72394"/>
            <a:ext cx="8229600" cy="5257006"/>
          </a:xfrm>
        </p:spPr>
        <p:txBody>
          <a:bodyPr/>
          <a:lstStyle/>
          <a:p>
            <a:pPr eaLnBrk="1" hangingPunct="1"/>
            <a:r>
              <a:rPr lang="en-US" sz="2000" dirty="0" smtClean="0">
                <a:cs typeface="Arial" charset="0"/>
              </a:rPr>
              <a:t>Infrastructure Protection (i.e., against cyber threats)</a:t>
            </a:r>
          </a:p>
          <a:p>
            <a:pPr eaLnBrk="1" hangingPunct="1"/>
            <a:r>
              <a:rPr lang="en-US" sz="2000" dirty="0" smtClean="0">
                <a:cs typeface="Arial" charset="0"/>
              </a:rPr>
              <a:t>Protection of Global Interests (e.g., business and commerce)  </a:t>
            </a:r>
          </a:p>
          <a:p>
            <a:pPr eaLnBrk="1" hangingPunct="1"/>
            <a:r>
              <a:rPr lang="en-US" sz="2000" dirty="0" smtClean="0">
                <a:cs typeface="Arial" charset="0"/>
              </a:rPr>
              <a:t>Provide assurance capabilities (e.g., trusted assertions about digital identities [credentials, identifiers, attributes and reputations]) to enable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National Security/Emergency Preparedness (NS/EP)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Early Warning Services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Electronic Government (</a:t>
            </a:r>
            <a:r>
              <a:rPr lang="en-US" sz="1800" dirty="0" err="1" smtClean="0">
                <a:cs typeface="Arial" charset="0"/>
              </a:rPr>
              <a:t>eGovernment</a:t>
            </a:r>
            <a:r>
              <a:rPr lang="en-US" sz="1800" dirty="0" smtClean="0">
                <a:cs typeface="Arial" charset="0"/>
              </a:rPr>
              <a:t>) Services (e.g., web-based transactions)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Public Safety Services (e.g., Emergency 911 services)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Law Enforcement Services (e.g., Lawful Interceptions)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National/Homeland Security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Intelligence Services</a:t>
            </a:r>
            <a:endParaRPr lang="en-US" sz="18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CA933C4-81AA-4179-AA94-FC97EA5CF571}" type="slidenum">
              <a:rPr lang="en-US" altLang="zh-CN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0266"/>
            <a:ext cx="9144000" cy="1143000"/>
          </a:xfrm>
        </p:spPr>
        <p:txBody>
          <a:bodyPr/>
          <a:lstStyle/>
          <a:p>
            <a:r>
              <a:rPr lang="en-US" dirty="0"/>
              <a:t>Government Motivations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176117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26" name="Group 4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0315823"/>
              </p:ext>
            </p:extLst>
          </p:nvPr>
        </p:nvGraphicFramePr>
        <p:xfrm>
          <a:off x="468313" y="1125538"/>
          <a:ext cx="8229600" cy="4571967"/>
        </p:xfrm>
        <a:graphic>
          <a:graphicData uri="http://schemas.openxmlformats.org/drawingml/2006/table">
            <a:tbl>
              <a:tblPr/>
              <a:tblGrid>
                <a:gridCol w="1589087"/>
                <a:gridCol w="1447800"/>
                <a:gridCol w="4038600"/>
                <a:gridCol w="1154113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Document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Scope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Issue Description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Target Date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E2FF"/>
                    </a:solidFill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ATIS NGN IdM Framework Standard</a:t>
                      </a:r>
                    </a:p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[PTSC Issue S0058] 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Framework for NGN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宋体"/>
                        <a:cs typeface="宋体"/>
                      </a:endParaRP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Framework for handling identities in a secured and authenticated manner in a multi-network, multiple service provider environment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Published as ATIS-1000035.2009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ATIS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Requirements and Use Cases</a:t>
                      </a:r>
                    </a:p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[PTSC Issue S0059]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Use Case examples for NGN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Develop Use Cases illustrating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applications in a multi-network, multiple service provider environment defined by the ATIS NGN architecture</a:t>
                      </a:r>
                    </a:p>
                    <a:p>
                      <a:pPr marL="111125" marR="0" lvl="0" indent="-111125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Requirements for handling identities in a secured and authenticated manner in a multi-network, multiple service provider environment</a:t>
                      </a:r>
                    </a:p>
                    <a:p>
                      <a:pPr marL="111125" marR="0" lvl="0" indent="-111125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Harmonized approach to address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issues in the ATIS NGN architecture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Published as ATIS-1000044.2011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宋体"/>
                        <a:cs typeface="宋体"/>
                      </a:endParaRP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ATIS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Mechanisms Standard</a:t>
                      </a:r>
                    </a:p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[PTSC Issue S0060]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NGN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Mechanisms and Procedures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Develop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IdM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mechanisms (e.g., registration, authorization, authentication, attribute sharing, discovery) to be used in a harmonized approach for the ATIS NGN architecture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4Q 2011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ATIS Service Provider Identity (SPID) 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[PTSC Issue S0067]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Define ATIS Use Cases and Requirements for SPID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Develop an ATIS NGN SPID standard that derives requirements from Use Cases applicable to managed NGN deployments. These requirements will be used to define industry solutions.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3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4Q 2011</a:t>
                      </a:r>
                    </a:p>
                  </a:txBody>
                  <a:tcPr marL="79536" marR="79536" marT="42108" marB="421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8DAFF91-C637-4BAA-BF90-9450AD1AD0C4}" type="slidenum">
              <a:rPr lang="en-US" altLang="zh-CN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39975" name="Text Box 25"/>
          <p:cNvSpPr txBox="1">
            <a:spLocks noChangeArrowheads="1"/>
          </p:cNvSpPr>
          <p:nvPr/>
        </p:nvSpPr>
        <p:spPr bwMode="auto">
          <a:xfrm>
            <a:off x="179388" y="5969000"/>
            <a:ext cx="8713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rgbClr val="09244D"/>
                </a:solidFill>
              </a:rPr>
              <a:t>Note: parallel documents exist in ITU-T SG13, Q15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ATIS PTSC </a:t>
            </a:r>
            <a:r>
              <a:rPr lang="en-US" dirty="0" err="1"/>
              <a:t>IdM</a:t>
            </a:r>
            <a:r>
              <a:rPr lang="en-US" dirty="0"/>
              <a:t> Documents</a:t>
            </a:r>
          </a:p>
        </p:txBody>
      </p:sp>
    </p:spTree>
    <p:extLst>
      <p:ext uri="{BB962C8B-B14F-4D97-AF65-F5344CB8AC3E}">
        <p14:creationId xmlns:p14="http://schemas.microsoft.com/office/powerpoint/2010/main" xmlns="" val="131663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798638"/>
            <a:ext cx="8229600" cy="46783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Identity Management (</a:t>
            </a:r>
            <a:r>
              <a:rPr lang="en-US" sz="2400" b="1" dirty="0" err="1"/>
              <a:t>IdM</a:t>
            </a:r>
            <a:r>
              <a:rPr lang="en-US" sz="2400" b="1" dirty="0"/>
              <a:t>) </a:t>
            </a:r>
            <a:r>
              <a:rPr lang="en-US" sz="2400" b="1" i="1" dirty="0">
                <a:solidFill>
                  <a:srgbClr val="FF0000"/>
                </a:solidFill>
              </a:rPr>
              <a:t>Use Cases and Requirements for Service Provider Identity (SPID)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Describes </a:t>
            </a:r>
            <a:r>
              <a:rPr lang="en-US" sz="2200" dirty="0"/>
              <a:t>use cases to illustrate service scenarios where </a:t>
            </a:r>
            <a:r>
              <a:rPr lang="en-US" sz="2200" dirty="0" smtClean="0"/>
              <a:t>SPID </a:t>
            </a:r>
            <a:r>
              <a:rPr lang="en-US" sz="2200" dirty="0"/>
              <a:t>is utilized, including assumptions on security, authentication, and discovery.  SPID requirements are derived from these Use Cases.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Existing mechanisms and encoding formats are being examined for applicability and gaps.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Target  Date: 4Q </a:t>
            </a:r>
            <a:r>
              <a:rPr lang="en-US" sz="2200" dirty="0" smtClean="0"/>
              <a:t>2011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400" b="1" dirty="0"/>
              <a:t>Identity Management (</a:t>
            </a:r>
            <a:r>
              <a:rPr lang="en-US" sz="2400" b="1" dirty="0" err="1"/>
              <a:t>IdM</a:t>
            </a:r>
            <a:r>
              <a:rPr lang="en-US" sz="2400" b="1" dirty="0"/>
              <a:t>) </a:t>
            </a:r>
            <a:r>
              <a:rPr lang="en-US" sz="2400" b="1" i="1" dirty="0">
                <a:solidFill>
                  <a:srgbClr val="FF0000"/>
                </a:solidFill>
              </a:rPr>
              <a:t>Mechanisms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for NGN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Describes </a:t>
            </a:r>
            <a:r>
              <a:rPr lang="en-US" sz="2200" dirty="0"/>
              <a:t>a set of </a:t>
            </a:r>
            <a:r>
              <a:rPr lang="en-US" sz="2200" dirty="0" err="1"/>
              <a:t>IdM</a:t>
            </a:r>
            <a:r>
              <a:rPr lang="en-US" sz="2200" dirty="0"/>
              <a:t> mechanisms and suites of options </a:t>
            </a:r>
            <a:r>
              <a:rPr lang="en-US" sz="2200" dirty="0" smtClean="0"/>
              <a:t>that </a:t>
            </a:r>
            <a:r>
              <a:rPr lang="en-US" sz="2200" dirty="0"/>
              <a:t>should be used to satisfy the ATIS </a:t>
            </a:r>
            <a:r>
              <a:rPr lang="en-US" sz="2200" dirty="0" err="1"/>
              <a:t>IdM</a:t>
            </a:r>
            <a:r>
              <a:rPr lang="en-US" sz="2200" dirty="0"/>
              <a:t> Requirements </a:t>
            </a:r>
            <a:r>
              <a:rPr lang="en-US" sz="2200" dirty="0" smtClean="0"/>
              <a:t>Standard </a:t>
            </a:r>
            <a:r>
              <a:rPr lang="en-US" sz="2200" i="1" dirty="0" smtClean="0"/>
              <a:t>(see next slide)</a:t>
            </a:r>
            <a:r>
              <a:rPr lang="en-US" sz="2200" dirty="0" smtClean="0"/>
              <a:t>.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Gaps in existing mechanisms are identified in order to meet the requirements.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Target  Date: 4Q </a:t>
            </a:r>
            <a:r>
              <a:rPr lang="en-US" sz="2200" dirty="0" smtClean="0"/>
              <a:t>2011</a:t>
            </a:r>
            <a:endParaRPr lang="en-US" sz="22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56E5AD8F-8BF7-4856-981B-437C23AE5B5A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15363" name="Text Box 25"/>
          <p:cNvSpPr txBox="1">
            <a:spLocks noChangeArrowheads="1"/>
          </p:cNvSpPr>
          <p:nvPr/>
        </p:nvSpPr>
        <p:spPr bwMode="auto">
          <a:xfrm>
            <a:off x="152400" y="9906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solidFill>
                  <a:srgbClr val="09244D"/>
                </a:solidFill>
              </a:rPr>
              <a:t>ATIS’ Packet Technologies and Systems Committee (PTSC) is </a:t>
            </a:r>
            <a:r>
              <a:rPr lang="en-US" sz="2200" b="1" u="sng" dirty="0">
                <a:solidFill>
                  <a:srgbClr val="09244D"/>
                </a:solidFill>
              </a:rPr>
              <a:t>actively developing</a:t>
            </a:r>
            <a:r>
              <a:rPr lang="en-US" sz="2200" b="1" dirty="0">
                <a:solidFill>
                  <a:srgbClr val="09244D"/>
                </a:solidFill>
              </a:rPr>
              <a:t> the following </a:t>
            </a:r>
            <a:r>
              <a:rPr lang="en-US" sz="2200" b="1" dirty="0" err="1">
                <a:solidFill>
                  <a:srgbClr val="09244D"/>
                </a:solidFill>
              </a:rPr>
              <a:t>IdM</a:t>
            </a:r>
            <a:r>
              <a:rPr lang="en-US" sz="2200" b="1" dirty="0">
                <a:solidFill>
                  <a:srgbClr val="09244D"/>
                </a:solidFill>
              </a:rPr>
              <a:t>-related standards: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/>
              <a:t>Highlight of Current Activities (1)</a:t>
            </a:r>
          </a:p>
        </p:txBody>
      </p:sp>
    </p:spTree>
    <p:extLst>
      <p:ext uri="{BB962C8B-B14F-4D97-AF65-F5344CB8AC3E}">
        <p14:creationId xmlns:p14="http://schemas.microsoft.com/office/powerpoint/2010/main" xmlns="" val="28322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600200"/>
            <a:ext cx="8229600" cy="47815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b="1" dirty="0"/>
              <a:t>Identity Management (</a:t>
            </a:r>
            <a:r>
              <a:rPr lang="en-US" sz="2200" b="1" dirty="0" err="1"/>
              <a:t>IdM</a:t>
            </a:r>
            <a:r>
              <a:rPr lang="en-US" sz="2200" b="1" dirty="0"/>
              <a:t>) </a:t>
            </a:r>
            <a:r>
              <a:rPr lang="en-US" sz="2200" b="1" i="1" dirty="0">
                <a:solidFill>
                  <a:srgbClr val="FF0000"/>
                </a:solidFill>
              </a:rPr>
              <a:t>Requirements and Use Cases</a:t>
            </a:r>
            <a:r>
              <a:rPr lang="en-US" sz="2200" b="1" dirty="0"/>
              <a:t> Standard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Provides </a:t>
            </a:r>
            <a:r>
              <a:rPr lang="en-US" sz="2000" dirty="0" err="1"/>
              <a:t>IdM</a:t>
            </a:r>
            <a:r>
              <a:rPr lang="en-US" sz="2000" dirty="0"/>
              <a:t> example use cases and requirements for the NGN and its interfaces. </a:t>
            </a:r>
            <a:r>
              <a:rPr lang="en-US" sz="2000" dirty="0" err="1"/>
              <a:t>IdM</a:t>
            </a:r>
            <a:r>
              <a:rPr lang="en-US" sz="2000" dirty="0"/>
              <a:t> functions and capabilities are used to increase confidence in identity information and support and enhance business and security applications including identity-based services. The requirements provided in this standard are intended for NGN (i.e., managed packet networks) as defined in ATIS-1000018, </a:t>
            </a:r>
            <a:r>
              <a:rPr lang="en-US" sz="2000" i="1" dirty="0"/>
              <a:t>NGN </a:t>
            </a:r>
            <a:r>
              <a:rPr lang="en-US" sz="2000" i="1" dirty="0" smtClean="0"/>
              <a:t>Architecture</a:t>
            </a:r>
            <a:r>
              <a:rPr lang="en-US" sz="2000" dirty="0" smtClean="0"/>
              <a:t>, and </a:t>
            </a:r>
            <a:r>
              <a:rPr lang="en-US" sz="2000" dirty="0"/>
              <a:t>ITU-T Recommendation </a:t>
            </a:r>
            <a:r>
              <a:rPr lang="en-US" sz="2000" dirty="0" smtClean="0"/>
              <a:t>Y.2001.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Completed as </a:t>
            </a:r>
            <a:r>
              <a:rPr lang="en-US" sz="2000" dirty="0" smtClean="0"/>
              <a:t>ATIS-1000044.2011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0055929-863C-4CCD-AC38-3602772EFB2D}" type="slidenum">
              <a:rPr lang="en-US" altLang="zh-CN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19459" name="Text Box 25"/>
          <p:cNvSpPr txBox="1">
            <a:spLocks noChangeArrowheads="1"/>
          </p:cNvSpPr>
          <p:nvPr/>
        </p:nvSpPr>
        <p:spPr bwMode="auto">
          <a:xfrm>
            <a:off x="152400" y="1057275"/>
            <a:ext cx="883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solidFill>
                  <a:srgbClr val="09244D"/>
                </a:solidFill>
              </a:rPr>
              <a:t>PTSC recently </a:t>
            </a:r>
            <a:r>
              <a:rPr lang="en-US" sz="2200" b="1" u="sng" dirty="0">
                <a:solidFill>
                  <a:srgbClr val="09244D"/>
                </a:solidFill>
              </a:rPr>
              <a:t>completed</a:t>
            </a:r>
            <a:r>
              <a:rPr lang="en-US" sz="2200" b="1" dirty="0">
                <a:solidFill>
                  <a:srgbClr val="09244D"/>
                </a:solidFill>
              </a:rPr>
              <a:t>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/>
              <a:t>Highlight of Current Activities </a:t>
            </a:r>
            <a:r>
              <a:rPr lang="en-US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24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Define value added use cases that will derive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Continue to support government services (e.g., ETS, e-commerce)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Support the National Strategy for Trusted Identities in Cyberspace  (NSTIC) which addresses two central problems impeding economic growth online: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Passwords are inconvenient and insecure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Individuals are unable to prove their true identity online for significant transactions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Leverage User-Centric solutions where possible, while identifying deltas to meet the needs of NGN providers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cs typeface="Arial" charset="0"/>
              </a:rPr>
              <a:t>NGN service providers need to address both real-time and near-real time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cs typeface="Arial" charset="0"/>
              </a:rPr>
              <a:t>Solution for real-time applications (e.g., exchange of </a:t>
            </a:r>
            <a:r>
              <a:rPr lang="en-US" sz="1800" dirty="0" err="1" smtClean="0">
                <a:cs typeface="Arial" charset="0"/>
              </a:rPr>
              <a:t>IdM</a:t>
            </a:r>
            <a:r>
              <a:rPr lang="en-US" sz="1800" dirty="0" smtClean="0">
                <a:cs typeface="Arial" charset="0"/>
              </a:rPr>
              <a:t> information for SIP communication sessions) would be distinct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Provide structured and standard means to discover and exchange identity information across network domains/federations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cs typeface="Arial" charset="0"/>
              </a:rPr>
              <a:t>Bridge different technology dependent systems including existing network infrastructure systems (e.g., use of existing resources such as Line Information </a:t>
            </a:r>
            <a:r>
              <a:rPr lang="en-US" sz="1800" dirty="0" err="1" smtClean="0">
                <a:cs typeface="Arial" charset="0"/>
              </a:rPr>
              <a:t>DataBase</a:t>
            </a:r>
            <a:r>
              <a:rPr lang="en-US" sz="1800" dirty="0" smtClean="0">
                <a:cs typeface="Arial" charset="0"/>
              </a:rPr>
              <a:t> (LIDB) where appropriate)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cs typeface="Arial" charset="0"/>
              </a:rPr>
              <a:t>Address new and emerging applications and services (e.g., IPTV and convergence)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cs typeface="Arial" charset="0"/>
              </a:rPr>
              <a:t>IPTV Downloadable Security, including key management, certificate authority, and authorization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cs typeface="Arial" charset="0"/>
              </a:rPr>
              <a:t>Address unique security needs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B1AE52C-6782-4529-B88A-21846F37DBC6}" type="slidenum">
              <a:rPr lang="en-US" altLang="zh-CN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Direction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51778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1124744"/>
            <a:ext cx="8370887" cy="525700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500" dirty="0">
                <a:cs typeface="Arial" charset="0"/>
              </a:rPr>
              <a:t>Identify theft, phishing scams, etc., are becoming continually more sophisticated, and increasing </a:t>
            </a:r>
            <a:r>
              <a:rPr lang="en-US" sz="2500" dirty="0" err="1">
                <a:cs typeface="Arial" charset="0"/>
              </a:rPr>
              <a:t>IdM</a:t>
            </a:r>
            <a:r>
              <a:rPr lang="en-US" sz="2500">
                <a:cs typeface="Arial" charset="0"/>
              </a:rPr>
              <a:t> education is a necessity</a:t>
            </a:r>
            <a:r>
              <a:rPr lang="en-US" sz="2500" smtClean="0">
                <a:cs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>
                <a:cs typeface="Arial" charset="0"/>
              </a:rPr>
              <a:t>Un-trusted identity information as a result of migration to IP packet networks, emergence of new service providers (e.g., 3</a:t>
            </a:r>
            <a:r>
              <a:rPr lang="en-US" sz="2500" baseline="30000" dirty="0" smtClean="0">
                <a:cs typeface="Arial" charset="0"/>
              </a:rPr>
              <a:t>rd</a:t>
            </a:r>
            <a:r>
              <a:rPr lang="en-US" sz="2500" dirty="0" smtClean="0">
                <a:cs typeface="Arial" charset="0"/>
              </a:rPr>
              <a:t> party providers) and other changes over the past decade (e.g., smart terminals, and an open internet environment)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cs typeface="Arial" charset="0"/>
              </a:rPr>
              <a:t>Historically, trusted information was provided by closed and fixed network environment operating under regulatory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cs typeface="Arial" charset="0"/>
              </a:rPr>
              <a:t>Changes to the trust model are resulting in operations, accounting, settlements, security and infrastructure protection problems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>
                <a:cs typeface="Arial" charset="0"/>
              </a:rPr>
              <a:t>Overcoming silo solutions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cs typeface="Arial" charset="0"/>
              </a:rPr>
              <a:t>User-centric model focusing on web services and electronic commerce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cs typeface="Arial" charset="0"/>
              </a:rPr>
              <a:t>Available standards focus mainly on web services (e.g., OASIS, WS*, Liberty, SAML) and human identities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cs typeface="Arial" charset="0"/>
              </a:rPr>
              <a:t>Vendor specific solutions/products (e.g., Microsoft </a:t>
            </a:r>
            <a:r>
              <a:rPr lang="en-US" sz="1900" dirty="0" err="1" smtClean="0">
                <a:cs typeface="Arial" charset="0"/>
              </a:rPr>
              <a:t>Cardspace</a:t>
            </a:r>
            <a:r>
              <a:rPr lang="en-US" sz="1900" dirty="0" smtClean="0">
                <a:cs typeface="Arial" charset="0"/>
              </a:rPr>
              <a:t>, </a:t>
            </a:r>
            <a:br>
              <a:rPr lang="en-US" sz="1900" dirty="0" smtClean="0">
                <a:cs typeface="Arial" charset="0"/>
              </a:rPr>
            </a:br>
            <a:r>
              <a:rPr lang="en-US" sz="1900" dirty="0" smtClean="0">
                <a:cs typeface="Arial" charset="0"/>
              </a:rPr>
              <a:t>PayPal, </a:t>
            </a:r>
            <a:r>
              <a:rPr lang="en-US" sz="1900" dirty="0" err="1" smtClean="0">
                <a:cs typeface="Arial" charset="0"/>
              </a:rPr>
              <a:t>iNames</a:t>
            </a:r>
            <a:r>
              <a:rPr lang="en-US" sz="1900" dirty="0" smtClean="0">
                <a:cs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>
                <a:cs typeface="Arial" charset="0"/>
              </a:rPr>
              <a:t>Impact of </a:t>
            </a:r>
            <a:r>
              <a:rPr lang="en-US" sz="1900" dirty="0" err="1" smtClean="0">
                <a:cs typeface="Arial" charset="0"/>
              </a:rPr>
              <a:t>Kantara</a:t>
            </a:r>
            <a:r>
              <a:rPr lang="en-US" sz="1900" dirty="0" smtClean="0">
                <a:cs typeface="Arial" charset="0"/>
              </a:rPr>
              <a:t> Initiative needs to be assessed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DDBD7A8-B5B8-44AF-8B89-4DB7AFEBE85B}" type="slidenum">
              <a:rPr lang="en-US" altLang="zh-CN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xmlns="" val="2490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24744"/>
            <a:ext cx="8229600" cy="525700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 smtClean="0"/>
              <a:t>Continue to leverage User-Centric </a:t>
            </a:r>
            <a:r>
              <a:rPr lang="en-US" sz="2400" dirty="0" err="1" smtClean="0"/>
              <a:t>IdM</a:t>
            </a:r>
            <a:r>
              <a:rPr lang="en-US" sz="2400" dirty="0" smtClean="0"/>
              <a:t> solutions</a:t>
            </a:r>
            <a:endParaRPr lang="en-US" sz="2400" dirty="0" smtClean="0">
              <a:cs typeface="Arial" charset="0"/>
            </a:endParaRPr>
          </a:p>
          <a:p>
            <a:pPr lvl="1" eaLnBrk="1" hangingPunct="1"/>
            <a:r>
              <a:rPr lang="en-US" sz="2000" dirty="0" smtClean="0">
                <a:cs typeface="Arial" charset="0"/>
              </a:rPr>
              <a:t>Avoid duplication and redundancy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Leverage, use, enhance and adapt existing work and technology solutions where appropriate managed networks</a:t>
            </a:r>
          </a:p>
          <a:p>
            <a:pPr lvl="2" eaLnBrk="1" hangingPunct="1"/>
            <a:r>
              <a:rPr lang="en-US" sz="1800" dirty="0" smtClean="0">
                <a:cs typeface="Arial" charset="0"/>
              </a:rPr>
              <a:t>Enhance and customize existing IP/web services capabilities and work of other industry groups (e.g., Liberty Alliance, </a:t>
            </a:r>
            <a:r>
              <a:rPr lang="en-US" sz="1800" dirty="0" err="1" smtClean="0">
                <a:cs typeface="Arial" charset="0"/>
              </a:rPr>
              <a:t>Kantara</a:t>
            </a:r>
            <a:r>
              <a:rPr lang="en-US" sz="1800" dirty="0" smtClean="0">
                <a:cs typeface="Arial" charset="0"/>
              </a:rPr>
              <a:t>, OASIS, 3GPP, ITU-T) as appropriate</a:t>
            </a:r>
          </a:p>
          <a:p>
            <a:pPr lvl="1" eaLnBrk="1" hangingPunct="1"/>
            <a:r>
              <a:rPr lang="en-US" sz="2000" dirty="0" smtClean="0">
                <a:cs typeface="Arial" charset="0"/>
              </a:rPr>
              <a:t>Allow for the use of existing (e.g., LIDB) and new (e.g., IPTV) resources and capabilities</a:t>
            </a:r>
          </a:p>
          <a:p>
            <a:pPr eaLnBrk="1" hangingPunct="1"/>
            <a:r>
              <a:rPr lang="en-US" sz="2400" dirty="0" smtClean="0"/>
              <a:t>Continue to solicit </a:t>
            </a:r>
            <a:r>
              <a:rPr lang="en-US" sz="2400" dirty="0" err="1" smtClean="0"/>
              <a:t>IdM</a:t>
            </a:r>
            <a:r>
              <a:rPr lang="en-US" sz="2400" dirty="0" smtClean="0"/>
              <a:t> Use Case/Requirements inputs from all ATIS committees</a:t>
            </a:r>
          </a:p>
          <a:p>
            <a:pPr eaLnBrk="1" hangingPunct="1"/>
            <a:r>
              <a:rPr lang="en-US" sz="2400" dirty="0" smtClean="0"/>
              <a:t>Contribute ATIS </a:t>
            </a:r>
            <a:r>
              <a:rPr lang="en-US" sz="2400" dirty="0" err="1" smtClean="0"/>
              <a:t>IdM</a:t>
            </a:r>
            <a:r>
              <a:rPr lang="en-US" sz="2400" dirty="0" smtClean="0"/>
              <a:t> requirements and mechanisms to the ITU-T to obtain global solutions</a:t>
            </a:r>
          </a:p>
          <a:p>
            <a:r>
              <a:rPr lang="en-US" sz="2400" dirty="0" smtClean="0"/>
              <a:t>Collaborate with the White House initiative on National Strategy for Trusted Identities in Cyberspace (NSTIC) to improve the privacy, security, and convenience of </a:t>
            </a:r>
            <a:br>
              <a:rPr lang="en-US" sz="2400" dirty="0" smtClean="0"/>
            </a:br>
            <a:r>
              <a:rPr lang="en-US" sz="2400" dirty="0" smtClean="0"/>
              <a:t>sensitive online transactions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67CDCE7-CAA1-4B4A-9A2C-73574978E1F6}" type="slidenum">
              <a:rPr lang="en-US" altLang="zh-CN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Steps/Actions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8044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ATIS supports the </a:t>
            </a:r>
            <a:r>
              <a:rPr lang="en-US" u="sng" dirty="0" smtClean="0"/>
              <a:t>reaffirmation</a:t>
            </a:r>
            <a:r>
              <a:rPr lang="en-US" dirty="0" smtClean="0"/>
              <a:t> of the existing </a:t>
            </a:r>
            <a:r>
              <a:rPr lang="en-US" dirty="0" err="1" smtClean="0"/>
              <a:t>IdM</a:t>
            </a:r>
            <a:r>
              <a:rPr lang="en-US" dirty="0" smtClean="0"/>
              <a:t> Resolution:</a:t>
            </a:r>
          </a:p>
          <a:p>
            <a:pPr lvl="1"/>
            <a:r>
              <a:rPr lang="en-US" b="1" dirty="0" smtClean="0"/>
              <a:t>GSC-15/04:  Identity Management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358D74E-A394-46CA-98CA-46B66C477E95}" type="slidenum">
              <a:rPr lang="en-US" altLang="zh-CN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Resolution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5813505"/>
              </p:ext>
            </p:extLst>
          </p:nvPr>
        </p:nvGraphicFramePr>
        <p:xfrm>
          <a:off x="3429000" y="3022600"/>
          <a:ext cx="2181166" cy="2997200"/>
        </p:xfrm>
        <a:graphic>
          <a:graphicData uri="http://schemas.openxmlformats.org/presentationml/2006/ole">
            <p:oleObj spid="_x0000_s1034" name="Document" r:id="rId4" imgW="6099151" imgH="8379583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053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990CE1F-6B3A-4148-BAD2-574B8D50CA1E}" type="slidenum">
              <a:rPr lang="en-US" altLang="zh-CN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33600"/>
            <a:ext cx="9144000" cy="1143000"/>
          </a:xfrm>
        </p:spPr>
        <p:txBody>
          <a:bodyPr/>
          <a:lstStyle/>
          <a:p>
            <a:r>
              <a:rPr lang="en-US" dirty="0"/>
              <a:t>Supplemental </a:t>
            </a:r>
            <a:r>
              <a:rPr lang="en-US" dirty="0" smtClean="0"/>
              <a:t>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07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48594"/>
            <a:ext cx="8229600" cy="3885406"/>
          </a:xfrm>
        </p:spPr>
        <p:txBody>
          <a:bodyPr/>
          <a:lstStyle/>
          <a:p>
            <a:pPr eaLnBrk="1" hangingPunct="1"/>
            <a:r>
              <a:rPr lang="en-US" sz="2400" dirty="0" smtClean="0">
                <a:cs typeface="Arial" charset="0"/>
              </a:rPr>
              <a:t>Identity Management (</a:t>
            </a:r>
            <a:r>
              <a:rPr lang="en-US" sz="2400" dirty="0" err="1" smtClean="0">
                <a:cs typeface="Arial" charset="0"/>
              </a:rPr>
              <a:t>IdM</a:t>
            </a:r>
            <a:r>
              <a:rPr lang="en-US" sz="2400" dirty="0" smtClean="0">
                <a:cs typeface="Arial" charset="0"/>
              </a:rPr>
              <a:t>) involves secure management of the identity life cycle and the exchange of identity information (e.g., identifiers, attributes and assertions) based on applicable </a:t>
            </a:r>
            <a:r>
              <a:rPr lang="en-US" sz="2400" b="1" i="1" u="sng" dirty="0" smtClean="0">
                <a:cs typeface="Arial" charset="0"/>
              </a:rPr>
              <a:t>policy</a:t>
            </a:r>
            <a:r>
              <a:rPr lang="en-US" sz="2400" dirty="0" smtClean="0">
                <a:cs typeface="Arial" charset="0"/>
              </a:rPr>
              <a:t> of entities such as:</a:t>
            </a:r>
          </a:p>
          <a:p>
            <a:pPr lvl="2" eaLnBrk="1" hangingPunct="1"/>
            <a:r>
              <a:rPr lang="en-US" sz="2000" dirty="0" smtClean="0">
                <a:cs typeface="Arial" charset="0"/>
              </a:rPr>
              <a:t>Users/groups </a:t>
            </a:r>
          </a:p>
          <a:p>
            <a:pPr lvl="2" eaLnBrk="1" hangingPunct="1"/>
            <a:r>
              <a:rPr lang="en-US" sz="2000" dirty="0" smtClean="0">
                <a:cs typeface="Arial" charset="0"/>
              </a:rPr>
              <a:t>Organizations/federations/enterprise/service providers</a:t>
            </a:r>
          </a:p>
          <a:p>
            <a:pPr lvl="2" eaLnBrk="1" hangingPunct="1"/>
            <a:r>
              <a:rPr lang="en-US" sz="2000" dirty="0" smtClean="0">
                <a:cs typeface="Arial" charset="0"/>
              </a:rPr>
              <a:t>Devices/network elements/systems</a:t>
            </a:r>
          </a:p>
          <a:p>
            <a:pPr lvl="2" eaLnBrk="1" hangingPunct="1"/>
            <a:r>
              <a:rPr lang="en-US" sz="2000" dirty="0" smtClean="0">
                <a:cs typeface="Arial" charset="0"/>
              </a:rPr>
              <a:t>Objects (Application Process, Content, Data)</a:t>
            </a:r>
            <a:endParaRPr lang="en-US" sz="20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F0E3AB8-853D-4225-8AB3-30C157A63379}" type="slidenum">
              <a:rPr lang="en-US" altLang="zh-CN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6466"/>
            <a:ext cx="9144000" cy="1143000"/>
          </a:xfrm>
        </p:spPr>
        <p:txBody>
          <a:bodyPr/>
          <a:lstStyle/>
          <a:p>
            <a:r>
              <a:rPr lang="en-US" dirty="0"/>
              <a:t>Identity Management (</a:t>
            </a:r>
            <a:r>
              <a:rPr lang="en-US" dirty="0" err="1"/>
              <a:t>IdM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99632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29234A-437B-4082-8B83-D2ED33B5AD05}"/>
</file>

<file path=customXml/itemProps2.xml><?xml version="1.0" encoding="utf-8"?>
<ds:datastoreItem xmlns:ds="http://schemas.openxmlformats.org/officeDocument/2006/customXml" ds:itemID="{3F533DCA-4B0F-40A4-87F1-09327AB27785}"/>
</file>

<file path=customXml/itemProps3.xml><?xml version="1.0" encoding="utf-8"?>
<ds:datastoreItem xmlns:ds="http://schemas.openxmlformats.org/officeDocument/2006/customXml" ds:itemID="{31B7A7C7-74BB-4619-B2D2-6B57339AEE0F}"/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114</TotalTime>
  <Words>1592</Words>
  <Application>Microsoft Office PowerPoint</Application>
  <PresentationFormat>On-screen Show (4:3)</PresentationFormat>
  <Paragraphs>172</Paragraphs>
  <Slides>14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template</vt:lpstr>
      <vt:lpstr>Document</vt:lpstr>
      <vt:lpstr>ATIS Identity Management (IdM) Standards Development</vt:lpstr>
      <vt:lpstr>Highlight of Current Activities (1)</vt:lpstr>
      <vt:lpstr>Highlight of Current Activities (2)</vt:lpstr>
      <vt:lpstr>Strategic Direction</vt:lpstr>
      <vt:lpstr>Challenges</vt:lpstr>
      <vt:lpstr>Next Steps/Actions</vt:lpstr>
      <vt:lpstr>Proposed Resolution</vt:lpstr>
      <vt:lpstr>Supplemental Slides</vt:lpstr>
      <vt:lpstr>Identity Management (IdM)</vt:lpstr>
      <vt:lpstr>ID Theft and Online Fraud:  By the Numbers</vt:lpstr>
      <vt:lpstr>Value Added for NGN Provider</vt:lpstr>
      <vt:lpstr>Value Added for the User</vt:lpstr>
      <vt:lpstr>Government Motivations</vt:lpstr>
      <vt:lpstr>ATIS PTSC IdM Documents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ATIS Identity Management Standards Development</dc:title>
  <dc:creator>ATIS</dc:creator>
  <dc:description>GSC16-PLEN-93 
31 October 2011</dc:description>
  <cp:lastModifiedBy>Ed Juskevicius</cp:lastModifiedBy>
  <cp:revision>19</cp:revision>
  <dcterms:created xsi:type="dcterms:W3CDTF">2011-09-30T16:52:43Z</dcterms:created>
  <dcterms:modified xsi:type="dcterms:W3CDTF">2011-10-31T17:32:23Z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  <property fmtid="{D5CDD505-2E9C-101B-9397-08002B2CF9AE}" pid="3" name="Order">
    <vt:r8>28900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