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
        <p:nvSpPr>
          <p:cNvPr id="235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E95276D-B806-4FFF-B64D-D80F3ABCFCDC}" type="slidenum">
              <a:rPr lang="en-US" sz="1200"/>
              <a:pPr algn="r"/>
              <a:t>8</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FB1DB26-3AD7-4AA2-A82F-9103E566E6FE}" type="slidenum">
              <a:rPr lang="en-US" smtClean="0">
                <a:ea typeface="宋体"/>
                <a:cs typeface="宋体"/>
              </a:rPr>
              <a:pPr/>
              <a:t>9</a:t>
            </a:fld>
            <a:endParaRPr lang="en-US" smtClean="0">
              <a:ea typeface="宋体"/>
              <a:cs typeface="宋体"/>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8" name="Text Box 12"/>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altLang="zh-CN" sz="1200" b="1">
                <a:solidFill>
                  <a:srgbClr val="09244D"/>
                </a:solidFill>
                <a:ea typeface="宋体" pitchFamily="2" charset="-122"/>
              </a:rPr>
              <a:t>Halifax, 31 Oct – 3 Nov 2011</a:t>
            </a:r>
            <a:endParaRPr lang="en-CA" altLang="zh-CN" sz="1200" b="1">
              <a:ea typeface="宋体" pitchFamily="2" charset="-122"/>
            </a:endParaRPr>
          </a:p>
        </p:txBody>
      </p:sp>
      <p:sp>
        <p:nvSpPr>
          <p:cNvPr id="9" name="Rectangle 13"/>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0" name="Picture 15" descr="IC_GSCMay26"/>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52425" y="212725"/>
            <a:ext cx="2663825" cy="18240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384"/>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dirty="0" smtClean="0"/>
          </a:p>
        </p:txBody>
      </p:sp>
      <p:sp>
        <p:nvSpPr>
          <p:cNvPr id="1027" name="Rectangle 3"/>
          <p:cNvSpPr>
            <a:spLocks noGrp="1" noChangeArrowheads="1"/>
          </p:cNvSpPr>
          <p:nvPr>
            <p:ph type="body" idx="1"/>
          </p:nvPr>
        </p:nvSpPr>
        <p:spPr bwMode="auto">
          <a:xfrm>
            <a:off x="468313" y="1124744"/>
            <a:ext cx="8229600" cy="5257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Text Box 16"/>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altLang="zh-CN" sz="1200" b="1">
                <a:solidFill>
                  <a:srgbClr val="09244D"/>
                </a:solidFill>
                <a:ea typeface="宋体" pitchFamily="2" charset="-122"/>
              </a:rPr>
              <a:t>Halifax, 31 Oct – 3 Nov 2011</a:t>
            </a:r>
            <a:endParaRPr lang="en-CA" altLang="zh-CN" sz="1200" b="1">
              <a:ea typeface="宋体" pitchFamily="2" charset="-122"/>
            </a:endParaRPr>
          </a:p>
        </p:txBody>
      </p:sp>
      <p:sp>
        <p:nvSpPr>
          <p:cNvPr id="12"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3" name="Picture 23" descr="IC_GSClighthouse"/>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
        <p:nvSpPr>
          <p:cNvPr id="14" name="Rectangle 24"/>
          <p:cNvSpPr>
            <a:spLocks noChangeArrowheads="1"/>
          </p:cNvSpPr>
          <p:nvPr userDrawn="1"/>
        </p:nvSpPr>
        <p:spPr bwMode="auto">
          <a:xfrm>
            <a:off x="7387443" y="260350"/>
            <a:ext cx="1361270" cy="276999"/>
          </a:xfrm>
          <a:prstGeom prst="rect">
            <a:avLst/>
          </a:prstGeom>
          <a:noFill/>
          <a:ln w="9525">
            <a:noFill/>
            <a:miter lim="800000"/>
            <a:headEnd/>
            <a:tailEnd/>
          </a:ln>
          <a:effectLst/>
        </p:spPr>
        <p:txBody>
          <a:bodyPr wrap="none">
            <a:spAutoFit/>
          </a:bodyPr>
          <a:lstStyle/>
          <a:p>
            <a:pPr algn="r">
              <a:defRPr/>
            </a:pPr>
            <a:r>
              <a:rPr lang="en-CA" sz="1200" dirty="0" smtClean="0">
                <a:solidFill>
                  <a:srgbClr val="09244D"/>
                </a:solidFill>
              </a:rPr>
              <a:t>GSC16-PLEN-88</a:t>
            </a:r>
            <a:endParaRPr lang="en-CA" sz="1200" dirty="0">
              <a:solidFill>
                <a:srgbClr val="09244D"/>
              </a:solidFill>
            </a:endParaRPr>
          </a:p>
        </p:txBody>
      </p:sp>
      <p:grpSp>
        <p:nvGrpSpPr>
          <p:cNvPr id="15" name="Group 31"/>
          <p:cNvGrpSpPr>
            <a:grpSpLocks/>
          </p:cNvGrpSpPr>
          <p:nvPr userDrawn="1"/>
        </p:nvGrpSpPr>
        <p:grpSpPr bwMode="auto">
          <a:xfrm>
            <a:off x="7583488" y="5589588"/>
            <a:ext cx="1165225" cy="692150"/>
            <a:chOff x="4241" y="3559"/>
            <a:chExt cx="904" cy="539"/>
          </a:xfrm>
        </p:grpSpPr>
        <p:pic>
          <p:nvPicPr>
            <p:cNvPr id="16" name="Picture 32"/>
            <p:cNvPicPr>
              <a:picLocks noChangeAspect="1" noChangeArrowheads="1"/>
            </p:cNvPicPr>
            <p:nvPr userDrawn="1"/>
          </p:nvPicPr>
          <p:blipFill>
            <a:blip r:embed="rId14" cstate="print"/>
            <a:srcRect/>
            <a:stretch>
              <a:fillRect/>
            </a:stretch>
          </p:blipFill>
          <p:spPr bwMode="auto">
            <a:xfrm>
              <a:off x="4241" y="4012"/>
              <a:ext cx="904" cy="86"/>
            </a:xfrm>
            <a:prstGeom prst="rect">
              <a:avLst/>
            </a:prstGeom>
            <a:noFill/>
            <a:ln w="9525" algn="ctr">
              <a:noFill/>
              <a:miter lim="800000"/>
              <a:headEnd/>
              <a:tailEnd/>
            </a:ln>
          </p:spPr>
        </p:pic>
        <p:pic>
          <p:nvPicPr>
            <p:cNvPr id="17" name="Picture 33" descr="IC_GSCBoat"/>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wzeuch@ati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Wayne Zeuch, </a:t>
            </a:r>
          </a:p>
          <a:p>
            <a:r>
              <a:rPr lang="en-US" dirty="0" smtClean="0"/>
              <a:t>ATIS</a:t>
            </a:r>
            <a:endParaRPr lang="en-US" dirty="0"/>
          </a:p>
        </p:txBody>
      </p:sp>
      <p:sp>
        <p:nvSpPr>
          <p:cNvPr id="3" name="Title 2"/>
          <p:cNvSpPr>
            <a:spLocks noGrp="1"/>
          </p:cNvSpPr>
          <p:nvPr>
            <p:ph type="ctrTitle"/>
          </p:nvPr>
        </p:nvSpPr>
        <p:spPr/>
        <p:txBody>
          <a:bodyPr/>
          <a:lstStyle/>
          <a:p>
            <a:r>
              <a:rPr lang="en-US" dirty="0"/>
              <a:t>ATIS </a:t>
            </a:r>
            <a:r>
              <a:rPr lang="en-US" dirty="0" smtClean="0"/>
              <a:t>Interoperability</a:t>
            </a:r>
            <a:endParaRPr lang="en-US" dirty="0"/>
          </a:p>
        </p:txBody>
      </p:sp>
      <p:graphicFrame>
        <p:nvGraphicFramePr>
          <p:cNvPr id="4" name="Group 40"/>
          <p:cNvGraphicFramePr>
            <a:graphicFrameLocks noGrp="1"/>
          </p:cNvGraphicFramePr>
          <p:nvPr>
            <p:extLst>
              <p:ext uri="{D42A27DB-BD31-4B8C-83A1-F6EECF244321}">
                <p14:modId xmlns:p14="http://schemas.microsoft.com/office/powerpoint/2010/main" xmlns="" val="874861981"/>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GSC16-PLEN-88</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Wayne Zeuch, </a:t>
                      </a:r>
                      <a:r>
                        <a:rPr kumimoji="0" lang="en-CA" sz="1000" b="0" i="0" u="none" strike="noStrike" cap="none" normalizeH="0" baseline="0" dirty="0" smtClean="0">
                          <a:ln>
                            <a:noFill/>
                          </a:ln>
                          <a:solidFill>
                            <a:srgbClr val="09244D"/>
                          </a:solidFill>
                          <a:effectLst/>
                          <a:latin typeface="Arial" charset="0"/>
                          <a:hlinkClick r:id="rId2"/>
                        </a:rPr>
                        <a:t>wzeuch@atis.org</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PLENARY</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6.8</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148231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650"/>
            <a:ext cx="9144000" cy="1143000"/>
          </a:xfrm>
        </p:spPr>
        <p:txBody>
          <a:bodyPr/>
          <a:lstStyle/>
          <a:p>
            <a:r>
              <a:rPr lang="en-US" dirty="0"/>
              <a:t>Additional Current Activities (1</a:t>
            </a:r>
            <a:r>
              <a:rPr lang="en-US" dirty="0" smtClean="0"/>
              <a:t>)</a:t>
            </a:r>
            <a:endParaRPr lang="en-US" dirty="0"/>
          </a:p>
        </p:txBody>
      </p:sp>
      <p:sp>
        <p:nvSpPr>
          <p:cNvPr id="26626" name="Rectangle 2"/>
          <p:cNvSpPr>
            <a:spLocks noGrp="1" noChangeArrowheads="1"/>
          </p:cNvSpPr>
          <p:nvPr>
            <p:ph idx="1"/>
          </p:nvPr>
        </p:nvSpPr>
        <p:spPr>
          <a:xfrm>
            <a:off x="468313" y="1296194"/>
            <a:ext cx="8229600" cy="5257006"/>
          </a:xfrm>
        </p:spPr>
        <p:txBody>
          <a:bodyPr/>
          <a:lstStyle/>
          <a:p>
            <a:pPr eaLnBrk="1" hangingPunct="1">
              <a:lnSpc>
                <a:spcPct val="90000"/>
              </a:lnSpc>
            </a:pPr>
            <a:r>
              <a:rPr lang="en-US" sz="2800" b="1" dirty="0" smtClean="0"/>
              <a:t>Technical standards development including contributions to the ITU-T and other global standards groups:</a:t>
            </a:r>
          </a:p>
          <a:p>
            <a:pPr lvl="1" eaLnBrk="1" hangingPunct="1">
              <a:lnSpc>
                <a:spcPct val="90000"/>
              </a:lnSpc>
            </a:pPr>
            <a:r>
              <a:rPr lang="en-US" sz="2700" dirty="0" smtClean="0"/>
              <a:t>ATIS’ Packet Technologies and Systems Committee (PTSC)</a:t>
            </a:r>
          </a:p>
          <a:p>
            <a:pPr lvl="1" eaLnBrk="1" hangingPunct="1">
              <a:lnSpc>
                <a:spcPct val="90000"/>
              </a:lnSpc>
            </a:pPr>
            <a:r>
              <a:rPr lang="en-US" sz="2700" dirty="0" smtClean="0"/>
              <a:t>ATIS’ Network Performance Reliability and Quality of Service Committee (PRQC)</a:t>
            </a:r>
          </a:p>
          <a:p>
            <a:pPr lvl="1">
              <a:lnSpc>
                <a:spcPct val="90000"/>
              </a:lnSpc>
            </a:pPr>
            <a:r>
              <a:rPr lang="en-US" sz="2700" dirty="0" smtClean="0"/>
              <a:t>ATIS’ Telecom Management and Operations Committee (TMOC)</a:t>
            </a:r>
          </a:p>
          <a:p>
            <a:pPr lvl="1" eaLnBrk="1" hangingPunct="1">
              <a:lnSpc>
                <a:spcPct val="90000"/>
              </a:lnSpc>
            </a:pPr>
            <a:r>
              <a:rPr lang="en-US" sz="2700" dirty="0" smtClean="0"/>
              <a:t>ATIS’ IPTV Interoperability Forum (IIF)</a:t>
            </a:r>
          </a:p>
          <a:p>
            <a:pPr lvl="1" eaLnBrk="1" hangingPunct="1">
              <a:lnSpc>
                <a:spcPct val="90000"/>
              </a:lnSpc>
            </a:pPr>
            <a:r>
              <a:rPr lang="en-US" sz="2700" dirty="0" smtClean="0"/>
              <a:t>ATIS’ 3GPP effort</a:t>
            </a:r>
          </a:p>
        </p:txBody>
      </p:sp>
      <p:sp>
        <p:nvSpPr>
          <p:cNvPr id="4" name="Rectangle 6"/>
          <p:cNvSpPr>
            <a:spLocks noGrp="1" noChangeArrowheads="1"/>
          </p:cNvSpPr>
          <p:nvPr>
            <p:ph type="sldNum" sz="quarter" idx="10"/>
          </p:nvPr>
        </p:nvSpPr>
        <p:spPr>
          <a:prstGeom prst="rect">
            <a:avLst/>
          </a:prstGeom>
        </p:spPr>
        <p:txBody>
          <a:bodyPr/>
          <a:lstStyle/>
          <a:p>
            <a:pPr>
              <a:defRPr/>
            </a:pPr>
            <a:fld id="{A6D44FCE-30B5-4321-A503-21BC34291758}" type="slidenum">
              <a:rPr lang="en-US" altLang="zh-CN"/>
              <a:pPr>
                <a:defRPr/>
              </a:pPr>
              <a:t>10</a:t>
            </a:fld>
            <a:endParaRPr lang="en-US" altLang="zh-CN"/>
          </a:p>
        </p:txBody>
      </p:sp>
    </p:spTree>
    <p:extLst>
      <p:ext uri="{BB962C8B-B14F-4D97-AF65-F5344CB8AC3E}">
        <p14:creationId xmlns:p14="http://schemas.microsoft.com/office/powerpoint/2010/main" xmlns="" val="2927272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650"/>
            <a:ext cx="9144000" cy="1143000"/>
          </a:xfrm>
        </p:spPr>
        <p:txBody>
          <a:bodyPr/>
          <a:lstStyle/>
          <a:p>
            <a:r>
              <a:rPr lang="en-US" dirty="0"/>
              <a:t>Additional Current Activities (2</a:t>
            </a:r>
            <a:r>
              <a:rPr lang="en-US" dirty="0" smtClean="0"/>
              <a:t>)</a:t>
            </a:r>
            <a:endParaRPr lang="en-US" dirty="0"/>
          </a:p>
        </p:txBody>
      </p:sp>
      <p:sp>
        <p:nvSpPr>
          <p:cNvPr id="3" name="Content Placeholder 2"/>
          <p:cNvSpPr>
            <a:spLocks noGrp="1"/>
          </p:cNvSpPr>
          <p:nvPr>
            <p:ph idx="1"/>
          </p:nvPr>
        </p:nvSpPr>
        <p:spPr>
          <a:xfrm>
            <a:off x="468313" y="1219994"/>
            <a:ext cx="8229600" cy="5257006"/>
          </a:xfrm>
        </p:spPr>
        <p:txBody>
          <a:bodyPr/>
          <a:lstStyle/>
          <a:p>
            <a:pPr lvl="0">
              <a:lnSpc>
                <a:spcPct val="90000"/>
              </a:lnSpc>
              <a:buFont typeface="Arial" pitchFamily="34" charset="0"/>
              <a:buChar char="•"/>
            </a:pPr>
            <a:r>
              <a:rPr lang="en-US" sz="2400" kern="1200" dirty="0">
                <a:latin typeface="Arial" charset="0"/>
              </a:rPr>
              <a:t>ATIS members continue to work with colleagues around the world to progress NGN interoperability through the development of interface and performance standards including in the ITU-T and 3GPP.</a:t>
            </a:r>
          </a:p>
          <a:p>
            <a:pPr lvl="0">
              <a:lnSpc>
                <a:spcPct val="90000"/>
              </a:lnSpc>
              <a:buFont typeface="Arial" pitchFamily="34" charset="0"/>
              <a:buChar char="•"/>
            </a:pPr>
            <a:r>
              <a:rPr lang="en-US" sz="2400" kern="1200" dirty="0">
                <a:latin typeface="Arial" charset="0"/>
              </a:rPr>
              <a:t>The focus is on specifications on topics such as:</a:t>
            </a:r>
          </a:p>
          <a:p>
            <a:pPr lvl="1">
              <a:lnSpc>
                <a:spcPct val="90000"/>
              </a:lnSpc>
              <a:buFont typeface="Arial" pitchFamily="34" charset="0"/>
              <a:buChar char="•"/>
            </a:pPr>
            <a:r>
              <a:rPr lang="en-US" sz="2200" kern="1200" dirty="0">
                <a:latin typeface="Arial" charset="0"/>
                <a:ea typeface="+mn-ea"/>
                <a:cs typeface="+mn-cs"/>
              </a:rPr>
              <a:t>Services</a:t>
            </a:r>
          </a:p>
          <a:p>
            <a:pPr lvl="1">
              <a:lnSpc>
                <a:spcPct val="90000"/>
              </a:lnSpc>
              <a:buFont typeface="Arial" pitchFamily="34" charset="0"/>
              <a:buChar char="•"/>
            </a:pPr>
            <a:r>
              <a:rPr lang="en-US" sz="2200" kern="1200" dirty="0">
                <a:latin typeface="Arial" charset="0"/>
                <a:ea typeface="+mn-ea"/>
                <a:cs typeface="+mn-cs"/>
              </a:rPr>
              <a:t>Architecture</a:t>
            </a:r>
          </a:p>
          <a:p>
            <a:pPr lvl="1">
              <a:lnSpc>
                <a:spcPct val="90000"/>
              </a:lnSpc>
              <a:buFont typeface="Arial" pitchFamily="34" charset="0"/>
              <a:buChar char="•"/>
            </a:pPr>
            <a:r>
              <a:rPr lang="en-US" sz="2200" kern="1200" dirty="0">
                <a:latin typeface="Arial" charset="0"/>
                <a:ea typeface="+mn-ea"/>
                <a:cs typeface="+mn-cs"/>
              </a:rPr>
              <a:t>Signaling</a:t>
            </a:r>
          </a:p>
          <a:p>
            <a:pPr lvl="1">
              <a:lnSpc>
                <a:spcPct val="90000"/>
              </a:lnSpc>
              <a:buFont typeface="Arial" pitchFamily="34" charset="0"/>
              <a:buChar char="•"/>
            </a:pPr>
            <a:r>
              <a:rPr lang="en-US" sz="2200" kern="1200" dirty="0">
                <a:latin typeface="Arial" charset="0"/>
                <a:ea typeface="+mn-ea"/>
                <a:cs typeface="+mn-cs"/>
              </a:rPr>
              <a:t>Quality of Service</a:t>
            </a:r>
          </a:p>
          <a:p>
            <a:pPr lvl="1">
              <a:lnSpc>
                <a:spcPct val="90000"/>
              </a:lnSpc>
              <a:buFont typeface="Arial" pitchFamily="34" charset="0"/>
              <a:buChar char="•"/>
            </a:pPr>
            <a:r>
              <a:rPr lang="en-US" sz="2200" kern="1200" dirty="0">
                <a:latin typeface="Arial" charset="0"/>
                <a:ea typeface="+mn-ea"/>
                <a:cs typeface="+mn-cs"/>
              </a:rPr>
              <a:t>Security</a:t>
            </a:r>
          </a:p>
          <a:p>
            <a:pPr lvl="1">
              <a:lnSpc>
                <a:spcPct val="90000"/>
              </a:lnSpc>
              <a:buFont typeface="Arial" pitchFamily="34" charset="0"/>
              <a:buChar char="•"/>
            </a:pPr>
            <a:r>
              <a:rPr lang="en-US" sz="2200" kern="1200" dirty="0">
                <a:latin typeface="Arial" charset="0"/>
                <a:ea typeface="+mn-ea"/>
                <a:cs typeface="+mn-cs"/>
              </a:rPr>
              <a:t>Network Management</a:t>
            </a:r>
          </a:p>
          <a:p>
            <a:pPr lvl="1">
              <a:lnSpc>
                <a:spcPct val="90000"/>
              </a:lnSpc>
              <a:buFont typeface="Arial" pitchFamily="34" charset="0"/>
              <a:buChar char="•"/>
            </a:pPr>
            <a:r>
              <a:rPr lang="en-US" sz="2200" kern="1200" dirty="0">
                <a:latin typeface="Arial" charset="0"/>
                <a:ea typeface="+mn-ea"/>
                <a:cs typeface="+mn-cs"/>
              </a:rPr>
              <a:t>Emergency Communications</a:t>
            </a:r>
          </a:p>
          <a:p>
            <a:pPr lvl="1">
              <a:lnSpc>
                <a:spcPct val="90000"/>
              </a:lnSpc>
              <a:buFont typeface="Arial" pitchFamily="34" charset="0"/>
              <a:buChar char="•"/>
            </a:pPr>
            <a:r>
              <a:rPr lang="en-US" sz="2200" kern="1200" dirty="0">
                <a:latin typeface="Arial" charset="0"/>
                <a:ea typeface="+mn-ea"/>
                <a:cs typeface="+mn-cs"/>
              </a:rPr>
              <a:t>Identity Management</a:t>
            </a:r>
          </a:p>
          <a:p>
            <a:pPr>
              <a:buFont typeface="Arial" pitchFamily="34" charset="0"/>
              <a:buChar char="•"/>
            </a:pPr>
            <a:endParaRPr lang="en-US" dirty="0"/>
          </a:p>
        </p:txBody>
      </p:sp>
      <p:sp>
        <p:nvSpPr>
          <p:cNvPr id="4" name="Rectangle 6"/>
          <p:cNvSpPr>
            <a:spLocks noGrp="1" noChangeArrowheads="1"/>
          </p:cNvSpPr>
          <p:nvPr>
            <p:ph type="sldNum" sz="quarter" idx="10"/>
          </p:nvPr>
        </p:nvSpPr>
        <p:spPr>
          <a:prstGeom prst="rect">
            <a:avLst/>
          </a:prstGeom>
        </p:spPr>
        <p:txBody>
          <a:bodyPr/>
          <a:lstStyle/>
          <a:p>
            <a:pPr>
              <a:defRPr/>
            </a:pPr>
            <a:fld id="{0B9C1A4D-BDBD-400A-A252-2354804AA1DB}" type="slidenum">
              <a:rPr lang="en-US" altLang="zh-CN"/>
              <a:pPr>
                <a:defRPr/>
              </a:pPr>
              <a:t>11</a:t>
            </a:fld>
            <a:endParaRPr lang="en-US" altLang="zh-CN"/>
          </a:p>
        </p:txBody>
      </p:sp>
    </p:spTree>
    <p:extLst>
      <p:ext uri="{BB962C8B-B14F-4D97-AF65-F5344CB8AC3E}">
        <p14:creationId xmlns:p14="http://schemas.microsoft.com/office/powerpoint/2010/main" xmlns="" val="1265336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dirty="0"/>
              <a:t>Additional Current Activities (3</a:t>
            </a:r>
            <a:r>
              <a:rPr lang="en-US" dirty="0" smtClean="0"/>
              <a:t>)</a:t>
            </a:r>
            <a:endParaRPr lang="en-US" dirty="0"/>
          </a:p>
        </p:txBody>
      </p:sp>
      <p:sp>
        <p:nvSpPr>
          <p:cNvPr id="3" name="Content Placeholder 2"/>
          <p:cNvSpPr>
            <a:spLocks noGrp="1"/>
          </p:cNvSpPr>
          <p:nvPr>
            <p:ph idx="1"/>
          </p:nvPr>
        </p:nvSpPr>
        <p:spPr>
          <a:xfrm>
            <a:off x="468313" y="1296194"/>
            <a:ext cx="8229600" cy="5257006"/>
          </a:xfrm>
        </p:spPr>
        <p:txBody>
          <a:bodyPr/>
          <a:lstStyle/>
          <a:p>
            <a:pPr lvl="0">
              <a:lnSpc>
                <a:spcPct val="95000"/>
              </a:lnSpc>
              <a:buFont typeface="Arial" pitchFamily="34" charset="0"/>
              <a:buChar char="•"/>
            </a:pPr>
            <a:r>
              <a:rPr lang="en-US" sz="2400" b="1" kern="1200" dirty="0">
                <a:latin typeface="Arial" charset="0"/>
              </a:rPr>
              <a:t>ATIS’ Next Generation Interconnection Interoperability Forum (NGIIF)</a:t>
            </a:r>
            <a:r>
              <a:rPr lang="en-US" sz="2400" kern="1200" dirty="0">
                <a:latin typeface="Arial" charset="0"/>
              </a:rPr>
              <a:t> </a:t>
            </a:r>
          </a:p>
          <a:p>
            <a:pPr lvl="1">
              <a:lnSpc>
                <a:spcPct val="95000"/>
              </a:lnSpc>
              <a:buFont typeface="Arial" pitchFamily="34" charset="0"/>
              <a:buChar char="•"/>
            </a:pPr>
            <a:r>
              <a:rPr lang="en-US" sz="2200" kern="1200" dirty="0">
                <a:latin typeface="Arial" charset="0"/>
                <a:ea typeface="+mn-ea"/>
                <a:cs typeface="+mn-cs"/>
              </a:rPr>
              <a:t>addresses next-generation network interconnection and interoperability issues associated with emerging technologies. Specifically, it develops operational procedures which involve the network aspects of architecture, disaster preparedness, installation, maintenance, management, reliability, routing, security, and testing between network operators. </a:t>
            </a:r>
          </a:p>
          <a:p>
            <a:pPr lvl="1">
              <a:lnSpc>
                <a:spcPct val="95000"/>
              </a:lnSpc>
              <a:buFont typeface="Arial" pitchFamily="34" charset="0"/>
              <a:buChar char="•"/>
            </a:pPr>
            <a:r>
              <a:rPr lang="en-US" sz="2200" kern="1200" dirty="0">
                <a:latin typeface="Arial" charset="0"/>
                <a:ea typeface="+mn-ea"/>
                <a:cs typeface="+mn-cs"/>
              </a:rPr>
              <a:t>addresses issues which impact the interconnection of existing and next generation networks and facilitate the transition to emerging technologies.</a:t>
            </a:r>
          </a:p>
          <a:p>
            <a:pPr>
              <a:buFont typeface="Arial" pitchFamily="34" charset="0"/>
              <a:buChar char="•"/>
            </a:pPr>
            <a:endParaRPr lang="en-US" dirty="0"/>
          </a:p>
        </p:txBody>
      </p:sp>
      <p:sp>
        <p:nvSpPr>
          <p:cNvPr id="4" name="Rectangle 6"/>
          <p:cNvSpPr>
            <a:spLocks noGrp="1" noChangeArrowheads="1"/>
          </p:cNvSpPr>
          <p:nvPr>
            <p:ph type="sldNum" sz="quarter" idx="10"/>
          </p:nvPr>
        </p:nvSpPr>
        <p:spPr>
          <a:prstGeom prst="rect">
            <a:avLst/>
          </a:prstGeom>
        </p:spPr>
        <p:txBody>
          <a:bodyPr/>
          <a:lstStyle/>
          <a:p>
            <a:pPr>
              <a:defRPr/>
            </a:pPr>
            <a:fld id="{16813218-1FB4-4B07-A980-B1A1A51347B6}" type="slidenum">
              <a:rPr lang="en-US" altLang="zh-CN"/>
              <a:pPr>
                <a:defRPr/>
              </a:pPr>
              <a:t>12</a:t>
            </a:fld>
            <a:endParaRPr lang="en-US" altLang="zh-CN"/>
          </a:p>
        </p:txBody>
      </p:sp>
    </p:spTree>
    <p:extLst>
      <p:ext uri="{BB962C8B-B14F-4D97-AF65-F5344CB8AC3E}">
        <p14:creationId xmlns:p14="http://schemas.microsoft.com/office/powerpoint/2010/main" xmlns="" val="2171639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466"/>
            <a:ext cx="9144000" cy="1143000"/>
          </a:xfrm>
        </p:spPr>
        <p:txBody>
          <a:bodyPr/>
          <a:lstStyle/>
          <a:p>
            <a:r>
              <a:rPr lang="en-US" dirty="0"/>
              <a:t>Additional Current Activities (4</a:t>
            </a:r>
            <a:r>
              <a:rPr lang="en-US" dirty="0" smtClean="0"/>
              <a:t>)</a:t>
            </a:r>
            <a:endParaRPr lang="en-US" dirty="0"/>
          </a:p>
        </p:txBody>
      </p:sp>
      <p:sp>
        <p:nvSpPr>
          <p:cNvPr id="29698" name="Rectangle 2"/>
          <p:cNvSpPr>
            <a:spLocks noGrp="1" noChangeArrowheads="1"/>
          </p:cNvSpPr>
          <p:nvPr>
            <p:ph idx="1"/>
          </p:nvPr>
        </p:nvSpPr>
        <p:spPr>
          <a:xfrm>
            <a:off x="468313" y="1448594"/>
            <a:ext cx="8229600" cy="5257006"/>
          </a:xfrm>
        </p:spPr>
        <p:txBody>
          <a:bodyPr/>
          <a:lstStyle/>
          <a:p>
            <a:pPr eaLnBrk="1" hangingPunct="1">
              <a:lnSpc>
                <a:spcPct val="85000"/>
              </a:lnSpc>
            </a:pPr>
            <a:r>
              <a:rPr lang="en-US" sz="2500" b="1" smtClean="0"/>
              <a:t>ATIS’ IPTV Interoperability Forum (IIF) Testing and Interoperability Committee</a:t>
            </a:r>
          </a:p>
          <a:p>
            <a:pPr lvl="1" eaLnBrk="1" hangingPunct="1">
              <a:lnSpc>
                <a:spcPct val="85000"/>
              </a:lnSpc>
            </a:pPr>
            <a:r>
              <a:rPr lang="en-US" sz="2200" smtClean="0"/>
              <a:t>develops the necessary test scripting and test planning for the interoperability of ATIS IIF standards and addresses IPTV interoperability issues, providing recommended courses of action for mitigation of the identified issues.</a:t>
            </a:r>
            <a:endParaRPr lang="en-US" smtClean="0"/>
          </a:p>
        </p:txBody>
      </p:sp>
      <p:sp>
        <p:nvSpPr>
          <p:cNvPr id="4" name="Rectangle 6"/>
          <p:cNvSpPr>
            <a:spLocks noGrp="1" noChangeArrowheads="1"/>
          </p:cNvSpPr>
          <p:nvPr>
            <p:ph type="sldNum" sz="quarter" idx="10"/>
          </p:nvPr>
        </p:nvSpPr>
        <p:spPr>
          <a:prstGeom prst="rect">
            <a:avLst/>
          </a:prstGeom>
        </p:spPr>
        <p:txBody>
          <a:bodyPr/>
          <a:lstStyle/>
          <a:p>
            <a:pPr>
              <a:defRPr/>
            </a:pPr>
            <a:fld id="{92E61B5C-DE30-42BE-AEBD-C5045CD02CB4}" type="slidenum">
              <a:rPr lang="en-US" altLang="zh-CN"/>
              <a:pPr>
                <a:defRPr/>
              </a:pPr>
              <a:t>13</a:t>
            </a:fld>
            <a:endParaRPr lang="en-US" altLang="zh-CN"/>
          </a:p>
        </p:txBody>
      </p:sp>
    </p:spTree>
    <p:extLst>
      <p:ext uri="{BB962C8B-B14F-4D97-AF65-F5344CB8AC3E}">
        <p14:creationId xmlns:p14="http://schemas.microsoft.com/office/powerpoint/2010/main" xmlns="" val="2408050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lstStyle/>
          <a:p>
            <a:r>
              <a:rPr lang="en-US" dirty="0"/>
              <a:t>Additional Current Activities (5</a:t>
            </a:r>
            <a:r>
              <a:rPr lang="en-US" dirty="0" smtClean="0"/>
              <a:t>)</a:t>
            </a:r>
            <a:endParaRPr lang="en-US" dirty="0"/>
          </a:p>
        </p:txBody>
      </p:sp>
      <p:sp>
        <p:nvSpPr>
          <p:cNvPr id="30722" name="Rectangle 2"/>
          <p:cNvSpPr>
            <a:spLocks noGrp="1" noChangeArrowheads="1"/>
          </p:cNvSpPr>
          <p:nvPr>
            <p:ph idx="1"/>
          </p:nvPr>
        </p:nvSpPr>
        <p:spPr>
          <a:xfrm>
            <a:off x="468313" y="1296194"/>
            <a:ext cx="8229600" cy="5257006"/>
          </a:xfrm>
        </p:spPr>
        <p:txBody>
          <a:bodyPr/>
          <a:lstStyle/>
          <a:p>
            <a:r>
              <a:rPr lang="en-US" sz="2500" b="1" smtClean="0"/>
              <a:t>PTSC Next Generation-Carrier Interconnection (NG-CI) Task Force </a:t>
            </a:r>
          </a:p>
          <a:p>
            <a:pPr lvl="1"/>
            <a:r>
              <a:rPr lang="en-US" sz="2200" b="1" smtClean="0"/>
              <a:t>Mission - </a:t>
            </a:r>
            <a:r>
              <a:rPr lang="en-US" sz="2200" smtClean="0"/>
              <a:t>develop an IP network to network interconnection guideline that will provide physical configuration, protocol suite profile, operational information to be exchanged between carriers, and test suites in order to support conformance and interoperability testing.</a:t>
            </a:r>
          </a:p>
          <a:p>
            <a:pPr lvl="1"/>
            <a:r>
              <a:rPr lang="en-US" sz="2200" b="1" smtClean="0"/>
              <a:t>Scope - </a:t>
            </a:r>
            <a:r>
              <a:rPr lang="en-US" sz="2200" smtClean="0"/>
              <a:t>A testing environment and tests will be defined that can be used to perform interoperability testing of various services between two carriers. Initial focus of the NG-CI TF will be voice and VoIP services Interconnection over IP-based  links/networks.</a:t>
            </a:r>
            <a:r>
              <a:rPr lang="en-US" sz="2200" b="1" smtClean="0"/>
              <a:t> </a:t>
            </a:r>
            <a:endParaRPr lang="en-US" sz="2200" smtClean="0"/>
          </a:p>
        </p:txBody>
      </p:sp>
      <p:sp>
        <p:nvSpPr>
          <p:cNvPr id="4" name="Rectangle 6"/>
          <p:cNvSpPr>
            <a:spLocks noGrp="1" noChangeArrowheads="1"/>
          </p:cNvSpPr>
          <p:nvPr>
            <p:ph type="sldNum" sz="quarter" idx="10"/>
          </p:nvPr>
        </p:nvSpPr>
        <p:spPr>
          <a:prstGeom prst="rect">
            <a:avLst/>
          </a:prstGeom>
        </p:spPr>
        <p:txBody>
          <a:bodyPr/>
          <a:lstStyle/>
          <a:p>
            <a:pPr>
              <a:defRPr/>
            </a:pPr>
            <a:fld id="{B428F7B8-4998-4D49-BD32-E93014C48A11}" type="slidenum">
              <a:rPr lang="en-US" altLang="zh-CN"/>
              <a:pPr>
                <a:defRPr/>
              </a:pPr>
              <a:t>14</a:t>
            </a:fld>
            <a:endParaRPr lang="en-US" altLang="zh-CN"/>
          </a:p>
        </p:txBody>
      </p:sp>
    </p:spTree>
    <p:extLst>
      <p:ext uri="{BB962C8B-B14F-4D97-AF65-F5344CB8AC3E}">
        <p14:creationId xmlns:p14="http://schemas.microsoft.com/office/powerpoint/2010/main" xmlns="" val="2381923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466"/>
            <a:ext cx="9144000" cy="1143000"/>
          </a:xfrm>
        </p:spPr>
        <p:txBody>
          <a:bodyPr/>
          <a:lstStyle/>
          <a:p>
            <a:r>
              <a:rPr lang="en-US" dirty="0"/>
              <a:t>Highlight of Current Activities (1</a:t>
            </a:r>
            <a:r>
              <a:rPr lang="en-US" dirty="0" smtClean="0"/>
              <a:t>)</a:t>
            </a:r>
            <a:endParaRPr lang="en-US" dirty="0"/>
          </a:p>
        </p:txBody>
      </p:sp>
      <p:sp>
        <p:nvSpPr>
          <p:cNvPr id="16386" name="Rectangle 2"/>
          <p:cNvSpPr>
            <a:spLocks noGrp="1" noChangeArrowheads="1"/>
          </p:cNvSpPr>
          <p:nvPr>
            <p:ph idx="1"/>
          </p:nvPr>
        </p:nvSpPr>
        <p:spPr>
          <a:xfrm>
            <a:off x="468313" y="1448594"/>
            <a:ext cx="8229600" cy="5257006"/>
          </a:xfrm>
        </p:spPr>
        <p:txBody>
          <a:bodyPr/>
          <a:lstStyle/>
          <a:p>
            <a:pPr eaLnBrk="1" hangingPunct="1"/>
            <a:r>
              <a:rPr lang="en-US" sz="2400" dirty="0" smtClean="0"/>
              <a:t>Technical standards development including contributions to the ITU-T and other global standards groups</a:t>
            </a:r>
          </a:p>
          <a:p>
            <a:pPr eaLnBrk="1" hangingPunct="1">
              <a:lnSpc>
                <a:spcPct val="95000"/>
              </a:lnSpc>
            </a:pPr>
            <a:r>
              <a:rPr lang="en-US" sz="2400" dirty="0" smtClean="0"/>
              <a:t>ATIS’ Next Generation Interconnection Interoperability Forum (NGIIF) continues to focus on NGN interconnection and interoperability </a:t>
            </a:r>
          </a:p>
          <a:p>
            <a:pPr lvl="1" eaLnBrk="1" hangingPunct="1">
              <a:lnSpc>
                <a:spcPct val="95000"/>
              </a:lnSpc>
            </a:pPr>
            <a:r>
              <a:rPr lang="en-US" sz="2200" dirty="0" smtClean="0"/>
              <a:t>network architecture, </a:t>
            </a:r>
          </a:p>
          <a:p>
            <a:pPr lvl="1" eaLnBrk="1" hangingPunct="1">
              <a:lnSpc>
                <a:spcPct val="95000"/>
              </a:lnSpc>
            </a:pPr>
            <a:r>
              <a:rPr lang="en-US" sz="2200" dirty="0" smtClean="0"/>
              <a:t>management, </a:t>
            </a:r>
          </a:p>
          <a:p>
            <a:pPr lvl="1" eaLnBrk="1" hangingPunct="1">
              <a:lnSpc>
                <a:spcPct val="95000"/>
              </a:lnSpc>
            </a:pPr>
            <a:r>
              <a:rPr lang="en-US" sz="2200" dirty="0" smtClean="0"/>
              <a:t>testing, </a:t>
            </a:r>
          </a:p>
          <a:p>
            <a:pPr lvl="1" eaLnBrk="1" hangingPunct="1">
              <a:lnSpc>
                <a:spcPct val="95000"/>
              </a:lnSpc>
            </a:pPr>
            <a:r>
              <a:rPr lang="en-US" sz="2200" dirty="0" smtClean="0"/>
              <a:t>operations, and </a:t>
            </a:r>
          </a:p>
          <a:p>
            <a:pPr lvl="1" eaLnBrk="1" hangingPunct="1">
              <a:lnSpc>
                <a:spcPct val="95000"/>
              </a:lnSpc>
            </a:pPr>
            <a:r>
              <a:rPr lang="en-US" sz="2200" dirty="0" smtClean="0"/>
              <a:t>facilitates the exchange of information concerning these topics. </a:t>
            </a:r>
          </a:p>
          <a:p>
            <a:pPr eaLnBrk="1" hangingPunct="1"/>
            <a:endParaRPr lang="en-US" sz="2400" dirty="0" smtClean="0"/>
          </a:p>
        </p:txBody>
      </p:sp>
      <p:sp>
        <p:nvSpPr>
          <p:cNvPr id="4" name="Rectangle 6"/>
          <p:cNvSpPr>
            <a:spLocks noGrp="1" noChangeArrowheads="1"/>
          </p:cNvSpPr>
          <p:nvPr>
            <p:ph type="sldNum" sz="quarter" idx="10"/>
          </p:nvPr>
        </p:nvSpPr>
        <p:spPr>
          <a:prstGeom prst="rect">
            <a:avLst/>
          </a:prstGeom>
        </p:spPr>
        <p:txBody>
          <a:bodyPr/>
          <a:lstStyle/>
          <a:p>
            <a:pPr>
              <a:defRPr/>
            </a:pPr>
            <a:fld id="{955062D7-8B9B-470F-A86C-EE7878B940F0}" type="slidenum">
              <a:rPr lang="en-US" altLang="zh-CN"/>
              <a:pPr>
                <a:defRPr/>
              </a:pPr>
              <a:t>2</a:t>
            </a:fld>
            <a:endParaRPr lang="en-US" altLang="zh-CN"/>
          </a:p>
        </p:txBody>
      </p:sp>
    </p:spTree>
    <p:extLst>
      <p:ext uri="{BB962C8B-B14F-4D97-AF65-F5344CB8AC3E}">
        <p14:creationId xmlns:p14="http://schemas.microsoft.com/office/powerpoint/2010/main" xmlns="" val="181545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6466"/>
            <a:ext cx="9144000" cy="1143000"/>
          </a:xfrm>
        </p:spPr>
        <p:txBody>
          <a:bodyPr/>
          <a:lstStyle/>
          <a:p>
            <a:r>
              <a:rPr lang="en-US" dirty="0"/>
              <a:t>Highlight of Current Activities (2</a:t>
            </a:r>
            <a:r>
              <a:rPr lang="en-US" dirty="0" smtClean="0"/>
              <a:t>)</a:t>
            </a:r>
            <a:endParaRPr lang="en-US" dirty="0"/>
          </a:p>
        </p:txBody>
      </p:sp>
      <p:sp>
        <p:nvSpPr>
          <p:cNvPr id="4" name="Rectangle 6"/>
          <p:cNvSpPr>
            <a:spLocks noGrp="1" noChangeArrowheads="1"/>
          </p:cNvSpPr>
          <p:nvPr>
            <p:ph type="sldNum" sz="quarter" idx="10"/>
          </p:nvPr>
        </p:nvSpPr>
        <p:spPr>
          <a:prstGeom prst="rect">
            <a:avLst/>
          </a:prstGeom>
        </p:spPr>
        <p:txBody>
          <a:bodyPr/>
          <a:lstStyle/>
          <a:p>
            <a:pPr>
              <a:defRPr/>
            </a:pPr>
            <a:fld id="{C9862947-9FAE-405A-BACA-9E2CD549C0B0}" type="slidenum">
              <a:rPr lang="en-US" altLang="zh-CN"/>
              <a:pPr>
                <a:defRPr/>
              </a:pPr>
              <a:t>3</a:t>
            </a:fld>
            <a:endParaRPr lang="en-US" altLang="zh-CN"/>
          </a:p>
        </p:txBody>
      </p:sp>
      <p:sp>
        <p:nvSpPr>
          <p:cNvPr id="3" name="Content Placeholder 2"/>
          <p:cNvSpPr>
            <a:spLocks noGrp="1"/>
          </p:cNvSpPr>
          <p:nvPr>
            <p:ph idx="1"/>
          </p:nvPr>
        </p:nvSpPr>
        <p:spPr>
          <a:xfrm>
            <a:off x="468313" y="1448594"/>
            <a:ext cx="8229600" cy="5257006"/>
          </a:xfrm>
        </p:spPr>
        <p:txBody>
          <a:bodyPr>
            <a:normAutofit/>
          </a:bodyPr>
          <a:lstStyle/>
          <a:p>
            <a:r>
              <a:rPr lang="en-US" sz="2600" dirty="0"/>
              <a:t>ATIS’ PTSC Next Generation-Carrier Interconnection (NG-CI) Task Force </a:t>
            </a:r>
          </a:p>
          <a:p>
            <a:pPr lvl="1"/>
            <a:r>
              <a:rPr lang="en-US" sz="2400" dirty="0" smtClean="0"/>
              <a:t>Currently </a:t>
            </a:r>
            <a:r>
              <a:rPr lang="en-US" sz="2400" dirty="0"/>
              <a:t>working to complete Phase 2 IP network to network interconnection guidelines, including defining approaches for validating these guidelines.</a:t>
            </a:r>
          </a:p>
          <a:p>
            <a:pPr lvl="1"/>
            <a:r>
              <a:rPr lang="en-US" sz="2400" dirty="0"/>
              <a:t>Phase 1 IP </a:t>
            </a:r>
            <a:r>
              <a:rPr lang="en-US" sz="2400" dirty="0" smtClean="0"/>
              <a:t>NNI guidelines </a:t>
            </a:r>
            <a:r>
              <a:rPr lang="en-US" sz="2400" dirty="0"/>
              <a:t>have been completed.  These provide physical configuration, protocol suite profile, operational information to be exchanged between carriers, and test suites in order to support conformance and interoperability testing</a:t>
            </a:r>
            <a:r>
              <a:rPr lang="en-US" sz="2400" dirty="0" smtClean="0"/>
              <a:t>.</a:t>
            </a:r>
          </a:p>
          <a:p>
            <a:pPr lvl="1"/>
            <a:r>
              <a:rPr lang="en-US" sz="2400" dirty="0" smtClean="0"/>
              <a:t>Testing </a:t>
            </a:r>
            <a:r>
              <a:rPr lang="en-US" sz="2400" dirty="0"/>
              <a:t>of </a:t>
            </a:r>
            <a:r>
              <a:rPr lang="en-US" sz="2400" dirty="0" smtClean="0"/>
              <a:t>standards </a:t>
            </a:r>
            <a:r>
              <a:rPr lang="en-US" sz="2400" dirty="0"/>
              <a:t>is anticipated in </a:t>
            </a:r>
            <a:r>
              <a:rPr lang="en-US" sz="2400" dirty="0" smtClean="0"/>
              <a:t>1H2012</a:t>
            </a:r>
            <a:r>
              <a:rPr lang="en-US" sz="2400" dirty="0"/>
              <a:t>.</a:t>
            </a:r>
          </a:p>
          <a:p>
            <a:endParaRPr lang="en-US" sz="2400" dirty="0"/>
          </a:p>
        </p:txBody>
      </p:sp>
    </p:spTree>
    <p:extLst>
      <p:ext uri="{BB962C8B-B14F-4D97-AF65-F5344CB8AC3E}">
        <p14:creationId xmlns:p14="http://schemas.microsoft.com/office/powerpoint/2010/main" xmlns="" val="3833310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a:t>
            </a:r>
            <a:r>
              <a:rPr lang="en-US" dirty="0" smtClean="0"/>
              <a:t>Direction</a:t>
            </a:r>
            <a:endParaRPr lang="en-US" dirty="0"/>
          </a:p>
        </p:txBody>
      </p:sp>
      <p:sp>
        <p:nvSpPr>
          <p:cNvPr id="18434" name="Rectangle 3"/>
          <p:cNvSpPr>
            <a:spLocks noGrp="1" noChangeArrowheads="1"/>
          </p:cNvSpPr>
          <p:nvPr>
            <p:ph idx="1"/>
          </p:nvPr>
        </p:nvSpPr>
        <p:spPr/>
        <p:txBody>
          <a:bodyPr/>
          <a:lstStyle/>
          <a:p>
            <a:pPr eaLnBrk="1" hangingPunct="1">
              <a:lnSpc>
                <a:spcPct val="90000"/>
              </a:lnSpc>
              <a:spcBef>
                <a:spcPct val="30000"/>
              </a:spcBef>
              <a:spcAft>
                <a:spcPct val="10000"/>
              </a:spcAft>
            </a:pPr>
            <a:r>
              <a:rPr lang="en-US" sz="2400" dirty="0" smtClean="0"/>
              <a:t>Since 1984, ATIS has frequently reviewed the range of options to assess how it could most effectively promote interoperability, e.g.:</a:t>
            </a:r>
          </a:p>
          <a:p>
            <a:pPr lvl="1" eaLnBrk="1" hangingPunct="1">
              <a:lnSpc>
                <a:spcPct val="90000"/>
              </a:lnSpc>
              <a:spcBef>
                <a:spcPct val="30000"/>
              </a:spcBef>
              <a:spcAft>
                <a:spcPct val="10000"/>
              </a:spcAft>
            </a:pPr>
            <a:r>
              <a:rPr lang="en-US" sz="2200" dirty="0" smtClean="0"/>
              <a:t>Develop technical standards, and programs to inform industry about these standards</a:t>
            </a:r>
          </a:p>
          <a:p>
            <a:pPr lvl="1" eaLnBrk="1" hangingPunct="1">
              <a:lnSpc>
                <a:spcPct val="90000"/>
              </a:lnSpc>
              <a:spcBef>
                <a:spcPct val="30000"/>
              </a:spcBef>
              <a:spcAft>
                <a:spcPct val="10000"/>
              </a:spcAft>
            </a:pPr>
            <a:r>
              <a:rPr lang="en-US" sz="2200" dirty="0" smtClean="0"/>
              <a:t>Provide guidelines to facilitate interconnection</a:t>
            </a:r>
          </a:p>
          <a:p>
            <a:pPr lvl="1" eaLnBrk="1" hangingPunct="1">
              <a:lnSpc>
                <a:spcPct val="90000"/>
              </a:lnSpc>
              <a:spcBef>
                <a:spcPct val="30000"/>
              </a:spcBef>
              <a:spcAft>
                <a:spcPct val="10000"/>
              </a:spcAft>
            </a:pPr>
            <a:r>
              <a:rPr lang="en-US" sz="2200" dirty="0" smtClean="0"/>
              <a:t>Conduct Interoperability tests</a:t>
            </a:r>
          </a:p>
          <a:p>
            <a:pPr lvl="1" eaLnBrk="1" hangingPunct="1">
              <a:lnSpc>
                <a:spcPct val="90000"/>
              </a:lnSpc>
              <a:spcBef>
                <a:spcPct val="30000"/>
              </a:spcBef>
              <a:spcAft>
                <a:spcPct val="10000"/>
              </a:spcAft>
            </a:pPr>
            <a:r>
              <a:rPr lang="en-US" sz="2200" dirty="0" smtClean="0"/>
              <a:t>Develop test suites</a:t>
            </a:r>
          </a:p>
          <a:p>
            <a:pPr eaLnBrk="1" hangingPunct="1">
              <a:lnSpc>
                <a:spcPct val="90000"/>
              </a:lnSpc>
              <a:spcBef>
                <a:spcPct val="30000"/>
              </a:spcBef>
              <a:spcAft>
                <a:spcPct val="10000"/>
              </a:spcAft>
            </a:pPr>
            <a:r>
              <a:rPr lang="en-US" sz="2400" dirty="0" smtClean="0"/>
              <a:t>The rapid pace of technology development, the desire to promote innovation and to address user needs responsively have led ATIS to focus primarily on the development of technical standards and increasing industry knowledge of these standards</a:t>
            </a:r>
          </a:p>
        </p:txBody>
      </p:sp>
      <p:sp>
        <p:nvSpPr>
          <p:cNvPr id="4" name="Rectangle 6"/>
          <p:cNvSpPr>
            <a:spLocks noGrp="1" noChangeArrowheads="1"/>
          </p:cNvSpPr>
          <p:nvPr>
            <p:ph type="sldNum" sz="quarter" idx="10"/>
          </p:nvPr>
        </p:nvSpPr>
        <p:spPr>
          <a:prstGeom prst="rect">
            <a:avLst/>
          </a:prstGeom>
        </p:spPr>
        <p:txBody>
          <a:bodyPr/>
          <a:lstStyle/>
          <a:p>
            <a:pPr>
              <a:defRPr/>
            </a:pPr>
            <a:fld id="{FEA87FD2-A05A-4201-9473-9216F3F87B1B}" type="slidenum">
              <a:rPr lang="en-US" altLang="zh-CN"/>
              <a:pPr>
                <a:defRPr/>
              </a:pPr>
              <a:t>4</a:t>
            </a:fld>
            <a:endParaRPr lang="en-US" altLang="zh-CN"/>
          </a:p>
        </p:txBody>
      </p:sp>
    </p:spTree>
    <p:extLst>
      <p:ext uri="{BB962C8B-B14F-4D97-AF65-F5344CB8AC3E}">
        <p14:creationId xmlns:p14="http://schemas.microsoft.com/office/powerpoint/2010/main" xmlns="" val="1814163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a:t>
            </a:r>
            <a:r>
              <a:rPr lang="en-US" dirty="0" smtClean="0"/>
              <a:t>Direction</a:t>
            </a:r>
            <a:endParaRPr lang="en-US" dirty="0"/>
          </a:p>
        </p:txBody>
      </p:sp>
      <p:sp>
        <p:nvSpPr>
          <p:cNvPr id="19458" name="Rectangle 2"/>
          <p:cNvSpPr>
            <a:spLocks noGrp="1" noChangeArrowheads="1"/>
          </p:cNvSpPr>
          <p:nvPr>
            <p:ph idx="1"/>
          </p:nvPr>
        </p:nvSpPr>
        <p:spPr/>
        <p:txBody>
          <a:bodyPr>
            <a:normAutofit/>
          </a:bodyPr>
          <a:lstStyle/>
          <a:p>
            <a:pPr>
              <a:spcBef>
                <a:spcPct val="30000"/>
              </a:spcBef>
              <a:spcAft>
                <a:spcPct val="10000"/>
              </a:spcAft>
            </a:pPr>
            <a:r>
              <a:rPr lang="en-US" sz="2200" dirty="0" smtClean="0"/>
              <a:t>In parallel with its standards development activities, ATIS provides an open forum to facilitate discussion and resolution of the operational and interoperability issues necessary to effectively interconnect multiple service provider businesses.</a:t>
            </a:r>
          </a:p>
          <a:p>
            <a:pPr>
              <a:spcBef>
                <a:spcPct val="30000"/>
              </a:spcBef>
              <a:spcAft>
                <a:spcPct val="10000"/>
              </a:spcAft>
            </a:pPr>
            <a:r>
              <a:rPr lang="en-US" sz="2200" dirty="0" smtClean="0"/>
              <a:t>The NGIIF, in general, develops guidelines and templates for interoperability and, where deemed appropriate, testing.</a:t>
            </a:r>
          </a:p>
          <a:p>
            <a:pPr>
              <a:spcBef>
                <a:spcPct val="30000"/>
              </a:spcBef>
              <a:spcAft>
                <a:spcPct val="10000"/>
              </a:spcAft>
            </a:pPr>
            <a:r>
              <a:rPr lang="en-US" sz="2200" dirty="0" smtClean="0"/>
              <a:t>ATIS and its members have played, and will continue to play, a prominent role in FCC Advisory Committees on the topics of interoperability and interconnection.</a:t>
            </a:r>
          </a:p>
          <a:p>
            <a:pPr>
              <a:spcBef>
                <a:spcPct val="30000"/>
              </a:spcBef>
              <a:spcAft>
                <a:spcPct val="10000"/>
              </a:spcAft>
            </a:pPr>
            <a:r>
              <a:rPr lang="en-US" sz="2200" dirty="0" smtClean="0"/>
              <a:t>With the pace of change and the complexity of user needs and demands, ATIS will continue to actively evaluate how to best address interoperability.</a:t>
            </a:r>
          </a:p>
        </p:txBody>
      </p:sp>
      <p:sp>
        <p:nvSpPr>
          <p:cNvPr id="4" name="Rectangle 6"/>
          <p:cNvSpPr>
            <a:spLocks noGrp="1" noChangeArrowheads="1"/>
          </p:cNvSpPr>
          <p:nvPr>
            <p:ph type="sldNum" sz="quarter" idx="10"/>
          </p:nvPr>
        </p:nvSpPr>
        <p:spPr>
          <a:prstGeom prst="rect">
            <a:avLst/>
          </a:prstGeom>
        </p:spPr>
        <p:txBody>
          <a:bodyPr/>
          <a:lstStyle/>
          <a:p>
            <a:pPr>
              <a:defRPr/>
            </a:pPr>
            <a:fld id="{2E3BC673-8130-4F59-8AF4-6D1333A14405}" type="slidenum">
              <a:rPr lang="en-US" altLang="zh-CN"/>
              <a:pPr>
                <a:defRPr/>
              </a:pPr>
              <a:t>5</a:t>
            </a:fld>
            <a:endParaRPr lang="en-US" altLang="zh-CN"/>
          </a:p>
        </p:txBody>
      </p:sp>
    </p:spTree>
    <p:extLst>
      <p:ext uri="{BB962C8B-B14F-4D97-AF65-F5344CB8AC3E}">
        <p14:creationId xmlns:p14="http://schemas.microsoft.com/office/powerpoint/2010/main" xmlns="" val="373488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20482" name="Rectangle 3"/>
          <p:cNvSpPr>
            <a:spLocks noGrp="1" noChangeArrowheads="1"/>
          </p:cNvSpPr>
          <p:nvPr>
            <p:ph idx="1"/>
          </p:nvPr>
        </p:nvSpPr>
        <p:spPr/>
        <p:txBody>
          <a:bodyPr>
            <a:normAutofit lnSpcReduction="10000"/>
          </a:bodyPr>
          <a:lstStyle/>
          <a:p>
            <a:pPr eaLnBrk="1" hangingPunct="1">
              <a:spcBef>
                <a:spcPct val="30000"/>
              </a:spcBef>
              <a:spcAft>
                <a:spcPct val="10000"/>
              </a:spcAft>
            </a:pPr>
            <a:r>
              <a:rPr lang="en-US" sz="2200" dirty="0" smtClean="0"/>
              <a:t>Standards processes, while promoting interoperability, should also foster innovation, competition and infrastructure development that address user needs on a timely and cost-effective basis.</a:t>
            </a:r>
          </a:p>
          <a:p>
            <a:pPr eaLnBrk="1" hangingPunct="1">
              <a:spcBef>
                <a:spcPct val="30000"/>
              </a:spcBef>
              <a:spcAft>
                <a:spcPct val="10000"/>
              </a:spcAft>
            </a:pPr>
            <a:r>
              <a:rPr lang="en-US" sz="2200" dirty="0" smtClean="0"/>
              <a:t>The inclusion of options, ambiguities, etc., in standards make interoperability more difficult, but reflect the realities of consensus-development and the need for users to decide what features and capabilities meet their needs.</a:t>
            </a:r>
          </a:p>
          <a:p>
            <a:pPr eaLnBrk="1" hangingPunct="1">
              <a:spcBef>
                <a:spcPct val="30000"/>
              </a:spcBef>
              <a:spcAft>
                <a:spcPct val="10000"/>
              </a:spcAft>
            </a:pPr>
            <a:r>
              <a:rPr lang="en-US" sz="2200" dirty="0" smtClean="0"/>
              <a:t>Compliance with technical standards does not guarantee interoperability.</a:t>
            </a:r>
          </a:p>
          <a:p>
            <a:pPr eaLnBrk="1" hangingPunct="1">
              <a:spcBef>
                <a:spcPct val="30000"/>
              </a:spcBef>
              <a:spcAft>
                <a:spcPct val="10000"/>
              </a:spcAft>
            </a:pPr>
            <a:r>
              <a:rPr lang="en-US" sz="2200" dirty="0" smtClean="0"/>
              <a:t>These challenges can be mitigated through </a:t>
            </a:r>
            <a:r>
              <a:rPr lang="en-US" sz="2200" dirty="0" err="1" smtClean="0"/>
              <a:t>interop</a:t>
            </a:r>
            <a:r>
              <a:rPr lang="en-US" sz="2200" dirty="0" smtClean="0"/>
              <a:t> “profiles” backed by detailed test specifications for the profile.</a:t>
            </a:r>
          </a:p>
          <a:p>
            <a:pPr lvl="1" eaLnBrk="1" hangingPunct="1">
              <a:spcBef>
                <a:spcPct val="30000"/>
              </a:spcBef>
              <a:spcAft>
                <a:spcPct val="10000"/>
              </a:spcAft>
            </a:pPr>
            <a:r>
              <a:rPr lang="en-US" sz="1800" dirty="0" smtClean="0"/>
              <a:t>IIF Test specs</a:t>
            </a:r>
          </a:p>
          <a:p>
            <a:pPr lvl="1" eaLnBrk="1" hangingPunct="1">
              <a:spcBef>
                <a:spcPct val="30000"/>
              </a:spcBef>
              <a:spcAft>
                <a:spcPct val="10000"/>
              </a:spcAft>
            </a:pPr>
            <a:r>
              <a:rPr lang="en-US" sz="1800" dirty="0" smtClean="0"/>
              <a:t>PTSC NG-CI guidelines</a:t>
            </a:r>
          </a:p>
        </p:txBody>
      </p:sp>
      <p:sp>
        <p:nvSpPr>
          <p:cNvPr id="4" name="Rectangle 6"/>
          <p:cNvSpPr>
            <a:spLocks noGrp="1" noChangeArrowheads="1"/>
          </p:cNvSpPr>
          <p:nvPr>
            <p:ph type="sldNum" sz="quarter" idx="10"/>
          </p:nvPr>
        </p:nvSpPr>
        <p:spPr>
          <a:prstGeom prst="rect">
            <a:avLst/>
          </a:prstGeom>
        </p:spPr>
        <p:txBody>
          <a:bodyPr/>
          <a:lstStyle/>
          <a:p>
            <a:pPr>
              <a:defRPr/>
            </a:pPr>
            <a:fld id="{A46D4413-E2FE-4588-9F87-7370D1C9DE8E}" type="slidenum">
              <a:rPr lang="en-US" altLang="zh-CN"/>
              <a:pPr>
                <a:defRPr/>
              </a:pPr>
              <a:t>6</a:t>
            </a:fld>
            <a:endParaRPr lang="en-US" altLang="zh-CN"/>
          </a:p>
        </p:txBody>
      </p:sp>
    </p:spTree>
    <p:extLst>
      <p:ext uri="{BB962C8B-B14F-4D97-AF65-F5344CB8AC3E}">
        <p14:creationId xmlns:p14="http://schemas.microsoft.com/office/powerpoint/2010/main" xmlns="" val="2535753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21506" name="Rectangle 3"/>
          <p:cNvSpPr>
            <a:spLocks noGrp="1" noChangeArrowheads="1"/>
          </p:cNvSpPr>
          <p:nvPr>
            <p:ph idx="1"/>
          </p:nvPr>
        </p:nvSpPr>
        <p:spPr/>
        <p:txBody>
          <a:bodyPr>
            <a:normAutofit/>
          </a:bodyPr>
          <a:lstStyle/>
          <a:p>
            <a:pPr eaLnBrk="1" hangingPunct="1">
              <a:spcBef>
                <a:spcPct val="30000"/>
              </a:spcBef>
              <a:spcAft>
                <a:spcPct val="10000"/>
              </a:spcAft>
            </a:pPr>
            <a:r>
              <a:rPr lang="en-US" sz="2400" dirty="0" smtClean="0"/>
              <a:t>ATIS groups are continuing to develop standards that can be used to promote interoperability and facilitate interconnection negotiations. This includes contributing to the ITU and global standards efforts.</a:t>
            </a:r>
          </a:p>
          <a:p>
            <a:pPr eaLnBrk="1" hangingPunct="1">
              <a:spcBef>
                <a:spcPct val="30000"/>
              </a:spcBef>
              <a:spcAft>
                <a:spcPct val="10000"/>
              </a:spcAft>
            </a:pPr>
            <a:r>
              <a:rPr lang="en-US" sz="2400" dirty="0" smtClean="0"/>
              <a:t>ATIS will continue to outreach to others to inform them regarding technologies, applications and their standards.</a:t>
            </a:r>
          </a:p>
          <a:p>
            <a:pPr eaLnBrk="1" hangingPunct="1">
              <a:spcBef>
                <a:spcPct val="30000"/>
              </a:spcBef>
              <a:spcAft>
                <a:spcPct val="10000"/>
              </a:spcAft>
            </a:pPr>
            <a:r>
              <a:rPr lang="en-US" sz="2400" dirty="0" smtClean="0"/>
              <a:t>ATIS will continue to partner with other PSOs and the ITU on efforts that effectively promote interoperability, innovation, competition, and cost-effective infrastructure deployment to address market needs on a timely basis.</a:t>
            </a:r>
          </a:p>
        </p:txBody>
      </p:sp>
      <p:sp>
        <p:nvSpPr>
          <p:cNvPr id="4" name="Rectangle 6"/>
          <p:cNvSpPr>
            <a:spLocks noGrp="1" noChangeArrowheads="1"/>
          </p:cNvSpPr>
          <p:nvPr>
            <p:ph type="sldNum" sz="quarter" idx="10"/>
          </p:nvPr>
        </p:nvSpPr>
        <p:spPr>
          <a:prstGeom prst="rect">
            <a:avLst/>
          </a:prstGeom>
        </p:spPr>
        <p:txBody>
          <a:bodyPr/>
          <a:lstStyle/>
          <a:p>
            <a:pPr>
              <a:defRPr/>
            </a:pPr>
            <a:fld id="{80785404-925A-483D-8AE7-9B8D8978C76F}" type="slidenum">
              <a:rPr lang="en-US" altLang="zh-CN"/>
              <a:pPr>
                <a:defRPr/>
              </a:pPr>
              <a:t>7</a:t>
            </a:fld>
            <a:endParaRPr lang="en-US" altLang="zh-CN"/>
          </a:p>
        </p:txBody>
      </p:sp>
    </p:spTree>
    <p:extLst>
      <p:ext uri="{BB962C8B-B14F-4D97-AF65-F5344CB8AC3E}">
        <p14:creationId xmlns:p14="http://schemas.microsoft.com/office/powerpoint/2010/main" xmlns="" val="2962676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eaLnBrk="1" hangingPunct="1"/>
            <a:r>
              <a:rPr lang="en-US" dirty="0" smtClean="0"/>
              <a:t>No changes proposed to existing Resolution (GSC-15/28) at this time.</a:t>
            </a:r>
          </a:p>
        </p:txBody>
      </p:sp>
      <p:sp>
        <p:nvSpPr>
          <p:cNvPr id="4" name="Rectangle 6"/>
          <p:cNvSpPr>
            <a:spLocks noGrp="1" noChangeArrowheads="1"/>
          </p:cNvSpPr>
          <p:nvPr>
            <p:ph type="sldNum" sz="quarter" idx="10"/>
          </p:nvPr>
        </p:nvSpPr>
        <p:spPr>
          <a:prstGeom prst="rect">
            <a:avLst/>
          </a:prstGeom>
        </p:spPr>
        <p:txBody>
          <a:bodyPr/>
          <a:lstStyle/>
          <a:p>
            <a:pPr>
              <a:defRPr/>
            </a:pPr>
            <a:fld id="{01EA1C2E-6CBE-4757-90C6-1778BC98703D}" type="slidenum">
              <a:rPr lang="en-US" altLang="zh-CN"/>
              <a:pPr>
                <a:defRPr/>
              </a:pPr>
              <a:t>8</a:t>
            </a:fld>
            <a:endParaRPr lang="en-US" altLang="zh-CN"/>
          </a:p>
        </p:txBody>
      </p:sp>
      <p:sp>
        <p:nvSpPr>
          <p:cNvPr id="2" name="Title 1"/>
          <p:cNvSpPr>
            <a:spLocks noGrp="1"/>
          </p:cNvSpPr>
          <p:nvPr>
            <p:ph type="title"/>
          </p:nvPr>
        </p:nvSpPr>
        <p:spPr/>
        <p:txBody>
          <a:bodyPr/>
          <a:lstStyle/>
          <a:p>
            <a:r>
              <a:rPr lang="en-US" dirty="0"/>
              <a:t>Proposed Resolution</a:t>
            </a:r>
          </a:p>
        </p:txBody>
      </p:sp>
    </p:spTree>
    <p:extLst>
      <p:ext uri="{BB962C8B-B14F-4D97-AF65-F5344CB8AC3E}">
        <p14:creationId xmlns:p14="http://schemas.microsoft.com/office/powerpoint/2010/main" xmlns="" val="1695276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81200"/>
            <a:ext cx="9144000" cy="1143000"/>
          </a:xfrm>
        </p:spPr>
        <p:txBody>
          <a:bodyPr/>
          <a:lstStyle/>
          <a:p>
            <a:r>
              <a:rPr lang="en-US" dirty="0"/>
              <a:t>Supplemental </a:t>
            </a:r>
            <a:r>
              <a:rPr lang="en-US" dirty="0" smtClean="0"/>
              <a:t>Slides</a:t>
            </a:r>
            <a:endParaRPr lang="en-US" dirty="0"/>
          </a:p>
        </p:txBody>
      </p:sp>
      <p:sp>
        <p:nvSpPr>
          <p:cNvPr id="3" name="Rectangle 6"/>
          <p:cNvSpPr>
            <a:spLocks noGrp="1" noChangeArrowheads="1"/>
          </p:cNvSpPr>
          <p:nvPr>
            <p:ph type="sldNum" sz="quarter" idx="10"/>
          </p:nvPr>
        </p:nvSpPr>
        <p:spPr>
          <a:prstGeom prst="rect">
            <a:avLst/>
          </a:prstGeom>
        </p:spPr>
        <p:txBody>
          <a:bodyPr/>
          <a:lstStyle/>
          <a:p>
            <a:pPr>
              <a:defRPr/>
            </a:pPr>
            <a:fld id="{D6E227EB-ED79-4869-A4DE-2FE2CC20DBA7}" type="slidenum">
              <a:rPr lang="en-US" altLang="zh-CN"/>
              <a:pPr>
                <a:defRPr/>
              </a:pPr>
              <a:t>9</a:t>
            </a:fld>
            <a:endParaRPr lang="en-US" altLang="zh-CN"/>
          </a:p>
        </p:txBody>
      </p:sp>
    </p:spTree>
    <p:extLst>
      <p:ext uri="{BB962C8B-B14F-4D97-AF65-F5344CB8AC3E}">
        <p14:creationId xmlns:p14="http://schemas.microsoft.com/office/powerpoint/2010/main" xmlns="" val="3378207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2D163BB-56A0-4AFE-924B-2354256DBACF}"/>
</file>

<file path=customXml/itemProps2.xml><?xml version="1.0" encoding="utf-8"?>
<ds:datastoreItem xmlns:ds="http://schemas.openxmlformats.org/officeDocument/2006/customXml" ds:itemID="{2D29B971-D954-4A3A-A73F-AAB3E1D2A1EA}"/>
</file>

<file path=customXml/itemProps3.xml><?xml version="1.0" encoding="utf-8"?>
<ds:datastoreItem xmlns:ds="http://schemas.openxmlformats.org/officeDocument/2006/customXml" ds:itemID="{86E4216E-69E1-4BF3-B24B-85788510916E}"/>
</file>

<file path=docProps/app.xml><?xml version="1.0" encoding="utf-8"?>
<Properties xmlns="http://schemas.openxmlformats.org/officeDocument/2006/extended-properties" xmlns:vt="http://schemas.openxmlformats.org/officeDocument/2006/docPropsVTypes">
  <Template>template</Template>
  <TotalTime>73</TotalTime>
  <Words>933</Words>
  <Application>Microsoft Office PowerPoint</Application>
  <PresentationFormat>On-screen Show (4:3)</PresentationFormat>
  <Paragraphs>96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ATIS Interoperability</vt:lpstr>
      <vt:lpstr>Highlight of Current Activities (1)</vt:lpstr>
      <vt:lpstr>Highlight of Current Activities (2)</vt:lpstr>
      <vt:lpstr>Strategic Direction</vt:lpstr>
      <vt:lpstr>Strategic Direction</vt:lpstr>
      <vt:lpstr>Challenges</vt:lpstr>
      <vt:lpstr>Next Steps/Actions</vt:lpstr>
      <vt:lpstr>Proposed Resolution</vt:lpstr>
      <vt:lpstr>Supplemental Slides</vt:lpstr>
      <vt:lpstr>Additional Current Activities (1)</vt:lpstr>
      <vt:lpstr>Additional Current Activities (2)</vt:lpstr>
      <vt:lpstr>Additional Current Activities (3)</vt:lpstr>
      <vt:lpstr>Additional Current Activities (4)</vt:lpstr>
      <vt:lpstr>Additional Current Activities (5)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Interoperability</dc:title>
  <dc:creator>ATIS</dc:creator>
  <dc:description>GSC16-PLEN-88 
31 October 2011</dc:description>
  <cp:lastModifiedBy>Ed Juskevicius</cp:lastModifiedBy>
  <cp:revision>16</cp:revision>
  <dcterms:created xsi:type="dcterms:W3CDTF">2011-09-30T17:17:31Z</dcterms:created>
  <dcterms:modified xsi:type="dcterms:W3CDTF">2011-11-01T02:09:57Z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28400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