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0" r:id="rId6"/>
    <p:sldId id="261" r:id="rId7"/>
    <p:sldId id="270" r:id="rId8"/>
    <p:sldId id="271" r:id="rId9"/>
    <p:sldId id="262" r:id="rId10"/>
    <p:sldId id="266" r:id="rId11"/>
    <p:sldId id="267" r:id="rId12"/>
    <p:sldId id="263" r:id="rId13"/>
    <p:sldId id="264" r:id="rId1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3232150" y="6381750"/>
            <a:ext cx="30686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EE1D4-8FA5-4615-A75E-6502C6DD103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448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519985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1033" name="Picture 9" descr="IC_GSClighthou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725" y="5289550"/>
            <a:ext cx="7556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grpSp>
        <p:nvGrpSpPr>
          <p:cNvPr id="1044" name="Group 20"/>
          <p:cNvGrpSpPr>
            <a:grpSpLocks/>
          </p:cNvGrpSpPr>
          <p:nvPr/>
        </p:nvGrpSpPr>
        <p:grpSpPr bwMode="auto">
          <a:xfrm>
            <a:off x="7313613" y="5445125"/>
            <a:ext cx="1435100" cy="855663"/>
            <a:chOff x="4241" y="3559"/>
            <a:chExt cx="904" cy="539"/>
          </a:xfrm>
        </p:grpSpPr>
        <p:pic>
          <p:nvPicPr>
            <p:cNvPr id="1035" name="Picture 11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 descr="IC_GSCBoat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iller@atis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is.org/docstore/product.aspx?id=2566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Susan Miller,</a:t>
            </a:r>
          </a:p>
          <a:p>
            <a:r>
              <a:rPr lang="en-US" dirty="0" smtClean="0"/>
              <a:t>President &amp; CEO, ATIS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187575"/>
            <a:ext cx="8458200" cy="1470025"/>
          </a:xfrm>
        </p:spPr>
        <p:txBody>
          <a:bodyPr/>
          <a:lstStyle/>
          <a:p>
            <a:r>
              <a:rPr lang="en-US" dirty="0"/>
              <a:t>Alliance for </a:t>
            </a:r>
            <a:r>
              <a:rPr lang="en-US" dirty="0" smtClean="0"/>
              <a:t>Telecommunications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Industry Solutions (ATIS)</a:t>
            </a:r>
            <a:br>
              <a:rPr lang="en-US" dirty="0"/>
            </a:br>
            <a:r>
              <a:rPr lang="en-US" dirty="0"/>
              <a:t>Update</a:t>
            </a:r>
          </a:p>
        </p:txBody>
      </p:sp>
      <p:graphicFrame>
        <p:nvGraphicFramePr>
          <p:cNvPr id="6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5100084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GSC16-PLEN-87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Susan Miller,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smiller@atis.org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3646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41784"/>
          </a:xfrm>
        </p:spPr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>
                <a:latin typeface="Arial" charset="0"/>
              </a:rPr>
              <a:t>PSTN Transition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/>
              <a:t>Understand </a:t>
            </a:r>
            <a:r>
              <a:rPr lang="en-US" sz="2200" dirty="0"/>
              <a:t>what the new network should do and what it will consist </a:t>
            </a:r>
            <a:r>
              <a:rPr lang="en-US" sz="2200" dirty="0" smtClean="0"/>
              <a:t>of, including what </a:t>
            </a:r>
            <a:r>
              <a:rPr lang="en-US" sz="2200" dirty="0"/>
              <a:t>components from the old network will be on the new network.</a:t>
            </a:r>
          </a:p>
          <a:p>
            <a:pPr lvl="1"/>
            <a:r>
              <a:rPr lang="en-US" sz="2200" dirty="0"/>
              <a:t>Understand the regulatory implications of rolling out the new </a:t>
            </a:r>
            <a:r>
              <a:rPr lang="en-US" sz="2200" dirty="0" smtClean="0"/>
              <a:t>network -- specifically </a:t>
            </a:r>
            <a:r>
              <a:rPr lang="en-US" sz="2200" dirty="0"/>
              <a:t>for VoIP and OTT providers.</a:t>
            </a:r>
          </a:p>
          <a:p>
            <a:pPr lvl="1"/>
            <a:r>
              <a:rPr lang="en-US" sz="2200" dirty="0"/>
              <a:t>Identify security issues</a:t>
            </a:r>
            <a:r>
              <a:rPr lang="en-US" sz="2200" dirty="0" smtClean="0"/>
              <a:t>.</a:t>
            </a:r>
            <a:endParaRPr lang="en-US" sz="2000" dirty="0" smtClean="0">
              <a:latin typeface="Arial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/>
              <a:t>Cyber </a:t>
            </a:r>
            <a:r>
              <a:rPr lang="en-US" sz="2400" dirty="0" smtClean="0"/>
              <a:t>Security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/>
              <a:t>Create </a:t>
            </a:r>
            <a:r>
              <a:rPr lang="en-US" sz="2200" dirty="0"/>
              <a:t>a Cyber Security architecture to define the role of security as a foundational enabler that will provide a platform for service delivery from the mobile device/CPE, virtualized network edge, and/or the Data Center/Cloud. </a:t>
            </a:r>
          </a:p>
          <a:p>
            <a:pPr lvl="1"/>
            <a:r>
              <a:rPr lang="en-US" sz="2200" dirty="0" smtClean="0"/>
              <a:t>Understand </a:t>
            </a:r>
            <a:r>
              <a:rPr lang="en-US" sz="2200" dirty="0"/>
              <a:t>White House requirements on Cyber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Security </a:t>
            </a:r>
            <a:r>
              <a:rPr lang="en-US" sz="2200" dirty="0"/>
              <a:t>and identify next steps for ATIS members.</a:t>
            </a: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10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0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/>
              <a:t>Unifying Client Architecture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200" dirty="0"/>
              <a:t>Identify common features exposed  by devices and operating systems to application clients.</a:t>
            </a:r>
          </a:p>
          <a:p>
            <a:pPr lvl="1"/>
            <a:r>
              <a:rPr lang="en-US" sz="2200" dirty="0"/>
              <a:t>Determine information to be included in APIs for these features.</a:t>
            </a:r>
          </a:p>
          <a:p>
            <a:pPr lvl="1"/>
            <a:r>
              <a:rPr lang="en-US" sz="2200" dirty="0"/>
              <a:t>Develop a framework architecture to provide a hardware-agnostic view of device functionality.</a:t>
            </a:r>
          </a:p>
          <a:p>
            <a:pPr marL="457200" lvl="1" indent="0">
              <a:spcBef>
                <a:spcPct val="10000"/>
              </a:spcBef>
              <a:spcAft>
                <a:spcPct val="10000"/>
              </a:spcAft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11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41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and Direction</a:t>
            </a:r>
            <a:endParaRPr lang="en-US" dirty="0"/>
          </a:p>
        </p:txBody>
      </p:sp>
      <p:sp>
        <p:nvSpPr>
          <p:cNvPr id="13313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124744"/>
            <a:ext cx="8229600" cy="5047456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The pace of innovation, the need for business relevance, the speed of the output’s delivery is more important than it has ever been to ATIS members.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The integration of network and IT are happening and will enable companies to provide services with an interoperable, media-rich, service-oriented network.</a:t>
            </a:r>
          </a:p>
          <a:p>
            <a:pPr>
              <a:spcAft>
                <a:spcPct val="20000"/>
              </a:spcAft>
            </a:pPr>
            <a:r>
              <a:rPr lang="en-US" sz="2400" dirty="0">
                <a:latin typeface="Arial" charset="0"/>
              </a:rPr>
              <a:t>The standards landscape is shifting: </a:t>
            </a:r>
            <a:r>
              <a:rPr lang="en-US" sz="2400" dirty="0" smtClean="0">
                <a:latin typeface="Arial" charset="0"/>
              </a:rPr>
              <a:t> greater value </a:t>
            </a:r>
            <a:r>
              <a:rPr lang="en-US" sz="2400" dirty="0">
                <a:latin typeface="Arial" charset="0"/>
              </a:rPr>
              <a:t>received from “standards for business sake</a:t>
            </a:r>
            <a:r>
              <a:rPr lang="en-US" sz="2400" dirty="0" smtClean="0">
                <a:latin typeface="Arial" charset="0"/>
              </a:rPr>
              <a:t>.”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Re-invention of </a:t>
            </a:r>
            <a:r>
              <a:rPr lang="en-US" sz="2400" dirty="0">
                <a:latin typeface="Arial" charset="0"/>
              </a:rPr>
              <a:t>how we </a:t>
            </a:r>
            <a:r>
              <a:rPr lang="en-US" sz="2400" dirty="0" smtClean="0">
                <a:latin typeface="Arial" charset="0"/>
              </a:rPr>
              <a:t>develop standards will be essential.</a:t>
            </a:r>
            <a:endParaRPr lang="en-US" sz="2400" dirty="0">
              <a:latin typeface="Arial" charset="0"/>
            </a:endParaRPr>
          </a:p>
          <a:p>
            <a:pPr>
              <a:spcAft>
                <a:spcPct val="20000"/>
              </a:spcAft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1331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90398C-CDFA-42DD-BD94-65CBBD8A85F7}" type="slidenum">
              <a:rPr lang="en-US" altLang="zh-CN" smtClean="0">
                <a:ea typeface="宋体"/>
              </a:rPr>
              <a:pPr/>
              <a:t>12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3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Direction</a:t>
            </a:r>
          </a:p>
        </p:txBody>
      </p:sp>
      <p:sp>
        <p:nvSpPr>
          <p:cNvPr id="14337" name="Rectangle 2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>
                <a:latin typeface="Arial" charset="0"/>
              </a:rPr>
              <a:t>Reshape and rethink the “new networks” – many new forces in play.</a:t>
            </a:r>
            <a:endParaRPr lang="en-US" sz="2000" dirty="0" smtClean="0">
              <a:latin typeface="Arial" charset="0"/>
            </a:endParaRP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>
                <a:latin typeface="Arial" charset="0"/>
              </a:rPr>
              <a:t>Traditional telephone – now moving towards all IP -- offering media and entertainment.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>
                <a:latin typeface="Arial" charset="0"/>
              </a:rPr>
              <a:t>IPTV, 3D TV, “TV Everywhere” and Holography.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>
                <a:latin typeface="Arial" charset="0"/>
              </a:rPr>
              <a:t>IMS, Web 3.0 and IPv6.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>
                <a:latin typeface="Arial" charset="0"/>
              </a:rPr>
              <a:t>Broadband Everywhere.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>
                <a:latin typeface="Arial" charset="0"/>
              </a:rPr>
              <a:t>Mobility is here – new devices, services, and capabilities.</a:t>
            </a:r>
          </a:p>
        </p:txBody>
      </p:sp>
      <p:sp>
        <p:nvSpPr>
          <p:cNvPr id="1433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414F931-7A4F-4102-98C8-9FACB7B86670}" type="slidenum">
              <a:rPr lang="en-US" altLang="zh-CN" smtClean="0">
                <a:ea typeface="宋体"/>
              </a:rPr>
              <a:pPr/>
              <a:t>13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0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Activities</a:t>
            </a:r>
            <a:endParaRPr lang="en-US" dirty="0"/>
          </a:p>
        </p:txBody>
      </p:sp>
      <p:sp>
        <p:nvSpPr>
          <p:cNvPr id="7169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0668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>
                <a:latin typeface="Arial" charset="0"/>
              </a:rPr>
              <a:t>ATIS’ objective is to develop technical and operational solutions – </a:t>
            </a:r>
            <a:r>
              <a:rPr lang="en-US" sz="2400" dirty="0" smtClean="0">
                <a:latin typeface="Arial" charset="0"/>
              </a:rPr>
              <a:t>standards, business </a:t>
            </a:r>
            <a:r>
              <a:rPr lang="en-US" sz="2400" dirty="0">
                <a:latin typeface="Arial" charset="0"/>
              </a:rPr>
              <a:t>use cases, best practices, requirements, road maps, definitions, interoperability tests, market analyses, </a:t>
            </a:r>
            <a:r>
              <a:rPr lang="en-US" sz="2400" dirty="0" smtClean="0">
                <a:latin typeface="Arial" charset="0"/>
              </a:rPr>
              <a:t>technology/policy </a:t>
            </a:r>
            <a:r>
              <a:rPr lang="en-US" sz="2400" dirty="0">
                <a:latin typeface="Arial" charset="0"/>
              </a:rPr>
              <a:t>positions, </a:t>
            </a:r>
            <a:r>
              <a:rPr lang="en-US" sz="2400" dirty="0" smtClean="0">
                <a:latin typeface="Arial" charset="0"/>
              </a:rPr>
              <a:t>etc.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ATIS places an emphasis on its members’ market-driven priorities – at the intersection of business and technology.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Led by a senior executive Board of Directors, its Technology and Operations (TOPS) Council, and its CIO Council.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Business opportunities to be realized and business challenges to be solved sets the priority agenda.  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7464D2-1F39-40BB-B6FA-0EEB3FFB8963}" type="slidenum">
              <a:rPr lang="en-US" altLang="zh-CN" smtClean="0">
                <a:ea typeface="宋体"/>
              </a:rPr>
              <a:pPr/>
              <a:t>2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0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2011 </a:t>
            </a:r>
            <a:r>
              <a:rPr lang="en-US" dirty="0"/>
              <a:t>ATIS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8193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990600"/>
            <a:ext cx="8229600" cy="5334000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Evolving Our Approach – Moving to delivering output  in concert with business needs for priority work.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Tight time frames with parallel interoperability needs addressed – fast tracking more the norm;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Smaller development groups with greater range of  expertise; </a:t>
            </a:r>
          </a:p>
          <a:p>
            <a:pPr lvl="1">
              <a:spcAft>
                <a:spcPct val="20000"/>
              </a:spcAft>
            </a:pPr>
            <a:r>
              <a:rPr lang="en-US" sz="2200" dirty="0">
                <a:latin typeface="Arial" charset="0"/>
              </a:rPr>
              <a:t>Engagement of business organizations with more emphasis on business value</a:t>
            </a:r>
            <a:r>
              <a:rPr lang="en-US" sz="2200" dirty="0" smtClean="0">
                <a:latin typeface="Arial" charset="0"/>
              </a:rPr>
              <a:t>; and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“Launch and adjust” – evolutionary approach. 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Landscape Teams -- to Focus Groups -- to Output Development</a:t>
            </a:r>
          </a:p>
          <a:p>
            <a:pPr>
              <a:spcAft>
                <a:spcPct val="20000"/>
              </a:spcAft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smtClean="0">
                <a:latin typeface="Arial" charset="0"/>
              </a:rPr>
              <a:t>     </a:t>
            </a:r>
            <a:r>
              <a:rPr lang="en-US" sz="2600" dirty="0" smtClean="0">
                <a:latin typeface="Arial" charset="0"/>
              </a:rPr>
              <a:t> </a:t>
            </a:r>
            <a:endParaRPr lang="en-US" sz="2600" dirty="0">
              <a:latin typeface="Arial" charset="0"/>
            </a:endParaRPr>
          </a:p>
          <a:p>
            <a:pPr>
              <a:spcAft>
                <a:spcPct val="20000"/>
              </a:spcAft>
            </a:pPr>
            <a:endParaRPr lang="en-US" sz="2600" dirty="0" smtClean="0">
              <a:latin typeface="Arial" charset="0"/>
            </a:endParaRPr>
          </a:p>
          <a:p>
            <a:pPr lvl="1">
              <a:spcAft>
                <a:spcPct val="20000"/>
              </a:spcAft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ECABB5-08D9-4668-9CAB-9EC3DC26D935}" type="slidenum">
              <a:rPr lang="en-US" altLang="zh-CN" smtClean="0">
                <a:ea typeface="宋体"/>
              </a:rPr>
              <a:pPr/>
              <a:t>3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Cloud Services</a:t>
            </a:r>
            <a:r>
              <a:rPr lang="en-US" sz="2400" dirty="0" smtClean="0"/>
              <a:t> -- Forum Launches</a:t>
            </a:r>
          </a:p>
          <a:p>
            <a:r>
              <a:rPr lang="en-US" sz="2400" i="1" dirty="0" smtClean="0"/>
              <a:t>Network Optimization</a:t>
            </a:r>
            <a:r>
              <a:rPr lang="en-US" sz="2400" dirty="0" smtClean="0"/>
              <a:t> -- Focus Group Report completed.</a:t>
            </a:r>
          </a:p>
          <a:p>
            <a:r>
              <a:rPr lang="en-US" sz="2400" i="1" dirty="0" smtClean="0"/>
              <a:t>Consolidation and Convergence </a:t>
            </a:r>
            <a:r>
              <a:rPr lang="en-US" sz="2400" dirty="0"/>
              <a:t>-- </a:t>
            </a:r>
            <a:r>
              <a:rPr lang="en-US" sz="2400" dirty="0" smtClean="0"/>
              <a:t>Task Force Report completed.  </a:t>
            </a:r>
          </a:p>
          <a:p>
            <a:r>
              <a:rPr lang="en-US" sz="2400" i="1" dirty="0"/>
              <a:t>IP Downloadable Security</a:t>
            </a:r>
            <a:r>
              <a:rPr lang="en-US" sz="2400" dirty="0"/>
              <a:t> -- “Incubator” wrapping up with downloadable security solution </a:t>
            </a:r>
            <a:r>
              <a:rPr lang="en-US" sz="2400" dirty="0" smtClean="0"/>
              <a:t>specification completion.</a:t>
            </a:r>
          </a:p>
          <a:p>
            <a:r>
              <a:rPr lang="en-US" sz="2400" dirty="0" smtClean="0"/>
              <a:t>Launching Work on: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i="1" dirty="0" smtClean="0"/>
              <a:t>Over The Top Services</a:t>
            </a:r>
          </a:p>
          <a:p>
            <a:pPr lvl="1"/>
            <a:r>
              <a:rPr lang="en-US" sz="2200" i="1" dirty="0" smtClean="0"/>
              <a:t> </a:t>
            </a:r>
            <a:r>
              <a:rPr lang="en-US" sz="2200" i="1" dirty="0" err="1" smtClean="0"/>
              <a:t>eHealth</a:t>
            </a:r>
            <a:endParaRPr lang="en-US" sz="2200" i="1" dirty="0" smtClean="0"/>
          </a:p>
          <a:p>
            <a:pPr lvl="1"/>
            <a:r>
              <a:rPr lang="en-US" sz="2200" i="1" dirty="0" smtClean="0"/>
              <a:t>Public Switched Telephone Network (PSTN) Transition</a:t>
            </a:r>
          </a:p>
          <a:p>
            <a:pPr lvl="1"/>
            <a:r>
              <a:rPr lang="en-US" sz="2200" i="1" dirty="0" smtClean="0"/>
              <a:t>Cyber Security </a:t>
            </a:r>
          </a:p>
          <a:p>
            <a:pPr lvl="1"/>
            <a:r>
              <a:rPr lang="en-US" sz="2200" i="1" dirty="0" smtClean="0"/>
              <a:t>Unifying Client Architecture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646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2011 ATIS Activities</a:t>
            </a:r>
            <a:endParaRPr lang="en-US" dirty="0"/>
          </a:p>
        </p:txBody>
      </p:sp>
      <p:sp>
        <p:nvSpPr>
          <p:cNvPr id="10241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57200" y="838200"/>
            <a:ext cx="8382000" cy="5486400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Cloud Services Forum (CSF) Launches in February 2011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Definition of cloud services, functional usage scenarios, and service enablers.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Interconnected cloud services and how service providers can leverage their core network and service attributes. 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First Priority Use Cases:</a:t>
            </a:r>
            <a:r>
              <a:rPr lang="en-US" dirty="0" smtClean="0">
                <a:latin typeface="Arial" charset="0"/>
              </a:rPr>
              <a:t> </a:t>
            </a: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Content Delivery Network-Interconnection</a:t>
            </a:r>
          </a:p>
          <a:p>
            <a:pPr lvl="1">
              <a:spcAft>
                <a:spcPct val="20000"/>
              </a:spcAft>
            </a:pPr>
            <a:r>
              <a:rPr lang="en-US" sz="2000" dirty="0" err="1" smtClean="0">
                <a:latin typeface="Arial" charset="0"/>
              </a:rPr>
              <a:t>Telepresence</a:t>
            </a:r>
            <a:r>
              <a:rPr lang="en-US" sz="2000" dirty="0" smtClean="0">
                <a:latin typeface="Arial" charset="0"/>
              </a:rPr>
              <a:t> – interworking of at least 2 systems in multiple carrier domains and across 2 different supplier TP systems plus 3 other use cases to define the ultimate service architecture.</a:t>
            </a: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Virtual Desktop</a:t>
            </a: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Virtual Private Network </a:t>
            </a:r>
          </a:p>
        </p:txBody>
      </p:sp>
      <p:sp>
        <p:nvSpPr>
          <p:cNvPr id="1024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11D6FA6-97F4-4F51-973D-6E23822EFF55}" type="slidenum">
              <a:rPr lang="en-US" altLang="zh-CN" smtClean="0">
                <a:ea typeface="宋体"/>
              </a:rPr>
              <a:pPr/>
              <a:t>5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7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094184"/>
          </a:xfrm>
        </p:spPr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2011 </a:t>
            </a:r>
            <a:r>
              <a:rPr lang="en-US" dirty="0"/>
              <a:t>ATIS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1265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130300"/>
            <a:ext cx="8229600" cy="5194300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Completed </a:t>
            </a:r>
            <a:r>
              <a:rPr lang="en-US" sz="2400" i="1" dirty="0">
                <a:solidFill>
                  <a:schemeClr val="accent6"/>
                </a:solidFill>
                <a:latin typeface="Arial" charset="0"/>
                <a:hlinkClick r:id="rId2"/>
              </a:rPr>
              <a:t>Network Optimization Focus </a:t>
            </a:r>
            <a:r>
              <a:rPr lang="en-US" sz="2400" i="1" dirty="0" smtClean="0">
                <a:solidFill>
                  <a:schemeClr val="accent6"/>
                </a:solidFill>
                <a:latin typeface="Arial" charset="0"/>
                <a:hlinkClick r:id="rId2"/>
              </a:rPr>
              <a:t>Group Report</a:t>
            </a:r>
            <a:endParaRPr lang="en-US" sz="2400" i="1" dirty="0" smtClean="0">
              <a:solidFill>
                <a:schemeClr val="accent6"/>
              </a:solidFill>
              <a:latin typeface="Arial" charset="0"/>
            </a:endParaRP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Recommendations to help networks become more efficient at handling traffic growth while maintaining a high quality of experience for end-users:  </a:t>
            </a:r>
          </a:p>
          <a:p>
            <a:pPr lvl="2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How and when traffic is routed, policed shaped, and prioritized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Examined a </a:t>
            </a:r>
            <a:r>
              <a:rPr lang="en-US" sz="2200" dirty="0">
                <a:latin typeface="Arial" charset="0"/>
              </a:rPr>
              <a:t>wide range of network optimization use cases, identifying the required service capabilities, various implementation options, </a:t>
            </a:r>
            <a:r>
              <a:rPr lang="en-US" sz="2200" dirty="0" smtClean="0">
                <a:latin typeface="Arial" charset="0"/>
              </a:rPr>
              <a:t>and regulatory considerations. </a:t>
            </a:r>
          </a:p>
          <a:p>
            <a:pPr lvl="2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Included such optimization functions as caching, TCP optimization, signaling proxies, video rate adaption/compression, buffer management techniques, 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etc. </a:t>
            </a:r>
          </a:p>
        </p:txBody>
      </p:sp>
      <p:sp>
        <p:nvSpPr>
          <p:cNvPr id="1126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6AE5CC7-5FED-4146-A408-B104250FC21D}" type="slidenum">
              <a:rPr lang="en-US" altLang="zh-CN" smtClean="0">
                <a:ea typeface="宋体"/>
              </a:rPr>
              <a:pPr/>
              <a:t>6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52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41784"/>
          </a:xfrm>
        </p:spPr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90600"/>
            <a:ext cx="8229600" cy="5334000"/>
          </a:xfrm>
        </p:spPr>
        <p:txBody>
          <a:bodyPr/>
          <a:lstStyle/>
          <a:p>
            <a:r>
              <a:rPr lang="en-US" sz="2400" dirty="0" smtClean="0"/>
              <a:t>Consolidation and Convergence Task Force Report</a:t>
            </a:r>
            <a:r>
              <a:rPr lang="en-US" dirty="0" smtClean="0"/>
              <a:t> </a:t>
            </a:r>
          </a:p>
          <a:p>
            <a:pPr lvl="1"/>
            <a:r>
              <a:rPr lang="en-US" sz="2200" dirty="0" smtClean="0"/>
              <a:t>Outgrowth of ATIS’ effort on facilities consolidation </a:t>
            </a:r>
          </a:p>
          <a:p>
            <a:pPr lvl="1"/>
            <a:r>
              <a:rPr lang="en-US" sz="2200" dirty="0" smtClean="0"/>
              <a:t>Considers consolidation in the environment of moving towards next generation networks – assessing the business drivers and technologies for consolidation. Included:</a:t>
            </a:r>
          </a:p>
          <a:p>
            <a:pPr lvl="2"/>
            <a:r>
              <a:rPr lang="en-US" sz="2200" dirty="0" smtClean="0"/>
              <a:t>The implications of the “Next Gen CO”;</a:t>
            </a:r>
          </a:p>
          <a:p>
            <a:pPr lvl="2"/>
            <a:r>
              <a:rPr lang="en-US" sz="2200" dirty="0" smtClean="0"/>
              <a:t>Multi-vendor support once COs are consolidated;</a:t>
            </a:r>
          </a:p>
          <a:p>
            <a:pPr lvl="2"/>
            <a:r>
              <a:rPr lang="en-US" sz="2200" dirty="0" smtClean="0"/>
              <a:t>Managing a consolidated network; and </a:t>
            </a:r>
          </a:p>
          <a:p>
            <a:pPr lvl="2"/>
            <a:r>
              <a:rPr lang="en-US" sz="2200" dirty="0" smtClean="0"/>
              <a:t>Regulatory impacts.  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 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0758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IP Downloadable Security </a:t>
            </a:r>
            <a:r>
              <a:rPr lang="en-US" sz="2400" dirty="0" smtClean="0"/>
              <a:t>Incubator </a:t>
            </a:r>
          </a:p>
          <a:p>
            <a:pPr lvl="1"/>
            <a:r>
              <a:rPr lang="en-US" sz="2200" dirty="0" smtClean="0"/>
              <a:t>Mission: development of an internal, network-delivered downloadable security solution (DSS) for IPTV, including technical specifications related to DSS.</a:t>
            </a:r>
          </a:p>
          <a:p>
            <a:pPr lvl="1"/>
            <a:r>
              <a:rPr lang="en-US" sz="2200" dirty="0" smtClean="0"/>
              <a:t>Effort extended to the “three screen experience”, mobile device applications, HTML.5 content, and MPEG-4 delivery.</a:t>
            </a:r>
          </a:p>
          <a:p>
            <a:pPr lvl="1"/>
            <a:r>
              <a:rPr lang="en-US" sz="2200" dirty="0" smtClean="0"/>
              <a:t>Specification to be submitted to ATIS’ IPTV Interoperability </a:t>
            </a:r>
            <a:r>
              <a:rPr lang="en-US" sz="2200" dirty="0"/>
              <a:t>Forum (IIF</a:t>
            </a:r>
            <a:r>
              <a:rPr lang="en-US" sz="2200" dirty="0" smtClean="0"/>
              <a:t>) to standardize.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1386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2011 ATIS Activities</a:t>
            </a:r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124744"/>
            <a:ext cx="8370887" cy="5199856"/>
          </a:xfrm>
        </p:spPr>
        <p:txBody>
          <a:bodyPr>
            <a:normAutofit lnSpcReduction="10000"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>
                <a:latin typeface="Arial" charset="0"/>
              </a:rPr>
              <a:t>Over the Top (OTT) Services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200" dirty="0" smtClean="0"/>
              <a:t>Focus </a:t>
            </a:r>
            <a:r>
              <a:rPr lang="en-US" sz="2200" dirty="0"/>
              <a:t>and support service provider interoperability and </a:t>
            </a:r>
            <a:r>
              <a:rPr lang="en-US" sz="2200" dirty="0" smtClean="0"/>
              <a:t>integration.</a:t>
            </a:r>
          </a:p>
          <a:p>
            <a:pPr lvl="1"/>
            <a:r>
              <a:rPr lang="en-US" sz="2200" dirty="0"/>
              <a:t>Assess how to integrate OTT as a wholesale </a:t>
            </a:r>
            <a:r>
              <a:rPr lang="en-US" sz="2200" dirty="0" smtClean="0"/>
              <a:t>offering</a:t>
            </a:r>
            <a:r>
              <a:rPr lang="en-US" sz="2200" dirty="0"/>
              <a:t>.</a:t>
            </a:r>
          </a:p>
          <a:p>
            <a:pPr lvl="1"/>
            <a:r>
              <a:rPr lang="en-US" sz="2200" dirty="0"/>
              <a:t>Develop an interworking architecture for OTT </a:t>
            </a:r>
            <a:r>
              <a:rPr lang="en-US" sz="2200" dirty="0" smtClean="0"/>
              <a:t>services.</a:t>
            </a:r>
          </a:p>
          <a:p>
            <a:pPr lvl="1"/>
            <a:r>
              <a:rPr lang="en-US" sz="2200" dirty="0" smtClean="0"/>
              <a:t>Target </a:t>
            </a:r>
            <a:r>
              <a:rPr lang="en-US" sz="2200" dirty="0"/>
              <a:t>services will </a:t>
            </a:r>
            <a:r>
              <a:rPr lang="en-US" sz="2200" dirty="0" smtClean="0"/>
              <a:t>include VoIP </a:t>
            </a:r>
            <a:r>
              <a:rPr lang="en-US" sz="2200" dirty="0" err="1"/>
              <a:t>Interop</a:t>
            </a:r>
            <a:r>
              <a:rPr lang="en-US" sz="2200" dirty="0"/>
              <a:t>, Video, Chat, and </a:t>
            </a:r>
            <a:r>
              <a:rPr lang="en-US" sz="2200" dirty="0" smtClean="0"/>
              <a:t>Gaming</a:t>
            </a:r>
            <a:endParaRPr lang="en-US" sz="2000" dirty="0" smtClean="0">
              <a:latin typeface="Arial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err="1" smtClean="0">
                <a:latin typeface="Arial" charset="0"/>
              </a:rPr>
              <a:t>eHealth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200" dirty="0"/>
              <a:t>Determine how the industry will address </a:t>
            </a:r>
            <a:r>
              <a:rPr lang="en-US" sz="2200" dirty="0" err="1"/>
              <a:t>eHealth</a:t>
            </a:r>
            <a:r>
              <a:rPr lang="en-US" sz="2200" dirty="0"/>
              <a:t> issues from a service provider </a:t>
            </a:r>
            <a:r>
              <a:rPr lang="en-US" sz="2200" dirty="0" smtClean="0"/>
              <a:t>perspective.</a:t>
            </a:r>
            <a:endParaRPr lang="en-US" sz="2200" dirty="0"/>
          </a:p>
          <a:p>
            <a:pPr lvl="1"/>
            <a:r>
              <a:rPr lang="en-US" sz="2200" dirty="0"/>
              <a:t>Assess the privacy/security concerns </a:t>
            </a:r>
            <a:r>
              <a:rPr lang="en-US" sz="2200" dirty="0" smtClean="0"/>
              <a:t>and </a:t>
            </a:r>
            <a:r>
              <a:rPr lang="en-US" sz="2200" dirty="0"/>
              <a:t>develop relevant security classes for data.</a:t>
            </a:r>
          </a:p>
          <a:p>
            <a:pPr lvl="1"/>
            <a:r>
              <a:rPr lang="en-US" sz="2200" dirty="0"/>
              <a:t>Develop industry best practices/guidelines for deploying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err="1" smtClean="0"/>
              <a:t>eHealth</a:t>
            </a:r>
            <a:r>
              <a:rPr lang="en-US" sz="2200" dirty="0" smtClean="0"/>
              <a:t> </a:t>
            </a:r>
            <a:r>
              <a:rPr lang="en-US" sz="2200" dirty="0"/>
              <a:t>services.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9</a:t>
            </a:fld>
            <a:endParaRPr lang="en-US" altLang="zh-CN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0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F05A67-4541-4AD6-B017-289006B16EDE}"/>
</file>

<file path=customXml/itemProps2.xml><?xml version="1.0" encoding="utf-8"?>
<ds:datastoreItem xmlns:ds="http://schemas.openxmlformats.org/officeDocument/2006/customXml" ds:itemID="{9E193837-A28B-4F30-9E8F-38CE835E72FA}"/>
</file>

<file path=customXml/itemProps3.xml><?xml version="1.0" encoding="utf-8"?>
<ds:datastoreItem xmlns:ds="http://schemas.openxmlformats.org/officeDocument/2006/customXml" ds:itemID="{B2FAB715-3370-4E41-9C3A-AD41012A7939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252</TotalTime>
  <Words>982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</vt:lpstr>
      <vt:lpstr>Alliance for Telecommunications  Industry Solutions (ATIS) Update</vt:lpstr>
      <vt:lpstr>Highlight of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Highlight of 2011 ATIS Activities</vt:lpstr>
      <vt:lpstr>Observations and Direction</vt:lpstr>
      <vt:lpstr>Observations and Direction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Alliance for Telecommunications Industry Solutions (ATIS) Update</dc:title>
  <dc:creator>ATIS</dc:creator>
  <dc:description>GSC16-PLEN-87 
31 October 2011</dc:description>
  <cp:lastModifiedBy>Ed Juskevicius</cp:lastModifiedBy>
  <cp:revision>43</cp:revision>
  <dcterms:created xsi:type="dcterms:W3CDTF">2011-09-30T16:25:03Z</dcterms:created>
  <dcterms:modified xsi:type="dcterms:W3CDTF">2011-10-31T12:20:20Z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28300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