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79" r:id="rId4"/>
    <p:sldId id="285" r:id="rId5"/>
    <p:sldId id="286" r:id="rId6"/>
    <p:sldId id="280" r:id="rId7"/>
    <p:sldId id="288" r:id="rId8"/>
    <p:sldId id="287" r:id="rId9"/>
    <p:sldId id="260" r:id="rId10"/>
    <p:sldId id="261" r:id="rId11"/>
    <p:sldId id="262" r:id="rId12"/>
    <p:sldId id="263" r:id="rId13"/>
    <p:sldId id="272" r:id="rId14"/>
    <p:sldId id="282" r:id="rId15"/>
    <p:sldId id="284" r:id="rId16"/>
    <p:sldId id="283" r:id="rId17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CA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475B335-F0EB-407F-99A9-145F54997BC0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62315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smtClean="0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fld id="{ED2E7B96-C80D-4AA5-A79B-CCF2792D2022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b="1" smtClean="0"/>
              <a:t>Click to edit Master title style</a:t>
            </a:r>
            <a:endParaRPr lang="en-CA" b="1"/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3028950" y="6381750"/>
            <a:ext cx="306863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10" name="Picture 15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FC557E3-CEBD-4FDB-9F47-FCBB1BBD1E1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21133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55DDE48-5238-4E73-A182-5EFC74729D2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179186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121400"/>
            <a:ext cx="2289175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23F31-5D16-4592-AE47-776531861B2D}" type="datetime1">
              <a:rPr lang="en-US"/>
              <a:pPr>
                <a:defRPr/>
              </a:pPr>
              <a:t>10/29/2011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12140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AB89E-89E6-481D-B16C-9A7A1655B53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658711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27996"/>
            <a:ext cx="8229600" cy="936298"/>
          </a:xfrm>
          <a:prstGeom prst="rect">
            <a:avLst/>
          </a:prstGeom>
        </p:spPr>
        <p:txBody>
          <a:bodyPr anchor="b"/>
          <a:lstStyle>
            <a:lvl1pPr>
              <a:defRPr sz="3200" b="1" i="0" baseline="0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351128"/>
            <a:ext cx="8229600" cy="4735773"/>
          </a:xfrm>
          <a:prstGeom prst="rect">
            <a:avLst/>
          </a:prstGeom>
        </p:spPr>
        <p:txBody>
          <a:bodyPr tIns="0" bIns="0"/>
          <a:lstStyle>
            <a:lvl1pPr marL="342900" indent="-342900">
              <a:spcBef>
                <a:spcPts val="1032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</a:defRPr>
            </a:lvl1pPr>
            <a:lvl2pPr>
              <a:buClrTx/>
              <a:defRPr sz="2200">
                <a:solidFill>
                  <a:schemeClr val="tx1"/>
                </a:solidFill>
              </a:defRPr>
            </a:lvl2pPr>
            <a:lvl3pPr>
              <a:buClrTx/>
              <a:defRPr sz="2200">
                <a:solidFill>
                  <a:schemeClr val="tx1"/>
                </a:solidFill>
              </a:defRPr>
            </a:lvl3pPr>
            <a:lvl4pPr>
              <a:buClrTx/>
              <a:defRPr sz="2200" baseline="0">
                <a:solidFill>
                  <a:schemeClr val="tx1"/>
                </a:solidFill>
              </a:defRPr>
            </a:lvl4pPr>
            <a:lvl5pPr>
              <a:buClrTx/>
              <a:defRPr sz="2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0" y="1141928"/>
            <a:ext cx="9144000" cy="1588"/>
          </a:xfrm>
          <a:prstGeom prst="line">
            <a:avLst/>
          </a:prstGeom>
          <a:ln w="6350" cap="flat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92385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3758190-59B5-4FAF-92D8-77798514AC83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564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65658CA-A683-4E85-ADD3-5DAC5B25D0B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70256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65EB01D-C23C-4BFB-8069-A0EC0676A311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46494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1333EC-76A9-446B-B6FA-E83403118FA9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9040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0CDA0B7-EA43-4A85-AC91-5E9744891604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03208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095BCE-9E5A-411F-8EE0-CC981FF02FE6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218314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032FF8-54F8-4A7F-B626-B700A1154695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05770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EDEAF2E-4214-40DB-A233-D0A0424DC30C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9701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-27384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4744"/>
            <a:ext cx="8229600" cy="52570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</a:defRPr>
            </a:lvl1pPr>
          </a:lstStyle>
          <a:p>
            <a:fld id="{2B784003-CA28-42A6-AE01-896FD01E6E4B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1" name="Text Box 16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2" name="Rectangle 17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pic>
        <p:nvPicPr>
          <p:cNvPr id="13" name="Picture 23" descr="IC_GSClighthouse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2725" y="5373688"/>
            <a:ext cx="65881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4"/>
          <p:cNvSpPr>
            <a:spLocks noChangeArrowheads="1"/>
          </p:cNvSpPr>
          <p:nvPr userDrawn="1"/>
        </p:nvSpPr>
        <p:spPr bwMode="auto">
          <a:xfrm>
            <a:off x="7387443" y="260350"/>
            <a:ext cx="136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CA" sz="1200" dirty="0" smtClean="0">
                <a:solidFill>
                  <a:srgbClr val="09244D"/>
                </a:solidFill>
              </a:rPr>
              <a:t>GSC16-PLEN-84</a:t>
            </a:r>
            <a:endParaRPr lang="en-CA" sz="1200" dirty="0">
              <a:solidFill>
                <a:srgbClr val="09244D"/>
              </a:solidFill>
            </a:endParaRPr>
          </a:p>
        </p:txBody>
      </p:sp>
      <p:grpSp>
        <p:nvGrpSpPr>
          <p:cNvPr id="15" name="Group 31"/>
          <p:cNvGrpSpPr>
            <a:grpSpLocks/>
          </p:cNvGrpSpPr>
          <p:nvPr userDrawn="1"/>
        </p:nvGrpSpPr>
        <p:grpSpPr bwMode="auto">
          <a:xfrm>
            <a:off x="7583488" y="5589588"/>
            <a:ext cx="1165225" cy="692150"/>
            <a:chOff x="4241" y="3559"/>
            <a:chExt cx="904" cy="539"/>
          </a:xfrm>
        </p:grpSpPr>
        <p:pic>
          <p:nvPicPr>
            <p:cNvPr id="16" name="Picture 32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pic>
          <p:nvPicPr>
            <p:cNvPr id="17" name="Picture 33" descr="IC_GSCBoat"/>
            <p:cNvPicPr>
              <a:picLocks noChangeAspect="1" noChangeArrowheads="1"/>
            </p:cNvPicPr>
            <p:nvPr userDrawn="1"/>
          </p:nvPicPr>
          <p:blipFill>
            <a:blip r:embed="rId17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ndrew.white@nsn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2.doc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tis.org/docsto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5.jpeg"/><Relationship Id="rId7" Type="http://schemas.openxmlformats.org/officeDocument/2006/relationships/image" Target="../media/image11.pn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zh-CN" dirty="0"/>
              <a:t>Andrew </a:t>
            </a:r>
            <a:r>
              <a:rPr lang="en-GB" altLang="zh-CN" dirty="0" smtClean="0"/>
              <a:t>White,</a:t>
            </a:r>
          </a:p>
          <a:p>
            <a:r>
              <a:rPr lang="en-GB" altLang="zh-CN" dirty="0"/>
              <a:t>Principal </a:t>
            </a:r>
            <a:r>
              <a:rPr lang="en-GB" altLang="zh-CN" smtClean="0"/>
              <a:t>Consultant,</a:t>
            </a:r>
          </a:p>
          <a:p>
            <a:r>
              <a:rPr lang="en-GB" altLang="zh-CN" smtClean="0"/>
              <a:t>Nokia </a:t>
            </a:r>
            <a:r>
              <a:rPr lang="en-GB" altLang="zh-CN" dirty="0"/>
              <a:t>Siemens </a:t>
            </a:r>
            <a:r>
              <a:rPr lang="en-GB" altLang="zh-CN" dirty="0" smtClean="0"/>
              <a:t>Networks</a:t>
            </a:r>
            <a:endParaRPr lang="en-GB" altLang="zh-CN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ATIS’ Cloud Services Activity</a:t>
            </a:r>
            <a:endParaRPr lang="en-US" dirty="0"/>
          </a:p>
        </p:txBody>
      </p:sp>
      <p:graphicFrame>
        <p:nvGraphicFramePr>
          <p:cNvPr id="4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35563423"/>
              </p:ext>
            </p:extLst>
          </p:nvPr>
        </p:nvGraphicFramePr>
        <p:xfrm>
          <a:off x="3587750" y="288925"/>
          <a:ext cx="5064125" cy="1310640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GSC16-PLEN-84</a:t>
                      </a:r>
                      <a:endParaRPr kumimoji="0" lang="en-CA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Andrew White, </a:t>
                      </a: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PGothic"/>
                          <a:cs typeface="MS PGothic"/>
                          <a:hlinkClick r:id="rId2"/>
                        </a:rPr>
                        <a:t>andrew.white@nsn.com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PLEN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6.11</a:t>
                      </a:r>
                      <a:endParaRPr kumimoji="0" lang="en-CA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0443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zh-CN" dirty="0" smtClean="0"/>
              <a:t>Challenges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46088" y="1149747"/>
            <a:ext cx="8229600" cy="4895056"/>
          </a:xfrm>
        </p:spPr>
        <p:txBody>
          <a:bodyPr>
            <a:normAutofit/>
          </a:bodyPr>
          <a:lstStyle/>
          <a:p>
            <a:pPr>
              <a:spcBef>
                <a:spcPts val="575"/>
              </a:spcBef>
            </a:pPr>
            <a:r>
              <a:rPr lang="en-US" sz="2800" dirty="0" smtClean="0"/>
              <a:t>Increasing the tempo of standards development to meet the commercial needs of operators;</a:t>
            </a:r>
          </a:p>
          <a:p>
            <a:pPr>
              <a:spcBef>
                <a:spcPts val="575"/>
              </a:spcBef>
            </a:pPr>
            <a:r>
              <a:rPr lang="en-US" sz="2800" dirty="0" smtClean="0"/>
              <a:t>Horizontal integration and compatibility of work across SDOs enabling best of breed implementations; and</a:t>
            </a:r>
          </a:p>
          <a:p>
            <a:pPr>
              <a:spcBef>
                <a:spcPts val="575"/>
              </a:spcBef>
            </a:pPr>
            <a:r>
              <a:rPr lang="en-US" sz="2800" dirty="0" smtClean="0"/>
              <a:t>Encouraging developers to use multi-vendor, standards-based software over single supplier verticals.</a:t>
            </a:r>
          </a:p>
          <a:p>
            <a:pPr>
              <a:spcBef>
                <a:spcPts val="575"/>
              </a:spcBef>
            </a:pPr>
            <a:endParaRPr lang="en-US" sz="2000" dirty="0" smtClean="0"/>
          </a:p>
          <a:p>
            <a:pPr>
              <a:spcBef>
                <a:spcPts val="575"/>
              </a:spcBef>
            </a:pPr>
            <a:endParaRPr lang="en-US" sz="2800" dirty="0"/>
          </a:p>
        </p:txBody>
      </p:sp>
      <p:sp>
        <p:nvSpPr>
          <p:cNvPr id="21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6CB9C61C-36CA-48B1-AF8F-F3CB19612D20}" type="slidenum">
              <a:rPr lang="en-US" altLang="zh-CN"/>
              <a:pPr>
                <a:defRPr/>
              </a:pPr>
              <a:t>10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57121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zh-CN" dirty="0" smtClean="0"/>
              <a:t>Next Steps/Actions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124744"/>
            <a:ext cx="8229600" cy="489505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There are two fundamental models that the CSF needs to address:</a:t>
            </a:r>
          </a:p>
          <a:p>
            <a:pPr lvl="1"/>
            <a:r>
              <a:rPr lang="en-US" dirty="0" smtClean="0"/>
              <a:t>Integrated </a:t>
            </a:r>
            <a:r>
              <a:rPr lang="en-US" dirty="0"/>
              <a:t>service supply chain (e.g</a:t>
            </a:r>
            <a:r>
              <a:rPr lang="en-US" dirty="0" smtClean="0"/>
              <a:t>., </a:t>
            </a:r>
            <a:r>
              <a:rPr lang="en-US" dirty="0"/>
              <a:t>CDN-I</a:t>
            </a:r>
            <a:r>
              <a:rPr lang="en-US" dirty="0" smtClean="0"/>
              <a:t>); and</a:t>
            </a:r>
            <a:endParaRPr lang="en-US" dirty="0"/>
          </a:p>
          <a:p>
            <a:pPr lvl="1"/>
            <a:r>
              <a:rPr lang="en-US" dirty="0" smtClean="0"/>
              <a:t>Inter-carrier </a:t>
            </a:r>
            <a:r>
              <a:rPr lang="en-US" dirty="0"/>
              <a:t>communications (e.g</a:t>
            </a:r>
            <a:r>
              <a:rPr lang="en-US" dirty="0" smtClean="0"/>
              <a:t>., </a:t>
            </a:r>
            <a:r>
              <a:rPr lang="en-US" dirty="0" err="1"/>
              <a:t>telepresence</a:t>
            </a:r>
            <a:r>
              <a:rPr lang="en-US" dirty="0" smtClean="0"/>
              <a:t>).</a:t>
            </a:r>
          </a:p>
          <a:p>
            <a:r>
              <a:rPr lang="en-US" dirty="0" err="1" smtClean="0"/>
              <a:t>Telepresence</a:t>
            </a:r>
            <a:r>
              <a:rPr lang="en-US" dirty="0" smtClean="0"/>
              <a:t> and CDN-I provide commercial priority to accelerate timelines and provide focus while delivering reusable infrastructure enablers.</a:t>
            </a:r>
            <a:endParaRPr lang="en-US" dirty="0"/>
          </a:p>
          <a:p>
            <a:r>
              <a:rPr lang="en-US" dirty="0" smtClean="0"/>
              <a:t>Virtual desktop </a:t>
            </a:r>
            <a:r>
              <a:rPr lang="en-US" dirty="0"/>
              <a:t>i</a:t>
            </a:r>
            <a:r>
              <a:rPr lang="en-US" dirty="0" smtClean="0"/>
              <a:t>nfrastructure priority drives framework for structuring service enabler interaction.</a:t>
            </a:r>
          </a:p>
          <a:p>
            <a:r>
              <a:rPr lang="en-US" dirty="0" smtClean="0"/>
              <a:t>Cloud VPN controls increase network value and add to the framework inventory.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80C2E3F7-B5E1-4F17-9AC0-9A2A4E6CF538}" type="slidenum">
              <a:rPr lang="en-US" altLang="zh-CN"/>
              <a:pPr>
                <a:defRPr/>
              </a:pPr>
              <a:t>11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23159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143000"/>
          </a:xfrm>
        </p:spPr>
        <p:txBody>
          <a:bodyPr/>
          <a:lstStyle/>
          <a:p>
            <a:r>
              <a:rPr lang="en-US" altLang="zh-CN" dirty="0"/>
              <a:t>Proposed </a:t>
            </a:r>
            <a:r>
              <a:rPr lang="en-US" altLang="zh-CN" dirty="0" smtClean="0"/>
              <a:t>Resolution</a:t>
            </a:r>
            <a:endParaRPr lang="en-US" dirty="0"/>
          </a:p>
        </p:txBody>
      </p:sp>
      <p:sp>
        <p:nvSpPr>
          <p:cNvPr id="20482" name="内容占位符 2"/>
          <p:cNvSpPr>
            <a:spLocks noGrp="1"/>
          </p:cNvSpPr>
          <p:nvPr>
            <p:ph idx="1"/>
          </p:nvPr>
        </p:nvSpPr>
        <p:spPr>
          <a:xfrm>
            <a:off x="468313" y="1124744"/>
            <a:ext cx="8229600" cy="3294856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>
                <a:ea typeface="宋体"/>
                <a:cs typeface="宋体"/>
              </a:rPr>
              <a:t>ATIS supports the </a:t>
            </a:r>
            <a:r>
              <a:rPr lang="en-US" sz="2800" u="sng" dirty="0" smtClean="0">
                <a:ea typeface="宋体"/>
                <a:cs typeface="宋体"/>
              </a:rPr>
              <a:t>revision</a:t>
            </a:r>
            <a:r>
              <a:rPr lang="en-US" sz="2800" dirty="0" smtClean="0">
                <a:ea typeface="宋体"/>
                <a:cs typeface="宋体"/>
              </a:rPr>
              <a:t> of </a:t>
            </a:r>
            <a:r>
              <a:rPr lang="en-US" sz="2800" b="1" dirty="0" smtClean="0">
                <a:ea typeface="宋体"/>
                <a:cs typeface="宋体"/>
              </a:rPr>
              <a:t>GSC-15/31:  Service Oriented Networks </a:t>
            </a:r>
            <a:r>
              <a:rPr lang="en-US" sz="2800" dirty="0" smtClean="0">
                <a:ea typeface="宋体"/>
                <a:cs typeface="宋体"/>
              </a:rPr>
              <a:t>as follows:</a:t>
            </a:r>
          </a:p>
          <a:p>
            <a:pPr lvl="1"/>
            <a:r>
              <a:rPr lang="en-US" sz="2400" b="1" dirty="0" smtClean="0">
                <a:ea typeface="宋体"/>
                <a:cs typeface="宋体"/>
              </a:rPr>
              <a:t> Resolves #4:</a:t>
            </a:r>
          </a:p>
          <a:p>
            <a:pPr lvl="1"/>
            <a:r>
              <a:rPr lang="en-US" sz="2400" dirty="0"/>
              <a:t>to encourage PSOs and Observer Organizations of the GSC to evaluate and adopt common standards, administrative practices, and data models, similar to what has been done in ATIS </a:t>
            </a:r>
            <a:r>
              <a:rPr lang="en-US" sz="2400" strike="sngStrike" dirty="0">
                <a:solidFill>
                  <a:srgbClr val="FF0000"/>
                </a:solidFill>
              </a:rPr>
              <a:t>SON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Cloud Services </a:t>
            </a:r>
            <a:r>
              <a:rPr lang="en-US" sz="2400" dirty="0" smtClean="0"/>
              <a:t>Forum</a:t>
            </a:r>
            <a:r>
              <a:rPr lang="en-US" sz="2400" dirty="0"/>
              <a:t>, that enhance accessibility of service standards work to the application developer </a:t>
            </a:r>
            <a:r>
              <a:rPr lang="en-US" sz="2400" dirty="0" smtClean="0"/>
              <a:t>community…</a:t>
            </a:r>
          </a:p>
          <a:p>
            <a:r>
              <a:rPr lang="en-US" sz="2800" dirty="0">
                <a:ea typeface="宋体"/>
                <a:cs typeface="宋体"/>
              </a:rPr>
              <a:t>ATIS supports the </a:t>
            </a:r>
            <a:r>
              <a:rPr lang="en-US" sz="2800" u="sng" dirty="0">
                <a:ea typeface="宋体"/>
                <a:cs typeface="宋体"/>
              </a:rPr>
              <a:t>reaffirmation</a:t>
            </a:r>
            <a:r>
              <a:rPr lang="en-US" sz="2800" dirty="0">
                <a:ea typeface="宋体"/>
                <a:cs typeface="宋体"/>
              </a:rPr>
              <a:t> of </a:t>
            </a:r>
            <a:r>
              <a:rPr lang="en-US" sz="2800" b="1" dirty="0">
                <a:ea typeface="宋体"/>
                <a:cs typeface="宋体"/>
              </a:rPr>
              <a:t>GSC-15/32:  Cloud </a:t>
            </a:r>
            <a:r>
              <a:rPr lang="en-US" sz="2800" b="1" dirty="0" smtClean="0">
                <a:ea typeface="宋体"/>
                <a:cs typeface="宋体"/>
              </a:rPr>
              <a:t>Computing</a:t>
            </a:r>
            <a:endParaRPr lang="en-US" sz="2800" b="1" dirty="0">
              <a:ea typeface="宋体"/>
              <a:cs typeface="宋体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EC9B69E7-D76F-430E-834D-2F849063FEF8}" type="slidenum">
              <a:rPr lang="en-US" altLang="zh-CN"/>
              <a:pPr>
                <a:defRPr/>
              </a:pPr>
              <a:t>12</a:t>
            </a:fld>
            <a:endParaRPr lang="en-US" altLang="zh-CN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54829596"/>
              </p:ext>
            </p:extLst>
          </p:nvPr>
        </p:nvGraphicFramePr>
        <p:xfrm>
          <a:off x="5581650" y="4449763"/>
          <a:ext cx="1268413" cy="1692275"/>
        </p:xfrm>
        <a:graphic>
          <a:graphicData uri="http://schemas.openxmlformats.org/presentationml/2006/ole">
            <p:oleObj spid="_x0000_s1062" name="Document" r:id="rId3" imgW="5943600" imgH="7937640" progId="Word.Document.8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77016164"/>
              </p:ext>
            </p:extLst>
          </p:nvPr>
        </p:nvGraphicFramePr>
        <p:xfrm>
          <a:off x="2209800" y="4419600"/>
          <a:ext cx="1249720" cy="1725612"/>
        </p:xfrm>
        <a:graphic>
          <a:graphicData uri="http://schemas.openxmlformats.org/presentationml/2006/ole">
            <p:oleObj spid="_x0000_s1063" name="Document" r:id="rId4" imgW="6093237" imgH="8412017" progId="Word.Document.8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50089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33600"/>
            <a:ext cx="9144000" cy="1143000"/>
          </a:xfrm>
        </p:spPr>
        <p:txBody>
          <a:bodyPr/>
          <a:lstStyle/>
          <a:p>
            <a:r>
              <a:rPr lang="en-US" dirty="0"/>
              <a:t>Supplementary </a:t>
            </a:r>
            <a:r>
              <a:rPr lang="en-US" dirty="0" smtClean="0"/>
              <a:t>Slides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8A5352-2EB8-424A-A088-663FE904A037}" type="slidenum">
              <a:rPr lang="en-US" altLang="zh-CN"/>
              <a:pPr>
                <a:defRPr/>
              </a:pPr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53057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ATIS CSF Projects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124744"/>
            <a:ext cx="8229600" cy="5257006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Issue #001: Common </a:t>
            </a:r>
            <a:r>
              <a:rPr lang="en-US" dirty="0"/>
              <a:t>Product Data Catalog Repository </a:t>
            </a:r>
          </a:p>
          <a:p>
            <a:r>
              <a:rPr lang="en-US" dirty="0" smtClean="0"/>
              <a:t>#004: Standardization </a:t>
            </a:r>
            <a:r>
              <a:rPr lang="en-US" dirty="0"/>
              <a:t>of WS-* Specifications </a:t>
            </a:r>
          </a:p>
          <a:p>
            <a:r>
              <a:rPr lang="en-US" dirty="0"/>
              <a:t>#</a:t>
            </a:r>
            <a:r>
              <a:rPr lang="en-US" dirty="0" smtClean="0"/>
              <a:t>005: Common </a:t>
            </a:r>
            <a:r>
              <a:rPr lang="en-US" dirty="0"/>
              <a:t>Policy Reference Model , Syntax, and Semantics  </a:t>
            </a:r>
          </a:p>
          <a:p>
            <a:r>
              <a:rPr lang="en-US" dirty="0"/>
              <a:t>#</a:t>
            </a:r>
            <a:r>
              <a:rPr lang="en-US" dirty="0" smtClean="0"/>
              <a:t>006: Common </a:t>
            </a:r>
            <a:r>
              <a:rPr lang="en-US" dirty="0"/>
              <a:t>Data Model Requirements  </a:t>
            </a:r>
          </a:p>
          <a:p>
            <a:r>
              <a:rPr lang="en-US" dirty="0"/>
              <a:t>#</a:t>
            </a:r>
            <a:r>
              <a:rPr lang="en-US" dirty="0" smtClean="0"/>
              <a:t>007: Common </a:t>
            </a:r>
            <a:r>
              <a:rPr lang="en-US" dirty="0"/>
              <a:t>Name Space Requirements  </a:t>
            </a:r>
          </a:p>
          <a:p>
            <a:r>
              <a:rPr lang="en-US" dirty="0"/>
              <a:t>#</a:t>
            </a:r>
            <a:r>
              <a:rPr lang="en-US" dirty="0" smtClean="0"/>
              <a:t>008: Packaging </a:t>
            </a:r>
            <a:r>
              <a:rPr lang="en-US" dirty="0"/>
              <a:t>of OSS/BSS Components as Service Enablers </a:t>
            </a:r>
          </a:p>
          <a:p>
            <a:r>
              <a:rPr lang="en-US" dirty="0"/>
              <a:t>#</a:t>
            </a:r>
            <a:r>
              <a:rPr lang="en-US" dirty="0" smtClean="0"/>
              <a:t>009: IT </a:t>
            </a:r>
            <a:r>
              <a:rPr lang="en-US" dirty="0"/>
              <a:t>Infrastructure Virtualization </a:t>
            </a:r>
          </a:p>
          <a:p>
            <a:r>
              <a:rPr lang="en-US" dirty="0"/>
              <a:t>#</a:t>
            </a:r>
            <a:r>
              <a:rPr lang="en-US" dirty="0" smtClean="0"/>
              <a:t>010: Guidelines </a:t>
            </a:r>
            <a:r>
              <a:rPr lang="en-US" dirty="0"/>
              <a:t>for COTS/Third-Party Software Installation in a Cloud Environment </a:t>
            </a:r>
          </a:p>
          <a:p>
            <a:r>
              <a:rPr lang="en-US" dirty="0" smtClean="0"/>
              <a:t>#012: Cloud-Based </a:t>
            </a:r>
            <a:r>
              <a:rPr lang="en-US" dirty="0"/>
              <a:t>Inter-Provider </a:t>
            </a:r>
            <a:r>
              <a:rPr lang="en-US" dirty="0" err="1"/>
              <a:t>Telepresence</a:t>
            </a:r>
            <a:r>
              <a:rPr lang="en-US" dirty="0"/>
              <a:t>: Access Agnostic End to end service flow (Service Architecture Document): In considering </a:t>
            </a:r>
            <a:r>
              <a:rPr lang="en-US" dirty="0" err="1"/>
              <a:t>Telepresence</a:t>
            </a:r>
            <a:r>
              <a:rPr lang="en-US" dirty="0"/>
              <a:t> and VPNs Service Definitions </a:t>
            </a:r>
          </a:p>
          <a:p>
            <a:r>
              <a:rPr lang="en-US" dirty="0"/>
              <a:t>#</a:t>
            </a:r>
            <a:r>
              <a:rPr lang="en-US" dirty="0" smtClean="0"/>
              <a:t>013: Cloud </a:t>
            </a:r>
            <a:r>
              <a:rPr lang="en-US" dirty="0"/>
              <a:t>Services Network-Network Interconnect </a:t>
            </a:r>
          </a:p>
          <a:p>
            <a:r>
              <a:rPr lang="en-US" dirty="0"/>
              <a:t>#</a:t>
            </a:r>
            <a:r>
              <a:rPr lang="en-US" dirty="0" smtClean="0"/>
              <a:t>014: Charging </a:t>
            </a:r>
            <a:r>
              <a:rPr lang="en-US" dirty="0"/>
              <a:t>for Cloud Services </a:t>
            </a:r>
          </a:p>
          <a:p>
            <a:r>
              <a:rPr lang="en-US" dirty="0"/>
              <a:t>#</a:t>
            </a:r>
            <a:r>
              <a:rPr lang="en-US" dirty="0" smtClean="0"/>
              <a:t>015: Cloud </a:t>
            </a:r>
            <a:r>
              <a:rPr lang="en-US" dirty="0"/>
              <a:t>Service Logging and Auditing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8A5352-2EB8-424A-A088-663FE904A037}" type="slidenum">
              <a:rPr lang="en-US" altLang="zh-CN"/>
              <a:pPr>
                <a:defRPr/>
              </a:pPr>
              <a:t>14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28969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ATIS CSF Projects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1124744"/>
            <a:ext cx="8229600" cy="525700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Issue #016: Cloud </a:t>
            </a:r>
            <a:r>
              <a:rPr lang="en-US" dirty="0"/>
              <a:t>Services Control Plane </a:t>
            </a:r>
          </a:p>
          <a:p>
            <a:r>
              <a:rPr lang="en-US" dirty="0"/>
              <a:t>#</a:t>
            </a:r>
            <a:r>
              <a:rPr lang="en-US" dirty="0" smtClean="0"/>
              <a:t>017: Cloud </a:t>
            </a:r>
            <a:r>
              <a:rPr lang="en-US" dirty="0"/>
              <a:t>Services Lifecycle Checklist Framework </a:t>
            </a:r>
          </a:p>
          <a:p>
            <a:r>
              <a:rPr lang="en-US" dirty="0"/>
              <a:t>#</a:t>
            </a:r>
            <a:r>
              <a:rPr lang="en-US" dirty="0" smtClean="0"/>
              <a:t>018: Cloud </a:t>
            </a:r>
            <a:r>
              <a:rPr lang="en-US" dirty="0"/>
              <a:t>Services Virtual Desktop Requirements  </a:t>
            </a:r>
          </a:p>
          <a:p>
            <a:r>
              <a:rPr lang="en-US" dirty="0"/>
              <a:t>#</a:t>
            </a:r>
            <a:r>
              <a:rPr lang="en-US" dirty="0" smtClean="0"/>
              <a:t>019: Cloud </a:t>
            </a:r>
            <a:r>
              <a:rPr lang="en-US" dirty="0"/>
              <a:t>Services Reference Framework  </a:t>
            </a:r>
          </a:p>
          <a:p>
            <a:r>
              <a:rPr lang="en-US" dirty="0"/>
              <a:t>#</a:t>
            </a:r>
            <a:r>
              <a:rPr lang="en-US" dirty="0" smtClean="0"/>
              <a:t>020: </a:t>
            </a:r>
            <a:r>
              <a:rPr lang="en-US" dirty="0"/>
              <a:t>Active Cloud Services Glossary and Acronyms  </a:t>
            </a:r>
          </a:p>
          <a:p>
            <a:r>
              <a:rPr lang="en-US" dirty="0"/>
              <a:t>#</a:t>
            </a:r>
            <a:r>
              <a:rPr lang="en-US" dirty="0" smtClean="0"/>
              <a:t>021: CDN </a:t>
            </a:r>
            <a:r>
              <a:rPr lang="en-US" dirty="0"/>
              <a:t>Interconnection Use Cases &amp; Requirements for Multicast-Based Content Distribution </a:t>
            </a:r>
          </a:p>
          <a:p>
            <a:r>
              <a:rPr lang="en-US" dirty="0"/>
              <a:t>#</a:t>
            </a:r>
            <a:r>
              <a:rPr lang="en-US" dirty="0" smtClean="0"/>
              <a:t>022: CDN </a:t>
            </a:r>
            <a:r>
              <a:rPr lang="en-US" dirty="0"/>
              <a:t>Interconnection Use Cases &amp; Requirements – Release 2 </a:t>
            </a:r>
          </a:p>
          <a:p>
            <a:r>
              <a:rPr lang="en-US" dirty="0"/>
              <a:t>#</a:t>
            </a:r>
            <a:r>
              <a:rPr lang="en-US" dirty="0" smtClean="0"/>
              <a:t>023: Landscape </a:t>
            </a:r>
            <a:r>
              <a:rPr lang="en-US" dirty="0"/>
              <a:t>of Computing, Storage, and Network Virtualized Resources for Cloud-based Services Offering </a:t>
            </a:r>
          </a:p>
          <a:p>
            <a:r>
              <a:rPr lang="en-US" dirty="0"/>
              <a:t>#</a:t>
            </a:r>
            <a:r>
              <a:rPr lang="en-US" dirty="0" smtClean="0"/>
              <a:t>024: Federation </a:t>
            </a:r>
            <a:r>
              <a:rPr lang="en-US" dirty="0"/>
              <a:t>of Cloud Services and Networks for Service Delivery </a:t>
            </a:r>
          </a:p>
          <a:p>
            <a:r>
              <a:rPr lang="en-US" dirty="0"/>
              <a:t>#</a:t>
            </a:r>
            <a:r>
              <a:rPr lang="en-US" dirty="0" smtClean="0"/>
              <a:t>025: Service </a:t>
            </a:r>
            <a:r>
              <a:rPr lang="en-US" dirty="0"/>
              <a:t>provider requirements for VPN-Oriented Data Center Services (</a:t>
            </a:r>
            <a:r>
              <a:rPr lang="en-US" dirty="0" smtClean="0"/>
              <a:t>VDCS)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8A5352-2EB8-424A-A088-663FE904A037}" type="slidenum">
              <a:rPr lang="en-US" altLang="zh-CN"/>
              <a:pPr>
                <a:defRPr/>
              </a:pPr>
              <a:t>15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06251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ATIS CSF Deliverables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Service </a:t>
            </a:r>
            <a:r>
              <a:rPr lang="en-US" dirty="0"/>
              <a:t>Enabler Characterization Technical </a:t>
            </a:r>
            <a:r>
              <a:rPr lang="en-US" dirty="0" smtClean="0"/>
              <a:t>Report, ATIS-0200001</a:t>
            </a:r>
          </a:p>
          <a:p>
            <a:r>
              <a:rPr lang="en-US" dirty="0"/>
              <a:t>3rd Party Service Provider </a:t>
            </a:r>
            <a:r>
              <a:rPr lang="en-US" dirty="0" smtClean="0"/>
              <a:t>Interfaces, ATIS-0200002</a:t>
            </a:r>
            <a:endParaRPr lang="en-US" dirty="0"/>
          </a:p>
          <a:p>
            <a:r>
              <a:rPr lang="en-US" dirty="0"/>
              <a:t>CDN Interconnection Use Case Specification and High Level </a:t>
            </a:r>
            <a:r>
              <a:rPr lang="en-US" dirty="0" smtClean="0"/>
              <a:t>Requirements</a:t>
            </a:r>
            <a:r>
              <a:rPr lang="en-US" smtClean="0"/>
              <a:t>, ATIS-0200003</a:t>
            </a:r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2600" dirty="0"/>
              <a:t>Available via </a:t>
            </a:r>
            <a:r>
              <a:rPr lang="en-US" sz="2600" dirty="0">
                <a:hlinkClick r:id="rId2"/>
              </a:rPr>
              <a:t>http://</a:t>
            </a:r>
            <a:r>
              <a:rPr lang="en-US" sz="2600" dirty="0" smtClean="0">
                <a:hlinkClick r:id="rId2"/>
              </a:rPr>
              <a:t>www.atis.org/docstore</a:t>
            </a:r>
            <a:r>
              <a:rPr lang="en-US" sz="2600" dirty="0" smtClean="0"/>
              <a:t> 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8A5352-2EB8-424A-A088-663FE904A037}" type="slidenum">
              <a:rPr lang="en-US" altLang="zh-CN"/>
              <a:pPr>
                <a:defRPr/>
              </a:pPr>
              <a:t>16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11887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ct val="20000"/>
              </a:spcAft>
            </a:pPr>
            <a:r>
              <a:rPr lang="en-US" sz="2400" dirty="0" smtClean="0">
                <a:latin typeface="Arial" charset="0"/>
              </a:rPr>
              <a:t>ATIS Cloud </a:t>
            </a:r>
            <a:r>
              <a:rPr lang="en-US" sz="2400" dirty="0">
                <a:latin typeface="Arial" charset="0"/>
              </a:rPr>
              <a:t>Services Forum (CSF</a:t>
            </a:r>
            <a:r>
              <a:rPr lang="en-US" sz="2400" dirty="0" smtClean="0">
                <a:latin typeface="Arial" charset="0"/>
              </a:rPr>
              <a:t>) inaugural meeting held February 2011</a:t>
            </a:r>
            <a:endParaRPr lang="en-US" sz="2400" dirty="0">
              <a:latin typeface="Arial" charset="0"/>
            </a:endParaRPr>
          </a:p>
          <a:p>
            <a:pPr>
              <a:spcAft>
                <a:spcPct val="20000"/>
              </a:spcAft>
            </a:pPr>
            <a:r>
              <a:rPr lang="en-US" sz="2400" dirty="0" smtClean="0"/>
              <a:t>CSF is focused on standardizing the inter-operator interconnection required for horizontal integration of high priority commercial applications.</a:t>
            </a:r>
            <a:endParaRPr lang="en-US" sz="2400" dirty="0">
              <a:latin typeface="Arial" charset="0"/>
            </a:endParaRPr>
          </a:p>
          <a:p>
            <a:pPr>
              <a:spcAft>
                <a:spcPct val="20000"/>
              </a:spcAft>
            </a:pPr>
            <a:r>
              <a:rPr lang="en-US" sz="2400" dirty="0">
                <a:latin typeface="Arial" charset="0"/>
              </a:rPr>
              <a:t>Initial objectives that are being discussed include: </a:t>
            </a:r>
          </a:p>
          <a:p>
            <a:pPr lvl="1">
              <a:spcAft>
                <a:spcPct val="20000"/>
              </a:spcAft>
            </a:pPr>
            <a:r>
              <a:rPr lang="en-US" sz="2000" dirty="0" smtClean="0">
                <a:latin typeface="Arial" charset="0"/>
              </a:rPr>
              <a:t>Content </a:t>
            </a:r>
            <a:r>
              <a:rPr lang="en-US" sz="2000" dirty="0">
                <a:latin typeface="Arial" charset="0"/>
              </a:rPr>
              <a:t>d</a:t>
            </a:r>
            <a:r>
              <a:rPr lang="en-US" sz="2000" dirty="0" smtClean="0">
                <a:latin typeface="Arial" charset="0"/>
              </a:rPr>
              <a:t>elivery </a:t>
            </a:r>
            <a:r>
              <a:rPr lang="en-US" sz="2000" dirty="0">
                <a:latin typeface="Arial" charset="0"/>
              </a:rPr>
              <a:t>n</a:t>
            </a:r>
            <a:r>
              <a:rPr lang="en-US" sz="2000" dirty="0" smtClean="0">
                <a:latin typeface="Arial" charset="0"/>
              </a:rPr>
              <a:t>etwork interconnection;</a:t>
            </a:r>
            <a:endParaRPr lang="en-US" sz="2000" dirty="0">
              <a:latin typeface="Arial" charset="0"/>
            </a:endParaRPr>
          </a:p>
          <a:p>
            <a:pPr lvl="1">
              <a:spcAft>
                <a:spcPct val="20000"/>
              </a:spcAft>
            </a:pPr>
            <a:r>
              <a:rPr lang="en-US" sz="2000" dirty="0" smtClean="0">
                <a:latin typeface="Arial" charset="0"/>
              </a:rPr>
              <a:t>Inter-carrier </a:t>
            </a:r>
            <a:r>
              <a:rPr lang="en-US" sz="2000" dirty="0" err="1" smtClean="0">
                <a:latin typeface="Arial" charset="0"/>
              </a:rPr>
              <a:t>telepresence</a:t>
            </a:r>
            <a:r>
              <a:rPr lang="en-US" sz="2000" dirty="0" smtClean="0">
                <a:latin typeface="Arial" charset="0"/>
              </a:rPr>
              <a:t>;</a:t>
            </a:r>
            <a:endParaRPr lang="en-US" sz="2000" dirty="0">
              <a:latin typeface="Arial" charset="0"/>
            </a:endParaRPr>
          </a:p>
          <a:p>
            <a:pPr lvl="1">
              <a:spcAft>
                <a:spcPct val="20000"/>
              </a:spcAft>
            </a:pPr>
            <a:r>
              <a:rPr lang="en-US" sz="2000" dirty="0" smtClean="0">
                <a:latin typeface="Arial" charset="0"/>
              </a:rPr>
              <a:t>Virtual desktop </a:t>
            </a:r>
            <a:r>
              <a:rPr lang="en-US" sz="2000" dirty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nfrastructure; </a:t>
            </a:r>
          </a:p>
          <a:p>
            <a:pPr lvl="1">
              <a:spcAft>
                <a:spcPct val="20000"/>
              </a:spcAft>
            </a:pPr>
            <a:r>
              <a:rPr lang="en-US" sz="2000" dirty="0" smtClean="0">
                <a:latin typeface="Arial" charset="0"/>
              </a:rPr>
              <a:t>Cloud-based VPN control; and</a:t>
            </a:r>
          </a:p>
          <a:p>
            <a:pPr lvl="1">
              <a:spcAft>
                <a:spcPct val="20000"/>
              </a:spcAft>
            </a:pPr>
            <a:r>
              <a:rPr lang="en-US" sz="2000" dirty="0">
                <a:latin typeface="Arial" charset="0"/>
              </a:rPr>
              <a:t>C</a:t>
            </a:r>
            <a:r>
              <a:rPr lang="en-US" sz="2000" dirty="0" smtClean="0">
                <a:latin typeface="Arial" charset="0"/>
              </a:rPr>
              <a:t>loud lifecycle checklist.</a:t>
            </a:r>
            <a:endParaRPr lang="en-US" sz="2000" dirty="0"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EEBA854-AC2D-49FC-BC40-2EBB91C51F2A}" type="slidenum">
              <a:rPr lang="en-US" altLang="zh-CN"/>
              <a:pPr>
                <a:defRPr/>
              </a:pPr>
              <a:t>2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147128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i="1" dirty="0" smtClean="0"/>
              <a:t>Content Distribution Networks (CDN) </a:t>
            </a:r>
            <a:r>
              <a:rPr lang="en-US" i="1" dirty="0"/>
              <a:t>Interconnection Use Case Specification and High Level Requirements</a:t>
            </a:r>
            <a:r>
              <a:rPr lang="en-US" dirty="0"/>
              <a:t> (ATIS-0200003) </a:t>
            </a:r>
            <a:r>
              <a:rPr lang="en-US" dirty="0" smtClean="0"/>
              <a:t>(a.k.a., CDN-I Release 1) published </a:t>
            </a:r>
            <a:r>
              <a:rPr lang="en-US" dirty="0"/>
              <a:t>June 2011:</a:t>
            </a:r>
          </a:p>
          <a:p>
            <a:pPr lvl="1"/>
            <a:r>
              <a:rPr lang="en-US" dirty="0"/>
              <a:t>Addresses software content items, a cache delivery model and peer-to-peer CDN to CDN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The Use Cases and supporting requirements cover the life cycle of interactions between a Primary CDN Provider and a Supporting CDN Provider whose network serves as the access vehicle for End Users requesting the content.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objective is to derive a set of interaction requirements to gain an initial understanding of necessary routing request capabilities and provide a framework for an eventual multi-provider CDN </a:t>
            </a:r>
            <a:r>
              <a:rPr lang="en-US" dirty="0" smtClean="0"/>
              <a:t>federation </a:t>
            </a:r>
            <a:r>
              <a:rPr lang="en-US" dirty="0"/>
              <a:t>concept.</a:t>
            </a:r>
          </a:p>
          <a:p>
            <a:pPr lvl="1"/>
            <a:r>
              <a:rPr lang="en-US" dirty="0" smtClean="0"/>
              <a:t>CSF </a:t>
            </a:r>
            <a:r>
              <a:rPr lang="en-US" dirty="0"/>
              <a:t>offered a CDN-I webinar in July 2011.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EEBA854-AC2D-49FC-BC40-2EBB91C51F2A}" type="slidenum">
              <a:rPr lang="en-US" altLang="zh-CN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16436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itle 18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23554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CE23ECA-17A2-44A4-BB26-1AC1274A28BA}" type="slidenum">
              <a:rPr lang="en-US"/>
              <a:pPr/>
              <a:t>4</a:t>
            </a:fld>
            <a:endParaRPr lang="en-US"/>
          </a:p>
        </p:txBody>
      </p:sp>
      <p:sp>
        <p:nvSpPr>
          <p:cNvPr id="2355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Cloud"/>
          <p:cNvSpPr>
            <a:spLocks noChangeAspect="1" noEditPoints="1" noChangeArrowheads="1"/>
          </p:cNvSpPr>
          <p:nvPr/>
        </p:nvSpPr>
        <p:spPr bwMode="auto">
          <a:xfrm>
            <a:off x="810399" y="1447800"/>
            <a:ext cx="2575034" cy="36576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0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en-US" sz="1200">
              <a:solidFill>
                <a:srgbClr val="4D4D4D"/>
              </a:solidFill>
              <a:latin typeface="+mn-lt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US" sz="1200">
              <a:solidFill>
                <a:srgbClr val="4D4D4D"/>
              </a:solidFill>
              <a:latin typeface="+mn-lt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1200">
                <a:solidFill>
                  <a:srgbClr val="4D4D4D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pic>
        <p:nvPicPr>
          <p:cNvPr id="6" name="Picture 5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6617" y="4493448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pic>
        <p:nvPicPr>
          <p:cNvPr id="7" name="Picture 28" descr="dell-mini-netbooks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1" y="2357360"/>
            <a:ext cx="5334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loud"/>
          <p:cNvSpPr>
            <a:spLocks noChangeAspect="1" noEditPoints="1" noChangeArrowheads="1"/>
          </p:cNvSpPr>
          <p:nvPr/>
        </p:nvSpPr>
        <p:spPr bwMode="auto">
          <a:xfrm>
            <a:off x="5334000" y="1447800"/>
            <a:ext cx="2575034" cy="36576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flip="none" rotWithShape="1">
            <a:gsLst>
              <a:gs pos="0">
                <a:srgbClr val="FCFEA0">
                  <a:shade val="30000"/>
                  <a:satMod val="115000"/>
                </a:srgbClr>
              </a:gs>
              <a:gs pos="50000">
                <a:srgbClr val="FCFEA0">
                  <a:shade val="67500"/>
                  <a:satMod val="115000"/>
                </a:srgbClr>
              </a:gs>
              <a:gs pos="100000">
                <a:srgbClr val="FCFEA0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spcBef>
                <a:spcPct val="0"/>
              </a:spcBef>
              <a:defRPr/>
            </a:pPr>
            <a:endParaRPr lang="en-US" sz="1200">
              <a:solidFill>
                <a:srgbClr val="4D4D4D"/>
              </a:solidFill>
              <a:latin typeface="+mn-lt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endParaRPr lang="en-US" sz="1200">
              <a:solidFill>
                <a:srgbClr val="4D4D4D"/>
              </a:solidFill>
              <a:latin typeface="+mn-lt"/>
              <a:cs typeface="Arial" pitchFamily="34" charset="0"/>
            </a:endParaRPr>
          </a:p>
          <a:p>
            <a:pPr>
              <a:spcBef>
                <a:spcPct val="0"/>
              </a:spcBef>
              <a:defRPr/>
            </a:pPr>
            <a:r>
              <a:rPr lang="en-US" sz="1200">
                <a:solidFill>
                  <a:srgbClr val="4D4D4D"/>
                </a:solidFill>
                <a:latin typeface="+mn-lt"/>
                <a:cs typeface="Arial" pitchFamily="34" charset="0"/>
              </a:rPr>
              <a:t>  </a:t>
            </a:r>
          </a:p>
        </p:txBody>
      </p:sp>
      <p:pic>
        <p:nvPicPr>
          <p:cNvPr id="9" name="Picture 8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7599" y="3900381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pic>
        <p:nvPicPr>
          <p:cNvPr id="10" name="Picture 9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4299" y="2864958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pic>
        <p:nvPicPr>
          <p:cNvPr id="11" name="Picture 10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37599" y="1856428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pic>
        <p:nvPicPr>
          <p:cNvPr id="12" name="Picture 11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9774" y="3470075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grpSp>
        <p:nvGrpSpPr>
          <p:cNvPr id="2" name="Group 149"/>
          <p:cNvGrpSpPr>
            <a:grpSpLocks/>
          </p:cNvGrpSpPr>
          <p:nvPr/>
        </p:nvGrpSpPr>
        <p:grpSpPr bwMode="auto">
          <a:xfrm>
            <a:off x="1285991" y="2197875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3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24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25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15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8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9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20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21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22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23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sp>
        <p:nvSpPr>
          <p:cNvPr id="26" name="Can 25"/>
          <p:cNvSpPr/>
          <p:nvPr/>
        </p:nvSpPr>
        <p:spPr bwMode="auto">
          <a:xfrm rot="16200000">
            <a:off x="3842008" y="2408385"/>
            <a:ext cx="1035424" cy="1948567"/>
          </a:xfrm>
          <a:prstGeom prst="can">
            <a:avLst/>
          </a:prstGeom>
          <a:solidFill>
            <a:srgbClr val="FCFE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200" smtClean="0">
              <a:solidFill>
                <a:srgbClr val="4D4D4D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27" name="Picture 26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3304" y="4493448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pic>
        <p:nvPicPr>
          <p:cNvPr id="28" name="Picture 27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64286" y="3900381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pic>
        <p:nvPicPr>
          <p:cNvPr id="29" name="Picture 28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3161" y="1966944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grpSp>
        <p:nvGrpSpPr>
          <p:cNvPr id="4" name="Group 149"/>
          <p:cNvGrpSpPr>
            <a:grpSpLocks/>
          </p:cNvGrpSpPr>
          <p:nvPr/>
        </p:nvGrpSpPr>
        <p:grpSpPr bwMode="auto">
          <a:xfrm>
            <a:off x="6530979" y="2993379"/>
            <a:ext cx="228600" cy="380999"/>
            <a:chOff x="3868" y="2719"/>
            <a:chExt cx="256" cy="397"/>
          </a:xfrm>
          <a:solidFill>
            <a:srgbClr val="FFCC66"/>
          </a:solidFill>
        </p:grpSpPr>
        <p:grpSp>
          <p:nvGrpSpPr>
            <p:cNvPr id="13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41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42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32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3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4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5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6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7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8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39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40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grpSp>
        <p:nvGrpSpPr>
          <p:cNvPr id="14" name="Group 149"/>
          <p:cNvGrpSpPr>
            <a:grpSpLocks/>
          </p:cNvGrpSpPr>
          <p:nvPr/>
        </p:nvGrpSpPr>
        <p:grpSpPr bwMode="auto">
          <a:xfrm>
            <a:off x="2156692" y="3145779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30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54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55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45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46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47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48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49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50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51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52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53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grpSp>
        <p:nvGrpSpPr>
          <p:cNvPr id="31" name="Group 149"/>
          <p:cNvGrpSpPr>
            <a:grpSpLocks/>
          </p:cNvGrpSpPr>
          <p:nvPr/>
        </p:nvGrpSpPr>
        <p:grpSpPr bwMode="auto">
          <a:xfrm>
            <a:off x="2309092" y="3298179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23552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67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68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58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59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60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61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62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63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64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65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66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grpSp>
        <p:nvGrpSpPr>
          <p:cNvPr id="23553" name="Group 149"/>
          <p:cNvGrpSpPr>
            <a:grpSpLocks/>
          </p:cNvGrpSpPr>
          <p:nvPr/>
        </p:nvGrpSpPr>
        <p:grpSpPr bwMode="auto">
          <a:xfrm>
            <a:off x="6949986" y="2040484"/>
            <a:ext cx="228600" cy="380999"/>
            <a:chOff x="3868" y="2719"/>
            <a:chExt cx="256" cy="397"/>
          </a:xfrm>
          <a:solidFill>
            <a:srgbClr val="FFCC66"/>
          </a:solidFill>
        </p:grpSpPr>
        <p:grpSp>
          <p:nvGrpSpPr>
            <p:cNvPr id="23556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80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81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71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2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3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4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5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6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7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8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79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pic>
        <p:nvPicPr>
          <p:cNvPr id="82" name="Picture 28" descr="dell-mini-netbooks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1" y="1700428"/>
            <a:ext cx="5334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Picture 28" descr="dell-mini-netbooks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2446" y="4273526"/>
            <a:ext cx="5334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Picture 83" descr="Convedia's carrier class CMS-6000 Media Serv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6461" y="4010898"/>
            <a:ext cx="533400" cy="221033"/>
          </a:xfrm>
          <a:prstGeom prst="rect">
            <a:avLst/>
          </a:prstGeom>
          <a:solidFill>
            <a:srgbClr val="3617A9"/>
          </a:solidFill>
          <a:ln>
            <a:noFill/>
          </a:ln>
        </p:spPr>
      </p:pic>
      <p:grpSp>
        <p:nvGrpSpPr>
          <p:cNvPr id="23557" name="Group 170"/>
          <p:cNvGrpSpPr/>
          <p:nvPr/>
        </p:nvGrpSpPr>
        <p:grpSpPr>
          <a:xfrm>
            <a:off x="3071001" y="4165050"/>
            <a:ext cx="612239" cy="758704"/>
            <a:chOff x="3086101" y="315811"/>
            <a:chExt cx="1737174" cy="2455825"/>
          </a:xfrm>
        </p:grpSpPr>
        <p:pic>
          <p:nvPicPr>
            <p:cNvPr id="86" name="Picture 28" descr="dell-mini-netbooks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86101" y="315811"/>
              <a:ext cx="1737174" cy="245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" name="Rectangle 86"/>
            <p:cNvSpPr/>
            <p:nvPr/>
          </p:nvSpPr>
          <p:spPr bwMode="auto">
            <a:xfrm rot="720000">
              <a:off x="3825874" y="943253"/>
              <a:ext cx="731520" cy="45560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200" smtClean="0">
                <a:solidFill>
                  <a:srgbClr val="4D4D4D"/>
                </a:solidFill>
                <a:latin typeface="+mn-lt"/>
                <a:cs typeface="Arial" pitchFamily="34" charset="0"/>
              </a:endParaRPr>
            </a:p>
          </p:txBody>
        </p:sp>
      </p:grpSp>
      <p:grpSp>
        <p:nvGrpSpPr>
          <p:cNvPr id="23558" name="Group 171"/>
          <p:cNvGrpSpPr/>
          <p:nvPr/>
        </p:nvGrpSpPr>
        <p:grpSpPr>
          <a:xfrm>
            <a:off x="717099" y="4624649"/>
            <a:ext cx="612239" cy="758704"/>
            <a:chOff x="3086101" y="315811"/>
            <a:chExt cx="1737174" cy="2455825"/>
          </a:xfrm>
        </p:grpSpPr>
        <p:pic>
          <p:nvPicPr>
            <p:cNvPr id="89" name="Picture 28" descr="dell-mini-netbooks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86101" y="315811"/>
              <a:ext cx="1737174" cy="245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" name="Rectangle 89"/>
            <p:cNvSpPr/>
            <p:nvPr/>
          </p:nvSpPr>
          <p:spPr bwMode="auto">
            <a:xfrm rot="720000">
              <a:off x="3825874" y="943253"/>
              <a:ext cx="731520" cy="45560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200" smtClean="0">
                <a:solidFill>
                  <a:srgbClr val="4D4D4D"/>
                </a:solidFill>
                <a:latin typeface="+mn-lt"/>
                <a:cs typeface="Arial" pitchFamily="34" charset="0"/>
              </a:endParaRPr>
            </a:p>
          </p:txBody>
        </p:sp>
      </p:grpSp>
      <p:cxnSp>
        <p:nvCxnSpPr>
          <p:cNvPr id="91" name="Straight Connector 90"/>
          <p:cNvCxnSpPr>
            <a:endCxn id="6" idx="0"/>
          </p:cNvCxnSpPr>
          <p:nvPr/>
        </p:nvCxnSpPr>
        <p:spPr bwMode="auto">
          <a:xfrm rot="5400000" flipH="1" flipV="1">
            <a:off x="1309044" y="4305759"/>
            <a:ext cx="326584" cy="701961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92" name="Picture 28" descr="dell-mini-netbooks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3586" y="4165052"/>
            <a:ext cx="533400" cy="754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3" name="Straight Connector 92"/>
          <p:cNvCxnSpPr/>
          <p:nvPr/>
        </p:nvCxnSpPr>
        <p:spPr bwMode="auto">
          <a:xfrm>
            <a:off x="7463147" y="4121414"/>
            <a:ext cx="445889" cy="224118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3559" name="Group 179"/>
          <p:cNvGrpSpPr/>
          <p:nvPr/>
        </p:nvGrpSpPr>
        <p:grpSpPr>
          <a:xfrm>
            <a:off x="3295230" y="3900379"/>
            <a:ext cx="612239" cy="758704"/>
            <a:chOff x="3086101" y="315811"/>
            <a:chExt cx="1737174" cy="2455825"/>
          </a:xfrm>
        </p:grpSpPr>
        <p:pic>
          <p:nvPicPr>
            <p:cNvPr id="95" name="Picture 28" descr="dell-mini-netbooks.gif"/>
            <p:cNvPicPr>
              <a:picLocks noChangeAspect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086101" y="315811"/>
              <a:ext cx="1737174" cy="24558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" name="Rectangle 95"/>
            <p:cNvSpPr/>
            <p:nvPr/>
          </p:nvSpPr>
          <p:spPr bwMode="auto">
            <a:xfrm rot="720000">
              <a:off x="3825874" y="943253"/>
              <a:ext cx="731520" cy="455606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1200" smtClean="0">
                <a:solidFill>
                  <a:srgbClr val="4D4D4D"/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97" name="TextBox 96"/>
          <p:cNvSpPr txBox="1"/>
          <p:nvPr/>
        </p:nvSpPr>
        <p:spPr>
          <a:xfrm>
            <a:off x="1059924" y="3124200"/>
            <a:ext cx="13784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Storage, Origin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6781800" y="2938757"/>
            <a:ext cx="12819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Storage, Origin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905000" y="1676400"/>
            <a:ext cx="1000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Content Delivery Node.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990600" y="3657600"/>
            <a:ext cx="1000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Content Delivery Node.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6238856" y="1803360"/>
            <a:ext cx="1000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Content Delivery Node.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477000" y="3925669"/>
            <a:ext cx="1000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Content Delivery Node.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09600" y="1140025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CDN Provider-1 Network &amp; CDN</a:t>
            </a:r>
            <a:endParaRPr lang="en-US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733800" y="2843556"/>
            <a:ext cx="1000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Network Peering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14400" y="5257800"/>
            <a:ext cx="2813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0000"/>
                </a:solidFill>
                <a:latin typeface="+mn-lt"/>
              </a:rPr>
              <a:t>Note: only data path is shown for clarity. </a:t>
            </a:r>
          </a:p>
          <a:p>
            <a:r>
              <a:rPr lang="en-US" sz="1200" b="1" dirty="0" smtClean="0">
                <a:solidFill>
                  <a:srgbClr val="000000"/>
                </a:solidFill>
                <a:latin typeface="+mn-lt"/>
              </a:rPr>
              <a:t>Request &amp; back-office path not shown. </a:t>
            </a:r>
            <a:endParaRPr lang="en-US" sz="12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334000" y="1116745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CDN Provider-2 Network &amp; CDN</a:t>
            </a:r>
            <a:endParaRPr lang="en-US" sz="1400" b="1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109" name="Straight Connector 108"/>
          <p:cNvCxnSpPr/>
          <p:nvPr/>
        </p:nvCxnSpPr>
        <p:spPr bwMode="auto">
          <a:xfrm rot="16200000" flipH="1">
            <a:off x="5859302" y="2411980"/>
            <a:ext cx="896573" cy="448567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>
            <a:stCxn id="84" idx="3"/>
          </p:cNvCxnSpPr>
          <p:nvPr/>
        </p:nvCxnSpPr>
        <p:spPr bwMode="auto">
          <a:xfrm flipV="1">
            <a:off x="5949863" y="3374376"/>
            <a:ext cx="666859" cy="747036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endCxn id="132" idx="3"/>
          </p:cNvCxnSpPr>
          <p:nvPr/>
        </p:nvCxnSpPr>
        <p:spPr bwMode="auto">
          <a:xfrm rot="5400000" flipH="1" flipV="1">
            <a:off x="6016323" y="3648393"/>
            <a:ext cx="1045295" cy="644814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>
            <a:stCxn id="28" idx="0"/>
            <a:endCxn id="132" idx="3"/>
          </p:cNvCxnSpPr>
          <p:nvPr/>
        </p:nvCxnSpPr>
        <p:spPr bwMode="auto">
          <a:xfrm rot="16200000" flipV="1">
            <a:off x="6870070" y="3439462"/>
            <a:ext cx="452228" cy="469611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>
            <a:endCxn id="11" idx="2"/>
          </p:cNvCxnSpPr>
          <p:nvPr/>
        </p:nvCxnSpPr>
        <p:spPr bwMode="auto">
          <a:xfrm rot="5400000" flipH="1" flipV="1">
            <a:off x="2017768" y="2511645"/>
            <a:ext cx="1220718" cy="352348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2478756" y="2993378"/>
            <a:ext cx="325543" cy="412766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 rot="16200000" flipH="1">
            <a:off x="2459612" y="3661025"/>
            <a:ext cx="256712" cy="221996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12" idx="3"/>
          </p:cNvCxnSpPr>
          <p:nvPr/>
        </p:nvCxnSpPr>
        <p:spPr bwMode="auto">
          <a:xfrm flipV="1">
            <a:off x="1423174" y="3396066"/>
            <a:ext cx="733518" cy="184524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 rot="5400000" flipH="1" flipV="1">
            <a:off x="1371929" y="3726816"/>
            <a:ext cx="1158991" cy="437202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endCxn id="29" idx="1"/>
          </p:cNvCxnSpPr>
          <p:nvPr/>
        </p:nvCxnSpPr>
        <p:spPr bwMode="auto">
          <a:xfrm>
            <a:off x="5334006" y="2077459"/>
            <a:ext cx="349157" cy="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 rot="5400000" flipH="1" flipV="1">
            <a:off x="5244019" y="2203095"/>
            <a:ext cx="462468" cy="415816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20" name="Straight Connector 119"/>
          <p:cNvCxnSpPr>
            <a:endCxn id="27" idx="1"/>
          </p:cNvCxnSpPr>
          <p:nvPr/>
        </p:nvCxnSpPr>
        <p:spPr bwMode="auto">
          <a:xfrm flipV="1">
            <a:off x="5587699" y="4603962"/>
            <a:ext cx="495607" cy="383417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21" name="Straight Connector 120"/>
          <p:cNvCxnSpPr>
            <a:endCxn id="9" idx="3"/>
          </p:cNvCxnSpPr>
          <p:nvPr/>
        </p:nvCxnSpPr>
        <p:spPr bwMode="auto">
          <a:xfrm rot="10800000">
            <a:off x="3071002" y="4010896"/>
            <a:ext cx="448525" cy="129788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22" name="Straight Connector 121"/>
          <p:cNvCxnSpPr>
            <a:endCxn id="9" idx="3"/>
          </p:cNvCxnSpPr>
          <p:nvPr/>
        </p:nvCxnSpPr>
        <p:spPr bwMode="auto">
          <a:xfrm rot="16200000" flipV="1">
            <a:off x="2967961" y="4113934"/>
            <a:ext cx="430308" cy="224232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3" name="Freeform 122"/>
          <p:cNvSpPr/>
          <p:nvPr/>
        </p:nvSpPr>
        <p:spPr bwMode="auto">
          <a:xfrm>
            <a:off x="2512948" y="2167103"/>
            <a:ext cx="3500717" cy="1250576"/>
          </a:xfrm>
          <a:custGeom>
            <a:avLst/>
            <a:gdLst>
              <a:gd name="connsiteX0" fmla="*/ 3455894 w 3545541"/>
              <a:gd name="connsiteY0" fmla="*/ 0 h 1364876"/>
              <a:gd name="connsiteX1" fmla="*/ 2971800 w 3545541"/>
              <a:gd name="connsiteY1" fmla="*/ 1156447 h 1364876"/>
              <a:gd name="connsiteX2" fmla="*/ 13447 w 3545541"/>
              <a:gd name="connsiteY2" fmla="*/ 1250576 h 1364876"/>
              <a:gd name="connsiteX3" fmla="*/ 13447 w 3545541"/>
              <a:gd name="connsiteY3" fmla="*/ 1250576 h 1364876"/>
              <a:gd name="connsiteX4" fmla="*/ 0 w 3545541"/>
              <a:gd name="connsiteY4" fmla="*/ 1223682 h 1364876"/>
              <a:gd name="connsiteX0" fmla="*/ 3455894 w 3500717"/>
              <a:gd name="connsiteY0" fmla="*/ 0 h 1250576"/>
              <a:gd name="connsiteX1" fmla="*/ 2754399 w 3500717"/>
              <a:gd name="connsiteY1" fmla="*/ 944318 h 1250576"/>
              <a:gd name="connsiteX2" fmla="*/ 13447 w 3500717"/>
              <a:gd name="connsiteY2" fmla="*/ 1250576 h 1250576"/>
              <a:gd name="connsiteX3" fmla="*/ 13447 w 3500717"/>
              <a:gd name="connsiteY3" fmla="*/ 1250576 h 1250576"/>
              <a:gd name="connsiteX4" fmla="*/ 0 w 3500717"/>
              <a:gd name="connsiteY4" fmla="*/ 1223682 h 125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00717" h="1250576">
                <a:moveTo>
                  <a:pt x="3455894" y="0"/>
                </a:moveTo>
                <a:cubicBezTo>
                  <a:pt x="3500717" y="474009"/>
                  <a:pt x="3328140" y="735889"/>
                  <a:pt x="2754399" y="944318"/>
                </a:cubicBezTo>
                <a:cubicBezTo>
                  <a:pt x="2180658" y="1152747"/>
                  <a:pt x="470272" y="1199533"/>
                  <a:pt x="13447" y="1250576"/>
                </a:cubicBezTo>
                <a:lnTo>
                  <a:pt x="13447" y="1250576"/>
                </a:lnTo>
                <a:lnTo>
                  <a:pt x="0" y="1223682"/>
                </a:lnTo>
              </a:path>
            </a:pathLst>
          </a:custGeom>
          <a:noFill/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200" smtClean="0">
              <a:solidFill>
                <a:srgbClr val="4D4D4D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4" name="Freeform 123"/>
          <p:cNvSpPr/>
          <p:nvPr/>
        </p:nvSpPr>
        <p:spPr bwMode="auto">
          <a:xfrm>
            <a:off x="2539840" y="3391905"/>
            <a:ext cx="3872746" cy="1088091"/>
          </a:xfrm>
          <a:custGeom>
            <a:avLst/>
            <a:gdLst>
              <a:gd name="connsiteX0" fmla="*/ 3671047 w 4040841"/>
              <a:gd name="connsiteY0" fmla="*/ 1221441 h 1221441"/>
              <a:gd name="connsiteX1" fmla="*/ 3429000 w 4040841"/>
              <a:gd name="connsiteY1" fmla="*/ 159123 h 1221441"/>
              <a:gd name="connsiteX2" fmla="*/ 0 w 4040841"/>
              <a:gd name="connsiteY2" fmla="*/ 266700 h 1221441"/>
              <a:gd name="connsiteX0" fmla="*/ 3671047 w 3872746"/>
              <a:gd name="connsiteY0" fmla="*/ 1088091 h 1088091"/>
              <a:gd name="connsiteX1" fmla="*/ 3260905 w 3872746"/>
              <a:gd name="connsiteY1" fmla="*/ 214334 h 1088091"/>
              <a:gd name="connsiteX2" fmla="*/ 0 w 3872746"/>
              <a:gd name="connsiteY2" fmla="*/ 133350 h 1088091"/>
              <a:gd name="connsiteX0" fmla="*/ 3671047 w 3855944"/>
              <a:gd name="connsiteY0" fmla="*/ 1088091 h 1088091"/>
              <a:gd name="connsiteX1" fmla="*/ 3047857 w 3855944"/>
              <a:gd name="connsiteY1" fmla="*/ 495301 h 1088091"/>
              <a:gd name="connsiteX2" fmla="*/ 0 w 3855944"/>
              <a:gd name="connsiteY2" fmla="*/ 133350 h 1088091"/>
              <a:gd name="connsiteX0" fmla="*/ 3671047 w 4021862"/>
              <a:gd name="connsiteY0" fmla="*/ 1088091 h 1088091"/>
              <a:gd name="connsiteX1" fmla="*/ 3410021 w 4021862"/>
              <a:gd name="connsiteY1" fmla="*/ 508474 h 1088091"/>
              <a:gd name="connsiteX2" fmla="*/ 0 w 4021862"/>
              <a:gd name="connsiteY2" fmla="*/ 133350 h 1088091"/>
              <a:gd name="connsiteX0" fmla="*/ 3671047 w 3872746"/>
              <a:gd name="connsiteY0" fmla="*/ 1088091 h 1088091"/>
              <a:gd name="connsiteX1" fmla="*/ 3260905 w 3872746"/>
              <a:gd name="connsiteY1" fmla="*/ 299201 h 1088091"/>
              <a:gd name="connsiteX2" fmla="*/ 0 w 3872746"/>
              <a:gd name="connsiteY2" fmla="*/ 133350 h 1088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72746" h="1088091">
                <a:moveTo>
                  <a:pt x="3671047" y="1088091"/>
                </a:moveTo>
                <a:cubicBezTo>
                  <a:pt x="3855944" y="636493"/>
                  <a:pt x="3872746" y="458324"/>
                  <a:pt x="3260905" y="299201"/>
                </a:cubicBezTo>
                <a:cubicBezTo>
                  <a:pt x="2649064" y="140078"/>
                  <a:pt x="1408579" y="0"/>
                  <a:pt x="0" y="133350"/>
                </a:cubicBezTo>
              </a:path>
            </a:pathLst>
          </a:custGeom>
          <a:noFill/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200" smtClean="0">
              <a:solidFill>
                <a:srgbClr val="4D4D4D"/>
              </a:solidFill>
              <a:latin typeface="+mn-lt"/>
              <a:cs typeface="Arial" pitchFamily="34" charset="0"/>
            </a:endParaRPr>
          </a:p>
        </p:txBody>
      </p:sp>
      <p:sp>
        <p:nvSpPr>
          <p:cNvPr id="125" name="Freeform 124"/>
          <p:cNvSpPr/>
          <p:nvPr/>
        </p:nvSpPr>
        <p:spPr bwMode="auto">
          <a:xfrm>
            <a:off x="2640695" y="3350443"/>
            <a:ext cx="3919818" cy="564776"/>
          </a:xfrm>
          <a:custGeom>
            <a:avLst/>
            <a:gdLst>
              <a:gd name="connsiteX0" fmla="*/ 248771 w 3919818"/>
              <a:gd name="connsiteY0" fmla="*/ 564776 h 564776"/>
              <a:gd name="connsiteX1" fmla="*/ 611841 w 3919818"/>
              <a:gd name="connsiteY1" fmla="*/ 349624 h 564776"/>
              <a:gd name="connsiteX2" fmla="*/ 3919818 w 3919818"/>
              <a:gd name="connsiteY2" fmla="*/ 0 h 564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19818" h="564776">
                <a:moveTo>
                  <a:pt x="248771" y="564776"/>
                </a:moveTo>
                <a:cubicBezTo>
                  <a:pt x="124385" y="504264"/>
                  <a:pt x="0" y="443753"/>
                  <a:pt x="611841" y="349624"/>
                </a:cubicBezTo>
                <a:cubicBezTo>
                  <a:pt x="1223682" y="255495"/>
                  <a:pt x="2571750" y="127747"/>
                  <a:pt x="3919818" y="0"/>
                </a:cubicBezTo>
              </a:path>
            </a:pathLst>
          </a:custGeom>
          <a:noFill/>
          <a:ln w="12700" cap="flat" cmpd="sng" algn="ctr">
            <a:solidFill>
              <a:schemeClr val="accent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200" smtClean="0">
              <a:solidFill>
                <a:srgbClr val="4D4D4D"/>
              </a:solidFill>
              <a:latin typeface="+mn-lt"/>
              <a:cs typeface="Arial" pitchFamily="34" charset="0"/>
            </a:endParaRPr>
          </a:p>
        </p:txBody>
      </p:sp>
      <p:cxnSp>
        <p:nvCxnSpPr>
          <p:cNvPr id="126" name="Straight Connector 125"/>
          <p:cNvCxnSpPr/>
          <p:nvPr/>
        </p:nvCxnSpPr>
        <p:spPr bwMode="auto">
          <a:xfrm>
            <a:off x="6054245" y="5368544"/>
            <a:ext cx="443704" cy="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/>
          <p:nvPr/>
        </p:nvCxnSpPr>
        <p:spPr bwMode="auto">
          <a:xfrm>
            <a:off x="6054245" y="5433942"/>
            <a:ext cx="443704" cy="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6506506" y="5289194"/>
            <a:ext cx="19158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User Content Data Path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cxnSp>
        <p:nvCxnSpPr>
          <p:cNvPr id="129" name="Straight Connector 128"/>
          <p:cNvCxnSpPr/>
          <p:nvPr/>
        </p:nvCxnSpPr>
        <p:spPr bwMode="auto">
          <a:xfrm>
            <a:off x="6072173" y="5561285"/>
            <a:ext cx="443704" cy="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rgbClr val="FF99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/>
          <p:nvPr/>
        </p:nvCxnSpPr>
        <p:spPr bwMode="auto">
          <a:xfrm>
            <a:off x="6072173" y="5626683"/>
            <a:ext cx="443704" cy="0"/>
          </a:xfrm>
          <a:prstGeom prst="line">
            <a:avLst/>
          </a:prstGeom>
          <a:solidFill>
            <a:srgbClr val="A0FEBD"/>
          </a:solidFill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1" name="TextBox 130"/>
          <p:cNvSpPr txBox="1"/>
          <p:nvPr/>
        </p:nvSpPr>
        <p:spPr>
          <a:xfrm>
            <a:off x="6506506" y="5481935"/>
            <a:ext cx="1951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Node Cache Fill Data Path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2" name="Can 131"/>
          <p:cNvSpPr/>
          <p:nvPr/>
        </p:nvSpPr>
        <p:spPr bwMode="auto">
          <a:xfrm>
            <a:off x="6762049" y="3189157"/>
            <a:ext cx="198655" cy="258998"/>
          </a:xfrm>
          <a:prstGeom prst="can">
            <a:avLst/>
          </a:prstGeom>
          <a:solidFill>
            <a:srgbClr val="FFCC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200" smtClean="0">
              <a:solidFill>
                <a:srgbClr val="4D4D4D"/>
              </a:solidFill>
              <a:latin typeface="+mn-lt"/>
              <a:cs typeface="Arial" pitchFamily="34" charset="0"/>
            </a:endParaRPr>
          </a:p>
        </p:txBody>
      </p:sp>
      <p:sp>
        <p:nvSpPr>
          <p:cNvPr id="133" name="Can 132"/>
          <p:cNvSpPr/>
          <p:nvPr/>
        </p:nvSpPr>
        <p:spPr bwMode="auto">
          <a:xfrm>
            <a:off x="2119369" y="3549679"/>
            <a:ext cx="198655" cy="258998"/>
          </a:xfrm>
          <a:prstGeom prst="can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en-US" sz="1200" smtClean="0">
              <a:solidFill>
                <a:srgbClr val="4D4D4D"/>
              </a:solidFill>
              <a:latin typeface="+mn-lt"/>
              <a:cs typeface="Arial" pitchFamily="34" charset="0"/>
            </a:endParaRPr>
          </a:p>
        </p:txBody>
      </p:sp>
      <p:grpSp>
        <p:nvGrpSpPr>
          <p:cNvPr id="23560" name="Group 149"/>
          <p:cNvGrpSpPr>
            <a:grpSpLocks/>
          </p:cNvGrpSpPr>
          <p:nvPr/>
        </p:nvGrpSpPr>
        <p:grpSpPr bwMode="auto">
          <a:xfrm>
            <a:off x="1438391" y="2350275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23561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145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146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136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37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38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39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40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41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42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43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44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grpSp>
        <p:nvGrpSpPr>
          <p:cNvPr id="23562" name="Group 149"/>
          <p:cNvGrpSpPr>
            <a:grpSpLocks/>
          </p:cNvGrpSpPr>
          <p:nvPr/>
        </p:nvGrpSpPr>
        <p:grpSpPr bwMode="auto">
          <a:xfrm>
            <a:off x="1590791" y="2502675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23563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158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159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149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0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1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2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3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4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5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6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57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grpSp>
        <p:nvGrpSpPr>
          <p:cNvPr id="23564" name="Group 149"/>
          <p:cNvGrpSpPr>
            <a:grpSpLocks/>
          </p:cNvGrpSpPr>
          <p:nvPr/>
        </p:nvGrpSpPr>
        <p:grpSpPr bwMode="auto">
          <a:xfrm>
            <a:off x="7102386" y="2192884"/>
            <a:ext cx="228600" cy="380999"/>
            <a:chOff x="3868" y="2719"/>
            <a:chExt cx="256" cy="397"/>
          </a:xfrm>
          <a:solidFill>
            <a:srgbClr val="FFCC66"/>
          </a:solidFill>
        </p:grpSpPr>
        <p:grpSp>
          <p:nvGrpSpPr>
            <p:cNvPr id="23565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171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172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162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3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4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5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6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7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8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69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0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grpSp>
        <p:nvGrpSpPr>
          <p:cNvPr id="23566" name="Group 149"/>
          <p:cNvGrpSpPr>
            <a:grpSpLocks/>
          </p:cNvGrpSpPr>
          <p:nvPr/>
        </p:nvGrpSpPr>
        <p:grpSpPr bwMode="auto">
          <a:xfrm>
            <a:off x="7254786" y="2345284"/>
            <a:ext cx="228600" cy="380999"/>
            <a:chOff x="3868" y="2719"/>
            <a:chExt cx="256" cy="397"/>
          </a:xfrm>
          <a:solidFill>
            <a:srgbClr val="FFCC66"/>
          </a:solidFill>
        </p:grpSpPr>
        <p:grpSp>
          <p:nvGrpSpPr>
            <p:cNvPr id="23567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184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  <p:sp>
            <p:nvSpPr>
              <p:cNvPr id="185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endParaRPr lang="en-US" sz="1200" dirty="0">
                  <a:latin typeface="+mn-lt"/>
                </a:endParaRPr>
              </a:p>
            </p:txBody>
          </p:sp>
        </p:grpSp>
        <p:sp>
          <p:nvSpPr>
            <p:cNvPr id="175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6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7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8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79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80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81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82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  <p:sp>
          <p:nvSpPr>
            <p:cNvPr id="183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200" dirty="0">
                <a:latin typeface="+mn-lt"/>
              </a:endParaRPr>
            </a:p>
          </p:txBody>
        </p:sp>
      </p:grpSp>
      <p:sp>
        <p:nvSpPr>
          <p:cNvPr id="186" name="TextBox 185"/>
          <p:cNvSpPr txBox="1"/>
          <p:nvPr/>
        </p:nvSpPr>
        <p:spPr>
          <a:xfrm>
            <a:off x="1752600" y="2362200"/>
            <a:ext cx="14273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Routing, Back-office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87" name="TextBox 186"/>
          <p:cNvSpPr txBox="1"/>
          <p:nvPr/>
        </p:nvSpPr>
        <p:spPr>
          <a:xfrm>
            <a:off x="7467600" y="2057400"/>
            <a:ext cx="14273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latin typeface="+mn-lt"/>
              </a:rPr>
              <a:t>Routing, Back-office</a:t>
            </a:r>
            <a:endParaRPr lang="en-US" sz="12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3274209" y="5940623"/>
            <a:ext cx="2595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n-lt"/>
              </a:rPr>
              <a:t>Cache Based Delivery</a:t>
            </a:r>
            <a:endParaRPr lang="en-US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25602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F65992-E206-4B59-9C79-C190D8F8FAB0}" type="slidenum">
              <a:rPr lang="en-US"/>
              <a:pPr/>
              <a:t>5</a:t>
            </a:fld>
            <a:endParaRPr lang="en-US"/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1163635" y="4973636"/>
            <a:ext cx="1878013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Network Interconnection</a:t>
            </a: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190625" y="4251325"/>
            <a:ext cx="1851025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Delivery</a:t>
            </a: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1163635" y="3486151"/>
            <a:ext cx="1905000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Routing</a:t>
            </a:r>
          </a:p>
        </p:txBody>
      </p:sp>
      <p:sp>
        <p:nvSpPr>
          <p:cNvPr id="8" name="TextBox 9"/>
          <p:cNvSpPr txBox="1">
            <a:spLocks noChangeArrowheads="1"/>
          </p:cNvSpPr>
          <p:nvPr/>
        </p:nvSpPr>
        <p:spPr bwMode="auto">
          <a:xfrm>
            <a:off x="1163635" y="2874963"/>
            <a:ext cx="1905000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Back-Office</a:t>
            </a:r>
          </a:p>
        </p:txBody>
      </p:sp>
      <p:sp>
        <p:nvSpPr>
          <p:cNvPr id="9" name="TextBox 10"/>
          <p:cNvSpPr txBox="1">
            <a:spLocks noChangeArrowheads="1"/>
          </p:cNvSpPr>
          <p:nvPr/>
        </p:nvSpPr>
        <p:spPr bwMode="auto">
          <a:xfrm>
            <a:off x="1163635" y="2046286"/>
            <a:ext cx="1905000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Operations &amp; Customer Care</a:t>
            </a:r>
          </a:p>
        </p:txBody>
      </p:sp>
      <p:sp>
        <p:nvSpPr>
          <p:cNvPr id="10" name="TextBox 11"/>
          <p:cNvSpPr txBox="1">
            <a:spLocks noChangeArrowheads="1"/>
          </p:cNvSpPr>
          <p:nvPr/>
        </p:nvSpPr>
        <p:spPr bwMode="auto">
          <a:xfrm>
            <a:off x="5919787" y="4973636"/>
            <a:ext cx="1878013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Network Interconnection</a:t>
            </a:r>
          </a:p>
        </p:txBody>
      </p:sp>
      <p:sp>
        <p:nvSpPr>
          <p:cNvPr id="11" name="TextBox 12"/>
          <p:cNvSpPr txBox="1">
            <a:spLocks noChangeArrowheads="1"/>
          </p:cNvSpPr>
          <p:nvPr/>
        </p:nvSpPr>
        <p:spPr bwMode="auto">
          <a:xfrm>
            <a:off x="5892798" y="4251325"/>
            <a:ext cx="1905000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Delivery</a:t>
            </a:r>
          </a:p>
        </p:txBody>
      </p:sp>
      <p:sp>
        <p:nvSpPr>
          <p:cNvPr id="12" name="TextBox 13"/>
          <p:cNvSpPr txBox="1">
            <a:spLocks noChangeArrowheads="1"/>
          </p:cNvSpPr>
          <p:nvPr/>
        </p:nvSpPr>
        <p:spPr bwMode="auto">
          <a:xfrm>
            <a:off x="5919787" y="3486151"/>
            <a:ext cx="1851025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Routing</a:t>
            </a:r>
          </a:p>
        </p:txBody>
      </p:sp>
      <p:sp>
        <p:nvSpPr>
          <p:cNvPr id="13" name="TextBox 14"/>
          <p:cNvSpPr txBox="1">
            <a:spLocks noChangeArrowheads="1"/>
          </p:cNvSpPr>
          <p:nvPr/>
        </p:nvSpPr>
        <p:spPr bwMode="auto">
          <a:xfrm>
            <a:off x="5919787" y="2874963"/>
            <a:ext cx="1851025" cy="30777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Back-Office</a:t>
            </a:r>
          </a:p>
        </p:txBody>
      </p:sp>
      <p:cxnSp>
        <p:nvCxnSpPr>
          <p:cNvPr id="14" name="Straight Arrow Connector 17"/>
          <p:cNvCxnSpPr>
            <a:cxnSpLocks noChangeShapeType="1"/>
            <a:stCxn id="5" idx="3"/>
            <a:endCxn id="10" idx="1"/>
          </p:cNvCxnSpPr>
          <p:nvPr/>
        </p:nvCxnSpPr>
        <p:spPr bwMode="auto">
          <a:xfrm>
            <a:off x="3041648" y="5235246"/>
            <a:ext cx="2878139" cy="158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5" name="Straight Arrow Connector 19"/>
          <p:cNvCxnSpPr>
            <a:cxnSpLocks noChangeShapeType="1"/>
            <a:endCxn id="11" idx="1"/>
          </p:cNvCxnSpPr>
          <p:nvPr/>
        </p:nvCxnSpPr>
        <p:spPr bwMode="auto">
          <a:xfrm flipV="1">
            <a:off x="3000373" y="4405214"/>
            <a:ext cx="2892425" cy="645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6" name="Straight Arrow Connector 20"/>
          <p:cNvCxnSpPr>
            <a:cxnSpLocks noChangeShapeType="1"/>
            <a:endCxn id="12" idx="1"/>
          </p:cNvCxnSpPr>
          <p:nvPr/>
        </p:nvCxnSpPr>
        <p:spPr bwMode="auto">
          <a:xfrm>
            <a:off x="3068636" y="3633787"/>
            <a:ext cx="2851151" cy="625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7" name="Straight Arrow Connector 21"/>
          <p:cNvCxnSpPr>
            <a:cxnSpLocks noChangeShapeType="1"/>
            <a:endCxn id="13" idx="1"/>
          </p:cNvCxnSpPr>
          <p:nvPr/>
        </p:nvCxnSpPr>
        <p:spPr bwMode="auto">
          <a:xfrm>
            <a:off x="3068636" y="3022599"/>
            <a:ext cx="2851151" cy="6253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cxnSp>
        <p:nvCxnSpPr>
          <p:cNvPr id="18" name="Straight Arrow Connector 22"/>
          <p:cNvCxnSpPr>
            <a:cxnSpLocks noChangeShapeType="1"/>
          </p:cNvCxnSpPr>
          <p:nvPr/>
        </p:nvCxnSpPr>
        <p:spPr bwMode="auto">
          <a:xfrm>
            <a:off x="3041650" y="2328861"/>
            <a:ext cx="2878137" cy="635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arrow" w="med" len="med"/>
            <a:tailEnd type="arrow" w="med" len="med"/>
          </a:ln>
        </p:spPr>
      </p:cxnSp>
      <p:sp>
        <p:nvSpPr>
          <p:cNvPr id="19" name="TextBox 23"/>
          <p:cNvSpPr txBox="1">
            <a:spLocks noChangeArrowheads="1"/>
          </p:cNvSpPr>
          <p:nvPr/>
        </p:nvSpPr>
        <p:spPr bwMode="auto">
          <a:xfrm>
            <a:off x="3068637" y="5207000"/>
            <a:ext cx="28241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n-lt"/>
              </a:rPr>
              <a:t>Access, Security</a:t>
            </a:r>
          </a:p>
        </p:txBody>
      </p:sp>
      <p:sp>
        <p:nvSpPr>
          <p:cNvPr id="20" name="TextBox 24"/>
          <p:cNvSpPr txBox="1">
            <a:spLocks noChangeArrowheads="1"/>
          </p:cNvSpPr>
          <p:nvPr/>
        </p:nvSpPr>
        <p:spPr bwMode="auto">
          <a:xfrm>
            <a:off x="3014661" y="4332286"/>
            <a:ext cx="287813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n-lt"/>
              </a:rPr>
              <a:t>Features, Capacity reservation, Origin access, multicast sources/groups</a:t>
            </a:r>
          </a:p>
        </p:txBody>
      </p:sp>
      <p:sp>
        <p:nvSpPr>
          <p:cNvPr id="21" name="TextBox 25"/>
          <p:cNvSpPr txBox="1">
            <a:spLocks noChangeArrowheads="1"/>
          </p:cNvSpPr>
          <p:nvPr/>
        </p:nvSpPr>
        <p:spPr bwMode="auto">
          <a:xfrm>
            <a:off x="3252785" y="3573461"/>
            <a:ext cx="234315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n-lt"/>
              </a:rPr>
              <a:t>Traffic distribution, load management, AMT Relay addresses</a:t>
            </a:r>
          </a:p>
        </p:txBody>
      </p:sp>
      <p:sp>
        <p:nvSpPr>
          <p:cNvPr id="22" name="TextBox 34"/>
          <p:cNvSpPr txBox="1">
            <a:spLocks noChangeArrowheads="1"/>
          </p:cNvSpPr>
          <p:nvPr/>
        </p:nvSpPr>
        <p:spPr bwMode="auto">
          <a:xfrm>
            <a:off x="3349625" y="2981323"/>
            <a:ext cx="23447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n-lt"/>
              </a:rPr>
              <a:t>Provisioning, Logs, settlement  </a:t>
            </a:r>
          </a:p>
        </p:txBody>
      </p:sp>
      <p:sp>
        <p:nvSpPr>
          <p:cNvPr id="23" name="TextBox 35"/>
          <p:cNvSpPr txBox="1">
            <a:spLocks noChangeArrowheads="1"/>
          </p:cNvSpPr>
          <p:nvPr/>
        </p:nvSpPr>
        <p:spPr bwMode="auto">
          <a:xfrm>
            <a:off x="3252787" y="2274886"/>
            <a:ext cx="24415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+mn-lt"/>
              </a:rPr>
              <a:t>SLA/outages/ticketing, Special customer requests </a:t>
            </a:r>
          </a:p>
        </p:txBody>
      </p:sp>
      <p:sp>
        <p:nvSpPr>
          <p:cNvPr id="24" name="TextBox 36"/>
          <p:cNvSpPr txBox="1">
            <a:spLocks noChangeArrowheads="1"/>
          </p:cNvSpPr>
          <p:nvPr/>
        </p:nvSpPr>
        <p:spPr bwMode="auto">
          <a:xfrm>
            <a:off x="5892800" y="2046286"/>
            <a:ext cx="1851025" cy="52322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>
                <a:solidFill>
                  <a:srgbClr val="000000"/>
                </a:solidFill>
                <a:latin typeface="+mn-lt"/>
              </a:rPr>
              <a:t>Operations &amp; Customer Care</a:t>
            </a:r>
          </a:p>
        </p:txBody>
      </p:sp>
      <p:sp>
        <p:nvSpPr>
          <p:cNvPr id="25" name="TextBox 26"/>
          <p:cNvSpPr txBox="1">
            <a:spLocks noChangeArrowheads="1"/>
          </p:cNvSpPr>
          <p:nvPr/>
        </p:nvSpPr>
        <p:spPr bwMode="auto">
          <a:xfrm>
            <a:off x="1163635" y="5761038"/>
            <a:ext cx="16478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CDN Provider-1</a:t>
            </a:r>
            <a:endParaRPr lang="en-US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6" name="TextBox 27"/>
          <p:cNvSpPr txBox="1">
            <a:spLocks noChangeArrowheads="1"/>
          </p:cNvSpPr>
          <p:nvPr/>
        </p:nvSpPr>
        <p:spPr bwMode="auto">
          <a:xfrm>
            <a:off x="6096000" y="5715000"/>
            <a:ext cx="16478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CDN Provider-2</a:t>
            </a:r>
            <a:endParaRPr lang="en-US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7" name="TextBox 28"/>
          <p:cNvSpPr txBox="1">
            <a:spLocks noChangeArrowheads="1"/>
          </p:cNvSpPr>
          <p:nvPr/>
        </p:nvSpPr>
        <p:spPr bwMode="auto">
          <a:xfrm>
            <a:off x="457200" y="1295400"/>
            <a:ext cx="76914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Bi-Lateral Agreement Between Two Carrier CDNs.</a:t>
            </a:r>
          </a:p>
          <a:p>
            <a:pPr algn="ctr"/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Assume </a:t>
            </a:r>
            <a:r>
              <a:rPr lang="en-US" sz="1400" b="1" dirty="0">
                <a:solidFill>
                  <a:srgbClr val="000000"/>
                </a:solidFill>
                <a:latin typeface="+mn-lt"/>
              </a:rPr>
              <a:t>that each carrier peers with another carrier at the CDN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15362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CDN-I Release </a:t>
            </a:r>
            <a:r>
              <a:rPr lang="en-US" dirty="0" smtClean="0"/>
              <a:t>2 targeted </a:t>
            </a:r>
            <a:r>
              <a:rPr lang="en-US" dirty="0"/>
              <a:t>for completion in 2011, develops use cases and requirements for:</a:t>
            </a:r>
          </a:p>
          <a:p>
            <a:pPr lvl="1"/>
            <a:r>
              <a:rPr lang="en-US" dirty="0"/>
              <a:t>Multicast-based content delivery with applicable content types (e.g., live streaming);</a:t>
            </a:r>
          </a:p>
          <a:p>
            <a:pPr lvl="1"/>
            <a:r>
              <a:rPr lang="en-US" dirty="0"/>
              <a:t>Federated </a:t>
            </a:r>
            <a:r>
              <a:rPr lang="en-US" dirty="0" smtClean="0"/>
              <a:t>CDN-Interconnect; and</a:t>
            </a:r>
            <a:endParaRPr lang="en-US" dirty="0"/>
          </a:p>
          <a:p>
            <a:pPr lvl="1"/>
            <a:r>
              <a:rPr lang="en-US" dirty="0"/>
              <a:t>Cloud services charging (generic function driven by CDN Use Cases).</a:t>
            </a:r>
          </a:p>
          <a:p>
            <a:r>
              <a:rPr lang="en-US" dirty="0"/>
              <a:t>Other Release 2 objectives:</a:t>
            </a:r>
          </a:p>
          <a:p>
            <a:pPr lvl="1"/>
            <a:r>
              <a:rPr lang="en-US" dirty="0"/>
              <a:t>Group comprehensive requirements per applicable interconnection domain; </a:t>
            </a:r>
          </a:p>
          <a:p>
            <a:pPr lvl="1"/>
            <a:r>
              <a:rPr lang="en-US" dirty="0"/>
              <a:t>Develop reference architecture for CDN-I NNI with other impacted ATIS Committees; and</a:t>
            </a:r>
          </a:p>
          <a:p>
            <a:pPr lvl="1"/>
            <a:r>
              <a:rPr lang="en-US" dirty="0"/>
              <a:t>Evaluate protocols including the output of the IETF </a:t>
            </a:r>
            <a:r>
              <a:rPr lang="en-US" dirty="0" err="1"/>
              <a:t>CDNi</a:t>
            </a:r>
            <a:r>
              <a:rPr lang="en-US" dirty="0"/>
              <a:t> Working Group (when available) to support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use </a:t>
            </a:r>
            <a:r>
              <a:rPr lang="en-US" dirty="0"/>
              <a:t>cases and requirements.</a:t>
            </a:r>
          </a:p>
          <a:p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CEEBA854-AC2D-49FC-BC40-2EBB91C51F2A}" type="slidenum">
              <a:rPr lang="en-US" altLang="zh-CN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287179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altLang="zh-CN" dirty="0"/>
              <a:t>Highlight of Current </a:t>
            </a:r>
            <a:r>
              <a:rPr lang="en-US" altLang="zh-CN" dirty="0" smtClean="0"/>
              <a:t>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 track work occurring on inter-carrier telepresence:</a:t>
            </a:r>
          </a:p>
          <a:p>
            <a:pPr lvl="1"/>
            <a:r>
              <a:rPr lang="en-US" dirty="0" smtClean="0"/>
              <a:t>Multiple carriers; multiple suppliers.</a:t>
            </a:r>
          </a:p>
          <a:p>
            <a:r>
              <a:rPr lang="en-US" dirty="0" smtClean="0"/>
              <a:t>Work plan includes:</a:t>
            </a:r>
          </a:p>
          <a:p>
            <a:pPr lvl="1"/>
            <a:r>
              <a:rPr lang="en-US" dirty="0" smtClean="0"/>
              <a:t>Initial draft specification;</a:t>
            </a:r>
          </a:p>
          <a:p>
            <a:pPr lvl="1"/>
            <a:r>
              <a:rPr lang="en-US" dirty="0" smtClean="0"/>
              <a:t>Prototype activity; and</a:t>
            </a:r>
          </a:p>
          <a:p>
            <a:pPr lvl="1"/>
            <a:r>
              <a:rPr lang="en-US" dirty="0" smtClean="0"/>
              <a:t>Published standard incorporating lessons learned from the prototype.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58190-59B5-4FAF-92D8-77798514AC83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14703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"/>
          <p:cNvSpPr>
            <a:spLocks noChangeAspect="1" noEditPoints="1" noChangeArrowheads="1"/>
          </p:cNvSpPr>
          <p:nvPr/>
        </p:nvSpPr>
        <p:spPr bwMode="auto">
          <a:xfrm>
            <a:off x="5545433" y="1515915"/>
            <a:ext cx="2574925" cy="3657600"/>
          </a:xfrm>
          <a:custGeom>
            <a:avLst/>
            <a:gdLst>
              <a:gd name="T0" fmla="*/ 7987 w 21600"/>
              <a:gd name="T1" fmla="*/ 1828800 h 21600"/>
              <a:gd name="T2" fmla="*/ 1287517 w 21600"/>
              <a:gd name="T3" fmla="*/ 3653705 h 21600"/>
              <a:gd name="T4" fmla="*/ 2572888 w 21600"/>
              <a:gd name="T5" fmla="*/ 1828800 h 21600"/>
              <a:gd name="T6" fmla="*/ 1287517 w 21600"/>
              <a:gd name="T7" fmla="*/ 20912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0">
            <a:gsLst>
              <a:gs pos="0">
                <a:srgbClr val="FCFEA0"/>
              </a:gs>
              <a:gs pos="50000">
                <a:schemeClr val="bg1"/>
              </a:gs>
              <a:gs pos="100000">
                <a:srgbClr val="FCFEA0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eaLnBrk="0" hangingPunct="0">
              <a:defRPr/>
            </a:pPr>
            <a:endParaRPr lang="en-US" dirty="0">
              <a:solidFill>
                <a:schemeClr val="tx1"/>
              </a:solidFill>
              <a:latin typeface="+mn-lt"/>
              <a:ea typeface="Arial" pitchFamily="-111" charset="-52"/>
              <a:cs typeface="Arial" pitchFamily="34" charset="0"/>
            </a:endParaRPr>
          </a:p>
          <a:p>
            <a:pPr algn="ctr" eaLnBrk="0" hangingPunct="0">
              <a:defRPr/>
            </a:pPr>
            <a:endParaRPr lang="en-US" sz="1200" dirty="0">
              <a:solidFill>
                <a:schemeClr val="tx1"/>
              </a:solidFill>
              <a:latin typeface="+mn-lt"/>
              <a:ea typeface="Arial" pitchFamily="-111" charset="-52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Arial" pitchFamily="-111" charset="-52"/>
                <a:cs typeface="Arial" pitchFamily="34" charset="0"/>
              </a:rPr>
              <a:t>  </a:t>
            </a:r>
            <a:endParaRPr lang="en-US" sz="1600" dirty="0">
              <a:solidFill>
                <a:schemeClr val="tx1"/>
              </a:solidFill>
              <a:latin typeface="+mn-lt"/>
              <a:ea typeface="Arial" pitchFamily="-111" charset="-52"/>
              <a:cs typeface="Arial" pitchFamily="34" charset="0"/>
            </a:endParaRPr>
          </a:p>
        </p:txBody>
      </p:sp>
      <p:sp>
        <p:nvSpPr>
          <p:cNvPr id="9" name="Cloud"/>
          <p:cNvSpPr>
            <a:spLocks noChangeAspect="1" noEditPoints="1" noChangeArrowheads="1"/>
          </p:cNvSpPr>
          <p:nvPr/>
        </p:nvSpPr>
        <p:spPr bwMode="auto">
          <a:xfrm>
            <a:off x="1019470" y="1504803"/>
            <a:ext cx="2574925" cy="36576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gradFill rotWithShape="0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algn="ctr" eaLnBrk="0" hangingPunct="0">
              <a:defRPr/>
            </a:pPr>
            <a:endParaRPr lang="en-US" dirty="0">
              <a:solidFill>
                <a:schemeClr val="tx1"/>
              </a:solidFill>
              <a:latin typeface="+mn-lt"/>
              <a:ea typeface="Arial" pitchFamily="-111" charset="-52"/>
              <a:cs typeface="Arial" pitchFamily="34" charset="0"/>
            </a:endParaRPr>
          </a:p>
          <a:p>
            <a:pPr algn="ctr" eaLnBrk="0" hangingPunct="0">
              <a:defRPr/>
            </a:pPr>
            <a:endParaRPr lang="en-US" sz="1200" dirty="0">
              <a:solidFill>
                <a:schemeClr val="tx1"/>
              </a:solidFill>
              <a:latin typeface="+mn-lt"/>
              <a:ea typeface="Arial" pitchFamily="-111" charset="-52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Arial" pitchFamily="-111" charset="-52"/>
                <a:cs typeface="Arial" pitchFamily="34" charset="0"/>
              </a:rPr>
              <a:t>  </a:t>
            </a:r>
            <a:endParaRPr lang="en-US" sz="1600" dirty="0">
              <a:solidFill>
                <a:schemeClr val="tx1"/>
              </a:solidFill>
              <a:latin typeface="+mn-lt"/>
              <a:ea typeface="Arial" pitchFamily="-111" charset="-52"/>
              <a:cs typeface="Arial" pitchFamily="34" charset="0"/>
            </a:endParaRPr>
          </a:p>
        </p:txBody>
      </p:sp>
      <p:grpSp>
        <p:nvGrpSpPr>
          <p:cNvPr id="3" name="Group 149"/>
          <p:cNvGrpSpPr>
            <a:grpSpLocks/>
          </p:cNvGrpSpPr>
          <p:nvPr/>
        </p:nvGrpSpPr>
        <p:grpSpPr bwMode="auto">
          <a:xfrm>
            <a:off x="1495062" y="2255644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6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83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  <p:sp>
            <p:nvSpPr>
              <p:cNvPr id="84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</p:grpSp>
        <p:sp>
          <p:nvSpPr>
            <p:cNvPr id="74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75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76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77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78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79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80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81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82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</p:grpSp>
      <p:sp>
        <p:nvSpPr>
          <p:cNvPr id="76816" name="Can 84"/>
          <p:cNvSpPr>
            <a:spLocks noChangeArrowheads="1"/>
          </p:cNvSpPr>
          <p:nvPr/>
        </p:nvSpPr>
        <p:spPr bwMode="auto">
          <a:xfrm rot="-5400000">
            <a:off x="4051595" y="2465240"/>
            <a:ext cx="1035050" cy="1949450"/>
          </a:xfrm>
          <a:prstGeom prst="can">
            <a:avLst>
              <a:gd name="adj" fmla="val 25017"/>
            </a:avLst>
          </a:prstGeom>
          <a:solidFill>
            <a:srgbClr val="FCFEA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vert="eaVert" anchor="ctr"/>
          <a:lstStyle/>
          <a:p>
            <a:pPr algn="ctr" eaLnBrk="0" hangingPunct="0">
              <a:spcBef>
                <a:spcPct val="50000"/>
              </a:spcBef>
            </a:pPr>
            <a:endParaRPr lang="en-US" sz="1200" dirty="0">
              <a:solidFill>
                <a:schemeClr val="tx1"/>
              </a:solidFill>
              <a:latin typeface="Helvetica Neue"/>
            </a:endParaRPr>
          </a:p>
        </p:txBody>
      </p:sp>
      <p:grpSp>
        <p:nvGrpSpPr>
          <p:cNvPr id="7" name="Group 149"/>
          <p:cNvGrpSpPr>
            <a:grpSpLocks/>
          </p:cNvGrpSpPr>
          <p:nvPr/>
        </p:nvGrpSpPr>
        <p:grpSpPr bwMode="auto">
          <a:xfrm>
            <a:off x="2513400" y="3298799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8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120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  <p:sp>
            <p:nvSpPr>
              <p:cNvPr id="121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</p:grpSp>
        <p:sp>
          <p:nvSpPr>
            <p:cNvPr id="111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12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13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14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15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16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17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18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19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</p:grpSp>
      <p:sp>
        <p:nvSpPr>
          <p:cNvPr id="76841" name="TextBox 185"/>
          <p:cNvSpPr txBox="1">
            <a:spLocks noChangeArrowheads="1"/>
          </p:cNvSpPr>
          <p:nvPr/>
        </p:nvSpPr>
        <p:spPr bwMode="auto">
          <a:xfrm>
            <a:off x="2667423" y="2634183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dirty="0" smtClean="0">
                <a:solidFill>
                  <a:schemeClr val="tx2"/>
                </a:solidFill>
                <a:latin typeface="Helvetica Neue"/>
              </a:rPr>
              <a:t>Cloud Services</a:t>
            </a:r>
            <a:endParaRPr lang="en-US" sz="1200" dirty="0">
              <a:solidFill>
                <a:schemeClr val="tx2"/>
              </a:solidFill>
              <a:latin typeface="Helvetica Neue"/>
            </a:endParaRPr>
          </a:p>
        </p:txBody>
      </p:sp>
      <p:sp>
        <p:nvSpPr>
          <p:cNvPr id="76847" name="TextBox 191"/>
          <p:cNvSpPr txBox="1">
            <a:spLocks noChangeArrowheads="1"/>
          </p:cNvSpPr>
          <p:nvPr/>
        </p:nvSpPr>
        <p:spPr bwMode="auto">
          <a:xfrm>
            <a:off x="1019470" y="1198415"/>
            <a:ext cx="2595563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solidFill>
                  <a:schemeClr val="tx2"/>
                </a:solidFill>
                <a:latin typeface="Helvetica Neue"/>
              </a:rPr>
              <a:t>Carrier-1 Network</a:t>
            </a:r>
          </a:p>
        </p:txBody>
      </p:sp>
      <p:sp>
        <p:nvSpPr>
          <p:cNvPr id="76848" name="TextBox 193"/>
          <p:cNvSpPr txBox="1">
            <a:spLocks noChangeArrowheads="1"/>
          </p:cNvSpPr>
          <p:nvPr/>
        </p:nvSpPr>
        <p:spPr bwMode="auto">
          <a:xfrm>
            <a:off x="4130536" y="2929513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dirty="0" smtClean="0">
                <a:solidFill>
                  <a:schemeClr val="tx2"/>
                </a:solidFill>
                <a:latin typeface="Helvetica Neue"/>
              </a:rPr>
              <a:t>Signaling </a:t>
            </a:r>
            <a:r>
              <a:rPr lang="en-US" sz="1200" dirty="0">
                <a:solidFill>
                  <a:schemeClr val="tx2"/>
                </a:solidFill>
                <a:latin typeface="Helvetica Neue"/>
              </a:rPr>
              <a:t>Peering</a:t>
            </a:r>
          </a:p>
        </p:txBody>
      </p:sp>
      <p:cxnSp>
        <p:nvCxnSpPr>
          <p:cNvPr id="214" name="Straight Connector 213"/>
          <p:cNvCxnSpPr>
            <a:cxnSpLocks noChangeShapeType="1"/>
          </p:cNvCxnSpPr>
          <p:nvPr/>
        </p:nvCxnSpPr>
        <p:spPr bwMode="auto">
          <a:xfrm rot="5400000" flipH="1" flipV="1">
            <a:off x="2181521" y="2866877"/>
            <a:ext cx="804862" cy="411163"/>
          </a:xfrm>
          <a:prstGeom prst="line">
            <a:avLst/>
          </a:prstGeom>
          <a:noFill/>
          <a:ln w="12700" algn="ctr">
            <a:solidFill>
              <a:schemeClr val="folHlink"/>
            </a:solidFill>
            <a:prstDash val="dash"/>
            <a:round/>
            <a:headEnd/>
            <a:tailEnd/>
          </a:ln>
        </p:spPr>
      </p:cxnSp>
      <p:cxnSp>
        <p:nvCxnSpPr>
          <p:cNvPr id="222" name="Straight Connector 221"/>
          <p:cNvCxnSpPr>
            <a:cxnSpLocks noChangeShapeType="1"/>
          </p:cNvCxnSpPr>
          <p:nvPr/>
        </p:nvCxnSpPr>
        <p:spPr bwMode="auto">
          <a:xfrm rot="16200000" flipH="1">
            <a:off x="2541883" y="3481240"/>
            <a:ext cx="423862" cy="750888"/>
          </a:xfrm>
          <a:prstGeom prst="line">
            <a:avLst/>
          </a:prstGeom>
          <a:noFill/>
          <a:ln w="12700" algn="ctr">
            <a:solidFill>
              <a:schemeClr val="folHlink"/>
            </a:solidFill>
            <a:prstDash val="dash"/>
            <a:round/>
            <a:headEnd/>
            <a:tailEnd/>
          </a:ln>
        </p:spPr>
      </p:cxnSp>
      <p:cxnSp>
        <p:nvCxnSpPr>
          <p:cNvPr id="231" name="Straight Connector 230"/>
          <p:cNvCxnSpPr>
            <a:cxnSpLocks noChangeShapeType="1"/>
          </p:cNvCxnSpPr>
          <p:nvPr/>
        </p:nvCxnSpPr>
        <p:spPr bwMode="auto">
          <a:xfrm rot="5400000" flipH="1" flipV="1">
            <a:off x="2076745" y="3643166"/>
            <a:ext cx="300037" cy="303212"/>
          </a:xfrm>
          <a:prstGeom prst="line">
            <a:avLst/>
          </a:prstGeom>
          <a:noFill/>
          <a:ln w="12700" algn="ctr">
            <a:solidFill>
              <a:schemeClr val="folHlink"/>
            </a:solidFill>
            <a:prstDash val="dash"/>
            <a:round/>
            <a:headEnd/>
            <a:tailEnd/>
          </a:ln>
        </p:spPr>
      </p:cxnSp>
      <p:grpSp>
        <p:nvGrpSpPr>
          <p:cNvPr id="10" name="Group 149"/>
          <p:cNvGrpSpPr>
            <a:grpSpLocks/>
          </p:cNvGrpSpPr>
          <p:nvPr/>
        </p:nvGrpSpPr>
        <p:grpSpPr bwMode="auto">
          <a:xfrm>
            <a:off x="1647462" y="2408044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11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201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  <p:sp>
            <p:nvSpPr>
              <p:cNvPr id="204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</p:grpSp>
        <p:sp>
          <p:nvSpPr>
            <p:cNvPr id="166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68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71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72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78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80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83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96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99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</p:grpSp>
      <p:grpSp>
        <p:nvGrpSpPr>
          <p:cNvPr id="26" name="Group 149"/>
          <p:cNvGrpSpPr>
            <a:grpSpLocks/>
          </p:cNvGrpSpPr>
          <p:nvPr/>
        </p:nvGrpSpPr>
        <p:grpSpPr bwMode="auto">
          <a:xfrm>
            <a:off x="1799862" y="2560444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27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235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  <p:sp>
            <p:nvSpPr>
              <p:cNvPr id="236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</p:grpSp>
        <p:sp>
          <p:nvSpPr>
            <p:cNvPr id="211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224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226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227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228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230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232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233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234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</p:grpSp>
      <p:sp>
        <p:nvSpPr>
          <p:cNvPr id="76881" name="TextBox 266"/>
          <p:cNvSpPr txBox="1">
            <a:spLocks noChangeArrowheads="1"/>
          </p:cNvSpPr>
          <p:nvPr/>
        </p:nvSpPr>
        <p:spPr bwMode="auto">
          <a:xfrm>
            <a:off x="1543345" y="2190603"/>
            <a:ext cx="14271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dirty="0" smtClean="0">
                <a:solidFill>
                  <a:schemeClr val="tx2"/>
                </a:solidFill>
                <a:latin typeface="Helvetica Neue"/>
              </a:rPr>
              <a:t>Back-Office</a:t>
            </a:r>
            <a:endParaRPr lang="en-US" sz="1200" dirty="0">
              <a:solidFill>
                <a:schemeClr val="tx2"/>
              </a:solidFill>
              <a:latin typeface="Helvetica Neue"/>
            </a:endParaRPr>
          </a:p>
        </p:txBody>
      </p:sp>
      <p:pic>
        <p:nvPicPr>
          <p:cNvPr id="76884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41808" y="3932090"/>
            <a:ext cx="290512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86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86345" y="2512865"/>
            <a:ext cx="29051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87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8325" y="4712903"/>
            <a:ext cx="29051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88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5183" y="3214540"/>
            <a:ext cx="290512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89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9258" y="3986065"/>
            <a:ext cx="290512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" name="Straight Connector 213"/>
          <p:cNvCxnSpPr>
            <a:cxnSpLocks noChangeShapeType="1"/>
          </p:cNvCxnSpPr>
          <p:nvPr/>
        </p:nvCxnSpPr>
        <p:spPr bwMode="auto">
          <a:xfrm rot="5400000" flipH="1" flipV="1">
            <a:off x="1433807" y="3004991"/>
            <a:ext cx="212725" cy="488950"/>
          </a:xfrm>
          <a:prstGeom prst="line">
            <a:avLst/>
          </a:prstGeom>
          <a:noFill/>
          <a:ln w="12700" algn="ctr">
            <a:solidFill>
              <a:schemeClr val="folHlink"/>
            </a:solidFill>
            <a:prstDash val="dash"/>
            <a:round/>
            <a:headEnd/>
            <a:tailEnd/>
          </a:ln>
        </p:spPr>
      </p:cxnSp>
      <p:cxnSp>
        <p:nvCxnSpPr>
          <p:cNvPr id="4" name="Straight Connector 230"/>
          <p:cNvCxnSpPr>
            <a:cxnSpLocks noChangeShapeType="1"/>
          </p:cNvCxnSpPr>
          <p:nvPr/>
        </p:nvCxnSpPr>
        <p:spPr bwMode="auto">
          <a:xfrm rot="5400000" flipH="1" flipV="1">
            <a:off x="1802108" y="4265465"/>
            <a:ext cx="412750" cy="133350"/>
          </a:xfrm>
          <a:prstGeom prst="line">
            <a:avLst/>
          </a:prstGeom>
          <a:noFill/>
          <a:ln w="12700" algn="ctr">
            <a:solidFill>
              <a:schemeClr val="folHlink"/>
            </a:solidFill>
            <a:prstDash val="dash"/>
            <a:round/>
            <a:headEnd/>
            <a:tailEnd/>
          </a:ln>
        </p:spPr>
      </p:cxnSp>
      <p:sp>
        <p:nvSpPr>
          <p:cNvPr id="76893" name="Line 93"/>
          <p:cNvSpPr>
            <a:spLocks noChangeShapeType="1"/>
          </p:cNvSpPr>
          <p:nvPr/>
        </p:nvSpPr>
        <p:spPr bwMode="auto">
          <a:xfrm>
            <a:off x="1889420" y="3143103"/>
            <a:ext cx="419100" cy="363537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1200" dirty="0">
              <a:latin typeface="Helvetica Neue"/>
            </a:endParaRPr>
          </a:p>
        </p:txBody>
      </p:sp>
      <p:pic>
        <p:nvPicPr>
          <p:cNvPr id="76883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32320" y="3451078"/>
            <a:ext cx="29051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885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9083" y="2974828"/>
            <a:ext cx="290512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912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1933" y="1565128"/>
            <a:ext cx="290512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913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3395" y="2025503"/>
            <a:ext cx="29051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914" name="Line 114"/>
          <p:cNvSpPr>
            <a:spLocks noChangeShapeType="1"/>
          </p:cNvSpPr>
          <p:nvPr/>
        </p:nvSpPr>
        <p:spPr bwMode="auto">
          <a:xfrm flipH="1">
            <a:off x="2789533" y="1758803"/>
            <a:ext cx="233362" cy="754062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1200" dirty="0">
              <a:latin typeface="Helvetica Neue"/>
            </a:endParaRPr>
          </a:p>
        </p:txBody>
      </p:sp>
      <p:sp>
        <p:nvSpPr>
          <p:cNvPr id="76915" name="Line 115"/>
          <p:cNvSpPr>
            <a:spLocks noChangeShapeType="1"/>
          </p:cNvSpPr>
          <p:nvPr/>
        </p:nvSpPr>
        <p:spPr bwMode="auto">
          <a:xfrm flipH="1">
            <a:off x="2941933" y="2208065"/>
            <a:ext cx="438150" cy="341313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1200" dirty="0">
              <a:latin typeface="Helvetica Neue"/>
            </a:endParaRPr>
          </a:p>
        </p:txBody>
      </p:sp>
      <p:grpSp>
        <p:nvGrpSpPr>
          <p:cNvPr id="28" name="Group 149"/>
          <p:cNvGrpSpPr>
            <a:grpSpLocks/>
          </p:cNvGrpSpPr>
          <p:nvPr/>
        </p:nvGrpSpPr>
        <p:grpSpPr bwMode="auto">
          <a:xfrm>
            <a:off x="6021025" y="2266756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29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12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  <p:sp>
            <p:nvSpPr>
              <p:cNvPr id="13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</p:grpSp>
        <p:sp>
          <p:nvSpPr>
            <p:cNvPr id="14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5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6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7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8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9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20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21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22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</p:grpSp>
      <p:sp>
        <p:nvSpPr>
          <p:cNvPr id="76938" name="TextBox 187"/>
          <p:cNvSpPr txBox="1">
            <a:spLocks noChangeArrowheads="1"/>
          </p:cNvSpPr>
          <p:nvPr/>
        </p:nvSpPr>
        <p:spPr bwMode="auto">
          <a:xfrm>
            <a:off x="6495480" y="4106031"/>
            <a:ext cx="11874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dirty="0" smtClean="0">
                <a:solidFill>
                  <a:schemeClr val="tx2"/>
                </a:solidFill>
                <a:latin typeface="Helvetica Neue"/>
              </a:rPr>
              <a:t>Telepresence Node</a:t>
            </a:r>
            <a:endParaRPr lang="en-US" sz="1200" dirty="0">
              <a:solidFill>
                <a:schemeClr val="tx2"/>
              </a:solidFill>
              <a:latin typeface="Helvetica Neue"/>
            </a:endParaRPr>
          </a:p>
        </p:txBody>
      </p:sp>
      <p:sp>
        <p:nvSpPr>
          <p:cNvPr id="76939" name="TextBox 191"/>
          <p:cNvSpPr txBox="1">
            <a:spLocks noChangeArrowheads="1"/>
          </p:cNvSpPr>
          <p:nvPr/>
        </p:nvSpPr>
        <p:spPr bwMode="auto">
          <a:xfrm>
            <a:off x="5545433" y="1209528"/>
            <a:ext cx="2595562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 b="1" dirty="0">
                <a:solidFill>
                  <a:schemeClr val="tx2"/>
                </a:solidFill>
                <a:latin typeface="Helvetica Neue"/>
              </a:rPr>
              <a:t>Carrier-2 Network</a:t>
            </a:r>
          </a:p>
        </p:txBody>
      </p:sp>
      <p:cxnSp>
        <p:nvCxnSpPr>
          <p:cNvPr id="23" name="Straight Connector 213"/>
          <p:cNvCxnSpPr>
            <a:cxnSpLocks noChangeShapeType="1"/>
          </p:cNvCxnSpPr>
          <p:nvPr/>
        </p:nvCxnSpPr>
        <p:spPr bwMode="auto">
          <a:xfrm rot="5400000" flipH="1" flipV="1">
            <a:off x="6628902" y="2597796"/>
            <a:ext cx="603250" cy="769937"/>
          </a:xfrm>
          <a:prstGeom prst="line">
            <a:avLst/>
          </a:prstGeom>
          <a:noFill/>
          <a:ln w="12700" algn="ctr">
            <a:solidFill>
              <a:srgbClr val="FF9933"/>
            </a:solidFill>
            <a:prstDash val="dash"/>
            <a:round/>
            <a:headEnd/>
            <a:tailEnd/>
          </a:ln>
        </p:spPr>
      </p:cxnSp>
      <p:cxnSp>
        <p:nvCxnSpPr>
          <p:cNvPr id="24" name="Straight Connector 221"/>
          <p:cNvCxnSpPr>
            <a:cxnSpLocks noChangeShapeType="1"/>
          </p:cNvCxnSpPr>
          <p:nvPr/>
        </p:nvCxnSpPr>
        <p:spPr bwMode="auto">
          <a:xfrm rot="16200000" flipH="1">
            <a:off x="7067845" y="3492353"/>
            <a:ext cx="423863" cy="750887"/>
          </a:xfrm>
          <a:prstGeom prst="line">
            <a:avLst/>
          </a:prstGeom>
          <a:noFill/>
          <a:ln w="12700" algn="ctr">
            <a:solidFill>
              <a:srgbClr val="FF9933"/>
            </a:solidFill>
            <a:prstDash val="dash"/>
            <a:round/>
            <a:headEnd/>
            <a:tailEnd/>
          </a:ln>
        </p:spPr>
      </p:cxnSp>
      <p:cxnSp>
        <p:nvCxnSpPr>
          <p:cNvPr id="25" name="Straight Connector 230"/>
          <p:cNvCxnSpPr>
            <a:cxnSpLocks noChangeShapeType="1"/>
          </p:cNvCxnSpPr>
          <p:nvPr/>
        </p:nvCxnSpPr>
        <p:spPr bwMode="auto">
          <a:xfrm rot="5400000" flipH="1" flipV="1">
            <a:off x="6602708" y="3654277"/>
            <a:ext cx="300038" cy="303213"/>
          </a:xfrm>
          <a:prstGeom prst="line">
            <a:avLst/>
          </a:prstGeom>
          <a:noFill/>
          <a:ln w="12700" algn="ctr">
            <a:solidFill>
              <a:srgbClr val="FF9933"/>
            </a:solidFill>
            <a:prstDash val="dash"/>
            <a:round/>
            <a:headEnd/>
            <a:tailEnd/>
          </a:ln>
        </p:spPr>
      </p:cxnSp>
      <p:grpSp>
        <p:nvGrpSpPr>
          <p:cNvPr id="73" name="Group 149"/>
          <p:cNvGrpSpPr>
            <a:grpSpLocks/>
          </p:cNvGrpSpPr>
          <p:nvPr/>
        </p:nvGrpSpPr>
        <p:grpSpPr bwMode="auto">
          <a:xfrm>
            <a:off x="6173425" y="2419156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85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30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  <p:sp>
            <p:nvSpPr>
              <p:cNvPr id="31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</p:grpSp>
        <p:sp>
          <p:nvSpPr>
            <p:cNvPr id="64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65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66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67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68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69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70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71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72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</p:grpSp>
      <p:grpSp>
        <p:nvGrpSpPr>
          <p:cNvPr id="98" name="Group 149"/>
          <p:cNvGrpSpPr>
            <a:grpSpLocks/>
          </p:cNvGrpSpPr>
          <p:nvPr/>
        </p:nvGrpSpPr>
        <p:grpSpPr bwMode="auto">
          <a:xfrm>
            <a:off x="6325825" y="2571556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99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86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  <p:sp>
            <p:nvSpPr>
              <p:cNvPr id="87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</p:grpSp>
        <p:sp>
          <p:nvSpPr>
            <p:cNvPr id="88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89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90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91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92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93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94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95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96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</p:grpSp>
      <p:sp>
        <p:nvSpPr>
          <p:cNvPr id="76948" name="TextBox 266"/>
          <p:cNvSpPr txBox="1">
            <a:spLocks noChangeArrowheads="1"/>
          </p:cNvSpPr>
          <p:nvPr/>
        </p:nvSpPr>
        <p:spPr bwMode="auto">
          <a:xfrm>
            <a:off x="6069308" y="2201715"/>
            <a:ext cx="1427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dirty="0" smtClean="0">
                <a:solidFill>
                  <a:schemeClr val="tx2"/>
                </a:solidFill>
                <a:latin typeface="Helvetica Neue"/>
              </a:rPr>
              <a:t>Back-Office</a:t>
            </a:r>
            <a:endParaRPr lang="en-US" sz="1200" dirty="0">
              <a:solidFill>
                <a:schemeClr val="tx2"/>
              </a:solidFill>
              <a:latin typeface="Helvetica Neue"/>
            </a:endParaRPr>
          </a:p>
        </p:txBody>
      </p:sp>
      <p:pic>
        <p:nvPicPr>
          <p:cNvPr id="76949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67770" y="3943203"/>
            <a:ext cx="29051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950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2308" y="2523978"/>
            <a:ext cx="290512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951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10608" y="4533753"/>
            <a:ext cx="290512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952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31145" y="3225653"/>
            <a:ext cx="29051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953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55220" y="3997178"/>
            <a:ext cx="29051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7" name="Straight Connector 230"/>
          <p:cNvCxnSpPr>
            <a:cxnSpLocks noChangeShapeType="1"/>
          </p:cNvCxnSpPr>
          <p:nvPr/>
        </p:nvCxnSpPr>
        <p:spPr bwMode="auto">
          <a:xfrm rot="5400000" flipH="1" flipV="1">
            <a:off x="6328070" y="4276578"/>
            <a:ext cx="412750" cy="133350"/>
          </a:xfrm>
          <a:prstGeom prst="line">
            <a:avLst/>
          </a:prstGeom>
          <a:noFill/>
          <a:ln w="12700" algn="ctr">
            <a:solidFill>
              <a:srgbClr val="FF9933"/>
            </a:solidFill>
            <a:prstDash val="dash"/>
            <a:round/>
            <a:headEnd/>
            <a:tailEnd/>
          </a:ln>
        </p:spPr>
      </p:cxnSp>
      <p:sp>
        <p:nvSpPr>
          <p:cNvPr id="76956" name="Line 156"/>
          <p:cNvSpPr>
            <a:spLocks noChangeShapeType="1"/>
          </p:cNvSpPr>
          <p:nvPr/>
        </p:nvSpPr>
        <p:spPr bwMode="auto">
          <a:xfrm>
            <a:off x="6477295" y="3311378"/>
            <a:ext cx="357188" cy="206375"/>
          </a:xfrm>
          <a:prstGeom prst="line">
            <a:avLst/>
          </a:prstGeom>
          <a:noFill/>
          <a:ln w="12700">
            <a:solidFill>
              <a:srgbClr val="FF9933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1200" dirty="0">
              <a:latin typeface="Helvetica Neue"/>
            </a:endParaRPr>
          </a:p>
        </p:txBody>
      </p:sp>
      <p:pic>
        <p:nvPicPr>
          <p:cNvPr id="76957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8283" y="3462190"/>
            <a:ext cx="290512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958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5045" y="3214540"/>
            <a:ext cx="29051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975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895" y="1576240"/>
            <a:ext cx="29051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976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9358" y="2036615"/>
            <a:ext cx="290512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6977" name="Line 177"/>
          <p:cNvSpPr>
            <a:spLocks noChangeShapeType="1"/>
          </p:cNvSpPr>
          <p:nvPr/>
        </p:nvSpPr>
        <p:spPr bwMode="auto">
          <a:xfrm flipH="1">
            <a:off x="7315495" y="1769915"/>
            <a:ext cx="233363" cy="754063"/>
          </a:xfrm>
          <a:prstGeom prst="line">
            <a:avLst/>
          </a:prstGeom>
          <a:noFill/>
          <a:ln w="12700">
            <a:solidFill>
              <a:srgbClr val="FF9933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1200" dirty="0">
              <a:latin typeface="Helvetica Neue"/>
            </a:endParaRPr>
          </a:p>
        </p:txBody>
      </p:sp>
      <p:sp>
        <p:nvSpPr>
          <p:cNvPr id="76978" name="Line 178"/>
          <p:cNvSpPr>
            <a:spLocks noChangeShapeType="1"/>
          </p:cNvSpPr>
          <p:nvPr/>
        </p:nvSpPr>
        <p:spPr bwMode="auto">
          <a:xfrm flipH="1">
            <a:off x="7467895" y="2219178"/>
            <a:ext cx="438150" cy="341312"/>
          </a:xfrm>
          <a:prstGeom prst="line">
            <a:avLst/>
          </a:prstGeom>
          <a:noFill/>
          <a:ln w="12700">
            <a:solidFill>
              <a:srgbClr val="FF9933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1200" dirty="0">
              <a:latin typeface="Helvetica Neue"/>
            </a:endParaRPr>
          </a:p>
        </p:txBody>
      </p:sp>
      <p:pic>
        <p:nvPicPr>
          <p:cNvPr id="76987" name="Picture 68" descr="Convedia's carrier class CMS-6000 Media Serv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0108" y="2552396"/>
            <a:ext cx="533400" cy="220662"/>
          </a:xfrm>
          <a:prstGeom prst="rect">
            <a:avLst/>
          </a:prstGeom>
          <a:solidFill>
            <a:srgbClr val="3617A9"/>
          </a:solidFill>
          <a:ln w="9525">
            <a:noFill/>
            <a:miter lim="800000"/>
            <a:headEnd/>
            <a:tailEnd/>
          </a:ln>
        </p:spPr>
      </p:pic>
      <p:sp>
        <p:nvSpPr>
          <p:cNvPr id="76989" name="Line 189"/>
          <p:cNvSpPr>
            <a:spLocks noChangeShapeType="1"/>
          </p:cNvSpPr>
          <p:nvPr/>
        </p:nvSpPr>
        <p:spPr bwMode="auto">
          <a:xfrm flipV="1">
            <a:off x="1632245" y="4068615"/>
            <a:ext cx="309563" cy="141288"/>
          </a:xfrm>
          <a:prstGeom prst="line">
            <a:avLst/>
          </a:prstGeom>
          <a:noFill/>
          <a:ln w="12700">
            <a:solidFill>
              <a:schemeClr val="fol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 sz="1200" dirty="0">
              <a:latin typeface="Helvetica Neue"/>
            </a:endParaRPr>
          </a:p>
        </p:txBody>
      </p:sp>
      <p:pic>
        <p:nvPicPr>
          <p:cNvPr id="76990" name="Picture 3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4370" y="3311378"/>
            <a:ext cx="290513" cy="19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2" name="Group 149"/>
          <p:cNvGrpSpPr>
            <a:grpSpLocks/>
          </p:cNvGrpSpPr>
          <p:nvPr/>
        </p:nvGrpSpPr>
        <p:grpSpPr bwMode="auto">
          <a:xfrm>
            <a:off x="6047175" y="3089249"/>
            <a:ext cx="228600" cy="380999"/>
            <a:chOff x="3868" y="2719"/>
            <a:chExt cx="256" cy="397"/>
          </a:xfrm>
          <a:solidFill>
            <a:srgbClr val="0070C0"/>
          </a:solidFill>
        </p:grpSpPr>
        <p:grpSp>
          <p:nvGrpSpPr>
            <p:cNvPr id="123" name="Group 150"/>
            <p:cNvGrpSpPr>
              <a:grpSpLocks/>
            </p:cNvGrpSpPr>
            <p:nvPr/>
          </p:nvGrpSpPr>
          <p:grpSpPr bwMode="auto">
            <a:xfrm>
              <a:off x="3868" y="2719"/>
              <a:ext cx="256" cy="397"/>
              <a:chOff x="3868" y="2719"/>
              <a:chExt cx="256" cy="397"/>
            </a:xfrm>
            <a:grpFill/>
          </p:grpSpPr>
          <p:sp>
            <p:nvSpPr>
              <p:cNvPr id="100" name="AutoShape 151"/>
              <p:cNvSpPr>
                <a:spLocks noChangeArrowheads="1"/>
              </p:cNvSpPr>
              <p:nvPr/>
            </p:nvSpPr>
            <p:spPr bwMode="auto">
              <a:xfrm>
                <a:off x="3868" y="2719"/>
                <a:ext cx="256" cy="397"/>
              </a:xfrm>
              <a:prstGeom prst="cube">
                <a:avLst>
                  <a:gd name="adj" fmla="val 24986"/>
                </a:avLst>
              </a:prstGeom>
              <a:grp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  <p:sp>
            <p:nvSpPr>
              <p:cNvPr id="101" name="Line 152"/>
              <p:cNvSpPr>
                <a:spLocks noChangeShapeType="1"/>
              </p:cNvSpPr>
              <p:nvPr/>
            </p:nvSpPr>
            <p:spPr bwMode="auto">
              <a:xfrm>
                <a:off x="3869" y="2814"/>
                <a:ext cx="0" cy="301"/>
              </a:xfrm>
              <a:prstGeom prst="line">
                <a:avLst/>
              </a:prstGeom>
              <a:grp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50000"/>
                  </a:spcBef>
                  <a:defRPr/>
                </a:pPr>
                <a:endParaRPr lang="en-US" sz="1200" dirty="0">
                  <a:latin typeface="Helvetica Neue"/>
                  <a:ea typeface="Arial" pitchFamily="-111" charset="-52"/>
                  <a:cs typeface="Arial" pitchFamily="-111" charset="-52"/>
                </a:endParaRPr>
              </a:p>
            </p:txBody>
          </p:sp>
        </p:grpSp>
        <p:sp>
          <p:nvSpPr>
            <p:cNvPr id="102" name="Line 153"/>
            <p:cNvSpPr>
              <a:spLocks noChangeShapeType="1"/>
            </p:cNvSpPr>
            <p:nvPr/>
          </p:nvSpPr>
          <p:spPr bwMode="auto">
            <a:xfrm>
              <a:off x="3873" y="309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03" name="Line 154"/>
            <p:cNvSpPr>
              <a:spLocks noChangeShapeType="1"/>
            </p:cNvSpPr>
            <p:nvPr/>
          </p:nvSpPr>
          <p:spPr bwMode="auto">
            <a:xfrm>
              <a:off x="3873" y="3079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04" name="Line 155"/>
            <p:cNvSpPr>
              <a:spLocks noChangeShapeType="1"/>
            </p:cNvSpPr>
            <p:nvPr/>
          </p:nvSpPr>
          <p:spPr bwMode="auto">
            <a:xfrm>
              <a:off x="3873" y="3061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05" name="Line 156"/>
            <p:cNvSpPr>
              <a:spLocks noChangeShapeType="1"/>
            </p:cNvSpPr>
            <p:nvPr/>
          </p:nvSpPr>
          <p:spPr bwMode="auto">
            <a:xfrm>
              <a:off x="3873" y="3040"/>
              <a:ext cx="183" cy="0"/>
            </a:xfrm>
            <a:prstGeom prst="line">
              <a:avLst/>
            </a:prstGeom>
            <a:grp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06" name="Rectangle 157"/>
            <p:cNvSpPr>
              <a:spLocks noChangeArrowheads="1"/>
            </p:cNvSpPr>
            <p:nvPr/>
          </p:nvSpPr>
          <p:spPr bwMode="auto">
            <a:xfrm>
              <a:off x="3878" y="2821"/>
              <a:ext cx="180" cy="2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07" name="Rectangle 158"/>
            <p:cNvSpPr>
              <a:spLocks noChangeArrowheads="1"/>
            </p:cNvSpPr>
            <p:nvPr/>
          </p:nvSpPr>
          <p:spPr bwMode="auto">
            <a:xfrm>
              <a:off x="3934" y="2831"/>
              <a:ext cx="74" cy="11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08" name="Oval 159"/>
            <p:cNvSpPr>
              <a:spLocks noChangeArrowheads="1"/>
            </p:cNvSpPr>
            <p:nvPr/>
          </p:nvSpPr>
          <p:spPr bwMode="auto">
            <a:xfrm>
              <a:off x="3880" y="2881"/>
              <a:ext cx="20" cy="12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09" name="Oval 160"/>
            <p:cNvSpPr>
              <a:spLocks noChangeArrowheads="1"/>
            </p:cNvSpPr>
            <p:nvPr/>
          </p:nvSpPr>
          <p:spPr bwMode="auto">
            <a:xfrm>
              <a:off x="3880" y="2912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  <p:sp>
          <p:nvSpPr>
            <p:cNvPr id="110" name="Oval 161"/>
            <p:cNvSpPr>
              <a:spLocks noChangeArrowheads="1"/>
            </p:cNvSpPr>
            <p:nvPr/>
          </p:nvSpPr>
          <p:spPr bwMode="auto">
            <a:xfrm>
              <a:off x="3880" y="2939"/>
              <a:ext cx="20" cy="11"/>
            </a:xfrm>
            <a:prstGeom prst="ellipse">
              <a:avLst/>
            </a:prstGeom>
            <a:grp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50000"/>
                </a:spcBef>
                <a:defRPr/>
              </a:pPr>
              <a:endParaRPr lang="en-US" sz="1200" dirty="0">
                <a:latin typeface="Helvetica Neue"/>
                <a:ea typeface="Arial" pitchFamily="-111" charset="-52"/>
                <a:cs typeface="Arial" pitchFamily="-111" charset="-52"/>
              </a:endParaRPr>
            </a:p>
          </p:txBody>
        </p:sp>
      </p:grpSp>
      <p:sp>
        <p:nvSpPr>
          <p:cNvPr id="76992" name="TextBox 185"/>
          <p:cNvSpPr txBox="1">
            <a:spLocks noChangeArrowheads="1"/>
          </p:cNvSpPr>
          <p:nvPr/>
        </p:nvSpPr>
        <p:spPr bwMode="auto">
          <a:xfrm>
            <a:off x="5415258" y="3846365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dirty="0" smtClean="0">
                <a:solidFill>
                  <a:schemeClr val="tx2"/>
                </a:solidFill>
                <a:latin typeface="Helvetica Neue"/>
              </a:rPr>
              <a:t>Cloud Services</a:t>
            </a:r>
            <a:endParaRPr lang="en-US" sz="1200" dirty="0">
              <a:solidFill>
                <a:schemeClr val="tx2"/>
              </a:solidFill>
              <a:latin typeface="Helvetica Neue"/>
            </a:endParaRPr>
          </a:p>
        </p:txBody>
      </p:sp>
      <p:sp>
        <p:nvSpPr>
          <p:cNvPr id="76994" name="Line 194"/>
          <p:cNvSpPr>
            <a:spLocks noChangeShapeType="1"/>
          </p:cNvSpPr>
          <p:nvPr/>
        </p:nvSpPr>
        <p:spPr bwMode="auto">
          <a:xfrm flipV="1">
            <a:off x="2756195" y="3408215"/>
            <a:ext cx="638175" cy="53975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 dirty="0">
              <a:latin typeface="Helvetica Neue"/>
            </a:endParaRPr>
          </a:p>
        </p:txBody>
      </p:sp>
      <p:sp>
        <p:nvSpPr>
          <p:cNvPr id="76995" name="Line 195"/>
          <p:cNvSpPr>
            <a:spLocks noChangeShapeType="1"/>
          </p:cNvSpPr>
          <p:nvPr/>
        </p:nvSpPr>
        <p:spPr bwMode="auto">
          <a:xfrm flipV="1">
            <a:off x="3703933" y="3352653"/>
            <a:ext cx="1841500" cy="53975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 dirty="0">
              <a:latin typeface="Helvetica Neue"/>
            </a:endParaRPr>
          </a:p>
        </p:txBody>
      </p:sp>
      <p:sp>
        <p:nvSpPr>
          <p:cNvPr id="76996" name="Line 196"/>
          <p:cNvSpPr>
            <a:spLocks noChangeShapeType="1"/>
          </p:cNvSpPr>
          <p:nvPr/>
        </p:nvSpPr>
        <p:spPr bwMode="auto">
          <a:xfrm flipV="1">
            <a:off x="5802608" y="3311378"/>
            <a:ext cx="230187" cy="41275"/>
          </a:xfrm>
          <a:prstGeom prst="line">
            <a:avLst/>
          </a:prstGeom>
          <a:noFill/>
          <a:ln w="38100" cmpd="dbl">
            <a:solidFill>
              <a:schemeClr val="fol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200" dirty="0">
              <a:latin typeface="Helvetica Neue"/>
            </a:endParaRPr>
          </a:p>
        </p:txBody>
      </p:sp>
      <p:sp>
        <p:nvSpPr>
          <p:cNvPr id="76998" name="Line 198"/>
          <p:cNvSpPr>
            <a:spLocks noChangeShapeType="1"/>
          </p:cNvSpPr>
          <p:nvPr/>
        </p:nvSpPr>
        <p:spPr bwMode="auto">
          <a:xfrm flipV="1">
            <a:off x="5908970" y="3506640"/>
            <a:ext cx="160338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>
              <a:latin typeface="Helvetica Neue"/>
            </a:endParaRPr>
          </a:p>
        </p:txBody>
      </p:sp>
      <p:sp>
        <p:nvSpPr>
          <p:cNvPr id="76999" name="Line 199"/>
          <p:cNvSpPr>
            <a:spLocks noChangeShapeType="1"/>
          </p:cNvSpPr>
          <p:nvPr/>
        </p:nvSpPr>
        <p:spPr bwMode="auto">
          <a:xfrm flipH="1">
            <a:off x="2756195" y="3011340"/>
            <a:ext cx="266700" cy="27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1200" dirty="0">
              <a:latin typeface="Helvetica Neue"/>
            </a:endParaRPr>
          </a:p>
        </p:txBody>
      </p:sp>
      <p:sp>
        <p:nvSpPr>
          <p:cNvPr id="242" name="Title 1"/>
          <p:cNvSpPr>
            <a:spLocks noGrp="1"/>
          </p:cNvSpPr>
          <p:nvPr>
            <p:ph type="title"/>
          </p:nvPr>
        </p:nvSpPr>
        <p:spPr>
          <a:xfrm>
            <a:off x="457204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Highlight of Current Activities</a:t>
            </a:r>
            <a:endParaRPr lang="en-US" dirty="0"/>
          </a:p>
        </p:txBody>
      </p:sp>
      <p:sp>
        <p:nvSpPr>
          <p:cNvPr id="243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0D82E-901A-40B9-AD5E-6C4C65BE2260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52" name="TextBox 187"/>
          <p:cNvSpPr txBox="1">
            <a:spLocks noChangeArrowheads="1"/>
          </p:cNvSpPr>
          <p:nvPr/>
        </p:nvSpPr>
        <p:spPr bwMode="auto">
          <a:xfrm>
            <a:off x="2075158" y="4138405"/>
            <a:ext cx="1138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dirty="0" smtClean="0">
                <a:solidFill>
                  <a:schemeClr val="tx2"/>
                </a:solidFill>
                <a:latin typeface="Helvetica Neue"/>
              </a:rPr>
              <a:t>Telepresence Node</a:t>
            </a:r>
            <a:endParaRPr lang="en-US" sz="1200" dirty="0">
              <a:solidFill>
                <a:schemeClr val="tx2"/>
              </a:solidFill>
              <a:latin typeface="Helvetica Neue"/>
            </a:endParaRPr>
          </a:p>
        </p:txBody>
      </p:sp>
      <p:sp>
        <p:nvSpPr>
          <p:cNvPr id="253" name="TextBox 185"/>
          <p:cNvSpPr txBox="1">
            <a:spLocks noChangeArrowheads="1"/>
          </p:cNvSpPr>
          <p:nvPr/>
        </p:nvSpPr>
        <p:spPr bwMode="auto">
          <a:xfrm>
            <a:off x="4616745" y="2123868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dirty="0" smtClean="0">
                <a:solidFill>
                  <a:schemeClr val="tx2"/>
                </a:solidFill>
                <a:latin typeface="Helvetica Neue"/>
              </a:rPr>
              <a:t>Service Registry</a:t>
            </a:r>
            <a:endParaRPr lang="en-US" sz="1200" dirty="0">
              <a:solidFill>
                <a:schemeClr val="tx2"/>
              </a:solidFill>
              <a:latin typeface="Helvetica Neue"/>
            </a:endParaRPr>
          </a:p>
        </p:txBody>
      </p:sp>
      <p:sp>
        <p:nvSpPr>
          <p:cNvPr id="254" name="TextBox 193"/>
          <p:cNvSpPr txBox="1">
            <a:spLocks noChangeArrowheads="1"/>
          </p:cNvSpPr>
          <p:nvPr/>
        </p:nvSpPr>
        <p:spPr bwMode="auto">
          <a:xfrm>
            <a:off x="4130536" y="3469853"/>
            <a:ext cx="10001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200" dirty="0" smtClean="0">
                <a:solidFill>
                  <a:schemeClr val="tx2"/>
                </a:solidFill>
                <a:latin typeface="Helvetica Neue"/>
              </a:rPr>
              <a:t>Media  Peering</a:t>
            </a:r>
            <a:endParaRPr lang="en-US" sz="1200" dirty="0">
              <a:solidFill>
                <a:schemeClr val="tx2"/>
              </a:solidFill>
              <a:latin typeface="Helvetica Neue"/>
            </a:endParaRPr>
          </a:p>
        </p:txBody>
      </p:sp>
      <p:grpSp>
        <p:nvGrpSpPr>
          <p:cNvPr id="124" name="Group 280"/>
          <p:cNvGrpSpPr/>
          <p:nvPr/>
        </p:nvGrpSpPr>
        <p:grpSpPr>
          <a:xfrm>
            <a:off x="6134100" y="5257800"/>
            <a:ext cx="1790700" cy="1295434"/>
            <a:chOff x="6976367" y="4887388"/>
            <a:chExt cx="1790700" cy="1295434"/>
          </a:xfrm>
        </p:grpSpPr>
        <p:pic>
          <p:nvPicPr>
            <p:cNvPr id="258" name="Picture 28" descr="HD-Tvmini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09767" y="4887388"/>
              <a:ext cx="1257300" cy="902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3" name="Picture 17" descr="apple_iphone_3g_s_pkg_l.gif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7051955" y="5163786"/>
              <a:ext cx="534012" cy="8759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5" name="Picture 21" descr="hp-ipaq%20glisten-black-97x160.gif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976367" y="5649408"/>
              <a:ext cx="323374" cy="533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6" name="Picture 22" descr="htc-pure-navy-97x160.gif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7329744" y="5268398"/>
              <a:ext cx="369572" cy="609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69" name="Picture 25" descr="macbook-pro.pn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7357367" y="5420802"/>
              <a:ext cx="912556" cy="62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25" name="Group 279"/>
          <p:cNvGrpSpPr/>
          <p:nvPr/>
        </p:nvGrpSpPr>
        <p:grpSpPr>
          <a:xfrm flipH="1">
            <a:off x="914400" y="5257766"/>
            <a:ext cx="1790700" cy="1295434"/>
            <a:chOff x="1426108" y="5270500"/>
            <a:chExt cx="1790700" cy="1295434"/>
          </a:xfrm>
        </p:grpSpPr>
        <p:pic>
          <p:nvPicPr>
            <p:cNvPr id="275" name="Picture 28" descr="HD-Tvmini.png"/>
            <p:cNvPicPr>
              <a:picLocks noChangeAspect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959508" y="5270500"/>
              <a:ext cx="1257300" cy="902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6" name="Picture 17" descr="apple_iphone_3g_s_pkg_l.gif"/>
            <p:cNvPicPr>
              <a:picLocks noChangeAspect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flipH="1">
              <a:off x="1501696" y="5546898"/>
              <a:ext cx="534012" cy="8759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7" name="Picture 21" descr="hp-ipaq%20glisten-black-97x160.gif"/>
            <p:cNvPicPr>
              <a:picLocks noChangeAspect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426108" y="6032520"/>
              <a:ext cx="323374" cy="5334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8" name="Picture 22" descr="htc-pure-navy-97x160.gif"/>
            <p:cNvPicPr>
              <a:picLocks noChangeAspect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779485" y="5651510"/>
              <a:ext cx="369572" cy="6096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9" name="Picture 25" descr="macbook-pro.png"/>
            <p:cNvPicPr>
              <a:picLocks noChangeAspect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807108" y="5803914"/>
              <a:ext cx="912556" cy="628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76" name="TextBox 175"/>
          <p:cNvSpPr txBox="1"/>
          <p:nvPr/>
        </p:nvSpPr>
        <p:spPr>
          <a:xfrm>
            <a:off x="3051940" y="5940623"/>
            <a:ext cx="3040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+mn-lt"/>
              </a:rPr>
              <a:t>Inter-Carrier </a:t>
            </a:r>
            <a:r>
              <a:rPr lang="en-US" b="1" dirty="0" err="1" smtClean="0">
                <a:latin typeface="+mn-lt"/>
              </a:rPr>
              <a:t>Telepresence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6527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1216"/>
            <a:ext cx="9144000" cy="1143000"/>
          </a:xfrm>
        </p:spPr>
        <p:txBody>
          <a:bodyPr/>
          <a:lstStyle/>
          <a:p>
            <a:r>
              <a:rPr lang="en-US" altLang="zh-CN" dirty="0" smtClean="0"/>
              <a:t>Highlight of Current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353344"/>
            <a:ext cx="8229600" cy="466645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ATIS CSF is developing a Cloud Lifecycle Checklist/Standard that facilitates </a:t>
            </a:r>
            <a:r>
              <a:rPr lang="en-US" dirty="0"/>
              <a:t>management of the following six functions </a:t>
            </a:r>
            <a:r>
              <a:rPr lang="en-US" dirty="0" smtClean="0"/>
              <a:t>with a </a:t>
            </a:r>
            <a:r>
              <a:rPr lang="en-US" dirty="0"/>
              <a:t>cloud provider:</a:t>
            </a:r>
            <a:endParaRPr lang="en-US" b="1" dirty="0"/>
          </a:p>
          <a:p>
            <a:pPr marL="457200" indent="-457200"/>
            <a:r>
              <a:rPr lang="en-US" b="1" u="sng" dirty="0"/>
              <a:t>Assessment</a:t>
            </a:r>
            <a:r>
              <a:rPr lang="en-US" dirty="0"/>
              <a:t> and </a:t>
            </a:r>
            <a:r>
              <a:rPr lang="en-US" b="1" u="sng" dirty="0"/>
              <a:t>acceptance</a:t>
            </a:r>
            <a:r>
              <a:rPr lang="en-US" dirty="0"/>
              <a:t> (i.e</a:t>
            </a:r>
            <a:r>
              <a:rPr lang="en-US" dirty="0" smtClean="0"/>
              <a:t>., </a:t>
            </a:r>
            <a:r>
              <a:rPr lang="en-US" dirty="0"/>
              <a:t>build) of services onto the cloud platform/infrastructure; </a:t>
            </a:r>
          </a:p>
          <a:p>
            <a:pPr marL="457200" indent="-457200"/>
            <a:r>
              <a:rPr lang="en-US" dirty="0"/>
              <a:t>Ongoing </a:t>
            </a:r>
            <a:r>
              <a:rPr lang="en-US" b="1" u="sng" dirty="0"/>
              <a:t>audit</a:t>
            </a:r>
            <a:r>
              <a:rPr lang="en-US" dirty="0"/>
              <a:t> (i.e. capture) of services on the cloud platform/infrastructure; and</a:t>
            </a:r>
          </a:p>
          <a:p>
            <a:pPr marL="457200" indent="-457200"/>
            <a:r>
              <a:rPr lang="en-US" b="1" u="sng" dirty="0"/>
              <a:t>Augmentation</a:t>
            </a:r>
            <a:r>
              <a:rPr lang="en-US" dirty="0"/>
              <a:t>, </a:t>
            </a:r>
            <a:r>
              <a:rPr lang="en-US" b="1" u="sng" dirty="0"/>
              <a:t>abridging</a:t>
            </a:r>
            <a:r>
              <a:rPr lang="en-US" dirty="0"/>
              <a:t>, and </a:t>
            </a:r>
            <a:r>
              <a:rPr lang="en-US" b="1" u="sng" dirty="0"/>
              <a:t>annulment</a:t>
            </a:r>
            <a:r>
              <a:rPr lang="en-US" u="sng" dirty="0"/>
              <a:t> </a:t>
            </a:r>
            <a:r>
              <a:rPr lang="en-US" dirty="0"/>
              <a:t>of services within the cloud platform/infrastructure.</a:t>
            </a:r>
          </a:p>
          <a:p>
            <a:pPr lvl="1">
              <a:buFont typeface="Arial" pitchFamily="34" charset="0"/>
              <a:buChar char="•"/>
            </a:pPr>
            <a:endParaRPr lang="en-US" sz="2000" dirty="0"/>
          </a:p>
          <a:p>
            <a:pPr lvl="1"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Courier New" pitchFamily="49" charset="0"/>
              <a:buChar char="o"/>
            </a:pPr>
            <a:endParaRPr lang="en-US" sz="200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5BB3726E-47F9-4ED9-89F1-64F4FB3247F2}" type="slidenum">
              <a:rPr lang="en-US" altLang="zh-CN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45070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586C1844-D8BA-4C9D-B198-4C34046C3B9B}"/>
</file>

<file path=customXml/itemProps2.xml><?xml version="1.0" encoding="utf-8"?>
<ds:datastoreItem xmlns:ds="http://schemas.openxmlformats.org/officeDocument/2006/customXml" ds:itemID="{06EA5CD0-95D9-4A95-AC6E-FE49996F2255}"/>
</file>

<file path=customXml/itemProps3.xml><?xml version="1.0" encoding="utf-8"?>
<ds:datastoreItem xmlns:ds="http://schemas.openxmlformats.org/officeDocument/2006/customXml" ds:itemID="{D4D539C4-4AB7-4E35-9CCB-0074DBC35E03}"/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168</TotalTime>
  <Words>1079</Words>
  <Application>Microsoft Office PowerPoint</Application>
  <PresentationFormat>On-screen Show (4:3)</PresentationFormat>
  <Paragraphs>176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template</vt:lpstr>
      <vt:lpstr>Document</vt:lpstr>
      <vt:lpstr>ATIS’ Cloud Services Activity</vt:lpstr>
      <vt:lpstr>Highlight of Current Activities</vt:lpstr>
      <vt:lpstr>Highlight of Current Activities</vt:lpstr>
      <vt:lpstr>Highlight of Current Activities</vt:lpstr>
      <vt:lpstr>Highlight of Current Activities</vt:lpstr>
      <vt:lpstr>Highlight of Current Activities</vt:lpstr>
      <vt:lpstr>Highlight of Current Activities</vt:lpstr>
      <vt:lpstr>Highlight of Current Activities</vt:lpstr>
      <vt:lpstr>Highlight of Current Activities</vt:lpstr>
      <vt:lpstr>Challenges</vt:lpstr>
      <vt:lpstr>Next Steps/Actions</vt:lpstr>
      <vt:lpstr>Proposed Resolution</vt:lpstr>
      <vt:lpstr>Supplementary Slides</vt:lpstr>
      <vt:lpstr>ATIS CSF Projects</vt:lpstr>
      <vt:lpstr>ATIS CSF Projects</vt:lpstr>
      <vt:lpstr>ATIS CSF Deliverables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ATIS’ Cloud Services Activity</dc:title>
  <dc:creator>ATIS</dc:creator>
  <dc:description>GSC16-PLEN-84 
29 October 2011</dc:description>
  <cp:lastModifiedBy>Ed Juskevicius</cp:lastModifiedBy>
  <cp:revision>39</cp:revision>
  <dcterms:created xsi:type="dcterms:W3CDTF">2011-09-30T17:27:11Z</dcterms:created>
  <dcterms:modified xsi:type="dcterms:W3CDTF">2011-10-29T18:21:57Z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28000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