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79" r:id="rId3"/>
    <p:sldId id="280" r:id="rId4"/>
    <p:sldId id="281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9244D"/>
    <a:srgbClr val="C6880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1" autoAdjust="0"/>
    <p:restoredTop sz="94660"/>
  </p:normalViewPr>
  <p:slideViewPr>
    <p:cSldViewPr>
      <p:cViewPr varScale="1">
        <p:scale>
          <a:sx n="69" d="100"/>
          <a:sy n="69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CA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475B335-F0EB-407F-99A9-145F54997BC0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6231568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CA" noProof="0" smtClean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766050" y="6337300"/>
            <a:ext cx="909638" cy="404813"/>
          </a:xfrm>
        </p:spPr>
        <p:txBody>
          <a:bodyPr/>
          <a:lstStyle>
            <a:lvl1pPr>
              <a:defRPr>
                <a:solidFill>
                  <a:srgbClr val="09244D"/>
                </a:solidFill>
              </a:defRPr>
            </a:lvl1pPr>
          </a:lstStyle>
          <a:p>
            <a:fld id="{ED2E7B96-C80D-4AA5-A79B-CCF2792D2022}" type="slidenum">
              <a:rPr lang="en-CA"/>
              <a:pPr/>
              <a:t>‹#›</a:t>
            </a:fld>
            <a:endParaRPr lang="en-CA"/>
          </a:p>
        </p:txBody>
      </p:sp>
      <p:pic>
        <p:nvPicPr>
          <p:cNvPr id="6151" name="Picture 7" descr="IC_GSCMay26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2425" y="212725"/>
            <a:ext cx="2663825" cy="1824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156" name="Text Box 12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CA" sz="1200" b="1">
                <a:solidFill>
                  <a:srgbClr val="09244D"/>
                </a:solidFill>
              </a:rPr>
              <a:t>Halifax, 31 Oct – 3 Nov 2011</a:t>
            </a:r>
            <a:endParaRPr lang="en-CA" sz="1200" b="1"/>
          </a:p>
        </p:txBody>
      </p:sp>
      <p:sp>
        <p:nvSpPr>
          <p:cNvPr id="6157" name="Rectangle 13"/>
          <p:cNvSpPr>
            <a:spLocks noChangeArrowheads="1"/>
          </p:cNvSpPr>
          <p:nvPr userDrawn="1"/>
        </p:nvSpPr>
        <p:spPr bwMode="auto">
          <a:xfrm>
            <a:off x="3232150" y="6381750"/>
            <a:ext cx="3068638" cy="33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CA" sz="1200" b="1">
                <a:solidFill>
                  <a:srgbClr val="09244D"/>
                </a:solidFill>
              </a:rPr>
              <a:t>ICT Accessibility For All</a:t>
            </a:r>
          </a:p>
        </p:txBody>
      </p:sp>
      <p:sp>
        <p:nvSpPr>
          <p:cNvPr id="1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b="1" smtClean="0"/>
              <a:t>Click to edit Master title style</a:t>
            </a:r>
            <a:endParaRPr lang="en-CA" b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FC557E3-CEBD-4FDB-9F47-FCBB1BBD1E1C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21133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08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08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55DDE48-5238-4E73-A182-5EFC74729D21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179186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075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1625" y="6121400"/>
            <a:ext cx="2289175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23F31-5D16-4592-AE47-776531861B2D}" type="datetime1">
              <a:rPr lang="en-US"/>
              <a:pPr>
                <a:defRPr/>
              </a:pPr>
              <a:t>10/29/2011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21400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5AB89E-89E6-481D-B16C-9A7A1655B53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658711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3758190-59B5-4FAF-92D8-77798514AC83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5648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65658CA-A683-4E85-ADD3-5DAC5B25D0BC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702569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65EB01D-C23C-4BFB-8069-A0EC0676A311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464940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A1333EC-76A9-446B-B6FA-E83403118FA9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390408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0CDA0B7-EA43-4A85-AC91-5E9744891604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032084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6095BCE-9E5A-411F-8EE0-CC981FF02FE6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183146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6032FF8-54F8-4A7F-B626-B700A1154695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057707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EDEAF2E-4214-40DB-A233-D0A0424DC30C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397018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27384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24744"/>
            <a:ext cx="8229600" cy="5257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34150" y="63373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rebuchet MS" pitchFamily="34" charset="0"/>
              </a:defRPr>
            </a:lvl1pPr>
          </a:lstStyle>
          <a:p>
            <a:fld id="{2B784003-CA28-42A6-AE01-896FD01E6E4B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1" name="Text Box 16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CA" sz="1200" b="1">
                <a:solidFill>
                  <a:srgbClr val="09244D"/>
                </a:solidFill>
              </a:rPr>
              <a:t>Halifax, 31 Oct – 3 Nov 2011</a:t>
            </a:r>
            <a:endParaRPr lang="en-CA" sz="1200" b="1"/>
          </a:p>
        </p:txBody>
      </p:sp>
      <p:sp>
        <p:nvSpPr>
          <p:cNvPr id="12" name="Rectangle 17"/>
          <p:cNvSpPr>
            <a:spLocks noChangeArrowheads="1"/>
          </p:cNvSpPr>
          <p:nvPr userDrawn="1"/>
        </p:nvSpPr>
        <p:spPr bwMode="auto">
          <a:xfrm>
            <a:off x="3232150" y="6381750"/>
            <a:ext cx="2663825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CA" sz="1200" b="1">
                <a:solidFill>
                  <a:srgbClr val="09244D"/>
                </a:solidFill>
              </a:rPr>
              <a:t>ICT Accessibility For All</a:t>
            </a:r>
          </a:p>
        </p:txBody>
      </p:sp>
      <p:pic>
        <p:nvPicPr>
          <p:cNvPr id="13" name="Picture 23" descr="IC_GSClighthouse"/>
          <p:cNvPicPr>
            <a:picLocks noChangeAspect="1" noChangeArrowheads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2725" y="5373688"/>
            <a:ext cx="658813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4"/>
          <p:cNvSpPr>
            <a:spLocks noChangeArrowheads="1"/>
          </p:cNvSpPr>
          <p:nvPr userDrawn="1"/>
        </p:nvSpPr>
        <p:spPr bwMode="auto">
          <a:xfrm>
            <a:off x="7387443" y="260350"/>
            <a:ext cx="136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CA" sz="1200" dirty="0" smtClean="0">
                <a:solidFill>
                  <a:srgbClr val="09244D"/>
                </a:solidFill>
              </a:rPr>
              <a:t>GSC16-PLEN-82</a:t>
            </a:r>
            <a:endParaRPr lang="en-CA" sz="1200" dirty="0">
              <a:solidFill>
                <a:srgbClr val="09244D"/>
              </a:solidFill>
            </a:endParaRPr>
          </a:p>
        </p:txBody>
      </p:sp>
      <p:grpSp>
        <p:nvGrpSpPr>
          <p:cNvPr id="15" name="Group 31"/>
          <p:cNvGrpSpPr>
            <a:grpSpLocks/>
          </p:cNvGrpSpPr>
          <p:nvPr userDrawn="1"/>
        </p:nvGrpSpPr>
        <p:grpSpPr bwMode="auto">
          <a:xfrm>
            <a:off x="7583488" y="5589588"/>
            <a:ext cx="1165225" cy="692150"/>
            <a:chOff x="4241" y="3559"/>
            <a:chExt cx="904" cy="539"/>
          </a:xfrm>
        </p:grpSpPr>
        <p:pic>
          <p:nvPicPr>
            <p:cNvPr id="16" name="Picture 32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4241" y="4012"/>
              <a:ext cx="904" cy="8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17" name="Picture 33" descr="IC_GSCBoat"/>
            <p:cNvPicPr>
              <a:picLocks noChangeAspect="1" noChangeArrowheads="1"/>
            </p:cNvPicPr>
            <p:nvPr userDrawn="1"/>
          </p:nvPicPr>
          <p:blipFill>
            <a:blip r:embed="rId1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636" y="3559"/>
              <a:ext cx="373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9244D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9244D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9244D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9244D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lightfg@cisco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Gale Lightfoot,</a:t>
            </a:r>
          </a:p>
          <a:p>
            <a:r>
              <a:rPr lang="en-US" dirty="0"/>
              <a:t>Senior Staff Program Manager, Office of the CTO, SPB</a:t>
            </a:r>
          </a:p>
          <a:p>
            <a:r>
              <a:rPr lang="en-US" dirty="0"/>
              <a:t>Cisco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ATIS’ </a:t>
            </a:r>
            <a:r>
              <a:rPr lang="en-US" altLang="en-US" dirty="0" smtClean="0"/>
              <a:t>Machine-to-Machine </a:t>
            </a:r>
            <a:r>
              <a:rPr lang="en-US" altLang="en-US" dirty="0" smtClean="0"/>
              <a:t>(M2M) Activity</a:t>
            </a:r>
            <a:endParaRPr lang="en-US" dirty="0"/>
          </a:p>
        </p:txBody>
      </p:sp>
      <p:graphicFrame>
        <p:nvGraphicFramePr>
          <p:cNvPr id="4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12114627"/>
              </p:ext>
            </p:extLst>
          </p:nvPr>
        </p:nvGraphicFramePr>
        <p:xfrm>
          <a:off x="3587750" y="288925"/>
          <a:ext cx="5064125" cy="1310640"/>
        </p:xfrm>
        <a:graphic>
          <a:graphicData uri="http://schemas.openxmlformats.org/drawingml/2006/table">
            <a:tbl>
              <a:tblPr/>
              <a:tblGrid>
                <a:gridCol w="1081088"/>
                <a:gridCol w="3983037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Document No: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GSC16-PLEN-82</a:t>
                      </a:r>
                      <a:endParaRPr kumimoji="0" lang="en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Source: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ATIS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Contact: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Gale Lightfoot, </a:t>
                      </a: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hlinkClick r:id="rId2"/>
                        </a:rPr>
                        <a:t>lightfg@cisco.com</a:t>
                      </a:r>
                      <a:endParaRPr kumimoji="0" lang="en-C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GSC Session: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PLENARY</a:t>
                      </a:r>
                      <a:endParaRPr kumimoji="0" lang="en-C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Agenda Item: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6.9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0443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Highlight of Current </a:t>
            </a:r>
            <a:r>
              <a:rPr lang="en-US" altLang="zh-CN" dirty="0" smtClean="0"/>
              <a:t>Activities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ATIS TOPS Council and Board created its Machine-to-Machine Focus Group (M2M FG) to address M2M</a:t>
            </a:r>
            <a:r>
              <a:rPr lang="en-US" dirty="0"/>
              <a:t>, Smart Grid, and Connected Vehicle </a:t>
            </a:r>
            <a:r>
              <a:rPr lang="en-US" dirty="0" smtClean="0"/>
              <a:t>opportunities</a:t>
            </a:r>
          </a:p>
          <a:p>
            <a:pPr lvl="1"/>
            <a:r>
              <a:rPr lang="en-US" dirty="0"/>
              <a:t>Co-Chaired by Jeff </a:t>
            </a:r>
            <a:r>
              <a:rPr lang="en-US" dirty="0" err="1"/>
              <a:t>Edlund</a:t>
            </a:r>
            <a:r>
              <a:rPr lang="en-US" dirty="0"/>
              <a:t>, HP, and Gale Lightfoot, Cisco</a:t>
            </a:r>
            <a:r>
              <a:rPr lang="en-US" dirty="0" smtClean="0"/>
              <a:t>.</a:t>
            </a:r>
          </a:p>
          <a:p>
            <a:r>
              <a:rPr lang="en-US" dirty="0"/>
              <a:t>Sub-teams </a:t>
            </a:r>
            <a:r>
              <a:rPr lang="en-US" dirty="0" smtClean="0"/>
              <a:t>currently include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(Telematics) Connected </a:t>
            </a:r>
            <a:r>
              <a:rPr lang="en-US" dirty="0" smtClean="0"/>
              <a:t>Vehicle</a:t>
            </a:r>
            <a:endParaRPr lang="en-US" dirty="0"/>
          </a:p>
          <a:p>
            <a:pPr lvl="1"/>
            <a:r>
              <a:rPr lang="en-US" dirty="0"/>
              <a:t>(Telemetry) Smart </a:t>
            </a:r>
            <a:r>
              <a:rPr lang="en-US" dirty="0" smtClean="0"/>
              <a:t>Grid</a:t>
            </a:r>
            <a:endParaRPr lang="en-US" dirty="0"/>
          </a:p>
          <a:p>
            <a:r>
              <a:rPr lang="en-US" dirty="0" smtClean="0"/>
              <a:t>Sub-teams meet </a:t>
            </a:r>
            <a:r>
              <a:rPr lang="en-US" dirty="0"/>
              <a:t>weekly to consider:</a:t>
            </a:r>
          </a:p>
          <a:p>
            <a:pPr lvl="1"/>
            <a:r>
              <a:rPr lang="en-US" dirty="0"/>
              <a:t>Use Cases</a:t>
            </a:r>
          </a:p>
          <a:p>
            <a:pPr lvl="1"/>
            <a:r>
              <a:rPr lang="en-US" dirty="0"/>
              <a:t>Architecture Study</a:t>
            </a:r>
          </a:p>
          <a:p>
            <a:pPr lvl="1"/>
            <a:r>
              <a:rPr lang="en-US" dirty="0"/>
              <a:t>Protocol/API </a:t>
            </a:r>
            <a:r>
              <a:rPr lang="en-US" dirty="0" smtClean="0"/>
              <a:t>Analysis</a:t>
            </a:r>
          </a:p>
          <a:p>
            <a:pPr lvl="1"/>
            <a:endParaRPr lang="en-US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CEEBA854-AC2D-49FC-BC40-2EBB91C51F2A}" type="slidenum">
              <a:rPr lang="en-US" altLang="zh-CN"/>
              <a:pPr>
                <a:defRPr/>
              </a:pPr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409831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noFill/>
          </a:ln>
        </p:spPr>
        <p:txBody>
          <a:bodyPr/>
          <a:lstStyle/>
          <a:p>
            <a:r>
              <a:rPr lang="en-US" altLang="zh-CN" dirty="0"/>
              <a:t>Highlight of Current </a:t>
            </a:r>
            <a:r>
              <a:rPr lang="en-US" altLang="zh-CN" dirty="0" smtClean="0"/>
              <a:t>Activities (2)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Currently assessing</a:t>
            </a:r>
          </a:p>
          <a:p>
            <a:pPr lvl="1"/>
            <a:r>
              <a:rPr lang="en-US" dirty="0"/>
              <a:t>In depth Use Case Analysis for </a:t>
            </a:r>
            <a:r>
              <a:rPr lang="en-US" dirty="0" smtClean="0"/>
              <a:t>M2M, Smart Grid, </a:t>
            </a:r>
            <a:r>
              <a:rPr lang="en-US" dirty="0" err="1" smtClean="0"/>
              <a:t>eHealth</a:t>
            </a:r>
            <a:r>
              <a:rPr lang="en-US" dirty="0" smtClean="0"/>
              <a:t>, and </a:t>
            </a:r>
            <a:r>
              <a:rPr lang="en-US" dirty="0"/>
              <a:t>Connected </a:t>
            </a:r>
            <a:r>
              <a:rPr lang="en-US" dirty="0" smtClean="0"/>
              <a:t>Vehicle</a:t>
            </a:r>
          </a:p>
          <a:p>
            <a:pPr lvl="2"/>
            <a:r>
              <a:rPr lang="en-US" dirty="0" smtClean="0"/>
              <a:t>Discover common requirements/specifications</a:t>
            </a:r>
            <a:endParaRPr lang="en-US" dirty="0"/>
          </a:p>
          <a:p>
            <a:pPr lvl="1"/>
            <a:r>
              <a:rPr lang="en-US" dirty="0"/>
              <a:t>Architectural definition for M2M Service </a:t>
            </a:r>
            <a:r>
              <a:rPr lang="en-US" dirty="0" smtClean="0"/>
              <a:t>Platform</a:t>
            </a:r>
          </a:p>
          <a:p>
            <a:pPr lvl="2"/>
            <a:r>
              <a:rPr lang="en-US" dirty="0" smtClean="0"/>
              <a:t>Seeking common Service Layer “elements” that enhance overall value of </a:t>
            </a:r>
            <a:r>
              <a:rPr lang="en-US" dirty="0" err="1" smtClean="0"/>
              <a:t>M2M</a:t>
            </a:r>
            <a:r>
              <a:rPr lang="en-US" dirty="0" smtClean="0"/>
              <a:t> services/applications</a:t>
            </a:r>
            <a:endParaRPr lang="en-US" dirty="0"/>
          </a:p>
          <a:p>
            <a:pPr lvl="1"/>
            <a:r>
              <a:rPr lang="en-US" dirty="0"/>
              <a:t>Identification of players across the value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chain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CEEBA854-AC2D-49FC-BC40-2EBB91C51F2A}" type="slidenum">
              <a:rPr lang="en-US" altLang="zh-CN"/>
              <a:pPr>
                <a:defRPr/>
              </a:pPr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67637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95BCE-9E5A-411F-8EE0-CC981FF02FE6}" type="slidenum">
              <a:rPr lang="en-CA" smtClean="0"/>
              <a:pPr/>
              <a:t>4</a:t>
            </a:fld>
            <a:endParaRPr lang="en-CA"/>
          </a:p>
        </p:txBody>
      </p:sp>
      <p:sp>
        <p:nvSpPr>
          <p:cNvPr id="5" name="Chevron 4"/>
          <p:cNvSpPr>
            <a:spLocks noChangeAspect="1"/>
          </p:cNvSpPr>
          <p:nvPr/>
        </p:nvSpPr>
        <p:spPr bwMode="auto">
          <a:xfrm>
            <a:off x="199730" y="1695848"/>
            <a:ext cx="1879134" cy="1384184"/>
          </a:xfrm>
          <a:prstGeom prst="chevron">
            <a:avLst/>
          </a:prstGeom>
          <a:solidFill>
            <a:srgbClr val="FFFFFF">
              <a:lumMod val="85000"/>
            </a:srgb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utura Bk" pitchFamily="34" charset="0"/>
            </a:endParaRPr>
          </a:p>
        </p:txBody>
      </p:sp>
      <p:sp>
        <p:nvSpPr>
          <p:cNvPr id="6" name="Chevron 5"/>
          <p:cNvSpPr>
            <a:spLocks noChangeAspect="1"/>
          </p:cNvSpPr>
          <p:nvPr/>
        </p:nvSpPr>
        <p:spPr bwMode="auto">
          <a:xfrm>
            <a:off x="1509812" y="1697246"/>
            <a:ext cx="1879134" cy="1384184"/>
          </a:xfrm>
          <a:prstGeom prst="chevron">
            <a:avLst/>
          </a:prstGeom>
          <a:solidFill>
            <a:srgbClr val="AABBD6">
              <a:lumMod val="40000"/>
              <a:lumOff val="60000"/>
            </a:srgb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utura Bk" pitchFamily="34" charset="0"/>
            </a:endParaRPr>
          </a:p>
        </p:txBody>
      </p:sp>
      <p:sp>
        <p:nvSpPr>
          <p:cNvPr id="7" name="Chevron 6"/>
          <p:cNvSpPr>
            <a:spLocks noChangeAspect="1"/>
          </p:cNvSpPr>
          <p:nvPr/>
        </p:nvSpPr>
        <p:spPr bwMode="auto">
          <a:xfrm>
            <a:off x="2810107" y="1697246"/>
            <a:ext cx="1879134" cy="1384184"/>
          </a:xfrm>
          <a:prstGeom prst="chevron">
            <a:avLst/>
          </a:prstGeom>
          <a:solidFill>
            <a:srgbClr val="AABBD6">
              <a:lumMod val="60000"/>
              <a:lumOff val="40000"/>
            </a:srgb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utura Bk" pitchFamily="34" charset="0"/>
            </a:endParaRPr>
          </a:p>
        </p:txBody>
      </p:sp>
      <p:sp>
        <p:nvSpPr>
          <p:cNvPr id="8" name="Chevron 7"/>
          <p:cNvSpPr>
            <a:spLocks noChangeAspect="1"/>
          </p:cNvSpPr>
          <p:nvPr/>
        </p:nvSpPr>
        <p:spPr bwMode="auto">
          <a:xfrm>
            <a:off x="4128578" y="1698644"/>
            <a:ext cx="1879134" cy="1384184"/>
          </a:xfrm>
          <a:prstGeom prst="chevron">
            <a:avLst/>
          </a:prstGeom>
          <a:solidFill>
            <a:srgbClr val="AABBD6">
              <a:lumMod val="75000"/>
            </a:srgb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utura Bk" pitchFamily="34" charset="0"/>
            </a:endParaRPr>
          </a:p>
        </p:txBody>
      </p:sp>
      <p:sp>
        <p:nvSpPr>
          <p:cNvPr id="9" name="Chevron 8"/>
          <p:cNvSpPr>
            <a:spLocks noChangeAspect="1"/>
          </p:cNvSpPr>
          <p:nvPr/>
        </p:nvSpPr>
        <p:spPr bwMode="auto">
          <a:xfrm>
            <a:off x="5454040" y="1698644"/>
            <a:ext cx="1879134" cy="1384184"/>
          </a:xfrm>
          <a:prstGeom prst="chevron">
            <a:avLst/>
          </a:prstGeom>
          <a:solidFill>
            <a:srgbClr val="AABBD6">
              <a:lumMod val="50000"/>
            </a:srgb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utura Bk" pitchFamily="34" charset="0"/>
            </a:endParaRPr>
          </a:p>
        </p:txBody>
      </p:sp>
      <p:sp>
        <p:nvSpPr>
          <p:cNvPr id="10" name="Chevron 9"/>
          <p:cNvSpPr>
            <a:spLocks noChangeAspect="1"/>
          </p:cNvSpPr>
          <p:nvPr/>
        </p:nvSpPr>
        <p:spPr bwMode="auto">
          <a:xfrm>
            <a:off x="6772511" y="1700042"/>
            <a:ext cx="1879134" cy="1384184"/>
          </a:xfrm>
          <a:prstGeom prst="chevron">
            <a:avLst/>
          </a:prstGeom>
          <a:solidFill>
            <a:srgbClr val="00206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utura Bk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703070" y="2383747"/>
            <a:ext cx="8070209" cy="8389"/>
          </a:xfrm>
          <a:prstGeom prst="line">
            <a:avLst/>
          </a:prstGeom>
          <a:noFill/>
          <a:ln w="762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60"/>
          <p:cNvSpPr txBox="1"/>
          <p:nvPr/>
        </p:nvSpPr>
        <p:spPr>
          <a:xfrm>
            <a:off x="2011753" y="1872018"/>
            <a:ext cx="8611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Module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3" name="TextBox 61"/>
          <p:cNvSpPr txBox="1"/>
          <p:nvPr/>
        </p:nvSpPr>
        <p:spPr>
          <a:xfrm>
            <a:off x="637356" y="1865027"/>
            <a:ext cx="959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Machine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4" name="TextBox 62"/>
          <p:cNvSpPr txBox="1"/>
          <p:nvPr/>
        </p:nvSpPr>
        <p:spPr>
          <a:xfrm>
            <a:off x="3281287" y="1883204"/>
            <a:ext cx="9390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Network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" name="TextBox 63"/>
          <p:cNvSpPr txBox="1"/>
          <p:nvPr/>
        </p:nvSpPr>
        <p:spPr>
          <a:xfrm>
            <a:off x="4499088" y="1876214"/>
            <a:ext cx="1261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Middleware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6" name="TextBox 64"/>
          <p:cNvSpPr txBox="1"/>
          <p:nvPr/>
        </p:nvSpPr>
        <p:spPr>
          <a:xfrm>
            <a:off x="5968561" y="1734999"/>
            <a:ext cx="10390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System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Integrator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7" name="TextBox 65"/>
          <p:cNvSpPr txBox="1"/>
          <p:nvPr/>
        </p:nvSpPr>
        <p:spPr>
          <a:xfrm>
            <a:off x="7287029" y="1736397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Service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Provider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cxnSp>
        <p:nvCxnSpPr>
          <p:cNvPr id="18" name="Straight Connector 17"/>
          <p:cNvCxnSpPr>
            <a:stCxn id="5" idx="2"/>
          </p:cNvCxnSpPr>
          <p:nvPr/>
        </p:nvCxnSpPr>
        <p:spPr bwMode="auto">
          <a:xfrm rot="5400000" flipH="1" flipV="1">
            <a:off x="769133" y="2424643"/>
            <a:ext cx="679507" cy="631272"/>
          </a:xfrm>
          <a:prstGeom prst="line">
            <a:avLst/>
          </a:prstGeom>
          <a:noFill/>
          <a:ln w="762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rot="5400000" flipH="1" flipV="1">
            <a:off x="3379509" y="2426042"/>
            <a:ext cx="679507" cy="631272"/>
          </a:xfrm>
          <a:prstGeom prst="line">
            <a:avLst/>
          </a:prstGeom>
          <a:noFill/>
          <a:ln w="762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rot="5400000" flipH="1" flipV="1">
            <a:off x="2072224" y="2452606"/>
            <a:ext cx="679507" cy="631272"/>
          </a:xfrm>
          <a:prstGeom prst="line">
            <a:avLst/>
          </a:prstGeom>
          <a:noFill/>
          <a:ln w="762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rot="5400000" flipH="1" flipV="1">
            <a:off x="4674209" y="2437229"/>
            <a:ext cx="679507" cy="631272"/>
          </a:xfrm>
          <a:prstGeom prst="line">
            <a:avLst/>
          </a:prstGeom>
          <a:noFill/>
          <a:ln w="762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rot="5400000" flipH="1" flipV="1">
            <a:off x="5992679" y="2430238"/>
            <a:ext cx="679507" cy="631272"/>
          </a:xfrm>
          <a:prstGeom prst="line">
            <a:avLst/>
          </a:prstGeom>
          <a:noFill/>
          <a:ln w="762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rot="5400000" flipH="1" flipV="1">
            <a:off x="7311148" y="2440024"/>
            <a:ext cx="679507" cy="631272"/>
          </a:xfrm>
          <a:prstGeom prst="line">
            <a:avLst/>
          </a:prstGeom>
          <a:noFill/>
          <a:ln w="762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72"/>
          <p:cNvSpPr txBox="1"/>
          <p:nvPr/>
        </p:nvSpPr>
        <p:spPr>
          <a:xfrm rot="18737902">
            <a:off x="594014" y="2593472"/>
            <a:ext cx="3818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IC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5" name="TextBox 73"/>
          <p:cNvSpPr txBox="1"/>
          <p:nvPr/>
        </p:nvSpPr>
        <p:spPr>
          <a:xfrm rot="18737902">
            <a:off x="1044517" y="2594870"/>
            <a:ext cx="7755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Sensor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6" name="TextBox 74"/>
          <p:cNvSpPr txBox="1"/>
          <p:nvPr/>
        </p:nvSpPr>
        <p:spPr>
          <a:xfrm rot="18737902">
            <a:off x="1663953" y="2571097"/>
            <a:ext cx="8649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Modem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7" name="TextBox 75"/>
          <p:cNvSpPr txBox="1"/>
          <p:nvPr/>
        </p:nvSpPr>
        <p:spPr>
          <a:xfrm rot="18737902">
            <a:off x="2241864" y="2589274"/>
            <a:ext cx="10038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Gateway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8" name="TextBox 76"/>
          <p:cNvSpPr txBox="1"/>
          <p:nvPr/>
        </p:nvSpPr>
        <p:spPr>
          <a:xfrm rot="18737902">
            <a:off x="2885209" y="2590672"/>
            <a:ext cx="1011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Transport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9" name="TextBox 77"/>
          <p:cNvSpPr txBox="1"/>
          <p:nvPr/>
        </p:nvSpPr>
        <p:spPr>
          <a:xfrm rot="18737902">
            <a:off x="3607954" y="2600458"/>
            <a:ext cx="8274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Service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0" name="TextBox 78"/>
          <p:cNvSpPr txBox="1"/>
          <p:nvPr/>
        </p:nvSpPr>
        <p:spPr>
          <a:xfrm rot="18737902">
            <a:off x="4377399" y="2585078"/>
            <a:ext cx="6671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mgmt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1" name="TextBox 79"/>
          <p:cNvSpPr txBox="1"/>
          <p:nvPr/>
        </p:nvSpPr>
        <p:spPr>
          <a:xfrm rot="18737902">
            <a:off x="4889360" y="2578086"/>
            <a:ext cx="9379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Enablers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2" name="TextBox 80"/>
          <p:cNvSpPr txBox="1"/>
          <p:nvPr/>
        </p:nvSpPr>
        <p:spPr>
          <a:xfrm rot="18737902">
            <a:off x="5668841" y="2587875"/>
            <a:ext cx="7072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App’s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3" name="TextBox 81"/>
          <p:cNvSpPr txBox="1"/>
          <p:nvPr/>
        </p:nvSpPr>
        <p:spPr>
          <a:xfrm rot="18737902">
            <a:off x="6253674" y="2627743"/>
            <a:ext cx="83227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Integration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4" name="TextBox 82"/>
          <p:cNvSpPr txBox="1"/>
          <p:nvPr/>
        </p:nvSpPr>
        <p:spPr>
          <a:xfrm rot="18737902">
            <a:off x="6924536" y="2620753"/>
            <a:ext cx="8691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Operations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5" name="TextBox 83"/>
          <p:cNvSpPr txBox="1"/>
          <p:nvPr/>
        </p:nvSpPr>
        <p:spPr>
          <a:xfrm rot="18737902">
            <a:off x="7612014" y="2545902"/>
            <a:ext cx="7553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Customer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Service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6" name="Rectangle 35"/>
          <p:cNvSpPr>
            <a:spLocks noChangeAspect="1"/>
          </p:cNvSpPr>
          <p:nvPr/>
        </p:nvSpPr>
        <p:spPr bwMode="auto">
          <a:xfrm>
            <a:off x="1500024" y="3382037"/>
            <a:ext cx="5134062" cy="310393"/>
          </a:xfrm>
          <a:prstGeom prst="rect">
            <a:avLst/>
          </a:prstGeom>
          <a:solidFill>
            <a:srgbClr val="AABBD6">
              <a:lumMod val="40000"/>
              <a:lumOff val="60000"/>
            </a:srgb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utura Bk" pitchFamily="34" charset="0"/>
            </a:endParaRPr>
          </a:p>
        </p:txBody>
      </p:sp>
      <p:sp>
        <p:nvSpPr>
          <p:cNvPr id="37" name="Rectangle 36"/>
          <p:cNvSpPr>
            <a:spLocks noChangeAspect="1"/>
          </p:cNvSpPr>
          <p:nvPr/>
        </p:nvSpPr>
        <p:spPr bwMode="auto">
          <a:xfrm>
            <a:off x="2835271" y="3760940"/>
            <a:ext cx="6005119" cy="338554"/>
          </a:xfrm>
          <a:prstGeom prst="rect">
            <a:avLst/>
          </a:prstGeom>
          <a:solidFill>
            <a:srgbClr val="0071B4">
              <a:lumMod val="40000"/>
              <a:lumOff val="60000"/>
            </a:srgb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utura Bk" pitchFamily="34" charset="0"/>
            </a:endParaRPr>
          </a:p>
        </p:txBody>
      </p:sp>
      <p:sp>
        <p:nvSpPr>
          <p:cNvPr id="38" name="Rectangle 37"/>
          <p:cNvSpPr>
            <a:spLocks noChangeAspect="1"/>
          </p:cNvSpPr>
          <p:nvPr/>
        </p:nvSpPr>
        <p:spPr bwMode="auto">
          <a:xfrm>
            <a:off x="2836669" y="4156621"/>
            <a:ext cx="6005119" cy="338554"/>
          </a:xfrm>
          <a:prstGeom prst="rect">
            <a:avLst/>
          </a:prstGeom>
          <a:solidFill>
            <a:srgbClr val="0071B4">
              <a:lumMod val="60000"/>
              <a:lumOff val="40000"/>
            </a:srgb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utura Bk" pitchFamily="34" charset="0"/>
            </a:endParaRPr>
          </a:p>
        </p:txBody>
      </p:sp>
      <p:sp>
        <p:nvSpPr>
          <p:cNvPr id="39" name="Rectangle 38"/>
          <p:cNvSpPr>
            <a:spLocks noChangeAspect="1"/>
          </p:cNvSpPr>
          <p:nvPr/>
        </p:nvSpPr>
        <p:spPr bwMode="auto">
          <a:xfrm>
            <a:off x="2838068" y="4552302"/>
            <a:ext cx="4332914" cy="338554"/>
          </a:xfrm>
          <a:prstGeom prst="rect">
            <a:avLst/>
          </a:prstGeom>
          <a:solidFill>
            <a:srgbClr val="0070C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utura Bk" pitchFamily="34" charset="0"/>
            </a:endParaRPr>
          </a:p>
        </p:txBody>
      </p:sp>
      <p:sp>
        <p:nvSpPr>
          <p:cNvPr id="40" name="Rectangle 39"/>
          <p:cNvSpPr>
            <a:spLocks noChangeAspect="1"/>
          </p:cNvSpPr>
          <p:nvPr/>
        </p:nvSpPr>
        <p:spPr bwMode="auto">
          <a:xfrm>
            <a:off x="4173317" y="4964761"/>
            <a:ext cx="3804407" cy="338554"/>
          </a:xfrm>
          <a:prstGeom prst="rect">
            <a:avLst/>
          </a:prstGeom>
          <a:solidFill>
            <a:srgbClr val="0071B4">
              <a:lumMod val="75000"/>
            </a:srgb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utura Bk" pitchFamily="34" charset="0"/>
            </a:endParaRPr>
          </a:p>
        </p:txBody>
      </p:sp>
      <p:sp>
        <p:nvSpPr>
          <p:cNvPr id="41" name="TextBox 90"/>
          <p:cNvSpPr txBox="1"/>
          <p:nvPr/>
        </p:nvSpPr>
        <p:spPr>
          <a:xfrm rot="5400000">
            <a:off x="8286718" y="2215968"/>
            <a:ext cx="9765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End User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2" name="TextBox 92"/>
          <p:cNvSpPr txBox="1"/>
          <p:nvPr/>
        </p:nvSpPr>
        <p:spPr>
          <a:xfrm>
            <a:off x="4479514" y="4960565"/>
            <a:ext cx="22573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Application Developers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43" name="TextBox 93"/>
          <p:cNvSpPr txBox="1"/>
          <p:nvPr/>
        </p:nvSpPr>
        <p:spPr>
          <a:xfrm>
            <a:off x="4472524" y="4550903"/>
            <a:ext cx="17956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System Integrators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44" name="TextBox 94"/>
          <p:cNvSpPr txBox="1"/>
          <p:nvPr/>
        </p:nvSpPr>
        <p:spPr>
          <a:xfrm>
            <a:off x="4473921" y="4158019"/>
            <a:ext cx="28119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Network Equipment Providers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5" name="TextBox 95"/>
          <p:cNvSpPr txBox="1"/>
          <p:nvPr/>
        </p:nvSpPr>
        <p:spPr>
          <a:xfrm>
            <a:off x="4483708" y="3773523"/>
            <a:ext cx="17011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Service Providers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6" name="TextBox 96"/>
          <p:cNvSpPr txBox="1"/>
          <p:nvPr/>
        </p:nvSpPr>
        <p:spPr>
          <a:xfrm>
            <a:off x="4485107" y="3363861"/>
            <a:ext cx="21355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Middleware Providers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2850652" y="5303116"/>
            <a:ext cx="536895" cy="528507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utura Bk" pitchFamily="34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250065" y="3759542"/>
            <a:ext cx="2508308" cy="1501629"/>
          </a:xfrm>
          <a:prstGeom prst="rect">
            <a:avLst/>
          </a:prstGeom>
          <a:solidFill>
            <a:srgbClr val="FFFFFF">
              <a:lumMod val="75000"/>
            </a:srgb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utura Bk" pitchFamily="34" charset="0"/>
            </a:endParaRPr>
          </a:p>
        </p:txBody>
      </p:sp>
      <p:sp>
        <p:nvSpPr>
          <p:cNvPr id="49" name="TextBox 100"/>
          <p:cNvSpPr txBox="1"/>
          <p:nvPr/>
        </p:nvSpPr>
        <p:spPr>
          <a:xfrm>
            <a:off x="560458" y="4212548"/>
            <a:ext cx="18131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Machine &amp; Device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Manufacturers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0" name="Title 2"/>
          <p:cNvSpPr txBox="1">
            <a:spLocks/>
          </p:cNvSpPr>
          <p:nvPr/>
        </p:nvSpPr>
        <p:spPr>
          <a:xfrm>
            <a:off x="0" y="-27384"/>
            <a:ext cx="9144000" cy="1143000"/>
          </a:xfrm>
          <a:prstGeom prst="rect">
            <a:avLst/>
          </a:prstGeom>
        </p:spPr>
        <p:txBody>
          <a:bodyPr anchor="ctr" anchorCtr="1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C6880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C6880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C6880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C6880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C6880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C6880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C6880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C6880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C6880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r>
              <a:rPr lang="en-US" altLang="zh-CN" dirty="0" smtClean="0"/>
              <a:t>M2M Value Chain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0654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Strategic </a:t>
            </a:r>
            <a:r>
              <a:rPr lang="en-US" altLang="zh-CN" dirty="0" smtClean="0"/>
              <a:t>Direction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0456CFBB-AE94-4B79-9D3C-9147DEBCA616}" type="slidenum">
              <a:rPr lang="en-US" altLang="zh-CN"/>
              <a:pPr>
                <a:defRPr/>
              </a:pPr>
              <a:t>5</a:t>
            </a:fld>
            <a:endParaRPr lang="en-US" altLang="zh-CN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Opportunity to define ICT’s contribution and role in these emerging markets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Continue to discover area(s) of common ground where Verticals and </a:t>
            </a:r>
            <a:r>
              <a:rPr lang="en-US" dirty="0" err="1" smtClean="0"/>
              <a:t>ICT’s</a:t>
            </a:r>
            <a:r>
              <a:rPr lang="en-US" dirty="0" smtClean="0"/>
              <a:t> potentially converge.</a:t>
            </a:r>
          </a:p>
          <a:p>
            <a:r>
              <a:rPr lang="en-US" dirty="0" smtClean="0"/>
              <a:t>The </a:t>
            </a:r>
            <a:r>
              <a:rPr lang="en-US" dirty="0"/>
              <a:t>mobility aspect of </a:t>
            </a:r>
            <a:r>
              <a:rPr lang="en-US" dirty="0" smtClean="0"/>
              <a:t>all M2M-related activities makes </a:t>
            </a:r>
            <a:r>
              <a:rPr lang="en-US" dirty="0"/>
              <a:t>ICT’s role critical.</a:t>
            </a:r>
          </a:p>
          <a:p>
            <a:r>
              <a:rPr lang="en-US" dirty="0" smtClean="0"/>
              <a:t>M2M </a:t>
            </a:r>
            <a:r>
              <a:rPr lang="en-US" dirty="0"/>
              <a:t>value-added services remain a relatively untapped market for ICT</a:t>
            </a:r>
            <a:r>
              <a:rPr lang="en-US" dirty="0" smtClean="0"/>
              <a:t>.</a:t>
            </a:r>
          </a:p>
          <a:p>
            <a:r>
              <a:rPr lang="en-US" dirty="0" smtClean="0"/>
              <a:t>Opportunity to examine potential use of the same features/functions </a:t>
            </a:r>
            <a:r>
              <a:rPr lang="en-US" dirty="0"/>
              <a:t>and parameters </a:t>
            </a:r>
            <a:r>
              <a:rPr lang="en-US" dirty="0" smtClean="0"/>
              <a:t>to support </a:t>
            </a:r>
            <a:r>
              <a:rPr lang="en-US" dirty="0"/>
              <a:t>a common </a:t>
            </a:r>
            <a:r>
              <a:rPr lang="en-US" dirty="0" smtClean="0"/>
              <a:t>M2M service platform.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56399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Strategic Direction (2</a:t>
            </a:r>
            <a:r>
              <a:rPr lang="en-US" altLang="zh-CN" dirty="0" smtClean="0"/>
              <a:t>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5BB3726E-47F9-4ED9-89F1-64F4FB3247F2}" type="slidenum">
              <a:rPr lang="en-US" altLang="zh-CN"/>
              <a:pPr>
                <a:defRPr/>
              </a:pPr>
              <a:t>6</a:t>
            </a:fld>
            <a:endParaRPr lang="en-US" altLang="zh-CN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M2M </a:t>
            </a:r>
            <a:r>
              <a:rPr lang="en-US" dirty="0" smtClean="0"/>
              <a:t>potential for complexity is enormous – Must seek reduction of complexity!</a:t>
            </a:r>
            <a:endParaRPr lang="en-US" dirty="0"/>
          </a:p>
          <a:p>
            <a:pPr lvl="1"/>
            <a:r>
              <a:rPr lang="en-US" dirty="0"/>
              <a:t>Forecasted &gt;15B Connected Devices by 2015; &gt;50B by 2020!</a:t>
            </a:r>
          </a:p>
          <a:p>
            <a:pPr lvl="1"/>
            <a:r>
              <a:rPr lang="en-US" dirty="0" smtClean="0"/>
              <a:t>Subscriber </a:t>
            </a:r>
            <a:r>
              <a:rPr lang="en-US" dirty="0"/>
              <a:t>saturation in the U.S. has occurred.  There are now more mobile subscriptions than U.S. residents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Service Enabling Platform!</a:t>
            </a:r>
          </a:p>
          <a:p>
            <a:pPr lvl="1"/>
            <a:r>
              <a:rPr lang="en-US" dirty="0" smtClean="0"/>
              <a:t>Machines </a:t>
            </a:r>
            <a:r>
              <a:rPr lang="en-US" dirty="0"/>
              <a:t>and sensors represent the clearest way for mobile revenue and services to grow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Requires developer friendly environment</a:t>
            </a:r>
            <a:endParaRPr lang="en-US" dirty="0"/>
          </a:p>
          <a:p>
            <a:pPr lvl="1"/>
            <a:r>
              <a:rPr lang="en-US" dirty="0"/>
              <a:t>Many telemetry applications do not use much bandwidth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Much more activity</a:t>
            </a:r>
          </a:p>
          <a:p>
            <a:pPr lvl="2"/>
            <a:r>
              <a:rPr lang="en-US" dirty="0" err="1" smtClean="0"/>
              <a:t>QoS</a:t>
            </a:r>
            <a:r>
              <a:rPr lang="en-US" dirty="0" smtClean="0"/>
              <a:t> issues!</a:t>
            </a:r>
            <a:endParaRPr lang="en-US" dirty="0"/>
          </a:p>
          <a:p>
            <a:pPr lvl="1"/>
            <a:r>
              <a:rPr lang="en-US" dirty="0"/>
              <a:t>Attraction is similar to short message service: high </a:t>
            </a:r>
            <a:r>
              <a:rPr lang="en-US" dirty="0" smtClean="0"/>
              <a:t>margins, </a:t>
            </a:r>
            <a:r>
              <a:rPr lang="en-US" dirty="0"/>
              <a:t>low bandwidth consumption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Much more activity</a:t>
            </a:r>
          </a:p>
          <a:p>
            <a:pPr lvl="2"/>
            <a:r>
              <a:rPr lang="en-US" dirty="0" err="1" smtClean="0"/>
              <a:t>QoS</a:t>
            </a:r>
            <a:r>
              <a:rPr lang="en-US" dirty="0" smtClean="0"/>
              <a:t> issues!</a:t>
            </a:r>
          </a:p>
        </p:txBody>
      </p:sp>
    </p:spTree>
    <p:extLst>
      <p:ext uri="{BB962C8B-B14F-4D97-AF65-F5344CB8AC3E}">
        <p14:creationId xmlns:p14="http://schemas.microsoft.com/office/powerpoint/2010/main" xmlns="" val="450708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Challenges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124744"/>
            <a:ext cx="8229600" cy="525700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M2M activities involve a broad cast of players from multiple industries with varying terminology.</a:t>
            </a:r>
          </a:p>
          <a:p>
            <a:r>
              <a:rPr lang="en-US" dirty="0" smtClean="0"/>
              <a:t>Many “moving parts” currently being developed without thought of seeking “common threads”.</a:t>
            </a:r>
          </a:p>
          <a:p>
            <a:r>
              <a:rPr lang="en-US" dirty="0" smtClean="0"/>
              <a:t>Converging of multiple platforms.</a:t>
            </a:r>
          </a:p>
          <a:p>
            <a:r>
              <a:rPr lang="en-US" dirty="0" smtClean="0"/>
              <a:t>Establishing a “Trusted Environment” for all businesses associated with vertical services/applications.</a:t>
            </a:r>
          </a:p>
          <a:p>
            <a:endParaRPr lang="en-US" dirty="0" smtClean="0"/>
          </a:p>
        </p:txBody>
      </p:sp>
      <p:sp>
        <p:nvSpPr>
          <p:cNvPr id="21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6CB9C61C-36CA-48B1-AF8F-F3CB19612D20}" type="slidenum">
              <a:rPr lang="en-US" altLang="zh-CN"/>
              <a:pPr>
                <a:defRPr/>
              </a:pPr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571218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Next </a:t>
            </a:r>
            <a:r>
              <a:rPr lang="en-US" altLang="zh-CN" dirty="0" smtClean="0"/>
              <a:t>Steps/Actions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80C2E3F7-B5E1-4F17-9AC0-9A2A4E6CF538}" type="slidenum">
              <a:rPr lang="en-US" altLang="zh-CN"/>
              <a:pPr>
                <a:defRPr/>
              </a:pPr>
              <a:t>8</a:t>
            </a:fld>
            <a:endParaRPr lang="en-US" altLang="zh-CN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124744"/>
            <a:ext cx="8229600" cy="5257006"/>
          </a:xfrm>
        </p:spPr>
        <p:txBody>
          <a:bodyPr/>
          <a:lstStyle/>
          <a:p>
            <a:r>
              <a:rPr lang="en-US" dirty="0" smtClean="0"/>
              <a:t>Coordinate and align M2M activities with other SDOs and organizations.</a:t>
            </a:r>
          </a:p>
          <a:p>
            <a:r>
              <a:rPr lang="en-US" dirty="0" smtClean="0"/>
              <a:t>Continued interaction </a:t>
            </a:r>
            <a:r>
              <a:rPr lang="en-US" dirty="0"/>
              <a:t>and collaboration with the verticals (e.g., </a:t>
            </a:r>
            <a:r>
              <a:rPr lang="en-US" dirty="0" err="1"/>
              <a:t>eHealth</a:t>
            </a:r>
            <a:r>
              <a:rPr lang="en-US" dirty="0"/>
              <a:t>, Smart Grid, etc.) </a:t>
            </a:r>
            <a:r>
              <a:rPr lang="en-US" dirty="0" smtClean="0"/>
              <a:t>providers.</a:t>
            </a:r>
          </a:p>
          <a:p>
            <a:r>
              <a:rPr lang="en-US" dirty="0" smtClean="0"/>
              <a:t>Use Case assessment used to sift out service layer commonalities across different verticals.</a:t>
            </a:r>
          </a:p>
        </p:txBody>
      </p:sp>
    </p:spTree>
    <p:extLst>
      <p:ext uri="{BB962C8B-B14F-4D97-AF65-F5344CB8AC3E}">
        <p14:creationId xmlns:p14="http://schemas.microsoft.com/office/powerpoint/2010/main" xmlns="" val="2231593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Proposed </a:t>
            </a:r>
            <a:r>
              <a:rPr lang="en-US" altLang="zh-CN" dirty="0" smtClean="0"/>
              <a:t>Resolution</a:t>
            </a:r>
            <a:endParaRPr lang="en-US" dirty="0"/>
          </a:p>
        </p:txBody>
      </p:sp>
      <p:sp>
        <p:nvSpPr>
          <p:cNvPr id="20482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ea typeface="宋体"/>
                <a:cs typeface="宋体"/>
              </a:rPr>
              <a:t>ATIS </a:t>
            </a:r>
            <a:r>
              <a:rPr lang="en-US" sz="2800" dirty="0" smtClean="0">
                <a:ea typeface="宋体"/>
                <a:cs typeface="宋体"/>
              </a:rPr>
              <a:t>proposes </a:t>
            </a:r>
            <a:r>
              <a:rPr lang="en-US" sz="2800" u="sng" dirty="0" smtClean="0">
                <a:ea typeface="宋体"/>
                <a:cs typeface="宋体"/>
              </a:rPr>
              <a:t>revisions</a:t>
            </a:r>
            <a:r>
              <a:rPr lang="en-US" sz="2800" dirty="0" smtClean="0">
                <a:ea typeface="宋体"/>
                <a:cs typeface="宋体"/>
              </a:rPr>
              <a:t> to the </a:t>
            </a:r>
            <a:r>
              <a:rPr lang="en-US" sz="2800" dirty="0">
                <a:ea typeface="宋体"/>
                <a:cs typeface="宋体"/>
              </a:rPr>
              <a:t>existing </a:t>
            </a:r>
            <a:r>
              <a:rPr lang="en-US" sz="2800" dirty="0" smtClean="0">
                <a:ea typeface="宋体"/>
                <a:cs typeface="宋体"/>
              </a:rPr>
              <a:t>M2M Resolution </a:t>
            </a:r>
            <a:r>
              <a:rPr lang="en-US" sz="2800" dirty="0">
                <a:ea typeface="宋体"/>
                <a:cs typeface="宋体"/>
              </a:rPr>
              <a:t>contained </a:t>
            </a:r>
            <a:r>
              <a:rPr lang="en-US" sz="2800" dirty="0" smtClean="0">
                <a:ea typeface="宋体"/>
                <a:cs typeface="宋体"/>
              </a:rPr>
              <a:t>in:</a:t>
            </a:r>
          </a:p>
          <a:p>
            <a:pPr lvl="1"/>
            <a:r>
              <a:rPr lang="en-US" sz="2400" b="1" dirty="0" smtClean="0">
                <a:ea typeface="宋体"/>
                <a:cs typeface="宋体"/>
              </a:rPr>
              <a:t>GSC-15/30:  Machine to Machine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EC9B69E7-D76F-430E-834D-2F849063FEF8}" type="slidenum">
              <a:rPr lang="en-US" altLang="zh-CN"/>
              <a:pPr>
                <a:defRPr/>
              </a:pPr>
              <a:t>9</a:t>
            </a:fld>
            <a:endParaRPr lang="en-US" altLang="zh-CN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51917846"/>
              </p:ext>
            </p:extLst>
          </p:nvPr>
        </p:nvGraphicFramePr>
        <p:xfrm>
          <a:off x="3352800" y="2743200"/>
          <a:ext cx="2484825" cy="3378200"/>
        </p:xfrm>
        <a:graphic>
          <a:graphicData uri="http://schemas.openxmlformats.org/presentationml/2006/ole">
            <p:oleObj spid="_x0000_s1032" name="Document" r:id="rId3" imgW="6093237" imgH="8281886" progId="Word.Documen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500899192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CC221E8A5C574B889E2CBB12A471FC" ma:contentTypeVersion="1" ma:contentTypeDescription="Create a new document." ma:contentTypeScope="" ma:versionID="99f44ad212ba6942fa1c339a891249a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11BF1B4-1C82-4875-9545-A76D13686DB3}"/>
</file>

<file path=customXml/itemProps2.xml><?xml version="1.0" encoding="utf-8"?>
<ds:datastoreItem xmlns:ds="http://schemas.openxmlformats.org/officeDocument/2006/customXml" ds:itemID="{CAE3650C-8BCD-4CF4-AF7C-0A74193972AA}"/>
</file>

<file path=customXml/itemProps3.xml><?xml version="1.0" encoding="utf-8"?>
<ds:datastoreItem xmlns:ds="http://schemas.openxmlformats.org/officeDocument/2006/customXml" ds:itemID="{6E8E2B4D-2592-4279-8527-9234F637FBC3}"/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595</TotalTime>
  <Words>511</Words>
  <Application>Microsoft Office PowerPoint</Application>
  <PresentationFormat>On-screen Show (4:3)</PresentationFormat>
  <Paragraphs>100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template</vt:lpstr>
      <vt:lpstr>Document</vt:lpstr>
      <vt:lpstr>ATIS’ Machine-to-Machine (M2M) Activity</vt:lpstr>
      <vt:lpstr>Highlight of Current Activities</vt:lpstr>
      <vt:lpstr>Highlight of Current Activities (2)</vt:lpstr>
      <vt:lpstr>Slide 4</vt:lpstr>
      <vt:lpstr>Strategic Direction</vt:lpstr>
      <vt:lpstr>Strategic Direction (2)</vt:lpstr>
      <vt:lpstr>Challenges</vt:lpstr>
      <vt:lpstr>Next Steps/Actions</vt:lpstr>
      <vt:lpstr>Proposed Resolution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ATIS’ Machine-to-Machine (M2M) Activity</dc:title>
  <dc:creator>ATIS</dc:creator>
  <dc:description>GSC16-PLEN-82 
29 October 2011</dc:description>
  <cp:lastModifiedBy>Ed Juskevicius</cp:lastModifiedBy>
  <cp:revision>42</cp:revision>
  <dcterms:created xsi:type="dcterms:W3CDTF">2011-09-30T17:27:11Z</dcterms:created>
  <dcterms:modified xsi:type="dcterms:W3CDTF">2011-10-29T17:29:43Z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0x010100CBCC221E8A5C574B889E2CBB12A471FC</vt:lpwstr>
  </property>
  <property fmtid="{D5CDD505-2E9C-101B-9397-08002B2CF9AE}" pid="3" name="Order">
    <vt:r8>27800</vt:r8>
  </property>
  <property fmtid="{D5CDD505-2E9C-101B-9397-08002B2CF9AE}" pid="4" name="TemplateUrl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</Properties>
</file>