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77" r:id="rId4"/>
    <p:sldId id="269" r:id="rId5"/>
    <p:sldId id="279" r:id="rId6"/>
    <p:sldId id="261" r:id="rId7"/>
  </p:sldIdLst>
  <p:sldSz cx="9144000" cy="6858000" type="screen4x3"/>
  <p:notesSz cx="6858000" cy="9418638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9244D"/>
    <a:srgbClr val="C6880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277" autoAdjust="0"/>
    <p:restoredTop sz="95763" autoAdjust="0"/>
  </p:normalViewPr>
  <p:slideViewPr>
    <p:cSldViewPr>
      <p:cViewPr varScale="1">
        <p:scale>
          <a:sx n="70" d="100"/>
          <a:sy n="70" d="100"/>
        </p:scale>
        <p:origin x="-8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2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074738" y="706438"/>
            <a:ext cx="4710112" cy="3532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73575"/>
            <a:ext cx="5486400" cy="423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 smtClean="0"/>
              <a:t>Click to edit Master text styles</a:t>
            </a:r>
          </a:p>
          <a:p>
            <a:pPr lvl="1"/>
            <a:r>
              <a:rPr lang="en-CA" noProof="0" smtClean="0"/>
              <a:t>Second level</a:t>
            </a:r>
          </a:p>
          <a:p>
            <a:pPr lvl="2"/>
            <a:r>
              <a:rPr lang="en-CA" noProof="0" smtClean="0"/>
              <a:t>Third level</a:t>
            </a:r>
          </a:p>
          <a:p>
            <a:pPr lvl="3"/>
            <a:r>
              <a:rPr lang="en-CA" noProof="0" smtClean="0"/>
              <a:t>Fourth level</a:t>
            </a:r>
          </a:p>
          <a:p>
            <a:pPr lvl="4"/>
            <a:r>
              <a:rPr lang="en-CA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45563"/>
            <a:ext cx="2971800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945563"/>
            <a:ext cx="2971800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A438F6C-D01F-40CC-80B4-35BEF7B658A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CD0E1B-9835-44DB-B686-3298B4BB7BEE}" type="slidenum">
              <a:rPr lang="en-CA" smtClean="0"/>
              <a:pPr/>
              <a:t>2</a:t>
            </a:fld>
            <a:endParaRPr lang="en-CA" smtClean="0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F45E42-5EA7-417B-97D8-385143D4D15C}" type="slidenum">
              <a:rPr lang="en-CA" smtClean="0"/>
              <a:pPr/>
              <a:t>3</a:t>
            </a:fld>
            <a:endParaRPr lang="en-CA" smtClean="0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"/>
          <p:cNvSpPr txBox="1">
            <a:spLocks noChangeArrowheads="1"/>
          </p:cNvSpPr>
          <p:nvPr userDrawn="1"/>
        </p:nvSpPr>
        <p:spPr bwMode="auto">
          <a:xfrm>
            <a:off x="179388" y="6381750"/>
            <a:ext cx="23050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CA" sz="1200" b="1" dirty="0">
                <a:solidFill>
                  <a:srgbClr val="09244D"/>
                </a:solidFill>
              </a:rPr>
              <a:t>Halifax, 31 Oct – 3 Nov 2011</a:t>
            </a:r>
            <a:endParaRPr lang="en-CA" sz="1200" b="1" dirty="0"/>
          </a:p>
        </p:txBody>
      </p:sp>
      <p:sp>
        <p:nvSpPr>
          <p:cNvPr id="5" name="Rectangle 13"/>
          <p:cNvSpPr>
            <a:spLocks noChangeArrowheads="1"/>
          </p:cNvSpPr>
          <p:nvPr userDrawn="1"/>
        </p:nvSpPr>
        <p:spPr bwMode="auto">
          <a:xfrm>
            <a:off x="3028950" y="6381750"/>
            <a:ext cx="3068638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CA" sz="1200" b="1">
                <a:solidFill>
                  <a:srgbClr val="09244D"/>
                </a:solidFill>
              </a:rPr>
              <a:t>ICT Accessibility For All</a:t>
            </a:r>
          </a:p>
        </p:txBody>
      </p:sp>
      <p:pic>
        <p:nvPicPr>
          <p:cNvPr id="6" name="Picture 15" descr="IC_GSCMay26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2425" y="212725"/>
            <a:ext cx="2663825" cy="182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0"/>
            </a:lvl1pPr>
          </a:lstStyle>
          <a:p>
            <a:r>
              <a:rPr lang="en-CA"/>
              <a:t>TITLE OF </a:t>
            </a:r>
            <a:br>
              <a:rPr lang="en-CA"/>
            </a:br>
            <a:r>
              <a:rPr lang="en-CA"/>
              <a:t>PRESENTATION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GB"/>
              <a:t>Name of Speaker,</a:t>
            </a:r>
          </a:p>
          <a:p>
            <a:r>
              <a:rPr lang="en-GB"/>
              <a:t>Title and Organization</a:t>
            </a: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766050" y="6337300"/>
            <a:ext cx="909638" cy="404813"/>
          </a:xfrm>
        </p:spPr>
        <p:txBody>
          <a:bodyPr/>
          <a:lstStyle>
            <a:lvl1pPr>
              <a:defRPr>
                <a:solidFill>
                  <a:srgbClr val="09244D"/>
                </a:solidFill>
              </a:defRPr>
            </a:lvl1pPr>
          </a:lstStyle>
          <a:p>
            <a:pPr>
              <a:defRPr/>
            </a:pPr>
            <a:fld id="{C2A536F9-D594-450C-89A3-72DF26A9303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95CE9-E5EB-4645-B632-3A8C99B7155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08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08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E44D6-3FC6-413B-88D3-C6C807B80B4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78478-A2B7-4544-86D8-ED89801E815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815491-5EA8-4F57-880B-887AD484893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1A3DAC-94E1-40AE-93B1-54CEE4FDB8B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5A773D-996E-40BB-A91A-9A81B646B1C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ECA329-E9C2-47BD-9DDA-C36705FB19E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8EA2F-8E8D-4D90-ACF1-DE2350AC027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60A95D-AC3E-4503-872C-E363FCDC54B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8C405-CEC3-42C7-8627-2ADA1C33208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573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 </a:t>
            </a:r>
            <a:r>
              <a:rPr lang="en-US" altLang="ja-JP" smtClean="0"/>
              <a:t>GSC16-[session]-XX</a:t>
            </a:r>
            <a:endParaRPr lang="en-CA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72238" y="63373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rebuchet MS" pitchFamily="34" charset="0"/>
              </a:defRPr>
            </a:lvl1pPr>
          </a:lstStyle>
          <a:p>
            <a:pPr>
              <a:defRPr/>
            </a:pPr>
            <a:fld id="{E7BA6D72-90C5-451E-851C-B360D3AA88A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sp>
        <p:nvSpPr>
          <p:cNvPr id="1040" name="Text Box 16"/>
          <p:cNvSpPr txBox="1">
            <a:spLocks noChangeArrowheads="1"/>
          </p:cNvSpPr>
          <p:nvPr userDrawn="1"/>
        </p:nvSpPr>
        <p:spPr bwMode="auto">
          <a:xfrm>
            <a:off x="179388" y="6381750"/>
            <a:ext cx="23050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CA" sz="1200" b="1">
                <a:solidFill>
                  <a:srgbClr val="09244D"/>
                </a:solidFill>
              </a:rPr>
              <a:t>Halifax, 31 Oct – 3 Nov 2011</a:t>
            </a:r>
            <a:endParaRPr lang="en-CA" sz="1200" b="1"/>
          </a:p>
        </p:txBody>
      </p:sp>
      <p:sp>
        <p:nvSpPr>
          <p:cNvPr id="1041" name="Rectangle 17"/>
          <p:cNvSpPr>
            <a:spLocks noChangeArrowheads="1"/>
          </p:cNvSpPr>
          <p:nvPr userDrawn="1"/>
        </p:nvSpPr>
        <p:spPr bwMode="auto">
          <a:xfrm>
            <a:off x="3232150" y="6381750"/>
            <a:ext cx="2663825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CA" sz="1200" b="1">
                <a:solidFill>
                  <a:srgbClr val="09244D"/>
                </a:solidFill>
              </a:rPr>
              <a:t>ICT Accessibility For All</a:t>
            </a:r>
          </a:p>
        </p:txBody>
      </p:sp>
      <p:pic>
        <p:nvPicPr>
          <p:cNvPr id="1031" name="Picture 23" descr="IC_GSClighthouse"/>
          <p:cNvPicPr>
            <a:picLocks noChangeAspect="1" noChangeArrowheads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2725" y="5373688"/>
            <a:ext cx="658813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8" name="Rectangle 24"/>
          <p:cNvSpPr>
            <a:spLocks noChangeArrowheads="1"/>
          </p:cNvSpPr>
          <p:nvPr userDrawn="1"/>
        </p:nvSpPr>
        <p:spPr bwMode="auto">
          <a:xfrm>
            <a:off x="7388225" y="260350"/>
            <a:ext cx="13604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CA" sz="1200" dirty="0">
                <a:solidFill>
                  <a:srgbClr val="09244D"/>
                </a:solidFill>
              </a:rPr>
              <a:t>GSC16-PLEN-79</a:t>
            </a:r>
            <a:endParaRPr lang="en-CA" sz="1200" dirty="0">
              <a:solidFill>
                <a:srgbClr val="09244D"/>
              </a:solidFill>
            </a:endParaRPr>
          </a:p>
        </p:txBody>
      </p:sp>
      <p:grpSp>
        <p:nvGrpSpPr>
          <p:cNvPr id="1033" name="Group 31"/>
          <p:cNvGrpSpPr>
            <a:grpSpLocks/>
          </p:cNvGrpSpPr>
          <p:nvPr userDrawn="1"/>
        </p:nvGrpSpPr>
        <p:grpSpPr bwMode="auto">
          <a:xfrm>
            <a:off x="7583488" y="5589588"/>
            <a:ext cx="1165225" cy="692150"/>
            <a:chOff x="4241" y="3559"/>
            <a:chExt cx="904" cy="539"/>
          </a:xfrm>
        </p:grpSpPr>
        <p:pic>
          <p:nvPicPr>
            <p:cNvPr id="1034" name="Picture 32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4241" y="4012"/>
              <a:ext cx="904" cy="8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1035" name="Picture 33" descr="IC_GSCBoat"/>
            <p:cNvPicPr>
              <a:picLocks noChangeAspect="1" noChangeArrowheads="1"/>
            </p:cNvPicPr>
            <p:nvPr userDrawn="1"/>
          </p:nvPicPr>
          <p:blipFill>
            <a:blip r:embed="rId1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636" y="3559"/>
              <a:ext cx="373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9244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9244D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9244D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9244D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92" name="Group 44"/>
          <p:cNvGraphicFramePr>
            <a:graphicFrameLocks noGrp="1"/>
          </p:cNvGraphicFramePr>
          <p:nvPr/>
        </p:nvGraphicFramePr>
        <p:xfrm>
          <a:off x="3587750" y="288925"/>
          <a:ext cx="5064125" cy="1310640"/>
        </p:xfrm>
        <a:graphic>
          <a:graphicData uri="http://schemas.openxmlformats.org/drawingml/2006/table">
            <a:tbl>
              <a:tblPr/>
              <a:tblGrid>
                <a:gridCol w="1081088"/>
                <a:gridCol w="3983037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Document No: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GSC16-PLEN-79</a:t>
                      </a:r>
                      <a:endParaRPr kumimoji="0" lang="en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Source: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TIA</a:t>
                      </a:r>
                      <a:endParaRPr kumimoji="0" lang="en-C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Contact: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Anil </a:t>
                      </a: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Kripalani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000" dirty="0" smtClean="0">
                          <a:solidFill>
                            <a:srgbClr val="09244D"/>
                          </a:solidFill>
                          <a:latin typeface="Arial" pitchFamily="34" charset="0"/>
                        </a:rPr>
                        <a:t>(akripalani@wirefreecom.net)</a:t>
                      </a:r>
                      <a:endParaRPr kumimoji="0" lang="en-C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GSC Session: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PLENARY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Agenda Item: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6.11</a:t>
                      </a:r>
                      <a:endParaRPr kumimoji="0" lang="en-C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94" name="Title 4"/>
          <p:cNvSpPr>
            <a:spLocks noGrp="1"/>
          </p:cNvSpPr>
          <p:nvPr>
            <p:ph type="ctrTitle"/>
          </p:nvPr>
        </p:nvSpPr>
        <p:spPr>
          <a:xfrm>
            <a:off x="685800" y="2420938"/>
            <a:ext cx="7772400" cy="1470025"/>
          </a:xfrm>
        </p:spPr>
        <p:txBody>
          <a:bodyPr/>
          <a:lstStyle/>
          <a:p>
            <a:r>
              <a:rPr lang="en-US" b="1" smtClean="0">
                <a:effectLst/>
              </a:rPr>
              <a:t>Cloud Services</a:t>
            </a:r>
            <a:endParaRPr lang="en-CA" b="1" smtClean="0">
              <a:effectLst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5000"/>
              </a:lnSpc>
              <a:spcBef>
                <a:spcPct val="0"/>
              </a:spcBef>
              <a:defRPr/>
            </a:pPr>
            <a:r>
              <a:rPr lang="en-US" dirty="0" smtClean="0"/>
              <a:t>Anil </a:t>
            </a:r>
            <a:r>
              <a:rPr lang="en-US" dirty="0" err="1" smtClean="0"/>
              <a:t>Kripalani</a:t>
            </a:r>
            <a:endParaRPr lang="en-US" dirty="0" smtClean="0"/>
          </a:p>
          <a:p>
            <a:pPr>
              <a:lnSpc>
                <a:spcPct val="95000"/>
              </a:lnSpc>
              <a:spcBef>
                <a:spcPct val="0"/>
              </a:spcBef>
              <a:defRPr/>
            </a:pPr>
            <a:r>
              <a:rPr lang="en-US" dirty="0" err="1" smtClean="0"/>
              <a:t>Wirefreecom</a:t>
            </a:r>
            <a:endParaRPr lang="en-US" dirty="0" smtClean="0"/>
          </a:p>
          <a:p>
            <a:pPr>
              <a:lnSpc>
                <a:spcPct val="95000"/>
              </a:lnSpc>
              <a:spcBef>
                <a:spcPct val="0"/>
              </a:spcBef>
              <a:defRPr/>
            </a:pPr>
            <a:r>
              <a:rPr lang="en-US" dirty="0" smtClean="0"/>
              <a:t>Chair, TIA Emerging Technologies Subcommittee</a:t>
            </a:r>
          </a:p>
          <a:p>
            <a:pPr>
              <a:defRPr/>
            </a:pP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DBDA90B-0096-40DC-B23E-BC9186CCC897}" type="slidenum">
              <a:rPr lang="en-CA" smtClean="0"/>
              <a:pPr/>
              <a:t>2</a:t>
            </a:fld>
            <a:endParaRPr lang="en-CA" smtClean="0"/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 eaLnBrk="1" hangingPunct="1"/>
            <a:r>
              <a:rPr lang="en-CA" sz="4400" smtClean="0">
                <a:effectLst/>
              </a:rPr>
              <a:t>Highlight of Current Activities</a:t>
            </a:r>
          </a:p>
        </p:txBody>
      </p:sp>
      <p:sp>
        <p:nvSpPr>
          <p:cNvPr id="512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07950" y="1484313"/>
            <a:ext cx="8964613" cy="4525962"/>
          </a:xfrm>
        </p:spPr>
        <p:txBody>
          <a:bodyPr/>
          <a:lstStyle/>
          <a:p>
            <a:pPr lvl="1" indent="-342900">
              <a:lnSpc>
                <a:spcPct val="95000"/>
              </a:lnSpc>
              <a:spcBef>
                <a:spcPct val="0"/>
              </a:spcBef>
              <a:buClr>
                <a:srgbClr val="0C343D"/>
              </a:buClr>
              <a:buFontTx/>
              <a:buChar char="•"/>
              <a:defRPr/>
            </a:pPr>
            <a:r>
              <a:rPr lang="en-US" sz="3200" dirty="0" smtClean="0">
                <a:solidFill>
                  <a:srgbClr val="0C343D"/>
                </a:solidFill>
                <a:latin typeface="+mj-lt"/>
              </a:rPr>
              <a:t>Recent Activities:</a:t>
            </a:r>
            <a:endParaRPr lang="en-US" sz="3200" dirty="0" smtClean="0">
              <a:latin typeface="+mj-lt"/>
            </a:endParaRPr>
          </a:p>
          <a:p>
            <a:pPr marL="857250" lvl="2" indent="-285750">
              <a:lnSpc>
                <a:spcPct val="95000"/>
              </a:lnSpc>
              <a:spcBef>
                <a:spcPct val="0"/>
              </a:spcBef>
              <a:buClr>
                <a:srgbClr val="0C343D"/>
              </a:buClr>
              <a:buSzPct val="80000"/>
              <a:buFont typeface="Courier New" pitchFamily="49" charset="0"/>
              <a:buChar char="o"/>
              <a:defRPr/>
            </a:pPr>
            <a:r>
              <a:rPr lang="en-US" sz="2800" dirty="0" smtClean="0">
                <a:solidFill>
                  <a:srgbClr val="0C343D"/>
                </a:solidFill>
              </a:rPr>
              <a:t>Creation of Cloud Computing Task Group in to explore and study the technology and identify standardization opportunities</a:t>
            </a:r>
            <a:endParaRPr lang="en-US" sz="2800" dirty="0" smtClean="0"/>
          </a:p>
          <a:p>
            <a:pPr marL="857250" lvl="2" indent="-285750">
              <a:lnSpc>
                <a:spcPct val="95000"/>
              </a:lnSpc>
              <a:spcBef>
                <a:spcPts val="1200"/>
              </a:spcBef>
              <a:buClr>
                <a:srgbClr val="0C343D"/>
              </a:buClr>
              <a:buSzPct val="80000"/>
              <a:buFont typeface="Courier New" pitchFamily="49" charset="0"/>
              <a:buChar char="o"/>
              <a:defRPr/>
            </a:pPr>
            <a:r>
              <a:rPr lang="en-US" sz="2800" dirty="0" smtClean="0">
                <a:solidFill>
                  <a:srgbClr val="0C343D"/>
                </a:solidFill>
              </a:rPr>
              <a:t>Release of TIA Cloud Computing White Paper in September summarizing and identifying  work initiatives for several TIA committees</a:t>
            </a:r>
          </a:p>
          <a:p>
            <a:pPr marL="571500" lvl="2">
              <a:lnSpc>
                <a:spcPct val="95000"/>
              </a:lnSpc>
              <a:spcBef>
                <a:spcPct val="0"/>
              </a:spcBef>
              <a:buClr>
                <a:srgbClr val="0C343D"/>
              </a:buClr>
              <a:buSzPct val="80000"/>
              <a:defRPr/>
            </a:pPr>
            <a:endParaRPr lang="en-US" sz="2900" dirty="0" smtClean="0">
              <a:solidFill>
                <a:srgbClr val="0C343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5A595E8-4D64-4909-A060-1121B87D49C2}" type="slidenum">
              <a:rPr lang="en-CA" smtClean="0"/>
              <a:pPr/>
              <a:t>3</a:t>
            </a:fld>
            <a:endParaRPr lang="en-CA" smtClean="0"/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 eaLnBrk="1" hangingPunct="1"/>
            <a:r>
              <a:rPr lang="en-CA" sz="4400" smtClean="0">
                <a:effectLst/>
              </a:rPr>
              <a:t>Highlight of Current Activities</a:t>
            </a:r>
          </a:p>
        </p:txBody>
      </p:sp>
      <p:sp>
        <p:nvSpPr>
          <p:cNvPr id="512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07950" y="1484313"/>
            <a:ext cx="8964613" cy="4525962"/>
          </a:xfrm>
        </p:spPr>
        <p:txBody>
          <a:bodyPr/>
          <a:lstStyle/>
          <a:p>
            <a:pPr lvl="1" indent="-342900">
              <a:lnSpc>
                <a:spcPct val="95000"/>
              </a:lnSpc>
              <a:spcBef>
                <a:spcPct val="0"/>
              </a:spcBef>
              <a:buClr>
                <a:srgbClr val="0C343D"/>
              </a:buClr>
              <a:buFontTx/>
              <a:buChar char="•"/>
              <a:defRPr/>
            </a:pPr>
            <a:r>
              <a:rPr lang="en-US" sz="3200" dirty="0" smtClean="0">
                <a:solidFill>
                  <a:srgbClr val="0C343D"/>
                </a:solidFill>
              </a:rPr>
              <a:t>Recent Activities:</a:t>
            </a:r>
            <a:endParaRPr lang="en-US" sz="3200" dirty="0" smtClean="0"/>
          </a:p>
          <a:p>
            <a:pPr marL="857250" lvl="2" indent="-285750">
              <a:lnSpc>
                <a:spcPct val="95000"/>
              </a:lnSpc>
              <a:spcBef>
                <a:spcPct val="0"/>
              </a:spcBef>
              <a:buClr>
                <a:srgbClr val="0C343D"/>
              </a:buClr>
              <a:buSzPct val="80000"/>
              <a:buFont typeface="Courier New" pitchFamily="49" charset="0"/>
              <a:buChar char="o"/>
              <a:defRPr/>
            </a:pPr>
            <a:r>
              <a:rPr lang="en-US" sz="2800" dirty="0" smtClean="0">
                <a:solidFill>
                  <a:srgbClr val="0C343D"/>
                </a:solidFill>
              </a:rPr>
              <a:t>TIA Staff Working with Committees to launch new cloud related initiatives</a:t>
            </a:r>
          </a:p>
          <a:p>
            <a:pPr marL="1314450" lvl="3" indent="-285750">
              <a:lnSpc>
                <a:spcPct val="95000"/>
              </a:lnSpc>
              <a:spcBef>
                <a:spcPct val="0"/>
              </a:spcBef>
              <a:buClr>
                <a:srgbClr val="0C343D"/>
              </a:buClr>
              <a:buSzPct val="80000"/>
              <a:buFont typeface="Courier New" pitchFamily="49" charset="0"/>
              <a:buChar char="o"/>
              <a:defRPr/>
            </a:pPr>
            <a:r>
              <a:rPr lang="en-US" sz="2400" dirty="0" smtClean="0">
                <a:solidFill>
                  <a:srgbClr val="0C343D"/>
                </a:solidFill>
              </a:rPr>
              <a:t>TR-45, TR-48, TR-50, TR-51</a:t>
            </a:r>
          </a:p>
          <a:p>
            <a:pPr marL="1314450" lvl="3" indent="-285750">
              <a:lnSpc>
                <a:spcPct val="95000"/>
              </a:lnSpc>
              <a:spcBef>
                <a:spcPct val="0"/>
              </a:spcBef>
              <a:buClr>
                <a:srgbClr val="0C343D"/>
              </a:buClr>
              <a:buSzPct val="80000"/>
              <a:buFont typeface="Courier New" pitchFamily="49" charset="0"/>
              <a:buChar char="o"/>
              <a:defRPr/>
            </a:pPr>
            <a:r>
              <a:rPr lang="en-US" sz="2400" dirty="0" smtClean="0">
                <a:solidFill>
                  <a:srgbClr val="0C343D"/>
                </a:solidFill>
              </a:rPr>
              <a:t>Proposed creation of Study Group on Cloud for Data Centers in Committee TR-42</a:t>
            </a:r>
          </a:p>
          <a:p>
            <a:pPr marL="1314450" lvl="3" indent="-285750">
              <a:lnSpc>
                <a:spcPct val="95000"/>
              </a:lnSpc>
              <a:spcBef>
                <a:spcPct val="0"/>
              </a:spcBef>
              <a:buClr>
                <a:srgbClr val="0C343D"/>
              </a:buClr>
              <a:buSzPct val="80000"/>
              <a:buFont typeface="Courier New" pitchFamily="49" charset="0"/>
              <a:buChar char="o"/>
              <a:defRPr/>
            </a:pPr>
            <a:r>
              <a:rPr lang="en-US" sz="2400" dirty="0" smtClean="0">
                <a:solidFill>
                  <a:srgbClr val="0C343D"/>
                </a:solidFill>
              </a:rPr>
              <a:t>Ongoing assessment on others (TR-8)</a:t>
            </a:r>
          </a:p>
          <a:p>
            <a:pPr marL="857250" lvl="2" indent="-285750">
              <a:lnSpc>
                <a:spcPct val="95000"/>
              </a:lnSpc>
              <a:spcBef>
                <a:spcPct val="0"/>
              </a:spcBef>
              <a:buClr>
                <a:srgbClr val="0C343D"/>
              </a:buClr>
              <a:buSzPct val="80000"/>
              <a:buFont typeface="Courier New" pitchFamily="49" charset="0"/>
              <a:buChar char="o"/>
              <a:defRPr/>
            </a:pPr>
            <a:r>
              <a:rPr lang="en-US" sz="2800" dirty="0" smtClean="0">
                <a:solidFill>
                  <a:srgbClr val="0C343D"/>
                </a:solidFill>
              </a:rPr>
              <a:t>Cloud Computing Subcommittee under the Technical Committee</a:t>
            </a:r>
          </a:p>
          <a:p>
            <a:pPr marL="1314450" lvl="3" indent="-285750">
              <a:lnSpc>
                <a:spcPct val="95000"/>
              </a:lnSpc>
              <a:spcBef>
                <a:spcPct val="0"/>
              </a:spcBef>
              <a:buClr>
                <a:srgbClr val="0C343D"/>
              </a:buClr>
              <a:buSzPct val="80000"/>
              <a:buFont typeface="Courier New" pitchFamily="49" charset="0"/>
              <a:buChar char="o"/>
              <a:defRPr/>
            </a:pPr>
            <a:r>
              <a:rPr lang="en-US" sz="2400" dirty="0" smtClean="0">
                <a:solidFill>
                  <a:srgbClr val="0C343D"/>
                </a:solidFill>
              </a:rPr>
              <a:t>Newly formed</a:t>
            </a:r>
          </a:p>
          <a:p>
            <a:pPr marL="1314450" lvl="3" indent="-285750">
              <a:lnSpc>
                <a:spcPct val="95000"/>
              </a:lnSpc>
              <a:spcBef>
                <a:spcPct val="0"/>
              </a:spcBef>
              <a:buClr>
                <a:srgbClr val="0C343D"/>
              </a:buClr>
              <a:buSzPct val="80000"/>
              <a:buFont typeface="Courier New" pitchFamily="49" charset="0"/>
              <a:buChar char="o"/>
              <a:defRPr/>
            </a:pPr>
            <a:r>
              <a:rPr lang="en-US" sz="2400" dirty="0" smtClean="0">
                <a:solidFill>
                  <a:srgbClr val="0C343D"/>
                </a:solidFill>
              </a:rPr>
              <a:t>Coordination across Engineering Committees</a:t>
            </a:r>
          </a:p>
          <a:p>
            <a:pPr marL="571500" lvl="2">
              <a:lnSpc>
                <a:spcPct val="95000"/>
              </a:lnSpc>
              <a:spcBef>
                <a:spcPct val="0"/>
              </a:spcBef>
              <a:buClr>
                <a:srgbClr val="0C343D"/>
              </a:buClr>
              <a:buSzPct val="80000"/>
              <a:defRPr/>
            </a:pPr>
            <a:endParaRPr lang="en-US" sz="2900" dirty="0" smtClean="0">
              <a:solidFill>
                <a:srgbClr val="0C343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AD9E940-251D-4507-AE2D-C5CA8E27D446}" type="slidenum">
              <a:rPr lang="en-CA" smtClean="0"/>
              <a:pPr/>
              <a:t>4</a:t>
            </a:fld>
            <a:endParaRPr lang="en-CA" smtClean="0"/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Strategic Direction</a:t>
            </a:r>
          </a:p>
        </p:txBody>
      </p:sp>
      <p:sp>
        <p:nvSpPr>
          <p:cNvPr id="6148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07950" y="1412875"/>
            <a:ext cx="8748713" cy="4525963"/>
          </a:xfrm>
        </p:spPr>
        <p:txBody>
          <a:bodyPr/>
          <a:lstStyle/>
          <a:p>
            <a:pPr lvl="1" indent="-342900">
              <a:lnSpc>
                <a:spcPct val="95000"/>
              </a:lnSpc>
              <a:spcBef>
                <a:spcPct val="0"/>
              </a:spcBef>
              <a:buClr>
                <a:srgbClr val="09244D"/>
              </a:buClr>
              <a:buFontTx/>
              <a:buChar char="•"/>
            </a:pPr>
            <a:r>
              <a:rPr lang="en-US" smtClean="0"/>
              <a:t>Fill gaps for cloud computing standards, as outlined by regulatory agencies, other standards developers, and industry fora.</a:t>
            </a:r>
          </a:p>
          <a:p>
            <a:pPr lvl="1" indent="-342900">
              <a:lnSpc>
                <a:spcPct val="95000"/>
              </a:lnSpc>
              <a:spcBef>
                <a:spcPts val="1200"/>
              </a:spcBef>
              <a:buClr>
                <a:srgbClr val="09244D"/>
              </a:buClr>
              <a:buFontTx/>
              <a:buChar char="•"/>
            </a:pPr>
            <a:r>
              <a:rPr lang="en-US" smtClean="0"/>
              <a:t>Update existing base of network standards to comply with existing cloud requirements with a focus on Interoperability of TIA standards (M2M, telecom, data centers, healthcare, security) with Cloud standards</a:t>
            </a:r>
          </a:p>
          <a:p>
            <a:pPr eaLnBrk="1" hangingPunct="1">
              <a:buFontTx/>
              <a:buNone/>
            </a:pPr>
            <a:endParaRPr lang="en-C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F3145EF-65C8-4437-894B-FF2A255D6D89}" type="slidenum">
              <a:rPr lang="en-CA" smtClean="0"/>
              <a:pPr/>
              <a:t>5</a:t>
            </a:fld>
            <a:endParaRPr lang="en-CA" smtClean="0"/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Challenges</a:t>
            </a:r>
          </a:p>
        </p:txBody>
      </p:sp>
      <p:sp>
        <p:nvSpPr>
          <p:cNvPr id="7172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424862" cy="4525963"/>
          </a:xfrm>
        </p:spPr>
        <p:txBody>
          <a:bodyPr/>
          <a:lstStyle/>
          <a:p>
            <a:pPr marL="400050" lvl="1">
              <a:lnSpc>
                <a:spcPct val="95000"/>
              </a:lnSpc>
              <a:spcBef>
                <a:spcPts val="1200"/>
              </a:spcBef>
              <a:buClr>
                <a:srgbClr val="0C343D"/>
              </a:buClr>
              <a:buSzPct val="80000"/>
              <a:buFont typeface="Courier New" pitchFamily="49" charset="0"/>
              <a:buChar char="o"/>
            </a:pPr>
            <a:r>
              <a:rPr lang="en-US" sz="3200" smtClean="0">
                <a:solidFill>
                  <a:srgbClr val="0C343D"/>
                </a:solidFill>
              </a:rPr>
              <a:t>The involvement of non-SDO organizations</a:t>
            </a:r>
            <a:endParaRPr lang="en-US" sz="3200" smtClean="0"/>
          </a:p>
          <a:p>
            <a:pPr marL="400050" lvl="1">
              <a:lnSpc>
                <a:spcPct val="95000"/>
              </a:lnSpc>
              <a:spcBef>
                <a:spcPts val="1200"/>
              </a:spcBef>
              <a:buClr>
                <a:srgbClr val="0C343D"/>
              </a:buClr>
              <a:buSzPct val="80000"/>
              <a:buFont typeface="Courier New" pitchFamily="49" charset="0"/>
              <a:buChar char="o"/>
            </a:pPr>
            <a:r>
              <a:rPr lang="en-US" sz="3200" smtClean="0">
                <a:solidFill>
                  <a:srgbClr val="0C343D"/>
                </a:solidFill>
              </a:rPr>
              <a:t>Coordination between equipment manufacturers and cloud service providers</a:t>
            </a:r>
            <a:endParaRPr lang="en-US" sz="3200" smtClean="0"/>
          </a:p>
          <a:p>
            <a:pPr marL="400050" lvl="1">
              <a:lnSpc>
                <a:spcPct val="95000"/>
              </a:lnSpc>
              <a:spcBef>
                <a:spcPts val="1200"/>
              </a:spcBef>
              <a:buClr>
                <a:srgbClr val="0C343D"/>
              </a:buClr>
              <a:buSzPct val="80000"/>
              <a:buFont typeface="Courier New" pitchFamily="49" charset="0"/>
              <a:buChar char="o"/>
            </a:pPr>
            <a:r>
              <a:rPr lang="en-US" sz="3200" smtClean="0">
                <a:solidFill>
                  <a:srgbClr val="0C343D"/>
                </a:solidFill>
              </a:rPr>
              <a:t>Creating standards to work in tandem with existing proprietary cloud platforms</a:t>
            </a:r>
            <a:endParaRPr lang="en-US" sz="3200" smtClean="0"/>
          </a:p>
          <a:p>
            <a:pPr eaLnBrk="1" hangingPunct="1">
              <a:buFontTx/>
              <a:buNone/>
            </a:pPr>
            <a:endParaRPr lang="en-C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ADBE6C6-10D9-452F-B559-F98B5F6C5A01}" type="slidenum">
              <a:rPr lang="en-CA" smtClean="0"/>
              <a:pPr/>
              <a:t>6</a:t>
            </a:fld>
            <a:endParaRPr lang="en-CA" smtClean="0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Next Steps / Actions</a:t>
            </a:r>
          </a:p>
        </p:txBody>
      </p:sp>
      <p:sp>
        <p:nvSpPr>
          <p:cNvPr id="8196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indent="-342900">
              <a:lnSpc>
                <a:spcPct val="95000"/>
              </a:lnSpc>
              <a:spcBef>
                <a:spcPct val="0"/>
              </a:spcBef>
              <a:buClr>
                <a:srgbClr val="0C343D"/>
              </a:buClr>
              <a:buFontTx/>
              <a:buChar char="•"/>
            </a:pPr>
            <a:r>
              <a:rPr lang="en-US" sz="3200" smtClean="0">
                <a:solidFill>
                  <a:srgbClr val="0C343D"/>
                </a:solidFill>
              </a:rPr>
              <a:t>Pursue liaison relationships with SDO's and organizations that are already engaged in cloud activities, to ensure that work remains harmonized.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CC221E8A5C574B889E2CBB12A471FC" ma:contentTypeVersion="1" ma:contentTypeDescription="Create a new document." ma:contentTypeScope="" ma:versionID="99f44ad212ba6942fa1c339a891249a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ed79842d4747cc85621c7c303666ab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7DC1BBD-E9A4-4C72-8F73-427B1465AA9B}"/>
</file>

<file path=customXml/itemProps2.xml><?xml version="1.0" encoding="utf-8"?>
<ds:datastoreItem xmlns:ds="http://schemas.openxmlformats.org/officeDocument/2006/customXml" ds:itemID="{90706BC5-8157-49E6-9CA0-376A8C0B3A1F}"/>
</file>

<file path=customXml/itemProps3.xml><?xml version="1.0" encoding="utf-8"?>
<ds:datastoreItem xmlns:ds="http://schemas.openxmlformats.org/officeDocument/2006/customXml" ds:itemID="{294C5842-2B82-4401-B321-C2584781EECE}"/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249</Words>
  <Application>Microsoft Office PowerPoint</Application>
  <PresentationFormat>On-screen Show (4:3)</PresentationFormat>
  <Paragraphs>43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Trebuchet MS</vt:lpstr>
      <vt:lpstr>ＭＳ Ｐゴシック</vt:lpstr>
      <vt:lpstr>Courier New</vt:lpstr>
      <vt:lpstr>Default Design</vt:lpstr>
      <vt:lpstr>Cloud Services</vt:lpstr>
      <vt:lpstr>Highlight of Current Activities</vt:lpstr>
      <vt:lpstr>Highlight of Current Activities</vt:lpstr>
      <vt:lpstr>Strategic Direction</vt:lpstr>
      <vt:lpstr>Challenges</vt:lpstr>
      <vt:lpstr>Next Steps / Actions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Cloud Services</dc:title>
  <dc:creator>TIA</dc:creator>
  <dc:description>GSC16-PLEN-79
28 October 2011</dc:description>
  <cp:lastModifiedBy>Ed Juskevicius</cp:lastModifiedBy>
  <cp:revision>35</cp:revision>
  <dcterms:created xsi:type="dcterms:W3CDTF">2011-06-28T13:16:06Z</dcterms:created>
  <dcterms:modified xsi:type="dcterms:W3CDTF">2011-10-29T02:10:07Z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0x010100CBCC221E8A5C574B889E2CBB12A471FC</vt:lpwstr>
  </property>
  <property fmtid="{D5CDD505-2E9C-101B-9397-08002B2CF9AE}" pid="3" name="Order">
    <vt:r8>27500</vt:r8>
  </property>
  <property fmtid="{D5CDD505-2E9C-101B-9397-08002B2CF9AE}" pid="4" name="TemplateUrl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</Properties>
</file>