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1.xml" ContentType="application/vnd.openxmlformats-officedocument.presentationml.slide+xml"/>
  <Override PartName="/ppt/slides/slide8.xml" ContentType="application/vnd.openxmlformats-officedocument.presentationml.slide+xml"/>
  <Override PartName="/ppt/slides/slide14.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0.xml" ContentType="application/vnd.openxmlformats-officedocument.presentationml.notesSlid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4.xml" ContentType="application/vnd.openxmlformats-officedocument.presentationml.notesSlide+xml"/>
  <Override PartName="/ppt/notesSlides/notesSlide1.xml" ContentType="application/vnd.openxmlformats-officedocument.presentationml.notesSlide+xml"/>
  <Override PartName="/ppt/notesSlides/notesSlide6.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5.xml" ContentType="application/vnd.openxmlformats-officedocument.presentationml.notesSlide+xml"/>
  <Override PartName="/ppt/notesSlides/notesSlide7.xml" ContentType="application/vnd.openxmlformats-officedocument.presentationml.notesSlide+xml"/>
  <Override PartName="/ppt/theme/theme2.xml" ContentType="application/vnd.openxmlformats-officedocument.theme+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272" r:id="rId3"/>
    <p:sldId id="280" r:id="rId4"/>
    <p:sldId id="266" r:id="rId5"/>
    <p:sldId id="267" r:id="rId6"/>
    <p:sldId id="268" r:id="rId7"/>
    <p:sldId id="269" r:id="rId8"/>
    <p:sldId id="270" r:id="rId9"/>
    <p:sldId id="279" r:id="rId10"/>
    <p:sldId id="260" r:id="rId11"/>
    <p:sldId id="284" r:id="rId12"/>
    <p:sldId id="281" r:id="rId13"/>
    <p:sldId id="282" r:id="rId14"/>
    <p:sldId id="283" r:id="rId15"/>
  </p:sldIdLst>
  <p:sldSz cx="9144000" cy="6858000" type="screen4x3"/>
  <p:notesSz cx="6858000" cy="9144000"/>
  <p:defaultTextStyle>
    <a:defPPr>
      <a:defRPr lang="en-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zq" initials="w"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9244D"/>
    <a:srgbClr val="C6880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644" autoAdjust="0"/>
  </p:normalViewPr>
  <p:slideViewPr>
    <p:cSldViewPr>
      <p:cViewPr varScale="1">
        <p:scale>
          <a:sx n="73" d="100"/>
          <a:sy n="73" d="100"/>
        </p:scale>
        <p:origin x="-99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CA" altLang="zh-CN" dirty="0"/>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CA" altLang="zh-CN" dirty="0"/>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CA" altLang="zh-CN" noProof="0" smtClean="0"/>
              <a:t>Click to edit Master text styles</a:t>
            </a:r>
          </a:p>
          <a:p>
            <a:pPr lvl="1"/>
            <a:r>
              <a:rPr lang="en-CA" altLang="zh-CN" noProof="0" smtClean="0"/>
              <a:t>Second level</a:t>
            </a:r>
          </a:p>
          <a:p>
            <a:pPr lvl="2"/>
            <a:r>
              <a:rPr lang="en-CA" altLang="zh-CN" noProof="0" smtClean="0"/>
              <a:t>Third level</a:t>
            </a:r>
          </a:p>
          <a:p>
            <a:pPr lvl="3"/>
            <a:r>
              <a:rPr lang="en-CA" altLang="zh-CN" noProof="0" smtClean="0"/>
              <a:t>Fourth level</a:t>
            </a:r>
          </a:p>
          <a:p>
            <a:pPr lvl="4"/>
            <a:r>
              <a:rPr lang="en-CA" altLang="zh-CN"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CA" altLang="zh-CN" dirty="0"/>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9561382-FA31-4AA9-AA99-D1C1B5B946D0}" type="slidenum">
              <a:rPr lang="en-CA" altLang="zh-CN"/>
              <a:pPr>
                <a:defRPr/>
              </a:pPr>
              <a:t>‹#›</a:t>
            </a:fld>
            <a:endParaRPr lang="en-CA" altLang="zh-CN"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a:defRPr/>
            </a:pPr>
            <a:fld id="{A9561382-FA31-4AA9-AA99-D1C1B5B946D0}" type="slidenum">
              <a:rPr lang="en-CA" altLang="zh-CN" smtClean="0"/>
              <a:pPr>
                <a:defRPr/>
              </a:pPr>
              <a:t>1</a:t>
            </a:fld>
            <a:endParaRPr lang="en-CA" altLang="zh-CN"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幻灯片图像占位符 1"/>
          <p:cNvSpPr>
            <a:spLocks noGrp="1" noRot="1" noChangeAspect="1" noTextEdit="1"/>
          </p:cNvSpPr>
          <p:nvPr>
            <p:ph type="sldImg"/>
          </p:nvPr>
        </p:nvSpPr>
        <p:spPr>
          <a:ln/>
        </p:spPr>
      </p:sp>
      <p:sp>
        <p:nvSpPr>
          <p:cNvPr id="25603" name="备注占位符 2"/>
          <p:cNvSpPr>
            <a:spLocks noGrp="1"/>
          </p:cNvSpPr>
          <p:nvPr>
            <p:ph type="body" idx="1"/>
          </p:nvPr>
        </p:nvSpPr>
        <p:spPr>
          <a:noFill/>
          <a:ln/>
        </p:spPr>
        <p:txBody>
          <a:bodyPr/>
          <a:lstStyle/>
          <a:p>
            <a:pPr eaLnBrk="1" hangingPunct="1"/>
            <a:r>
              <a:rPr lang="zh-CN" altLang="en-US" dirty="0" smtClean="0"/>
              <a:t>由于残疾人是获取信息最为困难的人群，也是国际上信息无障碍领域关注的重点问题，因此，我们目前的工作重点放在第一个方向上，制定了服务于身体机能差异人群的信息无障碍标准并由工信部发布实施。</a:t>
            </a:r>
            <a:endParaRPr lang="en-US" altLang="zh-CN" dirty="0" smtClean="0"/>
          </a:p>
          <a:p>
            <a:pPr eaLnBrk="1" hangingPunct="1"/>
            <a:r>
              <a:rPr lang="zh-CN" altLang="en-US" dirty="0" smtClean="0"/>
              <a:t>其中包括基础标准、</a:t>
            </a:r>
            <a:r>
              <a:rPr lang="en-US" altLang="zh-CN" dirty="0" smtClean="0"/>
              <a:t>Web</a:t>
            </a:r>
            <a:r>
              <a:rPr lang="zh-CN" altLang="en-US" dirty="0" smtClean="0"/>
              <a:t>无障碍标准、终端产品无障碍标准、服务系统无障碍标准。</a:t>
            </a:r>
            <a:endParaRPr lang="en-US" altLang="zh-CN" dirty="0" smtClean="0"/>
          </a:p>
          <a:p>
            <a:pPr eaLnBrk="1" hangingPunct="1"/>
            <a:r>
              <a:rPr lang="en-US" altLang="zh-CN" dirty="0" smtClean="0"/>
              <a:t>1</a:t>
            </a:r>
            <a:r>
              <a:rPr lang="zh-CN" altLang="en-US" dirty="0" smtClean="0"/>
              <a:t>）基础标准：</a:t>
            </a:r>
            <a:endParaRPr lang="en-US" altLang="zh-CN" dirty="0" smtClean="0"/>
          </a:p>
          <a:p>
            <a:pPr eaLnBrk="1" hangingPunct="1"/>
            <a:r>
              <a:rPr lang="en-US" altLang="zh-CN" sz="1200" kern="1200" dirty="0" smtClean="0">
                <a:solidFill>
                  <a:schemeClr val="tx1"/>
                </a:solidFill>
                <a:latin typeface="Arial" charset="0"/>
                <a:ea typeface="+mn-ea"/>
                <a:cs typeface="+mn-cs"/>
              </a:rPr>
              <a:t>YD/T 2313-2011</a:t>
            </a:r>
            <a:r>
              <a:rPr lang="zh-CN" altLang="en-US" sz="1200" kern="1200" dirty="0" smtClean="0">
                <a:solidFill>
                  <a:schemeClr val="tx1"/>
                </a:solidFill>
                <a:latin typeface="Arial" charset="0"/>
                <a:ea typeface="+mn-ea"/>
                <a:cs typeface="+mn-cs"/>
              </a:rPr>
              <a:t>信息无障碍 术语、符号和命令</a:t>
            </a:r>
            <a:endParaRPr lang="en-US" altLang="zh-CN" dirty="0" smtClean="0"/>
          </a:p>
          <a:p>
            <a:pPr eaLnBrk="1" hangingPunct="1"/>
            <a:r>
              <a:rPr lang="en-US" altLang="zh-CN" sz="1200" kern="1200" dirty="0" smtClean="0">
                <a:solidFill>
                  <a:schemeClr val="tx1"/>
                </a:solidFill>
                <a:latin typeface="Arial" charset="0"/>
                <a:ea typeface="+mn-ea"/>
                <a:cs typeface="+mn-cs"/>
              </a:rPr>
              <a:t>YD/T 2065-2009 </a:t>
            </a:r>
            <a:r>
              <a:rPr lang="zh-CN" altLang="en-US" sz="1200" kern="1200" dirty="0" smtClean="0">
                <a:solidFill>
                  <a:schemeClr val="tx1"/>
                </a:solidFill>
                <a:latin typeface="Arial" charset="0"/>
                <a:ea typeface="+mn-ea"/>
                <a:cs typeface="+mn-cs"/>
              </a:rPr>
              <a:t>信息无障碍用于身体机能差异人群的信息终端设备设计导则</a:t>
            </a:r>
            <a:endParaRPr lang="en-US" altLang="zh-CN" sz="1200" kern="1200" dirty="0" smtClean="0">
              <a:solidFill>
                <a:schemeClr val="tx1"/>
              </a:solidFill>
              <a:latin typeface="Arial" charset="0"/>
              <a:ea typeface="+mn-ea"/>
              <a:cs typeface="+mn-cs"/>
            </a:endParaRPr>
          </a:p>
          <a:p>
            <a:pPr eaLnBrk="1" hangingPunct="1"/>
            <a:r>
              <a:rPr lang="en-US" altLang="zh-CN" sz="1200" kern="1200" dirty="0" smtClean="0">
                <a:solidFill>
                  <a:schemeClr val="tx1"/>
                </a:solidFill>
                <a:latin typeface="Arial" charset="0"/>
                <a:ea typeface="+mn-ea"/>
                <a:cs typeface="+mn-cs"/>
              </a:rPr>
              <a:t>2</a:t>
            </a:r>
            <a:r>
              <a:rPr lang="zh-CN" altLang="en-US" sz="1200" kern="1200" dirty="0" smtClean="0">
                <a:solidFill>
                  <a:schemeClr val="tx1"/>
                </a:solidFill>
                <a:latin typeface="Arial" charset="0"/>
                <a:ea typeface="+mn-ea"/>
                <a:cs typeface="+mn-cs"/>
              </a:rPr>
              <a:t>）</a:t>
            </a:r>
            <a:r>
              <a:rPr lang="en-US" altLang="zh-CN" sz="1200" kern="1200" dirty="0" smtClean="0">
                <a:solidFill>
                  <a:schemeClr val="tx1"/>
                </a:solidFill>
                <a:latin typeface="Arial" charset="0"/>
                <a:ea typeface="+mn-ea"/>
                <a:cs typeface="+mn-cs"/>
              </a:rPr>
              <a:t>Web</a:t>
            </a:r>
            <a:r>
              <a:rPr lang="zh-CN" altLang="en-US" sz="1200" kern="1200" dirty="0" smtClean="0">
                <a:solidFill>
                  <a:schemeClr val="tx1"/>
                </a:solidFill>
                <a:latin typeface="Arial" charset="0"/>
                <a:ea typeface="+mn-ea"/>
                <a:cs typeface="+mn-cs"/>
              </a:rPr>
              <a:t>标准：</a:t>
            </a:r>
            <a:endParaRPr lang="en-US" altLang="zh-CN" sz="1200" kern="1200" dirty="0" smtClean="0">
              <a:solidFill>
                <a:schemeClr val="tx1"/>
              </a:solidFill>
              <a:latin typeface="Arial" charset="0"/>
              <a:ea typeface="+mn-ea"/>
              <a:cs typeface="+mn-cs"/>
            </a:endParaRPr>
          </a:p>
          <a:p>
            <a:r>
              <a:rPr lang="en-US" altLang="zh-CN" sz="1200" kern="1200" dirty="0" smtClean="0">
                <a:solidFill>
                  <a:schemeClr val="tx1"/>
                </a:solidFill>
                <a:latin typeface="Arial" charset="0"/>
                <a:ea typeface="+mn-ea"/>
                <a:cs typeface="+mn-cs"/>
              </a:rPr>
              <a:t>YD/T 1761-2008</a:t>
            </a:r>
            <a:r>
              <a:rPr lang="zh-CN" altLang="en-US" sz="1200" kern="1200" dirty="0" smtClean="0">
                <a:solidFill>
                  <a:schemeClr val="tx1"/>
                </a:solidFill>
                <a:latin typeface="Arial" charset="0"/>
                <a:ea typeface="+mn-ea"/>
                <a:cs typeface="+mn-cs"/>
              </a:rPr>
              <a:t>信息无障碍</a:t>
            </a:r>
            <a:r>
              <a:rPr lang="en-US" altLang="zh-CN" sz="1200" kern="1200" dirty="0" smtClean="0">
                <a:solidFill>
                  <a:schemeClr val="tx1"/>
                </a:solidFill>
                <a:latin typeface="Arial" charset="0"/>
                <a:ea typeface="+mn-ea"/>
                <a:cs typeface="+mn-cs"/>
              </a:rPr>
              <a:t>-</a:t>
            </a:r>
            <a:r>
              <a:rPr lang="zh-CN" altLang="en-US" sz="1200" kern="1200" dirty="0" smtClean="0">
                <a:solidFill>
                  <a:schemeClr val="tx1"/>
                </a:solidFill>
                <a:latin typeface="Arial" charset="0"/>
                <a:ea typeface="+mn-ea"/>
                <a:cs typeface="+mn-cs"/>
              </a:rPr>
              <a:t>身体机能差异人群</a:t>
            </a:r>
            <a:r>
              <a:rPr lang="en-US" altLang="zh-CN" sz="1200" kern="1200" dirty="0" smtClean="0">
                <a:solidFill>
                  <a:schemeClr val="tx1"/>
                </a:solidFill>
                <a:latin typeface="Arial" charset="0"/>
                <a:ea typeface="+mn-ea"/>
                <a:cs typeface="+mn-cs"/>
              </a:rPr>
              <a:t>-</a:t>
            </a:r>
            <a:r>
              <a:rPr lang="zh-CN" altLang="en-US" sz="1200" kern="1200" dirty="0" smtClean="0">
                <a:solidFill>
                  <a:schemeClr val="tx1"/>
                </a:solidFill>
                <a:latin typeface="Arial" charset="0"/>
                <a:ea typeface="+mn-ea"/>
                <a:cs typeface="+mn-cs"/>
              </a:rPr>
              <a:t>网站设计无障碍技术要求</a:t>
            </a:r>
          </a:p>
          <a:p>
            <a:r>
              <a:rPr lang="en-US" altLang="zh-CN" sz="1200" kern="1200" dirty="0" smtClean="0">
                <a:solidFill>
                  <a:schemeClr val="tx1"/>
                </a:solidFill>
                <a:latin typeface="Arial" charset="0"/>
                <a:ea typeface="+mn-ea"/>
                <a:cs typeface="+mn-cs"/>
              </a:rPr>
              <a:t>YD/T 1822-2008</a:t>
            </a:r>
            <a:r>
              <a:rPr lang="zh-CN" altLang="en-US" sz="1200" kern="1200" dirty="0" smtClean="0">
                <a:solidFill>
                  <a:schemeClr val="tx1"/>
                </a:solidFill>
                <a:latin typeface="Arial" charset="0"/>
                <a:ea typeface="+mn-ea"/>
                <a:cs typeface="+mn-cs"/>
              </a:rPr>
              <a:t>信息无障碍</a:t>
            </a:r>
            <a:r>
              <a:rPr lang="en-US" altLang="zh-CN" sz="1200" kern="1200" dirty="0" smtClean="0">
                <a:solidFill>
                  <a:schemeClr val="tx1"/>
                </a:solidFill>
                <a:latin typeface="Arial" charset="0"/>
                <a:ea typeface="+mn-ea"/>
                <a:cs typeface="+mn-cs"/>
              </a:rPr>
              <a:t>-</a:t>
            </a:r>
            <a:r>
              <a:rPr lang="zh-CN" altLang="en-US" sz="1200" kern="1200" dirty="0" smtClean="0">
                <a:solidFill>
                  <a:schemeClr val="tx1"/>
                </a:solidFill>
                <a:latin typeface="Arial" charset="0"/>
                <a:ea typeface="+mn-ea"/>
                <a:cs typeface="+mn-cs"/>
              </a:rPr>
              <a:t>身体机能差异人群</a:t>
            </a:r>
            <a:r>
              <a:rPr lang="en-US" altLang="zh-CN" sz="1200" kern="1200" dirty="0" smtClean="0">
                <a:solidFill>
                  <a:schemeClr val="tx1"/>
                </a:solidFill>
                <a:latin typeface="Arial" charset="0"/>
                <a:ea typeface="+mn-ea"/>
                <a:cs typeface="+mn-cs"/>
              </a:rPr>
              <a:t>-</a:t>
            </a:r>
            <a:r>
              <a:rPr lang="zh-CN" altLang="en-US" sz="1200" kern="1200" dirty="0" smtClean="0">
                <a:solidFill>
                  <a:schemeClr val="tx1"/>
                </a:solidFill>
                <a:latin typeface="Arial" charset="0"/>
                <a:ea typeface="+mn-ea"/>
                <a:cs typeface="+mn-cs"/>
              </a:rPr>
              <a:t>网站设计无障碍评级测试方法</a:t>
            </a:r>
            <a:endParaRPr lang="en-US" altLang="zh-CN" sz="1200" kern="1200" dirty="0" smtClean="0">
              <a:solidFill>
                <a:schemeClr val="tx1"/>
              </a:solidFill>
              <a:latin typeface="Arial" charset="0"/>
              <a:ea typeface="+mn-ea"/>
              <a:cs typeface="+mn-cs"/>
            </a:endParaRPr>
          </a:p>
          <a:p>
            <a:pPr eaLnBrk="1" hangingPunct="1"/>
            <a:endParaRPr lang="en-US" altLang="zh-CN" sz="1200" kern="1200" dirty="0" smtClean="0">
              <a:solidFill>
                <a:schemeClr val="tx1"/>
              </a:solidFill>
              <a:latin typeface="Arial" charset="0"/>
              <a:ea typeface="+mn-ea"/>
              <a:cs typeface="+mn-cs"/>
            </a:endParaRPr>
          </a:p>
          <a:p>
            <a:pPr eaLnBrk="1" hangingPunct="1"/>
            <a:endParaRPr lang="en-US" altLang="zh-CN" sz="1200" kern="1200" dirty="0" smtClean="0">
              <a:solidFill>
                <a:schemeClr val="tx1"/>
              </a:solidFill>
              <a:latin typeface="Arial" charset="0"/>
              <a:ea typeface="+mn-ea"/>
              <a:cs typeface="+mn-cs"/>
            </a:endParaRPr>
          </a:p>
          <a:p>
            <a:pPr eaLnBrk="1" hangingPunct="1"/>
            <a:endParaRPr lang="zh-CN" altLang="en-US" dirty="0" smtClean="0"/>
          </a:p>
        </p:txBody>
      </p:sp>
      <p:sp>
        <p:nvSpPr>
          <p:cNvPr id="25604" name="灯片编号占位符 3"/>
          <p:cNvSpPr>
            <a:spLocks noGrp="1"/>
          </p:cNvSpPr>
          <p:nvPr>
            <p:ph type="sldNum" sz="quarter" idx="5"/>
          </p:nvPr>
        </p:nvSpPr>
        <p:spPr>
          <a:noFill/>
        </p:spPr>
        <p:txBody>
          <a:bodyPr/>
          <a:lstStyle/>
          <a:p>
            <a:fld id="{181A4EF2-1933-4526-94DD-C3B544E7A9E6}" type="slidenum">
              <a:rPr lang="en-CA" altLang="zh-CN" smtClean="0"/>
              <a:pPr/>
              <a:t>12</a:t>
            </a:fld>
            <a:endParaRPr lang="en-CA" altLang="zh-CN"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幻灯片图像占位符 1"/>
          <p:cNvSpPr>
            <a:spLocks noGrp="1" noRot="1" noChangeAspect="1" noTextEdit="1"/>
          </p:cNvSpPr>
          <p:nvPr>
            <p:ph type="sldImg"/>
          </p:nvPr>
        </p:nvSpPr>
        <p:spPr>
          <a:ln/>
        </p:spPr>
      </p:sp>
      <p:sp>
        <p:nvSpPr>
          <p:cNvPr id="25603" name="备注占位符 2"/>
          <p:cNvSpPr>
            <a:spLocks noGrp="1"/>
          </p:cNvSpPr>
          <p:nvPr>
            <p:ph type="body" idx="1"/>
          </p:nvPr>
        </p:nvSpPr>
        <p:spPr>
          <a:noFill/>
          <a:ln/>
        </p:spPr>
        <p:txBody>
          <a:bodyPr/>
          <a:lstStyle/>
          <a:p>
            <a:r>
              <a:rPr lang="en-US" altLang="zh-CN" sz="1200" kern="1200" dirty="0" smtClean="0">
                <a:solidFill>
                  <a:schemeClr val="tx1"/>
                </a:solidFill>
                <a:latin typeface="Arial" charset="0"/>
                <a:ea typeface="+mn-ea"/>
                <a:cs typeface="+mn-cs"/>
              </a:rPr>
              <a:t>YD/T 1885-2009 </a:t>
            </a:r>
            <a:r>
              <a:rPr lang="zh-CN" altLang="en-US" sz="1200" kern="1200" dirty="0" smtClean="0">
                <a:solidFill>
                  <a:schemeClr val="tx1"/>
                </a:solidFill>
                <a:latin typeface="Arial" charset="0"/>
                <a:ea typeface="+mn-ea"/>
                <a:cs typeface="+mn-cs"/>
              </a:rPr>
              <a:t>移动通信手持机有线耳机接口技术要求和测试方法</a:t>
            </a:r>
          </a:p>
          <a:p>
            <a:r>
              <a:rPr lang="en-US" altLang="zh-CN" sz="1200" kern="1200" dirty="0" smtClean="0">
                <a:solidFill>
                  <a:schemeClr val="tx1"/>
                </a:solidFill>
                <a:latin typeface="Arial" charset="0"/>
                <a:ea typeface="+mn-ea"/>
                <a:cs typeface="+mn-cs"/>
              </a:rPr>
              <a:t>YD/T 1889-2009 </a:t>
            </a:r>
            <a:r>
              <a:rPr lang="zh-CN" altLang="en-US" sz="1200" kern="1200" dirty="0" smtClean="0">
                <a:solidFill>
                  <a:schemeClr val="tx1"/>
                </a:solidFill>
                <a:latin typeface="Arial" charset="0"/>
                <a:ea typeface="+mn-ea"/>
                <a:cs typeface="+mn-cs"/>
              </a:rPr>
              <a:t>手柄电话助听器耦合技术要求和测量方法</a:t>
            </a:r>
          </a:p>
          <a:p>
            <a:r>
              <a:rPr lang="en-US" altLang="zh-CN" sz="1200" kern="1200" dirty="0" smtClean="0">
                <a:solidFill>
                  <a:schemeClr val="tx1"/>
                </a:solidFill>
                <a:latin typeface="Arial" charset="0"/>
                <a:ea typeface="+mn-ea"/>
                <a:cs typeface="+mn-cs"/>
              </a:rPr>
              <a:t>YD/T 1890-2009 </a:t>
            </a:r>
            <a:r>
              <a:rPr lang="zh-CN" altLang="en-US" sz="1200" kern="1200" dirty="0" smtClean="0">
                <a:solidFill>
                  <a:schemeClr val="tx1"/>
                </a:solidFill>
                <a:latin typeface="Arial" charset="0"/>
                <a:ea typeface="+mn-ea"/>
                <a:cs typeface="+mn-cs"/>
              </a:rPr>
              <a:t>信息终端设备信息无障碍辅助技术的要求和评测方法</a:t>
            </a:r>
            <a:endParaRPr lang="en-US" altLang="zh-CN" sz="1200" kern="1200" dirty="0" smtClean="0">
              <a:solidFill>
                <a:schemeClr val="tx1"/>
              </a:solidFill>
              <a:latin typeface="Arial" charset="0"/>
              <a:ea typeface="+mn-ea"/>
              <a:cs typeface="+mn-cs"/>
            </a:endParaRPr>
          </a:p>
          <a:p>
            <a:r>
              <a:rPr lang="en-US" altLang="zh-CN" sz="1200" kern="1200" dirty="0" smtClean="0">
                <a:solidFill>
                  <a:schemeClr val="tx1"/>
                </a:solidFill>
                <a:latin typeface="Arial" charset="0"/>
                <a:ea typeface="+mn-ea"/>
                <a:cs typeface="+mn-cs"/>
              </a:rPr>
              <a:t>YD/T 1643-2007</a:t>
            </a:r>
            <a:r>
              <a:rPr lang="zh-CN" altLang="en-US" sz="1200" kern="1200" dirty="0" smtClean="0">
                <a:solidFill>
                  <a:schemeClr val="tx1"/>
                </a:solidFill>
                <a:latin typeface="Arial" charset="0"/>
                <a:ea typeface="+mn-ea"/>
                <a:cs typeface="+mn-cs"/>
              </a:rPr>
              <a:t>无线通信设备与助听器的兼容性要求和测试方法</a:t>
            </a:r>
            <a:endParaRPr lang="zh-CN" altLang="en-US" dirty="0" smtClean="0"/>
          </a:p>
        </p:txBody>
      </p:sp>
      <p:sp>
        <p:nvSpPr>
          <p:cNvPr id="25604" name="灯片编号占位符 3"/>
          <p:cNvSpPr>
            <a:spLocks noGrp="1"/>
          </p:cNvSpPr>
          <p:nvPr>
            <p:ph type="sldNum" sz="quarter" idx="5"/>
          </p:nvPr>
        </p:nvSpPr>
        <p:spPr>
          <a:noFill/>
        </p:spPr>
        <p:txBody>
          <a:bodyPr/>
          <a:lstStyle/>
          <a:p>
            <a:fld id="{181A4EF2-1933-4526-94DD-C3B544E7A9E6}" type="slidenum">
              <a:rPr lang="en-CA" altLang="zh-CN" smtClean="0"/>
              <a:pPr/>
              <a:t>13</a:t>
            </a:fld>
            <a:endParaRPr lang="en-CA" altLang="zh-CN"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幻灯片图像占位符 1"/>
          <p:cNvSpPr>
            <a:spLocks noGrp="1" noRot="1" noChangeAspect="1" noTextEdit="1"/>
          </p:cNvSpPr>
          <p:nvPr>
            <p:ph type="sldImg"/>
          </p:nvPr>
        </p:nvSpPr>
        <p:spPr>
          <a:ln/>
        </p:spPr>
      </p:sp>
      <p:sp>
        <p:nvSpPr>
          <p:cNvPr id="25603" name="备注占位符 2"/>
          <p:cNvSpPr>
            <a:spLocks noGrp="1"/>
          </p:cNvSpPr>
          <p:nvPr>
            <p:ph type="body" idx="1"/>
          </p:nvPr>
        </p:nvSpPr>
        <p:spPr>
          <a:noFill/>
          <a:ln/>
        </p:spPr>
        <p:txBody>
          <a:bodyPr/>
          <a:lstStyle/>
          <a:p>
            <a:pPr eaLnBrk="1" hangingPunct="1"/>
            <a:r>
              <a:rPr lang="en-US" altLang="zh-CN" dirty="0" smtClean="0"/>
              <a:t>4</a:t>
            </a:r>
            <a:r>
              <a:rPr lang="zh-CN" altLang="en-US" dirty="0" smtClean="0"/>
              <a:t>）服务系统标准</a:t>
            </a:r>
            <a:endParaRPr lang="en-US" altLang="zh-CN" dirty="0" smtClean="0"/>
          </a:p>
          <a:p>
            <a:r>
              <a:rPr lang="en-US" altLang="zh-CN" sz="1200" kern="1200" dirty="0" smtClean="0">
                <a:solidFill>
                  <a:schemeClr val="tx1"/>
                </a:solidFill>
                <a:latin typeface="Arial" charset="0"/>
                <a:ea typeface="+mn-ea"/>
                <a:cs typeface="+mn-cs"/>
              </a:rPr>
              <a:t>YD/T 2097-2010 </a:t>
            </a:r>
            <a:r>
              <a:rPr lang="zh-CN" altLang="en-US" sz="1200" kern="1200" dirty="0" smtClean="0">
                <a:solidFill>
                  <a:schemeClr val="tx1"/>
                </a:solidFill>
                <a:latin typeface="Arial" charset="0"/>
                <a:ea typeface="+mn-ea"/>
                <a:cs typeface="+mn-cs"/>
              </a:rPr>
              <a:t>信息无障碍 呼叫中心服务系统技术要求</a:t>
            </a:r>
          </a:p>
          <a:p>
            <a:r>
              <a:rPr lang="en-US" altLang="zh-CN" sz="1200" kern="1200" dirty="0" smtClean="0">
                <a:solidFill>
                  <a:schemeClr val="tx1"/>
                </a:solidFill>
                <a:latin typeface="Arial" charset="0"/>
                <a:ea typeface="+mn-ea"/>
                <a:cs typeface="+mn-cs"/>
              </a:rPr>
              <a:t>YD/T 2098-2010 </a:t>
            </a:r>
            <a:r>
              <a:rPr lang="zh-CN" altLang="en-US" sz="1200" kern="1200" dirty="0" smtClean="0">
                <a:solidFill>
                  <a:schemeClr val="tx1"/>
                </a:solidFill>
                <a:latin typeface="Arial" charset="0"/>
                <a:ea typeface="+mn-ea"/>
                <a:cs typeface="+mn-cs"/>
              </a:rPr>
              <a:t>信息无障碍 语音上网技术要求</a:t>
            </a:r>
          </a:p>
          <a:p>
            <a:r>
              <a:rPr lang="en-US" altLang="zh-CN" sz="1200" kern="1200" dirty="0" smtClean="0">
                <a:solidFill>
                  <a:schemeClr val="tx1"/>
                </a:solidFill>
                <a:latin typeface="Arial" charset="0"/>
                <a:ea typeface="+mn-ea"/>
                <a:cs typeface="+mn-cs"/>
              </a:rPr>
              <a:t>YD/T 2099-2010 </a:t>
            </a:r>
            <a:r>
              <a:rPr lang="zh-CN" altLang="en-US" sz="1200" kern="1200" dirty="0" smtClean="0">
                <a:solidFill>
                  <a:schemeClr val="tx1"/>
                </a:solidFill>
                <a:latin typeface="Arial" charset="0"/>
                <a:ea typeface="+mn-ea"/>
                <a:cs typeface="+mn-cs"/>
              </a:rPr>
              <a:t>信息无障碍 公众场所内听力障碍人群辅助系统技术要求</a:t>
            </a:r>
            <a:endParaRPr lang="zh-CN" altLang="en-US" dirty="0" smtClean="0"/>
          </a:p>
        </p:txBody>
      </p:sp>
      <p:sp>
        <p:nvSpPr>
          <p:cNvPr id="25604" name="灯片编号占位符 3"/>
          <p:cNvSpPr>
            <a:spLocks noGrp="1"/>
          </p:cNvSpPr>
          <p:nvPr>
            <p:ph type="sldNum" sz="quarter" idx="5"/>
          </p:nvPr>
        </p:nvSpPr>
        <p:spPr>
          <a:noFill/>
        </p:spPr>
        <p:txBody>
          <a:bodyPr/>
          <a:lstStyle/>
          <a:p>
            <a:fld id="{181A4EF2-1933-4526-94DD-C3B544E7A9E6}" type="slidenum">
              <a:rPr lang="en-CA" altLang="zh-CN" smtClean="0"/>
              <a:pPr/>
              <a:t>14</a:t>
            </a:fld>
            <a:endParaRPr lang="en-CA" altLang="zh-CN"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a:ln/>
        </p:spPr>
      </p:sp>
      <p:sp>
        <p:nvSpPr>
          <p:cNvPr id="20483" name="备注占位符 2"/>
          <p:cNvSpPr>
            <a:spLocks noGrp="1"/>
          </p:cNvSpPr>
          <p:nvPr>
            <p:ph type="body" idx="1"/>
          </p:nvPr>
        </p:nvSpPr>
        <p:spPr>
          <a:noFill/>
          <a:ln/>
        </p:spPr>
        <p:txBody>
          <a:bodyPr/>
          <a:lstStyle/>
          <a:p>
            <a:pPr eaLnBrk="1" hangingPunct="1"/>
            <a:r>
              <a:rPr lang="en-US" altLang="zh-CN" dirty="0" smtClean="0"/>
              <a:t>RITT</a:t>
            </a:r>
            <a:r>
              <a:rPr lang="zh-CN" altLang="en-US" dirty="0" smtClean="0"/>
              <a:t>在</a:t>
            </a:r>
            <a:r>
              <a:rPr lang="en-US" altLang="zh-CN" dirty="0" smtClean="0"/>
              <a:t>2005</a:t>
            </a:r>
            <a:r>
              <a:rPr lang="zh-CN" altLang="en-US" dirty="0" smtClean="0"/>
              <a:t>年开始了信息无障碍标准的研究，为了解决人与人、人与社会的信息沟通交流问题，我们将研究方向确定为四个：</a:t>
            </a:r>
            <a:endParaRPr lang="en-US" altLang="zh-CN" dirty="0" smtClean="0"/>
          </a:p>
          <a:p>
            <a:pPr eaLnBrk="1" hangingPunct="1"/>
            <a:r>
              <a:rPr lang="en-US" altLang="zh-CN" dirty="0" smtClean="0"/>
              <a:t>-</a:t>
            </a:r>
            <a:r>
              <a:rPr lang="zh-CN" altLang="en-US" dirty="0" smtClean="0"/>
              <a:t>为残疾人、老年人服务的信息无障碍标准</a:t>
            </a:r>
            <a:endParaRPr lang="en-US" altLang="zh-CN" dirty="0" smtClean="0"/>
          </a:p>
          <a:p>
            <a:pPr eaLnBrk="1" hangingPunct="1"/>
            <a:r>
              <a:rPr lang="en-US" altLang="zh-CN" dirty="0" smtClean="0"/>
              <a:t>-</a:t>
            </a:r>
            <a:r>
              <a:rPr lang="zh-CN" altLang="en-US" dirty="0" smtClean="0"/>
              <a:t>为低收入或不发达地区人口服务的信息无障碍标准</a:t>
            </a:r>
            <a:endParaRPr lang="en-US" altLang="zh-CN" dirty="0" smtClean="0"/>
          </a:p>
          <a:p>
            <a:pPr eaLnBrk="1" hangingPunct="1"/>
            <a:r>
              <a:rPr lang="en-US" altLang="zh-CN" dirty="0" smtClean="0"/>
              <a:t>-</a:t>
            </a:r>
            <a:r>
              <a:rPr lang="zh-CN" altLang="en-US" dirty="0" smtClean="0"/>
              <a:t>为生活在陌生语言文化环境下的人服务的信息无障碍标准</a:t>
            </a:r>
            <a:endParaRPr lang="en-US" altLang="zh-CN" dirty="0" smtClean="0"/>
          </a:p>
          <a:p>
            <a:pPr eaLnBrk="1" hangingPunct="1"/>
            <a:r>
              <a:rPr lang="en-US" altLang="zh-CN" dirty="0" smtClean="0"/>
              <a:t>-</a:t>
            </a:r>
            <a:r>
              <a:rPr lang="zh-CN" altLang="en-US" dirty="0" smtClean="0"/>
              <a:t>为行为习惯差异人群服务（目前主要是左手族）的信息无障碍标准</a:t>
            </a:r>
          </a:p>
        </p:txBody>
      </p:sp>
      <p:sp>
        <p:nvSpPr>
          <p:cNvPr id="20484" name="灯片编号占位符 3"/>
          <p:cNvSpPr>
            <a:spLocks noGrp="1"/>
          </p:cNvSpPr>
          <p:nvPr>
            <p:ph type="sldNum" sz="quarter" idx="5"/>
          </p:nvPr>
        </p:nvSpPr>
        <p:spPr>
          <a:noFill/>
        </p:spPr>
        <p:txBody>
          <a:bodyPr/>
          <a:lstStyle/>
          <a:p>
            <a:fld id="{B409F380-8601-43B9-8D48-D60196B6C03B}" type="slidenum">
              <a:rPr lang="en-CA" altLang="zh-CN" smtClean="0"/>
              <a:pPr/>
              <a:t>3</a:t>
            </a:fld>
            <a:endParaRPr lang="en-CA" altLang="zh-CN"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a:ln/>
        </p:spPr>
      </p:sp>
      <p:sp>
        <p:nvSpPr>
          <p:cNvPr id="20483" name="备注占位符 2"/>
          <p:cNvSpPr>
            <a:spLocks noGrp="1"/>
          </p:cNvSpPr>
          <p:nvPr>
            <p:ph type="body" idx="1"/>
          </p:nvPr>
        </p:nvSpPr>
        <p:spPr>
          <a:noFill/>
          <a:ln/>
        </p:spPr>
        <p:txBody>
          <a:bodyPr/>
          <a:lstStyle/>
          <a:p>
            <a:pPr eaLnBrk="1" hangingPunct="1"/>
            <a:r>
              <a:rPr lang="zh-CN" altLang="en-US" dirty="0" smtClean="0"/>
              <a:t>为身体机能差异人群服务的标准要研究以下内容：</a:t>
            </a:r>
            <a:endParaRPr lang="en-US" altLang="zh-CN" dirty="0" smtClean="0"/>
          </a:p>
          <a:p>
            <a:pPr eaLnBrk="1" hangingPunct="1"/>
            <a:r>
              <a:rPr lang="en-US" altLang="zh-CN" dirty="0" smtClean="0"/>
              <a:t>- </a:t>
            </a:r>
            <a:r>
              <a:rPr lang="zh-CN" altLang="en-US" dirty="0" smtClean="0"/>
              <a:t>信息表现形式转换的标准（例如，视频转化为声音，帮助盲人；声音转化为文本，帮助聋人）</a:t>
            </a:r>
            <a:endParaRPr lang="en-US" altLang="zh-CN" dirty="0" smtClean="0"/>
          </a:p>
          <a:p>
            <a:pPr eaLnBrk="1" hangingPunct="1">
              <a:buFontTx/>
              <a:buChar char="-"/>
            </a:pPr>
            <a:r>
              <a:rPr lang="zh-CN" altLang="en-US" dirty="0" smtClean="0"/>
              <a:t> 助残、助老的终端软硬件产品标准</a:t>
            </a:r>
            <a:endParaRPr lang="en-US" altLang="zh-CN" dirty="0" smtClean="0"/>
          </a:p>
          <a:p>
            <a:pPr eaLnBrk="1" hangingPunct="1">
              <a:buFontTx/>
              <a:buNone/>
            </a:pPr>
            <a:r>
              <a:rPr lang="en-US" altLang="zh-CN" dirty="0" smtClean="0"/>
              <a:t>- </a:t>
            </a:r>
            <a:r>
              <a:rPr lang="zh-CN" altLang="en-US" dirty="0" smtClean="0"/>
              <a:t>助残、助老的通信服务系统标准，例如无障碍呼叫中心标准，可帮助聋人参与社会生活。</a:t>
            </a:r>
          </a:p>
        </p:txBody>
      </p:sp>
      <p:sp>
        <p:nvSpPr>
          <p:cNvPr id="20484" name="灯片编号占位符 3"/>
          <p:cNvSpPr>
            <a:spLocks noGrp="1"/>
          </p:cNvSpPr>
          <p:nvPr>
            <p:ph type="sldNum" sz="quarter" idx="5"/>
          </p:nvPr>
        </p:nvSpPr>
        <p:spPr>
          <a:noFill/>
        </p:spPr>
        <p:txBody>
          <a:bodyPr/>
          <a:lstStyle/>
          <a:p>
            <a:fld id="{B409F380-8601-43B9-8D48-D60196B6C03B}" type="slidenum">
              <a:rPr lang="en-CA" altLang="zh-CN" smtClean="0"/>
              <a:pPr/>
              <a:t>4</a:t>
            </a:fld>
            <a:endParaRPr lang="en-CA" altLang="zh-CN"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a:ln/>
        </p:spPr>
      </p:sp>
      <p:sp>
        <p:nvSpPr>
          <p:cNvPr id="21507" name="备注占位符 2"/>
          <p:cNvSpPr>
            <a:spLocks noGrp="1"/>
          </p:cNvSpPr>
          <p:nvPr>
            <p:ph type="body" idx="1"/>
          </p:nvPr>
        </p:nvSpPr>
        <p:spPr>
          <a:noFill/>
          <a:ln/>
        </p:spPr>
        <p:txBody>
          <a:bodyPr/>
          <a:lstStyle/>
          <a:p>
            <a:pPr eaLnBrk="1" hangingPunct="1"/>
            <a:r>
              <a:rPr lang="zh-CN" altLang="en-US" dirty="0" smtClean="0"/>
              <a:t>服务于低收入人口的信息无障碍标准，研究以下内容：</a:t>
            </a:r>
            <a:endParaRPr lang="en-US" altLang="zh-CN" dirty="0" smtClean="0"/>
          </a:p>
          <a:p>
            <a:pPr eaLnBrk="1" hangingPunct="1">
              <a:buFontTx/>
              <a:buChar char="-"/>
            </a:pPr>
            <a:r>
              <a:rPr lang="zh-CN" altLang="en-US" baseline="0" dirty="0" smtClean="0"/>
              <a:t> 价格相对低廉</a:t>
            </a:r>
            <a:r>
              <a:rPr lang="zh-CN" altLang="en-US" dirty="0" smtClean="0"/>
              <a:t>的通信终端</a:t>
            </a:r>
            <a:endParaRPr lang="en-US" altLang="zh-CN" dirty="0" smtClean="0"/>
          </a:p>
          <a:p>
            <a:pPr eaLnBrk="1" hangingPunct="1">
              <a:buFontTx/>
              <a:buChar char="-"/>
            </a:pPr>
            <a:r>
              <a:rPr lang="zh-CN" altLang="en-US" dirty="0" smtClean="0"/>
              <a:t> 服务于低收入人群的信息服务系统（这类系统可以是政府出资兴建的，以很低的价格甚至是免费向低收入人口提供信息服务）</a:t>
            </a:r>
            <a:endParaRPr lang="en-US" altLang="zh-CN" dirty="0" smtClean="0"/>
          </a:p>
          <a:p>
            <a:pPr eaLnBrk="1" hangingPunct="1">
              <a:buFontTx/>
              <a:buNone/>
            </a:pPr>
            <a:endParaRPr lang="en-US" altLang="zh-CN" dirty="0" smtClean="0"/>
          </a:p>
          <a:p>
            <a:pPr eaLnBrk="1" hangingPunct="1"/>
            <a:endParaRPr lang="zh-CN" altLang="en-US" dirty="0" smtClean="0"/>
          </a:p>
        </p:txBody>
      </p:sp>
      <p:sp>
        <p:nvSpPr>
          <p:cNvPr id="21508" name="灯片编号占位符 3"/>
          <p:cNvSpPr>
            <a:spLocks noGrp="1"/>
          </p:cNvSpPr>
          <p:nvPr>
            <p:ph type="sldNum" sz="quarter" idx="5"/>
          </p:nvPr>
        </p:nvSpPr>
        <p:spPr>
          <a:noFill/>
        </p:spPr>
        <p:txBody>
          <a:bodyPr/>
          <a:lstStyle/>
          <a:p>
            <a:fld id="{D779A0F7-CFBF-4ABB-A7DF-8F78160E7D1E}" type="slidenum">
              <a:rPr lang="en-CA" altLang="zh-CN" smtClean="0"/>
              <a:pPr/>
              <a:t>5</a:t>
            </a:fld>
            <a:endParaRPr lang="en-CA" altLang="zh-CN"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幻灯片图像占位符 1"/>
          <p:cNvSpPr>
            <a:spLocks noGrp="1" noRot="1" noChangeAspect="1" noTextEdit="1"/>
          </p:cNvSpPr>
          <p:nvPr>
            <p:ph type="sldImg"/>
          </p:nvPr>
        </p:nvSpPr>
        <p:spPr>
          <a:ln/>
        </p:spPr>
      </p:sp>
      <p:sp>
        <p:nvSpPr>
          <p:cNvPr id="22531" name="备注占位符 2"/>
          <p:cNvSpPr>
            <a:spLocks noGrp="1"/>
          </p:cNvSpPr>
          <p:nvPr>
            <p:ph type="body" idx="1"/>
          </p:nvPr>
        </p:nvSpPr>
        <p:spPr>
          <a:noFill/>
          <a:ln/>
        </p:spPr>
        <p:txBody>
          <a:bodyPr/>
          <a:lstStyle/>
          <a:p>
            <a:pPr eaLnBrk="1" hangingPunct="1"/>
            <a:r>
              <a:rPr lang="zh-CN" altLang="en-US" dirty="0" smtClean="0"/>
              <a:t>服务生活在不同语言文化环境下的人的标准</a:t>
            </a:r>
            <a:r>
              <a:rPr lang="en-US" altLang="zh-CN" dirty="0" smtClean="0"/>
              <a:t>:</a:t>
            </a:r>
          </a:p>
          <a:p>
            <a:pPr eaLnBrk="1" hangingPunct="1"/>
            <a:r>
              <a:rPr lang="en-US" altLang="zh-CN" dirty="0" smtClean="0"/>
              <a:t>- </a:t>
            </a:r>
            <a:r>
              <a:rPr lang="zh-CN" altLang="en-US" dirty="0" smtClean="0"/>
              <a:t>帮助不同语言人群交流的终端机软硬件标准；</a:t>
            </a:r>
            <a:endParaRPr lang="en-US" altLang="zh-CN" dirty="0" smtClean="0"/>
          </a:p>
          <a:p>
            <a:pPr eaLnBrk="1" hangingPunct="1"/>
            <a:r>
              <a:rPr lang="en-US" altLang="zh-CN" dirty="0" smtClean="0"/>
              <a:t>- </a:t>
            </a:r>
            <a:r>
              <a:rPr lang="zh-CN" altLang="en-US" dirty="0" smtClean="0"/>
              <a:t>为外国人提供帮助的信息服务系统</a:t>
            </a:r>
            <a:endParaRPr lang="en-US" altLang="zh-CN" dirty="0" smtClean="0"/>
          </a:p>
        </p:txBody>
      </p:sp>
      <p:sp>
        <p:nvSpPr>
          <p:cNvPr id="22532" name="灯片编号占位符 3"/>
          <p:cNvSpPr>
            <a:spLocks noGrp="1"/>
          </p:cNvSpPr>
          <p:nvPr>
            <p:ph type="sldNum" sz="quarter" idx="5"/>
          </p:nvPr>
        </p:nvSpPr>
        <p:spPr>
          <a:noFill/>
        </p:spPr>
        <p:txBody>
          <a:bodyPr/>
          <a:lstStyle/>
          <a:p>
            <a:fld id="{60E66460-55E1-45B9-8870-F962F42C4F7B}" type="slidenum">
              <a:rPr lang="en-CA" altLang="zh-CN" smtClean="0"/>
              <a:pPr/>
              <a:t>6</a:t>
            </a:fld>
            <a:endParaRPr lang="en-CA" altLang="zh-CN"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幻灯片图像占位符 1"/>
          <p:cNvSpPr>
            <a:spLocks noGrp="1" noRot="1" noChangeAspect="1" noTextEdit="1"/>
          </p:cNvSpPr>
          <p:nvPr>
            <p:ph type="sldImg"/>
          </p:nvPr>
        </p:nvSpPr>
        <p:spPr>
          <a:ln/>
        </p:spPr>
      </p:sp>
      <p:sp>
        <p:nvSpPr>
          <p:cNvPr id="23555" name="备注占位符 2"/>
          <p:cNvSpPr>
            <a:spLocks noGrp="1"/>
          </p:cNvSpPr>
          <p:nvPr>
            <p:ph type="body" idx="1"/>
          </p:nvPr>
        </p:nvSpPr>
        <p:spPr>
          <a:noFill/>
          <a:ln/>
        </p:spPr>
        <p:txBody>
          <a:bodyPr/>
          <a:lstStyle/>
          <a:p>
            <a:pPr eaLnBrk="1" hangingPunct="1"/>
            <a:r>
              <a:rPr lang="zh-CN" altLang="en-US" dirty="0" smtClean="0"/>
              <a:t>目前主要是左手族的问题，处于跟踪研究阶段。</a:t>
            </a:r>
            <a:endParaRPr lang="en-US" altLang="zh-CN" dirty="0" smtClean="0"/>
          </a:p>
          <a:p>
            <a:pPr eaLnBrk="1" hangingPunct="1"/>
            <a:endParaRPr lang="zh-CN" altLang="en-US" dirty="0" smtClean="0"/>
          </a:p>
        </p:txBody>
      </p:sp>
      <p:sp>
        <p:nvSpPr>
          <p:cNvPr id="23556" name="灯片编号占位符 3"/>
          <p:cNvSpPr>
            <a:spLocks noGrp="1"/>
          </p:cNvSpPr>
          <p:nvPr>
            <p:ph type="sldNum" sz="quarter" idx="5"/>
          </p:nvPr>
        </p:nvSpPr>
        <p:spPr>
          <a:noFill/>
        </p:spPr>
        <p:txBody>
          <a:bodyPr/>
          <a:lstStyle/>
          <a:p>
            <a:fld id="{66384C84-4D1E-42FA-813F-5382D952764B}" type="slidenum">
              <a:rPr lang="en-CA" altLang="zh-CN" smtClean="0"/>
              <a:pPr/>
              <a:t>7</a:t>
            </a:fld>
            <a:endParaRPr lang="en-CA" altLang="zh-CN"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8B7C0997-8846-4D46-A94D-CC532B54FC15}" type="slidenum">
              <a:rPr lang="en-US" altLang="zh-CN" smtClean="0"/>
              <a:pPr/>
              <a:t>8</a:t>
            </a:fld>
            <a:endParaRPr lang="en-US" altLang="zh-CN" dirty="0"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zh-CN" altLang="en-US" dirty="0" smtClean="0"/>
              <a:t>由于</a:t>
            </a:r>
            <a:r>
              <a:rPr lang="en-US" altLang="zh-CN" dirty="0" smtClean="0"/>
              <a:t>Internet</a:t>
            </a:r>
            <a:r>
              <a:rPr lang="zh-CN" altLang="en-US" dirty="0" smtClean="0"/>
              <a:t>目前已经成立人们获取信息的一条主要渠道，而残疾人上网需求迫切，而中国在网站无障碍方面远远落后于发达国家，因此在上述标准中，制定和实施网站无障碍标准成为中国信息无障碍工作的重点。</a:t>
            </a:r>
            <a:endParaRPr lang="en-US" altLang="zh-CN" dirty="0" smtClean="0"/>
          </a:p>
          <a:p>
            <a:pPr eaLnBrk="1" hangingPunct="1"/>
            <a:endParaRPr lang="en-US" altLang="zh-CN" dirty="0" smtClean="0"/>
          </a:p>
          <a:p>
            <a:pPr eaLnBrk="1" hangingPunct="1"/>
            <a:r>
              <a:rPr lang="zh-CN" altLang="en-US" dirty="0" smtClean="0"/>
              <a:t>中国残联</a:t>
            </a:r>
            <a:r>
              <a:rPr lang="en-US" altLang="zh-CN" dirty="0" smtClean="0"/>
              <a:t>CDPF</a:t>
            </a:r>
            <a:r>
              <a:rPr lang="zh-CN" altLang="en-US" dirty="0" smtClean="0"/>
              <a:t>、中国互联网协会</a:t>
            </a:r>
            <a:r>
              <a:rPr lang="en-US" altLang="zh-CN" dirty="0" smtClean="0"/>
              <a:t>ISC</a:t>
            </a:r>
            <a:r>
              <a:rPr lang="zh-CN" altLang="en-US" dirty="0" smtClean="0"/>
              <a:t>、中国通信标准化协议</a:t>
            </a:r>
            <a:r>
              <a:rPr lang="en-US" altLang="zh-CN" dirty="0" smtClean="0"/>
              <a:t>CCSA</a:t>
            </a:r>
            <a:r>
              <a:rPr lang="zh-CN" altLang="en-US" dirty="0" smtClean="0"/>
              <a:t>在</a:t>
            </a:r>
            <a:r>
              <a:rPr lang="en-US" altLang="zh-CN" dirty="0" smtClean="0"/>
              <a:t>2008</a:t>
            </a:r>
            <a:r>
              <a:rPr lang="zh-CN" altLang="en-US" dirty="0" smtClean="0"/>
              <a:t>年联合推进</a:t>
            </a:r>
            <a:r>
              <a:rPr lang="en-US" altLang="zh-CN" dirty="0" smtClean="0"/>
              <a:t>YD/T 1761-2008</a:t>
            </a:r>
            <a:r>
              <a:rPr lang="zh-CN" altLang="en-US" dirty="0" smtClean="0"/>
              <a:t>标准的实施，一些政府网站和门户网站积极响应，建立了无障碍网站，或建立了无障碍的奥运会、残奥会专用频道。</a:t>
            </a:r>
            <a:endParaRPr lang="en-US" altLang="zh-CN" dirty="0" smtClean="0"/>
          </a:p>
          <a:p>
            <a:pPr eaLnBrk="1" hangingPunct="1"/>
            <a:endParaRPr lang="en-US" altLang="zh-CN" dirty="0" smtClean="0"/>
          </a:p>
          <a:p>
            <a:pPr eaLnBrk="1" hangingPunct="1"/>
            <a:r>
              <a:rPr lang="zh-CN" altLang="en-US" dirty="0" smtClean="0"/>
              <a:t>参与的网站包括北京奥运官方网站、中国网、央视国际、新华网、中青网、新浪、百度、</a:t>
            </a:r>
            <a:r>
              <a:rPr lang="en-US" altLang="zh-CN" dirty="0" smtClean="0"/>
              <a:t>21CN</a:t>
            </a:r>
            <a:r>
              <a:rPr lang="zh-CN" altLang="en-US" dirty="0" smtClean="0"/>
              <a:t>等。</a:t>
            </a:r>
            <a:endParaRPr lang="en-US" altLang="zh-CN" dirty="0" smtClean="0"/>
          </a:p>
          <a:p>
            <a:pPr eaLnBrk="1" hangingPunct="1"/>
            <a:endParaRPr lang="en-US" altLang="zh-CN" dirty="0" smtClean="0"/>
          </a:p>
          <a:p>
            <a:pPr eaLnBrk="1" hangingPunct="1"/>
            <a:r>
              <a:rPr lang="en-US" altLang="zh-CN" dirty="0" smtClean="0"/>
              <a:t>2010</a:t>
            </a:r>
            <a:r>
              <a:rPr lang="zh-CN" altLang="en-US" dirty="0" smtClean="0"/>
              <a:t>年，</a:t>
            </a:r>
            <a:r>
              <a:rPr lang="en-US" altLang="zh-CN" dirty="0" smtClean="0"/>
              <a:t>4</a:t>
            </a:r>
            <a:r>
              <a:rPr lang="zh-CN" altLang="en-US" dirty="0" smtClean="0"/>
              <a:t>个政府网站也按照</a:t>
            </a:r>
            <a:r>
              <a:rPr lang="en-US" altLang="zh-CN" dirty="0" smtClean="0"/>
              <a:t>CCSA</a:t>
            </a:r>
            <a:r>
              <a:rPr lang="zh-CN" altLang="en-US" dirty="0" smtClean="0"/>
              <a:t>标准的要求实施了无障碍改造</a:t>
            </a:r>
            <a:endParaRPr lang="zh-CN" altLang="zh-CN"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8B7C0997-8846-4D46-A94D-CC532B54FC15}" type="slidenum">
              <a:rPr lang="en-US" altLang="zh-CN" smtClean="0"/>
              <a:pPr/>
              <a:t>9</a:t>
            </a:fld>
            <a:endParaRPr lang="en-US" altLang="zh-CN" dirty="0"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zh-CN" altLang="en-US" dirty="0" smtClean="0"/>
              <a:t>下一阶段，将开展下列工作：</a:t>
            </a:r>
            <a:endParaRPr lang="en-US" altLang="zh-CN" dirty="0" smtClean="0"/>
          </a:p>
          <a:p>
            <a:pPr eaLnBrk="1" hangingPunct="1">
              <a:buFont typeface="Arial" pitchFamily="34" charset="0"/>
              <a:buChar char="•"/>
            </a:pPr>
            <a:r>
              <a:rPr lang="zh-CN" altLang="en-US" dirty="0" smtClean="0"/>
              <a:t> 根据中国实施标准的经验，更新网站无障碍标准；</a:t>
            </a:r>
            <a:endParaRPr lang="en-US" altLang="zh-CN" dirty="0" smtClean="0"/>
          </a:p>
          <a:p>
            <a:pPr eaLnBrk="1" hangingPunct="1">
              <a:buFont typeface="Arial" pitchFamily="34" charset="0"/>
              <a:buChar char="•"/>
            </a:pPr>
            <a:r>
              <a:rPr lang="en-US" altLang="zh-CN" dirty="0" smtClean="0"/>
              <a:t> </a:t>
            </a:r>
            <a:r>
              <a:rPr lang="zh-CN" altLang="en-US" dirty="0" smtClean="0"/>
              <a:t>研究助残的网络应用软件无障碍技术标准；</a:t>
            </a:r>
            <a:endParaRPr lang="en-US" altLang="zh-CN" dirty="0" smtClean="0"/>
          </a:p>
          <a:p>
            <a:pPr eaLnBrk="1" hangingPunct="1">
              <a:buFont typeface="Arial" pitchFamily="34" charset="0"/>
              <a:buChar char="•"/>
            </a:pPr>
            <a:r>
              <a:rPr lang="en-US" altLang="zh-CN" dirty="0" smtClean="0"/>
              <a:t> </a:t>
            </a:r>
            <a:r>
              <a:rPr lang="zh-CN" altLang="en-US" dirty="0" smtClean="0"/>
              <a:t>研究助残的移动终端无障碍技术标准；</a:t>
            </a:r>
            <a:endParaRPr lang="en-US" altLang="zh-CN" dirty="0" smtClean="0"/>
          </a:p>
          <a:p>
            <a:pPr eaLnBrk="1" hangingPunct="1">
              <a:buFont typeface="Arial" pitchFamily="34" charset="0"/>
              <a:buChar char="•"/>
            </a:pPr>
            <a:r>
              <a:rPr lang="en-US" altLang="zh-CN" dirty="0" smtClean="0"/>
              <a:t> </a:t>
            </a:r>
            <a:r>
              <a:rPr lang="zh-CN" altLang="en-US" dirty="0" smtClean="0"/>
              <a:t>研究帮助低收入者享受低成本通信服务的标准。</a:t>
            </a:r>
            <a:endParaRPr lang="en-US" altLang="zh-CN"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dirty="0" smtClean="0"/>
              <a:t>国内外合作方面，我们将：</a:t>
            </a:r>
            <a:endParaRPr lang="en-US" altLang="zh-CN" dirty="0" smtClean="0"/>
          </a:p>
          <a:p>
            <a:pPr>
              <a:buFont typeface="Arial" pitchFamily="34" charset="0"/>
              <a:buChar char="•"/>
            </a:pPr>
            <a:r>
              <a:rPr lang="en-US" altLang="zh-CN" dirty="0" smtClean="0"/>
              <a:t> </a:t>
            </a:r>
            <a:r>
              <a:rPr lang="zh-CN" altLang="en-US" dirty="0" smtClean="0"/>
              <a:t>继续与国内的社会福利机构、企业合作，共同研究并制定更多的信息无障碍标准；</a:t>
            </a:r>
            <a:endParaRPr lang="en-US" altLang="zh-CN" dirty="0" smtClean="0"/>
          </a:p>
          <a:p>
            <a:pPr>
              <a:buFont typeface="Arial" pitchFamily="34" charset="0"/>
              <a:buChar char="•"/>
            </a:pPr>
            <a:r>
              <a:rPr lang="en-US" altLang="zh-CN" dirty="0" smtClean="0"/>
              <a:t> </a:t>
            </a:r>
            <a:r>
              <a:rPr lang="zh-CN" altLang="en-US" dirty="0" smtClean="0"/>
              <a:t>继续与政府机构、非政府机构合作，共同推进无障碍</a:t>
            </a:r>
            <a:r>
              <a:rPr lang="en-US" altLang="zh-CN" dirty="0" smtClean="0"/>
              <a:t>IT</a:t>
            </a:r>
            <a:r>
              <a:rPr lang="zh-CN" altLang="en-US" dirty="0" smtClean="0"/>
              <a:t>产品、服务系统信息无障碍标准的实施，改善中国的无障碍信息环境；</a:t>
            </a:r>
            <a:endParaRPr lang="en-US" altLang="zh-CN" dirty="0" smtClean="0"/>
          </a:p>
          <a:p>
            <a:pPr>
              <a:buFont typeface="Arial" pitchFamily="34" charset="0"/>
              <a:buChar char="•"/>
            </a:pPr>
            <a:r>
              <a:rPr lang="en-US" altLang="zh-CN" dirty="0" smtClean="0"/>
              <a:t> </a:t>
            </a:r>
            <a:r>
              <a:rPr lang="zh-CN" altLang="en-US" dirty="0" smtClean="0"/>
              <a:t>寻求与国际企业、政府机构和非政府机构的合作，交流如何在国家政策或法律的支持下，通过推进信息无障碍标准实施，来解决一些社会问题的想法和经验。</a:t>
            </a:r>
            <a:endParaRPr lang="zh-CN" altLang="en-US" dirty="0"/>
          </a:p>
        </p:txBody>
      </p:sp>
      <p:sp>
        <p:nvSpPr>
          <p:cNvPr id="4" name="灯片编号占位符 3"/>
          <p:cNvSpPr>
            <a:spLocks noGrp="1"/>
          </p:cNvSpPr>
          <p:nvPr>
            <p:ph type="sldNum" sz="quarter" idx="10"/>
          </p:nvPr>
        </p:nvSpPr>
        <p:spPr/>
        <p:txBody>
          <a:bodyPr/>
          <a:lstStyle/>
          <a:p>
            <a:pPr>
              <a:defRPr/>
            </a:pPr>
            <a:fld id="{A9561382-FA31-4AA9-AA99-D1C1B5B946D0}" type="slidenum">
              <a:rPr lang="en-CA" altLang="zh-CN" smtClean="0"/>
              <a:pPr>
                <a:defRPr/>
              </a:pPr>
              <a:t>10</a:t>
            </a:fld>
            <a:endParaRPr lang="en-CA" altLang="zh-CN"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4" name="Picture 7" descr="IC_GSCMay26"/>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352425" y="212725"/>
            <a:ext cx="2663825" cy="1824038"/>
          </a:xfrm>
          <a:prstGeom prst="rect">
            <a:avLst/>
          </a:prstGeom>
          <a:noFill/>
          <a:ln w="9525">
            <a:noFill/>
            <a:miter lim="800000"/>
            <a:headEnd/>
            <a:tailEnd/>
          </a:ln>
        </p:spPr>
      </p:pic>
      <p:sp>
        <p:nvSpPr>
          <p:cNvPr id="6146" name="Rectangle 2"/>
          <p:cNvSpPr>
            <a:spLocks noGrp="1" noChangeArrowheads="1"/>
          </p:cNvSpPr>
          <p:nvPr>
            <p:ph type="ctrTitle"/>
          </p:nvPr>
        </p:nvSpPr>
        <p:spPr>
          <a:xfrm>
            <a:off x="685800" y="2130425"/>
            <a:ext cx="7772400" cy="1470025"/>
          </a:xfrm>
        </p:spPr>
        <p:txBody>
          <a:bodyPr/>
          <a:lstStyle>
            <a:lvl1pPr>
              <a:defRPr b="0"/>
            </a:lvl1pPr>
          </a:lstStyle>
          <a:p>
            <a:r>
              <a:rPr lang="en-CA" altLang="zh-CN"/>
              <a:t>TITLE OF </a:t>
            </a:r>
            <a:br>
              <a:rPr lang="en-CA" altLang="zh-CN"/>
            </a:br>
            <a:r>
              <a:rPr lang="en-CA" altLang="zh-CN"/>
              <a:t>PRESENTATION</a:t>
            </a:r>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b="1">
                <a:effectLst>
                  <a:outerShdw blurRad="38100" dist="38100" dir="2700000" algn="tl">
                    <a:srgbClr val="C0C0C0"/>
                  </a:outerShdw>
                </a:effectLst>
              </a:defRPr>
            </a:lvl1pPr>
          </a:lstStyle>
          <a:p>
            <a:r>
              <a:rPr lang="en-GB"/>
              <a:t>Name of Speaker,</a:t>
            </a:r>
          </a:p>
          <a:p>
            <a:r>
              <a:rPr lang="en-GB"/>
              <a:t>Title and Organization</a:t>
            </a:r>
            <a:endParaRPr lang="en-CA" altLang="zh-CN"/>
          </a:p>
        </p:txBody>
      </p:sp>
      <p:sp>
        <p:nvSpPr>
          <p:cNvPr id="7" name="Rectangle 6"/>
          <p:cNvSpPr>
            <a:spLocks noGrp="1" noChangeArrowheads="1"/>
          </p:cNvSpPr>
          <p:nvPr>
            <p:ph type="sldNum" sz="quarter" idx="10"/>
          </p:nvPr>
        </p:nvSpPr>
        <p:spPr>
          <a:xfrm>
            <a:off x="7766050" y="6337300"/>
            <a:ext cx="909638" cy="404813"/>
          </a:xfrm>
        </p:spPr>
        <p:txBody>
          <a:bodyPr/>
          <a:lstStyle>
            <a:lvl1pPr>
              <a:defRPr>
                <a:solidFill>
                  <a:srgbClr val="09244D"/>
                </a:solidFill>
              </a:defRPr>
            </a:lvl1pPr>
          </a:lstStyle>
          <a:p>
            <a:pPr>
              <a:defRPr/>
            </a:pPr>
            <a:fld id="{55138CC2-4D49-489D-BF9A-31AC46A69972}" type="slidenum">
              <a:rPr lang="en-CA" altLang="zh-CN"/>
              <a:pPr>
                <a:defRPr/>
              </a:pPr>
              <a:t>‹#›</a:t>
            </a:fld>
            <a:endParaRPr lang="en-CA" altLang="zh-CN" dirty="0"/>
          </a:p>
        </p:txBody>
      </p:sp>
      <p:sp>
        <p:nvSpPr>
          <p:cNvPr id="8" name="Rectangle 17"/>
          <p:cNvSpPr>
            <a:spLocks noChangeArrowheads="1"/>
          </p:cNvSpPr>
          <p:nvPr userDrawn="1"/>
        </p:nvSpPr>
        <p:spPr bwMode="auto">
          <a:xfrm>
            <a:off x="3232150" y="6381750"/>
            <a:ext cx="2663825" cy="331788"/>
          </a:xfrm>
          <a:prstGeom prst="rect">
            <a:avLst/>
          </a:prstGeom>
          <a:noFill/>
          <a:ln w="9525">
            <a:noFill/>
            <a:miter lim="800000"/>
            <a:headEnd/>
            <a:tailEnd/>
          </a:ln>
          <a:effectLst/>
        </p:spPr>
        <p:txBody>
          <a:bodyPr/>
          <a:lstStyle/>
          <a:p>
            <a:pPr algn="ctr">
              <a:defRPr/>
            </a:pPr>
            <a:r>
              <a:rPr lang="en-CA" sz="1200" b="1">
                <a:solidFill>
                  <a:srgbClr val="09244D"/>
                </a:solidFill>
              </a:rPr>
              <a:t>ICT Accessibility For All</a:t>
            </a:r>
          </a:p>
        </p:txBody>
      </p:sp>
      <p:sp>
        <p:nvSpPr>
          <p:cNvPr id="9" name="Text Box 16"/>
          <p:cNvSpPr txBox="1">
            <a:spLocks noChangeArrowheads="1"/>
          </p:cNvSpPr>
          <p:nvPr userDrawn="1"/>
        </p:nvSpPr>
        <p:spPr bwMode="auto">
          <a:xfrm>
            <a:off x="179388" y="6381750"/>
            <a:ext cx="2305050" cy="274638"/>
          </a:xfrm>
          <a:prstGeom prst="rect">
            <a:avLst/>
          </a:prstGeom>
          <a:noFill/>
          <a:ln w="9525">
            <a:noFill/>
            <a:miter lim="800000"/>
            <a:headEnd/>
            <a:tailEnd/>
          </a:ln>
          <a:effectLst/>
        </p:spPr>
        <p:txBody>
          <a:bodyPr>
            <a:spAutoFit/>
          </a:bodyPr>
          <a:lstStyle/>
          <a:p>
            <a:pPr>
              <a:defRPr/>
            </a:pPr>
            <a:r>
              <a:rPr lang="en-CA" sz="1200" b="1">
                <a:solidFill>
                  <a:srgbClr val="09244D"/>
                </a:solidFill>
              </a:rPr>
              <a:t>Halifax, 31 Oct – 3 Nov 2011</a:t>
            </a:r>
            <a:endParaRPr lang="en-CA" sz="1200" b="1"/>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6"/>
          <p:cNvSpPr>
            <a:spLocks noGrp="1" noChangeArrowheads="1"/>
          </p:cNvSpPr>
          <p:nvPr>
            <p:ph type="sldNum" sz="quarter" idx="10"/>
          </p:nvPr>
        </p:nvSpPr>
        <p:spPr>
          <a:ln/>
        </p:spPr>
        <p:txBody>
          <a:bodyPr/>
          <a:lstStyle>
            <a:lvl1pPr>
              <a:defRPr/>
            </a:lvl1pPr>
          </a:lstStyle>
          <a:p>
            <a:pPr>
              <a:defRPr/>
            </a:pPr>
            <a:fld id="{E3063912-9646-4F7E-BA6E-52FA9BE3192B}" type="slidenum">
              <a:rPr lang="en-CA" altLang="zh-CN"/>
              <a:pPr>
                <a:defRPr/>
              </a:pPr>
              <a:t>‹#›</a:t>
            </a:fld>
            <a:endParaRPr lang="en-CA" altLang="zh-C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38925" y="274638"/>
            <a:ext cx="2058988" cy="580866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29325" cy="580866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6"/>
          <p:cNvSpPr>
            <a:spLocks noGrp="1" noChangeArrowheads="1"/>
          </p:cNvSpPr>
          <p:nvPr>
            <p:ph type="sldNum" sz="quarter" idx="10"/>
          </p:nvPr>
        </p:nvSpPr>
        <p:spPr>
          <a:ln/>
        </p:spPr>
        <p:txBody>
          <a:bodyPr/>
          <a:lstStyle>
            <a:lvl1pPr>
              <a:defRPr/>
            </a:lvl1pPr>
          </a:lstStyle>
          <a:p>
            <a:pPr>
              <a:defRPr/>
            </a:pPr>
            <a:fld id="{885CBA02-5BA6-40CE-A1B1-1A8958325E32}" type="slidenum">
              <a:rPr lang="en-CA" altLang="zh-CN"/>
              <a:pPr>
                <a:defRPr/>
              </a:pPr>
              <a:t>‹#›</a:t>
            </a:fld>
            <a:endParaRPr lang="en-CA" altLang="zh-C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6"/>
          <p:cNvSpPr>
            <a:spLocks noGrp="1" noChangeArrowheads="1"/>
          </p:cNvSpPr>
          <p:nvPr>
            <p:ph type="sldNum" sz="quarter" idx="10"/>
          </p:nvPr>
        </p:nvSpPr>
        <p:spPr>
          <a:ln/>
        </p:spPr>
        <p:txBody>
          <a:bodyPr/>
          <a:lstStyle>
            <a:lvl1pPr>
              <a:defRPr/>
            </a:lvl1pPr>
          </a:lstStyle>
          <a:p>
            <a:pPr>
              <a:defRPr/>
            </a:pPr>
            <a:fld id="{1238FFEF-F92E-4D3E-A6F8-C0A5722A1F75}" type="slidenum">
              <a:rPr lang="en-CA" altLang="zh-CN"/>
              <a:pPr>
                <a:defRPr/>
              </a:pPr>
              <a:t>‹#›</a:t>
            </a:fld>
            <a:endParaRPr lang="en-CA" alt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6"/>
          <p:cNvSpPr>
            <a:spLocks noGrp="1" noChangeArrowheads="1"/>
          </p:cNvSpPr>
          <p:nvPr>
            <p:ph type="sldNum" sz="quarter" idx="10"/>
          </p:nvPr>
        </p:nvSpPr>
        <p:spPr>
          <a:ln/>
        </p:spPr>
        <p:txBody>
          <a:bodyPr/>
          <a:lstStyle>
            <a:lvl1pPr>
              <a:defRPr/>
            </a:lvl1pPr>
          </a:lstStyle>
          <a:p>
            <a:pPr>
              <a:defRPr/>
            </a:pPr>
            <a:fld id="{9C13D849-51C6-4F50-B369-6654B636766B}" type="slidenum">
              <a:rPr lang="en-CA" altLang="zh-CN"/>
              <a:pPr>
                <a:defRPr/>
              </a:pPr>
              <a:t>‹#›</a:t>
            </a:fld>
            <a:endParaRPr lang="en-CA" altLang="zh-CN"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68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59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6"/>
          <p:cNvSpPr>
            <a:spLocks noGrp="1" noChangeArrowheads="1"/>
          </p:cNvSpPr>
          <p:nvPr>
            <p:ph type="sldNum" sz="quarter" idx="10"/>
          </p:nvPr>
        </p:nvSpPr>
        <p:spPr>
          <a:ln/>
        </p:spPr>
        <p:txBody>
          <a:bodyPr/>
          <a:lstStyle>
            <a:lvl1pPr>
              <a:defRPr/>
            </a:lvl1pPr>
          </a:lstStyle>
          <a:p>
            <a:pPr>
              <a:defRPr/>
            </a:pPr>
            <a:fld id="{348F4AE5-B356-4137-B70B-E4ABF2BED785}" type="slidenum">
              <a:rPr lang="en-CA" altLang="zh-CN"/>
              <a:pPr>
                <a:defRPr/>
              </a:pPr>
              <a:t>‹#›</a:t>
            </a:fld>
            <a:endParaRPr lang="en-CA" altLang="zh-C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6"/>
          <p:cNvSpPr>
            <a:spLocks noGrp="1" noChangeArrowheads="1"/>
          </p:cNvSpPr>
          <p:nvPr>
            <p:ph type="sldNum" sz="quarter" idx="10"/>
          </p:nvPr>
        </p:nvSpPr>
        <p:spPr>
          <a:ln/>
        </p:spPr>
        <p:txBody>
          <a:bodyPr/>
          <a:lstStyle>
            <a:lvl1pPr>
              <a:defRPr/>
            </a:lvl1pPr>
          </a:lstStyle>
          <a:p>
            <a:pPr>
              <a:defRPr/>
            </a:pPr>
            <a:fld id="{A75D14A2-A3F4-4FAC-9F0D-2A1C19D1B9E4}" type="slidenum">
              <a:rPr lang="en-CA" altLang="zh-CN"/>
              <a:pPr>
                <a:defRPr/>
              </a:pPr>
              <a:t>‹#›</a:t>
            </a:fld>
            <a:endParaRPr lang="en-CA" altLang="zh-C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6"/>
          <p:cNvSpPr>
            <a:spLocks noGrp="1" noChangeArrowheads="1"/>
          </p:cNvSpPr>
          <p:nvPr>
            <p:ph type="sldNum" sz="quarter" idx="10"/>
          </p:nvPr>
        </p:nvSpPr>
        <p:spPr>
          <a:ln/>
        </p:spPr>
        <p:txBody>
          <a:bodyPr/>
          <a:lstStyle>
            <a:lvl1pPr>
              <a:defRPr/>
            </a:lvl1pPr>
          </a:lstStyle>
          <a:p>
            <a:pPr>
              <a:defRPr/>
            </a:pPr>
            <a:fld id="{E8179762-06AF-47BC-AFBD-D51D7CF13A11}" type="slidenum">
              <a:rPr lang="en-CA" altLang="zh-CN"/>
              <a:pPr>
                <a:defRPr/>
              </a:pPr>
              <a:t>‹#›</a:t>
            </a:fld>
            <a:endParaRPr lang="en-CA" altLang="zh-C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C865FE04-C100-4EC4-A85D-3CAA9FBE0F27}" type="slidenum">
              <a:rPr lang="en-CA" altLang="zh-CN"/>
              <a:pPr>
                <a:defRPr/>
              </a:pPr>
              <a:t>‹#›</a:t>
            </a:fld>
            <a:endParaRPr lang="en-CA" altLang="zh-C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6"/>
          <p:cNvSpPr>
            <a:spLocks noGrp="1" noChangeArrowheads="1"/>
          </p:cNvSpPr>
          <p:nvPr>
            <p:ph type="sldNum" sz="quarter" idx="10"/>
          </p:nvPr>
        </p:nvSpPr>
        <p:spPr>
          <a:ln/>
        </p:spPr>
        <p:txBody>
          <a:bodyPr/>
          <a:lstStyle>
            <a:lvl1pPr>
              <a:defRPr/>
            </a:lvl1pPr>
          </a:lstStyle>
          <a:p>
            <a:pPr>
              <a:defRPr/>
            </a:pPr>
            <a:fld id="{66CBD6F7-3E11-4CFC-85AB-E6962A7CF5FD}" type="slidenum">
              <a:rPr lang="en-CA" altLang="zh-CN"/>
              <a:pPr>
                <a:defRPr/>
              </a:pPr>
              <a:t>‹#›</a:t>
            </a:fld>
            <a:endParaRPr lang="en-CA" altLang="zh-C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6"/>
          <p:cNvSpPr>
            <a:spLocks noGrp="1" noChangeArrowheads="1"/>
          </p:cNvSpPr>
          <p:nvPr>
            <p:ph type="sldNum" sz="quarter" idx="10"/>
          </p:nvPr>
        </p:nvSpPr>
        <p:spPr>
          <a:ln/>
        </p:spPr>
        <p:txBody>
          <a:bodyPr/>
          <a:lstStyle>
            <a:lvl1pPr>
              <a:defRPr/>
            </a:lvl1pPr>
          </a:lstStyle>
          <a:p>
            <a:pPr>
              <a:defRPr/>
            </a:pPr>
            <a:fld id="{09DC926A-ADAC-4054-A034-E59CBD0015FE}" type="slidenum">
              <a:rPr lang="en-CA" altLang="zh-CN"/>
              <a:pPr>
                <a:defRPr/>
              </a:pPr>
              <a:t>‹#›</a:t>
            </a:fld>
            <a:endParaRPr lang="en-CA"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CA" altLang="zh-CN" smtClean="0"/>
              <a:t>Click to edit Master title style</a:t>
            </a:r>
          </a:p>
        </p:txBody>
      </p:sp>
      <p:sp>
        <p:nvSpPr>
          <p:cNvPr id="1027" name="Rectangle 3"/>
          <p:cNvSpPr>
            <a:spLocks noGrp="1" noChangeArrowheads="1"/>
          </p:cNvSpPr>
          <p:nvPr>
            <p:ph type="body" idx="1"/>
          </p:nvPr>
        </p:nvSpPr>
        <p:spPr bwMode="auto">
          <a:xfrm>
            <a:off x="468313" y="15573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CA" altLang="zh-CN" smtClean="0"/>
              <a:t>Click to edit Master text styles</a:t>
            </a:r>
          </a:p>
          <a:p>
            <a:pPr lvl="1"/>
            <a:r>
              <a:rPr lang="en-CA" altLang="zh-CN" smtClean="0"/>
              <a:t>Second level</a:t>
            </a:r>
          </a:p>
          <a:p>
            <a:pPr lvl="2"/>
            <a:r>
              <a:rPr lang="en-CA" altLang="zh-CN" smtClean="0"/>
              <a:t>Third level</a:t>
            </a:r>
          </a:p>
          <a:p>
            <a:pPr lvl="3"/>
            <a:r>
              <a:rPr lang="en-CA" altLang="zh-CN" smtClean="0"/>
              <a:t>Fourth level</a:t>
            </a:r>
          </a:p>
          <a:p>
            <a:pPr lvl="4"/>
            <a:r>
              <a:rPr lang="en-CA" altLang="zh-CN" smtClean="0"/>
              <a:t>Fifth level</a:t>
            </a:r>
          </a:p>
        </p:txBody>
      </p:sp>
      <p:sp>
        <p:nvSpPr>
          <p:cNvPr id="1030" name="Rectangle 6"/>
          <p:cNvSpPr>
            <a:spLocks noGrp="1" noChangeArrowheads="1"/>
          </p:cNvSpPr>
          <p:nvPr>
            <p:ph type="sldNum" sz="quarter" idx="4"/>
          </p:nvPr>
        </p:nvSpPr>
        <p:spPr bwMode="auto">
          <a:xfrm>
            <a:off x="6534150" y="63373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rebuchet MS" pitchFamily="34" charset="0"/>
                <a:ea typeface="宋体" charset="-122"/>
              </a:defRPr>
            </a:lvl1pPr>
          </a:lstStyle>
          <a:p>
            <a:pPr>
              <a:defRPr/>
            </a:pPr>
            <a:fld id="{94C568BA-55BB-4FF8-AE1F-9FEA127D0374}" type="slidenum">
              <a:rPr lang="en-CA" altLang="zh-CN"/>
              <a:pPr>
                <a:defRPr/>
              </a:pPr>
              <a:t>‹#›</a:t>
            </a:fld>
            <a:endParaRPr lang="en-CA" altLang="zh-CN" dirty="0"/>
          </a:p>
        </p:txBody>
      </p:sp>
      <p:sp>
        <p:nvSpPr>
          <p:cNvPr id="11" name="Text Box 16"/>
          <p:cNvSpPr txBox="1">
            <a:spLocks noChangeArrowheads="1"/>
          </p:cNvSpPr>
          <p:nvPr userDrawn="1"/>
        </p:nvSpPr>
        <p:spPr bwMode="auto">
          <a:xfrm>
            <a:off x="179388" y="6381750"/>
            <a:ext cx="2305050" cy="274638"/>
          </a:xfrm>
          <a:prstGeom prst="rect">
            <a:avLst/>
          </a:prstGeom>
          <a:noFill/>
          <a:ln w="9525">
            <a:noFill/>
            <a:miter lim="800000"/>
            <a:headEnd/>
            <a:tailEnd/>
          </a:ln>
          <a:effectLst/>
        </p:spPr>
        <p:txBody>
          <a:bodyPr>
            <a:spAutoFit/>
          </a:bodyPr>
          <a:lstStyle/>
          <a:p>
            <a:pPr>
              <a:defRPr/>
            </a:pPr>
            <a:r>
              <a:rPr lang="en-CA" sz="1200" b="1">
                <a:solidFill>
                  <a:srgbClr val="09244D"/>
                </a:solidFill>
              </a:rPr>
              <a:t>Halifax, 31 Oct – 3 Nov 2011</a:t>
            </a:r>
            <a:endParaRPr lang="en-CA" sz="1200" b="1"/>
          </a:p>
        </p:txBody>
      </p:sp>
      <p:sp>
        <p:nvSpPr>
          <p:cNvPr id="12" name="Rectangle 17"/>
          <p:cNvSpPr>
            <a:spLocks noChangeArrowheads="1"/>
          </p:cNvSpPr>
          <p:nvPr userDrawn="1"/>
        </p:nvSpPr>
        <p:spPr bwMode="auto">
          <a:xfrm>
            <a:off x="3232150" y="6381750"/>
            <a:ext cx="2663825" cy="331788"/>
          </a:xfrm>
          <a:prstGeom prst="rect">
            <a:avLst/>
          </a:prstGeom>
          <a:noFill/>
          <a:ln w="9525">
            <a:noFill/>
            <a:miter lim="800000"/>
            <a:headEnd/>
            <a:tailEnd/>
          </a:ln>
          <a:effectLst/>
        </p:spPr>
        <p:txBody>
          <a:bodyPr/>
          <a:lstStyle/>
          <a:p>
            <a:pPr algn="ctr">
              <a:defRPr/>
            </a:pPr>
            <a:r>
              <a:rPr lang="en-CA" sz="1200" b="1">
                <a:solidFill>
                  <a:srgbClr val="09244D"/>
                </a:solidFill>
              </a:rPr>
              <a:t>ICT Accessibility For All</a:t>
            </a:r>
          </a:p>
        </p:txBody>
      </p:sp>
      <p:pic>
        <p:nvPicPr>
          <p:cNvPr id="13" name="Picture 23" descr="IC_GSClighthouse"/>
          <p:cNvPicPr>
            <a:picLocks noChangeAspect="1" noChangeArrowheads="1"/>
          </p:cNvPicPr>
          <p:nvPr userDrawn="1"/>
        </p:nvPicPr>
        <p:blipFill>
          <a:blip r:embed="rId13" cstate="print">
            <a:clrChange>
              <a:clrFrom>
                <a:srgbClr val="FFFFFF"/>
              </a:clrFrom>
              <a:clrTo>
                <a:srgbClr val="FFFFFF">
                  <a:alpha val="0"/>
                </a:srgbClr>
              </a:clrTo>
            </a:clrChange>
          </a:blip>
          <a:srcRect/>
          <a:stretch>
            <a:fillRect/>
          </a:stretch>
        </p:blipFill>
        <p:spPr bwMode="auto">
          <a:xfrm>
            <a:off x="212725" y="5373688"/>
            <a:ext cx="658813" cy="928687"/>
          </a:xfrm>
          <a:prstGeom prst="rect">
            <a:avLst/>
          </a:prstGeom>
          <a:noFill/>
          <a:ln w="9525">
            <a:noFill/>
            <a:miter lim="800000"/>
            <a:headEnd/>
            <a:tailEnd/>
          </a:ln>
        </p:spPr>
      </p:pic>
      <p:sp>
        <p:nvSpPr>
          <p:cNvPr id="14" name="Rectangle 24"/>
          <p:cNvSpPr>
            <a:spLocks noChangeArrowheads="1"/>
          </p:cNvSpPr>
          <p:nvPr userDrawn="1"/>
        </p:nvSpPr>
        <p:spPr bwMode="auto">
          <a:xfrm>
            <a:off x="7387443" y="260350"/>
            <a:ext cx="1361270" cy="276999"/>
          </a:xfrm>
          <a:prstGeom prst="rect">
            <a:avLst/>
          </a:prstGeom>
          <a:noFill/>
          <a:ln w="9525">
            <a:noFill/>
            <a:miter lim="800000"/>
            <a:headEnd/>
            <a:tailEnd/>
          </a:ln>
          <a:effectLst/>
        </p:spPr>
        <p:txBody>
          <a:bodyPr wrap="none">
            <a:spAutoFit/>
          </a:bodyPr>
          <a:lstStyle/>
          <a:p>
            <a:pPr algn="r">
              <a:defRPr/>
            </a:pPr>
            <a:r>
              <a:rPr lang="en-CA" sz="1200" dirty="0" smtClean="0">
                <a:solidFill>
                  <a:srgbClr val="09244D"/>
                </a:solidFill>
              </a:rPr>
              <a:t>GSC16-PLEN-74</a:t>
            </a:r>
            <a:endParaRPr lang="en-CA" sz="1200" dirty="0">
              <a:solidFill>
                <a:srgbClr val="09244D"/>
              </a:solidFill>
            </a:endParaRPr>
          </a:p>
        </p:txBody>
      </p:sp>
      <p:grpSp>
        <p:nvGrpSpPr>
          <p:cNvPr id="15" name="Group 31"/>
          <p:cNvGrpSpPr>
            <a:grpSpLocks/>
          </p:cNvGrpSpPr>
          <p:nvPr userDrawn="1"/>
        </p:nvGrpSpPr>
        <p:grpSpPr bwMode="auto">
          <a:xfrm>
            <a:off x="7583488" y="5589588"/>
            <a:ext cx="1165225" cy="692150"/>
            <a:chOff x="4241" y="3559"/>
            <a:chExt cx="904" cy="539"/>
          </a:xfrm>
        </p:grpSpPr>
        <p:pic>
          <p:nvPicPr>
            <p:cNvPr id="16" name="Picture 32"/>
            <p:cNvPicPr>
              <a:picLocks noChangeAspect="1" noChangeArrowheads="1"/>
            </p:cNvPicPr>
            <p:nvPr userDrawn="1"/>
          </p:nvPicPr>
          <p:blipFill>
            <a:blip r:embed="rId14" cstate="print"/>
            <a:srcRect/>
            <a:stretch>
              <a:fillRect/>
            </a:stretch>
          </p:blipFill>
          <p:spPr bwMode="auto">
            <a:xfrm>
              <a:off x="4241" y="4012"/>
              <a:ext cx="904" cy="86"/>
            </a:xfrm>
            <a:prstGeom prst="rect">
              <a:avLst/>
            </a:prstGeom>
            <a:noFill/>
            <a:ln w="9525" algn="ctr">
              <a:noFill/>
              <a:miter lim="800000"/>
              <a:headEnd/>
              <a:tailEnd/>
            </a:ln>
          </p:spPr>
        </p:pic>
        <p:pic>
          <p:nvPicPr>
            <p:cNvPr id="17" name="Picture 33" descr="IC_GSCBoat"/>
            <p:cNvPicPr>
              <a:picLocks noChangeAspect="1" noChangeArrowheads="1"/>
            </p:cNvPicPr>
            <p:nvPr userDrawn="1"/>
          </p:nvPicPr>
          <p:blipFill>
            <a:blip r:embed="rId15" cstate="print">
              <a:clrChange>
                <a:clrFrom>
                  <a:srgbClr val="FFFFFF"/>
                </a:clrFrom>
                <a:clrTo>
                  <a:srgbClr val="FFFFFF">
                    <a:alpha val="0"/>
                  </a:srgbClr>
                </a:clrTo>
              </a:clrChange>
            </a:blip>
            <a:srcRect/>
            <a:stretch>
              <a:fillRect/>
            </a:stretch>
          </p:blipFill>
          <p:spPr bwMode="auto">
            <a:xfrm>
              <a:off x="4636" y="3559"/>
              <a:ext cx="373" cy="410"/>
            </a:xfrm>
            <a:prstGeom prst="rect">
              <a:avLst/>
            </a:prstGeom>
            <a:noFill/>
            <a:ln w="9525">
              <a:noFill/>
              <a:miter lim="800000"/>
              <a:headEnd/>
              <a:tailEnd/>
            </a:ln>
          </p:spPr>
        </p:pic>
      </p:grpSp>
    </p:spTree>
  </p:cSld>
  <p:clrMap bg1="lt1" tx1="dk1" bg2="lt2" tx2="dk2" accent1="accent1" accent2="accent2" accent3="accent3" accent4="accent4" accent5="accent5" accent6="accent6" hlink="hlink" folHlink="folHlink"/>
  <p:sldLayoutIdLst>
    <p:sldLayoutId id="2147483695"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hdr="0" ftr="0" dt="0"/>
  <p:txStyles>
    <p:titleStyle>
      <a:lvl1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4000" b="1">
          <a:solidFill>
            <a:srgbClr val="C68803"/>
          </a:solidFill>
          <a:effectLst>
            <a:outerShdw blurRad="38100" dist="38100" dir="2700000" algn="tl">
              <a:srgbClr val="C0C0C0"/>
            </a:outerShdw>
          </a:effectLst>
          <a:latin typeface="Arial" charset="0"/>
        </a:defRPr>
      </a:lvl5pPr>
      <a:lvl6pPr marL="4572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6pPr>
      <a:lvl7pPr marL="9144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7pPr>
      <a:lvl8pPr marL="13716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8pPr>
      <a:lvl9pPr marL="18288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har char="•"/>
        <a:defRPr sz="3200">
          <a:solidFill>
            <a:srgbClr val="09244D"/>
          </a:solidFill>
          <a:latin typeface="+mn-lt"/>
          <a:ea typeface="+mn-ea"/>
          <a:cs typeface="+mn-cs"/>
        </a:defRPr>
      </a:lvl1pPr>
      <a:lvl2pPr marL="742950" indent="-285750" algn="l" rtl="0" eaLnBrk="0" fontAlgn="base" hangingPunct="0">
        <a:spcBef>
          <a:spcPct val="20000"/>
        </a:spcBef>
        <a:spcAft>
          <a:spcPct val="0"/>
        </a:spcAft>
        <a:buChar char="–"/>
        <a:defRPr sz="2800">
          <a:solidFill>
            <a:srgbClr val="09244D"/>
          </a:solidFill>
          <a:latin typeface="+mn-lt"/>
        </a:defRPr>
      </a:lvl2pPr>
      <a:lvl3pPr marL="1143000" indent="-228600" algn="l" rtl="0" eaLnBrk="0" fontAlgn="base" hangingPunct="0">
        <a:spcBef>
          <a:spcPct val="20000"/>
        </a:spcBef>
        <a:spcAft>
          <a:spcPct val="0"/>
        </a:spcAft>
        <a:buChar char="•"/>
        <a:defRPr sz="2400">
          <a:solidFill>
            <a:srgbClr val="09244D"/>
          </a:solidFill>
          <a:latin typeface="+mn-lt"/>
        </a:defRPr>
      </a:lvl3pPr>
      <a:lvl4pPr marL="1600200" indent="-228600" algn="l" rtl="0" eaLnBrk="0" fontAlgn="base" hangingPunct="0">
        <a:spcBef>
          <a:spcPct val="20000"/>
        </a:spcBef>
        <a:spcAft>
          <a:spcPct val="0"/>
        </a:spcAft>
        <a:buChar char="–"/>
        <a:defRPr sz="2000">
          <a:solidFill>
            <a:srgbClr val="09244D"/>
          </a:solidFill>
          <a:latin typeface="+mn-lt"/>
        </a:defRPr>
      </a:lvl4pPr>
      <a:lvl5pPr marL="2057400" indent="-228600" algn="l" rtl="0" eaLnBrk="0" fontAlgn="base" hangingPunct="0">
        <a:spcBef>
          <a:spcPct val="20000"/>
        </a:spcBef>
        <a:spcAft>
          <a:spcPct val="0"/>
        </a:spcAft>
        <a:buChar char="»"/>
        <a:defRPr sz="2000">
          <a:solidFill>
            <a:srgbClr val="09244D"/>
          </a:solidFill>
          <a:latin typeface="+mn-lt"/>
        </a:defRPr>
      </a:lvl5pPr>
      <a:lvl6pPr marL="2514600" indent="-228600" algn="l" rtl="0" fontAlgn="base">
        <a:spcBef>
          <a:spcPct val="20000"/>
        </a:spcBef>
        <a:spcAft>
          <a:spcPct val="0"/>
        </a:spcAft>
        <a:buChar char="»"/>
        <a:defRPr sz="2000">
          <a:solidFill>
            <a:srgbClr val="09244D"/>
          </a:solidFill>
          <a:latin typeface="+mn-lt"/>
        </a:defRPr>
      </a:lvl6pPr>
      <a:lvl7pPr marL="2971800" indent="-228600" algn="l" rtl="0" fontAlgn="base">
        <a:spcBef>
          <a:spcPct val="20000"/>
        </a:spcBef>
        <a:spcAft>
          <a:spcPct val="0"/>
        </a:spcAft>
        <a:buChar char="»"/>
        <a:defRPr sz="2000">
          <a:solidFill>
            <a:srgbClr val="09244D"/>
          </a:solidFill>
          <a:latin typeface="+mn-lt"/>
        </a:defRPr>
      </a:lvl7pPr>
      <a:lvl8pPr marL="3429000" indent="-228600" algn="l" rtl="0" fontAlgn="base">
        <a:spcBef>
          <a:spcPct val="20000"/>
        </a:spcBef>
        <a:spcAft>
          <a:spcPct val="0"/>
        </a:spcAft>
        <a:buChar char="»"/>
        <a:defRPr sz="2000">
          <a:solidFill>
            <a:srgbClr val="09244D"/>
          </a:solidFill>
          <a:latin typeface="+mn-lt"/>
        </a:defRPr>
      </a:lvl8pPr>
      <a:lvl9pPr marL="3886200" indent="-228600" algn="l" rtl="0" fontAlgn="base">
        <a:spcBef>
          <a:spcPct val="20000"/>
        </a:spcBef>
        <a:spcAft>
          <a:spcPct val="0"/>
        </a:spcAft>
        <a:buChar char="»"/>
        <a:defRPr sz="2000">
          <a:solidFill>
            <a:srgbClr val="09244D"/>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jpeg"/><Relationship Id="rId9" Type="http://schemas.openxmlformats.org/officeDocument/2006/relationships/image" Target="../media/image11.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en-US" b="1" dirty="0" smtClean="0"/>
              <a:t>China Information </a:t>
            </a:r>
            <a:r>
              <a:rPr lang="en-US" altLang="zh-CN" b="1" dirty="0" smtClean="0"/>
              <a:t>A</a:t>
            </a:r>
            <a:r>
              <a:rPr lang="en-US" b="1" dirty="0" smtClean="0"/>
              <a:t>ccessibility Standards</a:t>
            </a:r>
            <a:endParaRPr lang="en-CA" altLang="zh-CN" b="1" dirty="0" smtClean="0">
              <a:ea typeface="宋体" charset="-122"/>
            </a:endParaRPr>
          </a:p>
        </p:txBody>
      </p:sp>
      <p:sp>
        <p:nvSpPr>
          <p:cNvPr id="2051" name="Rectangle 3"/>
          <p:cNvSpPr>
            <a:spLocks noGrp="1" noChangeArrowheads="1"/>
          </p:cNvSpPr>
          <p:nvPr>
            <p:ph type="subTitle" idx="1"/>
          </p:nvPr>
        </p:nvSpPr>
        <p:spPr>
          <a:xfrm>
            <a:off x="1357313" y="4071938"/>
            <a:ext cx="6400800" cy="1752600"/>
          </a:xfrm>
        </p:spPr>
        <p:txBody>
          <a:bodyPr/>
          <a:lstStyle/>
          <a:p>
            <a:pPr eaLnBrk="1" hangingPunct="1">
              <a:defRPr/>
            </a:pPr>
            <a:endParaRPr lang="en-GB" dirty="0" smtClean="0"/>
          </a:p>
          <a:p>
            <a:pPr eaLnBrk="1" hangingPunct="1">
              <a:defRPr/>
            </a:pPr>
            <a:r>
              <a:rPr lang="en-GB" dirty="0" err="1" smtClean="0"/>
              <a:t>Zhiqin</a:t>
            </a:r>
            <a:r>
              <a:rPr lang="en-GB" dirty="0" smtClean="0"/>
              <a:t> </a:t>
            </a:r>
            <a:r>
              <a:rPr lang="en-US" altLang="zh-CN" dirty="0" smtClean="0"/>
              <a:t>WANG</a:t>
            </a:r>
            <a:endParaRPr lang="en-GB" dirty="0" smtClean="0"/>
          </a:p>
          <a:p>
            <a:pPr eaLnBrk="1" hangingPunct="1">
              <a:defRPr/>
            </a:pPr>
            <a:r>
              <a:rPr lang="en-GB" dirty="0" smtClean="0"/>
              <a:t> </a:t>
            </a:r>
            <a:r>
              <a:rPr lang="en-US" dirty="0" smtClean="0"/>
              <a:t>CCSA</a:t>
            </a:r>
            <a:endParaRPr lang="en-CA" altLang="zh-CN" dirty="0" smtClean="0">
              <a:ea typeface="宋体" charset="-122"/>
            </a:endParaRPr>
          </a:p>
        </p:txBody>
      </p:sp>
      <p:graphicFrame>
        <p:nvGraphicFramePr>
          <p:cNvPr id="2088" name="Group 40"/>
          <p:cNvGraphicFramePr>
            <a:graphicFrameLocks noGrp="1"/>
          </p:cNvGraphicFramePr>
          <p:nvPr/>
        </p:nvGraphicFramePr>
        <p:xfrm>
          <a:off x="3587750" y="288925"/>
          <a:ext cx="5064125" cy="1310640"/>
        </p:xfrm>
        <a:graphic>
          <a:graphicData uri="http://schemas.openxmlformats.org/drawingml/2006/table">
            <a:tbl>
              <a:tblPr/>
              <a:tblGrid>
                <a:gridCol w="1081088"/>
                <a:gridCol w="3983037"/>
              </a:tblGrid>
              <a:tr h="244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zh-CN" sz="1100" b="0" i="0" u="none" strike="noStrike" cap="none" normalizeH="0" baseline="0" dirty="0" smtClean="0">
                          <a:ln>
                            <a:noFill/>
                          </a:ln>
                          <a:solidFill>
                            <a:srgbClr val="09244D"/>
                          </a:solidFill>
                          <a:effectLst/>
                          <a:latin typeface="Trebuchet MS" pitchFamily="34" charset="0"/>
                          <a:ea typeface="宋体" charset="-122"/>
                        </a:rPr>
                        <a:t>Document No:</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200" b="1" i="0" u="none" strike="noStrike" cap="none" normalizeH="0" baseline="0" dirty="0" smtClean="0">
                          <a:ln>
                            <a:noFill/>
                          </a:ln>
                          <a:solidFill>
                            <a:srgbClr val="09244D"/>
                          </a:solidFill>
                          <a:effectLst/>
                          <a:latin typeface="Arial" charset="0"/>
                          <a:ea typeface="ＭＳ Ｐゴシック" charset="-128"/>
                        </a:rPr>
                        <a:t>GSC16-PLEN-74</a:t>
                      </a:r>
                      <a:endParaRPr kumimoji="0" lang="en-CA" altLang="zh-CN" sz="1200" b="1" i="0" u="none" strike="noStrike" cap="none" normalizeH="0" baseline="0" dirty="0" smtClean="0">
                        <a:ln>
                          <a:noFill/>
                        </a:ln>
                        <a:solidFill>
                          <a:srgbClr val="09244D"/>
                        </a:solidFill>
                        <a:effectLst/>
                        <a:latin typeface="Arial" charset="0"/>
                        <a:ea typeface="ＭＳ Ｐゴシック" charset="-128"/>
                      </a:endParaRP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zh-CN" sz="1100" b="0" i="0" u="none" strike="noStrike" cap="none" normalizeH="0" baseline="0" dirty="0" smtClean="0">
                          <a:ln>
                            <a:noFill/>
                          </a:ln>
                          <a:solidFill>
                            <a:srgbClr val="09244D"/>
                          </a:solidFill>
                          <a:effectLst/>
                          <a:latin typeface="Trebuchet MS" pitchFamily="34" charset="0"/>
                          <a:ea typeface="宋体" charset="-122"/>
                        </a:rPr>
                        <a:t>Source:</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zh-CN" sz="1000" b="0" i="0" u="none" strike="noStrike" cap="none" normalizeH="0" baseline="0" dirty="0" smtClean="0">
                          <a:ln>
                            <a:noFill/>
                          </a:ln>
                          <a:solidFill>
                            <a:srgbClr val="09244D"/>
                          </a:solidFill>
                          <a:effectLst/>
                          <a:latin typeface="Arial" charset="0"/>
                          <a:ea typeface="宋体" charset="-122"/>
                        </a:rPr>
                        <a:t>CCSA</a:t>
                      </a: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zh-CN" sz="1100" b="0" i="0" u="none" strike="noStrike" cap="none" normalizeH="0" baseline="0" dirty="0" smtClean="0">
                          <a:ln>
                            <a:noFill/>
                          </a:ln>
                          <a:solidFill>
                            <a:srgbClr val="09244D"/>
                          </a:solidFill>
                          <a:effectLst/>
                          <a:latin typeface="Trebuchet MS" pitchFamily="34" charset="0"/>
                          <a:ea typeface="宋体" charset="-122"/>
                        </a:rPr>
                        <a:t>Contact:</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zh-CN" sz="1000" b="0" i="0" u="none" strike="noStrike" cap="none" normalizeH="0" baseline="0" dirty="0" err="1" smtClean="0">
                          <a:ln>
                            <a:noFill/>
                          </a:ln>
                          <a:solidFill>
                            <a:srgbClr val="09244D"/>
                          </a:solidFill>
                          <a:effectLst/>
                          <a:latin typeface="Arial" charset="0"/>
                          <a:ea typeface="宋体" charset="-122"/>
                        </a:rPr>
                        <a:t>Zhiqin</a:t>
                      </a:r>
                      <a:r>
                        <a:rPr kumimoji="0" lang="en-CA" altLang="zh-CN" sz="1000" b="0" i="0" u="none" strike="noStrike" cap="none" normalizeH="0" baseline="0" dirty="0" smtClean="0">
                          <a:ln>
                            <a:noFill/>
                          </a:ln>
                          <a:solidFill>
                            <a:srgbClr val="09244D"/>
                          </a:solidFill>
                          <a:effectLst/>
                          <a:latin typeface="Arial" charset="0"/>
                          <a:ea typeface="宋体" charset="-122"/>
                        </a:rPr>
                        <a:t> WANG</a:t>
                      </a: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zh-CN" sz="1100" b="0" i="0" u="none" strike="noStrike" cap="none" normalizeH="0" baseline="0" dirty="0" smtClean="0">
                          <a:ln>
                            <a:noFill/>
                          </a:ln>
                          <a:solidFill>
                            <a:srgbClr val="09244D"/>
                          </a:solidFill>
                          <a:effectLst/>
                          <a:latin typeface="Trebuchet MS" pitchFamily="34" charset="0"/>
                          <a:ea typeface="宋体" charset="-122"/>
                        </a:rPr>
                        <a:t>GSC Session:</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zh-CN" sz="1000" b="0" i="0" u="none" strike="noStrike" cap="none" normalizeH="0" baseline="0" dirty="0" smtClean="0">
                          <a:ln>
                            <a:noFill/>
                          </a:ln>
                          <a:solidFill>
                            <a:srgbClr val="09244D"/>
                          </a:solidFill>
                          <a:effectLst/>
                          <a:latin typeface="Arial" charset="0"/>
                          <a:ea typeface="宋体" charset="-122"/>
                        </a:rPr>
                        <a:t>PLENARY</a:t>
                      </a: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zh-CN" sz="1100" b="0" i="0" u="none" strike="noStrike" cap="none" normalizeH="0" baseline="0" dirty="0" smtClean="0">
                          <a:ln>
                            <a:noFill/>
                          </a:ln>
                          <a:solidFill>
                            <a:srgbClr val="09244D"/>
                          </a:solidFill>
                          <a:effectLst/>
                          <a:latin typeface="Trebuchet MS" pitchFamily="34" charset="0"/>
                          <a:ea typeface="宋体" charset="-122"/>
                        </a:rPr>
                        <a:t>Agenda Item:</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zh-CN" sz="1000" b="0" i="0" u="none" strike="noStrike" cap="none" normalizeH="0" baseline="0" dirty="0" smtClean="0">
                          <a:ln>
                            <a:noFill/>
                          </a:ln>
                          <a:solidFill>
                            <a:srgbClr val="09244D"/>
                          </a:solidFill>
                          <a:effectLst/>
                          <a:latin typeface="Arial" charset="0"/>
                          <a:ea typeface="宋体" charset="-122"/>
                        </a:rPr>
                        <a:t>6.12</a:t>
                      </a: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灯片编号占位符 3"/>
          <p:cNvSpPr>
            <a:spLocks noGrp="1"/>
          </p:cNvSpPr>
          <p:nvPr>
            <p:ph type="sldNum" sz="quarter" idx="10"/>
          </p:nvPr>
        </p:nvSpPr>
        <p:spPr>
          <a:noFill/>
        </p:spPr>
        <p:txBody>
          <a:bodyPr/>
          <a:lstStyle/>
          <a:p>
            <a:fld id="{E8F91C81-FCE2-48A6-A5B7-B4E525C67B1D}" type="slidenum">
              <a:rPr lang="en-CA" altLang="zh-CN" smtClean="0"/>
              <a:pPr/>
              <a:t>10</a:t>
            </a:fld>
            <a:endParaRPr lang="en-CA" altLang="zh-CN" dirty="0" smtClean="0"/>
          </a:p>
        </p:txBody>
      </p:sp>
      <p:sp>
        <p:nvSpPr>
          <p:cNvPr id="23554" name="Rectangle 2"/>
          <p:cNvSpPr>
            <a:spLocks noGrp="1" noChangeArrowheads="1"/>
          </p:cNvSpPr>
          <p:nvPr>
            <p:ph type="title"/>
          </p:nvPr>
        </p:nvSpPr>
        <p:spPr>
          <a:xfrm>
            <a:off x="500063" y="285750"/>
            <a:ext cx="8229600" cy="1143000"/>
          </a:xfrm>
        </p:spPr>
        <p:txBody>
          <a:bodyPr/>
          <a:lstStyle/>
          <a:p>
            <a:pPr eaLnBrk="1" hangingPunct="1">
              <a:defRPr/>
            </a:pPr>
            <a:r>
              <a:rPr lang="en-US" altLang="zh-CN" sz="3600" dirty="0" smtClean="0">
                <a:ea typeface="宋体" charset="-122"/>
              </a:rPr>
              <a:t>Consideration about cooperation</a:t>
            </a:r>
            <a:endParaRPr lang="en-CA" altLang="zh-CN" sz="3600" dirty="0" smtClean="0">
              <a:ea typeface="宋体" charset="-122"/>
            </a:endParaRPr>
          </a:p>
        </p:txBody>
      </p:sp>
      <p:sp>
        <p:nvSpPr>
          <p:cNvPr id="17412" name="Rectangle 3"/>
          <p:cNvSpPr>
            <a:spLocks noGrp="1" noChangeArrowheads="1"/>
          </p:cNvSpPr>
          <p:nvPr>
            <p:ph type="body" idx="1"/>
          </p:nvPr>
        </p:nvSpPr>
        <p:spPr>
          <a:xfrm>
            <a:off x="468313" y="1484313"/>
            <a:ext cx="8229600" cy="4525962"/>
          </a:xfrm>
        </p:spPr>
        <p:txBody>
          <a:bodyPr/>
          <a:lstStyle/>
          <a:p>
            <a:pPr eaLnBrk="1" hangingPunct="1"/>
            <a:r>
              <a:rPr lang="en-US" altLang="zh-CN" sz="2000" dirty="0" smtClean="0">
                <a:ea typeface="宋体" charset="-122"/>
              </a:rPr>
              <a:t>Continue to cooperate with social welfare organizations and corporations,  research and develop more information accessibility standards.</a:t>
            </a:r>
          </a:p>
          <a:p>
            <a:pPr eaLnBrk="1" hangingPunct="1"/>
            <a:r>
              <a:rPr lang="en-US" altLang="zh-CN" sz="2000" dirty="0" smtClean="0">
                <a:ea typeface="宋体" charset="-122"/>
              </a:rPr>
              <a:t>Continue to cooperate with government organizations and NGOs to implement more information accessibility standards in IT products and service systems development, and improve information accessible  environment in china.</a:t>
            </a:r>
          </a:p>
          <a:p>
            <a:pPr eaLnBrk="1" hangingPunct="1"/>
            <a:r>
              <a:rPr lang="en-US" altLang="zh-CN" sz="2000" dirty="0" smtClean="0">
                <a:ea typeface="宋体" charset="-122"/>
              </a:rPr>
              <a:t>Try to cooperation with international corporations , GOs and NGOs to exchange ideas and experience in solving social problems by carrying out information accessibility under the support of government policy or native law.</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3"/>
          <p:cNvSpPr>
            <a:spLocks noGrp="1"/>
          </p:cNvSpPr>
          <p:nvPr>
            <p:ph type="sldNum" sz="quarter" idx="10"/>
          </p:nvPr>
        </p:nvSpPr>
        <p:spPr/>
        <p:txBody>
          <a:bodyPr/>
          <a:lstStyle/>
          <a:p>
            <a:fld id="{029764E0-77A5-461A-B33B-8FE63A2BF257}" type="slidenum">
              <a:rPr lang="en-CA" altLang="zh-CN"/>
              <a:pPr/>
              <a:t>11</a:t>
            </a:fld>
            <a:endParaRPr lang="en-CA" altLang="zh-CN" dirty="0"/>
          </a:p>
        </p:txBody>
      </p:sp>
      <p:sp>
        <p:nvSpPr>
          <p:cNvPr id="26630" name="Text Box 6"/>
          <p:cNvSpPr txBox="1">
            <a:spLocks noChangeArrowheads="1"/>
          </p:cNvSpPr>
          <p:nvPr/>
        </p:nvSpPr>
        <p:spPr bwMode="auto">
          <a:xfrm>
            <a:off x="1547813" y="2636838"/>
            <a:ext cx="6337300" cy="771525"/>
          </a:xfrm>
          <a:prstGeom prst="rect">
            <a:avLst/>
          </a:prstGeom>
          <a:noFill/>
          <a:ln w="9525">
            <a:solidFill>
              <a:srgbClr val="C68803"/>
            </a:solidFill>
            <a:miter lim="800000"/>
            <a:headEnd/>
            <a:tailEnd/>
          </a:ln>
          <a:effectLst/>
        </p:spPr>
        <p:txBody>
          <a:bodyPr>
            <a:spAutoFit/>
          </a:bodyPr>
          <a:lstStyle/>
          <a:p>
            <a:pPr algn="ctr" eaLnBrk="0" hangingPunct="0"/>
            <a:r>
              <a:rPr lang="en-US" sz="4400" b="1" dirty="0">
                <a:solidFill>
                  <a:srgbClr val="09244D"/>
                </a:solidFill>
                <a:effectLst>
                  <a:outerShdw blurRad="38100" dist="38100" dir="2700000" algn="tl">
                    <a:srgbClr val="C0C0C0"/>
                  </a:outerShdw>
                </a:effectLst>
              </a:rPr>
              <a:t>Supplementary Slides</a:t>
            </a:r>
            <a:endParaRPr lang="en-CA" altLang="zh-CN" sz="4400" b="1" dirty="0">
              <a:solidFill>
                <a:srgbClr val="09244D"/>
              </a:solidFill>
              <a:effectLst>
                <a:outerShdw blurRad="38100" dist="38100" dir="2700000" algn="tl">
                  <a:srgbClr val="C0C0C0"/>
                </a:outerShdw>
              </a:effectLst>
              <a:ea typeface="宋体"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灯片编号占位符 3"/>
          <p:cNvSpPr>
            <a:spLocks noGrp="1"/>
          </p:cNvSpPr>
          <p:nvPr>
            <p:ph type="sldNum" sz="quarter" idx="10"/>
          </p:nvPr>
        </p:nvSpPr>
        <p:spPr>
          <a:noFill/>
        </p:spPr>
        <p:txBody>
          <a:bodyPr/>
          <a:lstStyle/>
          <a:p>
            <a:fld id="{F06B2256-02CB-4093-8217-DF48E9B63526}" type="slidenum">
              <a:rPr lang="en-CA" altLang="zh-CN" smtClean="0"/>
              <a:pPr/>
              <a:t>12</a:t>
            </a:fld>
            <a:endParaRPr lang="en-CA" altLang="zh-CN" dirty="0" smtClean="0"/>
          </a:p>
        </p:txBody>
      </p:sp>
      <p:sp>
        <p:nvSpPr>
          <p:cNvPr id="22530" name="Rectangle 2"/>
          <p:cNvSpPr>
            <a:spLocks noGrp="1" noChangeArrowheads="1"/>
          </p:cNvSpPr>
          <p:nvPr>
            <p:ph type="title"/>
          </p:nvPr>
        </p:nvSpPr>
        <p:spPr>
          <a:xfrm>
            <a:off x="404948" y="315658"/>
            <a:ext cx="8229600" cy="1143000"/>
          </a:xfrm>
        </p:spPr>
        <p:txBody>
          <a:bodyPr/>
          <a:lstStyle/>
          <a:p>
            <a:pPr eaLnBrk="1" hangingPunct="1">
              <a:defRPr/>
            </a:pPr>
            <a:r>
              <a:rPr lang="en-CA" altLang="zh-CN" sz="3200" dirty="0" smtClean="0">
                <a:ea typeface="宋体" charset="-122"/>
              </a:rPr>
              <a:t>Information Accessibility Standards developed and issued by MIIT</a:t>
            </a:r>
          </a:p>
        </p:txBody>
      </p:sp>
      <p:grpSp>
        <p:nvGrpSpPr>
          <p:cNvPr id="2" name="组合 16"/>
          <p:cNvGrpSpPr/>
          <p:nvPr/>
        </p:nvGrpSpPr>
        <p:grpSpPr>
          <a:xfrm>
            <a:off x="142844" y="1500174"/>
            <a:ext cx="7422787" cy="1785950"/>
            <a:chOff x="142844" y="1500174"/>
            <a:chExt cx="7422787" cy="1785950"/>
          </a:xfrm>
        </p:grpSpPr>
        <p:sp>
          <p:nvSpPr>
            <p:cNvPr id="7" name="AutoShape 28"/>
            <p:cNvSpPr>
              <a:spLocks noChangeArrowheads="1"/>
            </p:cNvSpPr>
            <p:nvPr/>
          </p:nvSpPr>
          <p:spPr bwMode="auto">
            <a:xfrm>
              <a:off x="357158" y="1714488"/>
              <a:ext cx="7208473" cy="1571636"/>
            </a:xfrm>
            <a:prstGeom prst="roundRect">
              <a:avLst>
                <a:gd name="adj" fmla="val 9741"/>
              </a:avLst>
            </a:prstGeom>
            <a:gradFill rotWithShape="1">
              <a:gsLst>
                <a:gs pos="0">
                  <a:srgbClr val="D3F7ED"/>
                </a:gs>
                <a:gs pos="100000">
                  <a:srgbClr val="D3F7ED">
                    <a:gamma/>
                    <a:tint val="0"/>
                    <a:invGamma/>
                    <a:alpha val="50000"/>
                  </a:srgbClr>
                </a:gs>
              </a:gsLst>
              <a:lin ang="0" scaled="1"/>
            </a:gradFill>
            <a:ln w="57150" cmpd="thickThin" algn="ctr">
              <a:solidFill>
                <a:srgbClr val="15A76F">
                  <a:alpha val="94000"/>
                </a:srgbClr>
              </a:solidFill>
              <a:round/>
              <a:headEnd/>
              <a:tailEnd/>
            </a:ln>
            <a:effectLst/>
          </p:spPr>
          <p:txBody>
            <a:bodyPr wrap="none" lIns="305970" tIns="190781" rIns="91431" bIns="45716" anchor="ctr"/>
            <a:lstStyle/>
            <a:p>
              <a:pPr marL="342900" indent="-342900">
                <a:lnSpc>
                  <a:spcPct val="120000"/>
                </a:lnSpc>
              </a:pPr>
              <a:endParaRPr lang="en-US" altLang="zh-CN" dirty="0" smtClean="0">
                <a:solidFill>
                  <a:srgbClr val="000000"/>
                </a:solidFill>
                <a:latin typeface="HY헤드라인M" pitchFamily="18" charset="-127"/>
                <a:ea typeface="HY헤드라인M" pitchFamily="18" charset="-127"/>
              </a:endParaRPr>
            </a:p>
            <a:p>
              <a:pPr marL="342900" indent="-342900">
                <a:lnSpc>
                  <a:spcPct val="120000"/>
                </a:lnSpc>
              </a:pPr>
              <a:endParaRPr lang="en-US" altLang="zh-CN" sz="1600" dirty="0" smtClean="0">
                <a:solidFill>
                  <a:srgbClr val="000000"/>
                </a:solidFill>
                <a:latin typeface="HY헤드라인M" pitchFamily="18" charset="-127"/>
                <a:ea typeface="HY헤드라인M" pitchFamily="18" charset="-127"/>
              </a:endParaRPr>
            </a:p>
            <a:p>
              <a:pPr marL="342900" indent="-342900">
                <a:lnSpc>
                  <a:spcPct val="120000"/>
                </a:lnSpc>
              </a:pPr>
              <a:endParaRPr lang="en-US" altLang="zh-CN" sz="1600" dirty="0" smtClean="0">
                <a:solidFill>
                  <a:srgbClr val="000000"/>
                </a:solidFill>
                <a:latin typeface="HY헤드라인M" pitchFamily="18" charset="-127"/>
                <a:ea typeface="HY헤드라인M" pitchFamily="18" charset="-127"/>
              </a:endParaRPr>
            </a:p>
            <a:p>
              <a:pPr marL="342900" indent="-342900">
                <a:lnSpc>
                  <a:spcPct val="120000"/>
                </a:lnSpc>
              </a:pPr>
              <a:r>
                <a:rPr lang="en-US" altLang="zh-CN" sz="1600" dirty="0" smtClean="0">
                  <a:solidFill>
                    <a:srgbClr val="000000"/>
                  </a:solidFill>
                  <a:latin typeface="HY헤드라인M" pitchFamily="18" charset="-127"/>
                  <a:ea typeface="HY헤드라인M" pitchFamily="18" charset="-127"/>
                </a:rPr>
                <a:t>YD/T 2313-2011  Information Accessibility Definitions, Symbols</a:t>
              </a:r>
            </a:p>
            <a:p>
              <a:pPr marL="342900" indent="-342900">
                <a:lnSpc>
                  <a:spcPct val="120000"/>
                </a:lnSpc>
              </a:pPr>
              <a:r>
                <a:rPr lang="en-US" altLang="zh-CN" sz="1600" dirty="0" smtClean="0">
                  <a:solidFill>
                    <a:srgbClr val="000000"/>
                  </a:solidFill>
                  <a:latin typeface="HY헤드라인M" pitchFamily="18" charset="-127"/>
                  <a:ea typeface="HY헤드라인M" pitchFamily="18" charset="-127"/>
                </a:rPr>
                <a:t>And Commands</a:t>
              </a:r>
            </a:p>
            <a:p>
              <a:pPr marL="342900" indent="-342900">
                <a:lnSpc>
                  <a:spcPct val="120000"/>
                </a:lnSpc>
              </a:pPr>
              <a:r>
                <a:rPr lang="en-US" altLang="zh-CN" sz="1600" dirty="0" smtClean="0">
                  <a:solidFill>
                    <a:srgbClr val="000000"/>
                  </a:solidFill>
                  <a:latin typeface="HY헤드라인M" pitchFamily="18" charset="-127"/>
                  <a:ea typeface="HY헤드라인M" pitchFamily="18" charset="-127"/>
                </a:rPr>
                <a:t>YD/T 2065-2009  Information Accessibility Design Guidelines to </a:t>
              </a:r>
            </a:p>
            <a:p>
              <a:pPr marL="342900" indent="-342900">
                <a:lnSpc>
                  <a:spcPct val="120000"/>
                </a:lnSpc>
              </a:pPr>
              <a:r>
                <a:rPr lang="en-US" altLang="zh-CN" sz="1600" dirty="0" smtClean="0">
                  <a:solidFill>
                    <a:srgbClr val="000000"/>
                  </a:solidFill>
                  <a:latin typeface="HY헤드라인M" pitchFamily="18" charset="-127"/>
                  <a:ea typeface="HY헤드라인M" pitchFamily="18" charset="-127"/>
                </a:rPr>
                <a:t>Information Terminal Equipment for Persons with Physical Disabilities</a:t>
              </a:r>
            </a:p>
            <a:p>
              <a:pPr marL="342900" indent="-342900">
                <a:lnSpc>
                  <a:spcPct val="120000"/>
                </a:lnSpc>
              </a:pPr>
              <a:endParaRPr lang="en-US" altLang="zh-CN" sz="1600" dirty="0" smtClean="0">
                <a:solidFill>
                  <a:srgbClr val="000000"/>
                </a:solidFill>
                <a:latin typeface="HY헤드라인M" pitchFamily="18" charset="-127"/>
                <a:ea typeface="HY헤드라인M" pitchFamily="18" charset="-127"/>
              </a:endParaRPr>
            </a:p>
            <a:p>
              <a:pPr marL="342900" indent="-342900">
                <a:lnSpc>
                  <a:spcPct val="120000"/>
                </a:lnSpc>
              </a:pPr>
              <a:endParaRPr lang="en-US" altLang="zh-CN" sz="1600" dirty="0" smtClean="0">
                <a:solidFill>
                  <a:srgbClr val="000000"/>
                </a:solidFill>
                <a:latin typeface="HY헤드라인M" pitchFamily="18" charset="-127"/>
                <a:ea typeface="HY헤드라인M" pitchFamily="18" charset="-127"/>
              </a:endParaRPr>
            </a:p>
            <a:p>
              <a:pPr>
                <a:lnSpc>
                  <a:spcPct val="120000"/>
                </a:lnSpc>
              </a:pPr>
              <a:endParaRPr lang="en-US" altLang="ko-KR" dirty="0"/>
            </a:p>
          </p:txBody>
        </p:sp>
        <p:sp>
          <p:nvSpPr>
            <p:cNvPr id="8" name="AutoShape 31"/>
            <p:cNvSpPr>
              <a:spLocks noChangeArrowheads="1"/>
            </p:cNvSpPr>
            <p:nvPr/>
          </p:nvSpPr>
          <p:spPr bwMode="auto">
            <a:xfrm>
              <a:off x="142844" y="1500174"/>
              <a:ext cx="6198892" cy="398266"/>
            </a:xfrm>
            <a:prstGeom prst="roundRect">
              <a:avLst>
                <a:gd name="adj" fmla="val 50000"/>
              </a:avLst>
            </a:prstGeom>
            <a:gradFill rotWithShape="1">
              <a:gsLst>
                <a:gs pos="0">
                  <a:srgbClr val="C0C0C0"/>
                </a:gs>
                <a:gs pos="50000">
                  <a:srgbClr val="C0C0C0">
                    <a:gamma/>
                    <a:tint val="9020"/>
                    <a:invGamma/>
                  </a:srgbClr>
                </a:gs>
                <a:gs pos="100000">
                  <a:srgbClr val="C0C0C0"/>
                </a:gs>
              </a:gsLst>
              <a:lin ang="2700000" scaled="1"/>
            </a:gradFill>
            <a:ln w="9525">
              <a:noFill/>
              <a:round/>
              <a:headEnd/>
              <a:tailEnd/>
            </a:ln>
            <a:effectLst>
              <a:prstShdw prst="shdw17" dist="17961" dir="2700000">
                <a:srgbClr val="C0C0C0">
                  <a:gamma/>
                  <a:shade val="60000"/>
                  <a:invGamma/>
                </a:srgbClr>
              </a:prstShdw>
            </a:effectLst>
          </p:spPr>
          <p:txBody>
            <a:bodyPr wrap="none" anchor="ctr"/>
            <a:lstStyle/>
            <a:p>
              <a:endParaRPr lang="zh-CN" altLang="en-US"/>
            </a:p>
          </p:txBody>
        </p:sp>
        <p:sp>
          <p:nvSpPr>
            <p:cNvPr id="9" name="AutoShape 32"/>
            <p:cNvSpPr>
              <a:spLocks noChangeArrowheads="1"/>
            </p:cNvSpPr>
            <p:nvPr/>
          </p:nvSpPr>
          <p:spPr bwMode="auto">
            <a:xfrm>
              <a:off x="259476" y="1539244"/>
              <a:ext cx="5963887" cy="320125"/>
            </a:xfrm>
            <a:prstGeom prst="roundRect">
              <a:avLst>
                <a:gd name="adj" fmla="val 50000"/>
              </a:avLst>
            </a:prstGeom>
            <a:gradFill rotWithShape="1">
              <a:gsLst>
                <a:gs pos="0">
                  <a:srgbClr val="20B494">
                    <a:gamma/>
                    <a:tint val="24314"/>
                    <a:invGamma/>
                  </a:srgbClr>
                </a:gs>
                <a:gs pos="100000">
                  <a:srgbClr val="20B494"/>
                </a:gs>
              </a:gsLst>
              <a:lin ang="2700000" scaled="1"/>
            </a:gradFill>
            <a:ln w="9525">
              <a:noFill/>
              <a:round/>
              <a:headEnd/>
              <a:tailEnd/>
            </a:ln>
            <a:effectLst>
              <a:prstShdw prst="shdw17" dist="17961" dir="2700000">
                <a:srgbClr val="20B494">
                  <a:gamma/>
                  <a:shade val="60000"/>
                  <a:invGamma/>
                </a:srgbClr>
              </a:prstShdw>
            </a:effectLst>
          </p:spPr>
          <p:txBody>
            <a:bodyPr wrap="none" anchor="ctr"/>
            <a:lstStyle/>
            <a:p>
              <a:pPr>
                <a:buFontTx/>
                <a:buBlip>
                  <a:blip r:embed="rId3"/>
                </a:buBlip>
              </a:pPr>
              <a:r>
                <a:rPr lang="en-US" altLang="ko-KR" sz="1900" dirty="0">
                  <a:solidFill>
                    <a:srgbClr val="000099"/>
                  </a:solidFill>
                  <a:latin typeface="HY헤드라인M" pitchFamily="18" charset="-127"/>
                  <a:ea typeface="HY헤드라인M" pitchFamily="18" charset="-127"/>
                </a:rPr>
                <a:t> </a:t>
              </a:r>
              <a:r>
                <a:rPr lang="en-US" altLang="zh-CN" sz="1900" dirty="0" smtClean="0">
                  <a:solidFill>
                    <a:srgbClr val="000099"/>
                  </a:solidFill>
                  <a:latin typeface="HY헤드라인M" pitchFamily="18" charset="-127"/>
                  <a:ea typeface="HY헤드라인M" pitchFamily="18" charset="-127"/>
                </a:rPr>
                <a:t>Basic standards</a:t>
              </a:r>
              <a:endParaRPr lang="ko-KR" altLang="en-US" sz="1900" dirty="0">
                <a:solidFill>
                  <a:srgbClr val="000099"/>
                </a:solidFill>
                <a:latin typeface="HY헤드라인M" pitchFamily="18" charset="-127"/>
                <a:ea typeface="HY헤드라인M" pitchFamily="18" charset="-127"/>
              </a:endParaRPr>
            </a:p>
          </p:txBody>
        </p:sp>
      </p:grpSp>
      <p:sp>
        <p:nvSpPr>
          <p:cNvPr id="16" name="AutoShape 28"/>
          <p:cNvSpPr>
            <a:spLocks noChangeArrowheads="1"/>
          </p:cNvSpPr>
          <p:nvPr/>
        </p:nvSpPr>
        <p:spPr bwMode="auto">
          <a:xfrm>
            <a:off x="1616252" y="3929066"/>
            <a:ext cx="7215238" cy="2214578"/>
          </a:xfrm>
          <a:prstGeom prst="roundRect">
            <a:avLst>
              <a:gd name="adj" fmla="val 9741"/>
            </a:avLst>
          </a:prstGeom>
          <a:gradFill rotWithShape="1">
            <a:gsLst>
              <a:gs pos="0">
                <a:srgbClr val="D3F7ED"/>
              </a:gs>
              <a:gs pos="100000">
                <a:srgbClr val="D3F7ED">
                  <a:gamma/>
                  <a:tint val="0"/>
                  <a:invGamma/>
                  <a:alpha val="50000"/>
                </a:srgbClr>
              </a:gs>
            </a:gsLst>
            <a:lin ang="0" scaled="1"/>
          </a:gradFill>
          <a:ln w="57150" cmpd="thickThin" algn="ctr">
            <a:solidFill>
              <a:srgbClr val="15A76F">
                <a:alpha val="94000"/>
              </a:srgbClr>
            </a:solidFill>
            <a:round/>
            <a:headEnd/>
            <a:tailEnd/>
          </a:ln>
          <a:effectLst/>
        </p:spPr>
        <p:txBody>
          <a:bodyPr wrap="none" lIns="305970" tIns="190781" rIns="91431" bIns="45716" anchor="ctr"/>
          <a:lstStyle/>
          <a:p>
            <a:pPr marL="342900" indent="-342900">
              <a:lnSpc>
                <a:spcPct val="120000"/>
              </a:lnSpc>
            </a:pPr>
            <a:endParaRPr lang="en-US" altLang="zh-CN" dirty="0" smtClean="0">
              <a:solidFill>
                <a:srgbClr val="000000"/>
              </a:solidFill>
              <a:latin typeface="HY헤드라인M" pitchFamily="18" charset="-127"/>
              <a:ea typeface="HY헤드라인M" pitchFamily="18" charset="-127"/>
            </a:endParaRPr>
          </a:p>
          <a:p>
            <a:pPr marL="342900" indent="-342900">
              <a:lnSpc>
                <a:spcPct val="120000"/>
              </a:lnSpc>
            </a:pPr>
            <a:endParaRPr lang="en-US" altLang="zh-CN" sz="1600" dirty="0" smtClean="0">
              <a:solidFill>
                <a:srgbClr val="000000"/>
              </a:solidFill>
              <a:latin typeface="HY헤드라인M" pitchFamily="18" charset="-127"/>
              <a:ea typeface="HY헤드라인M" pitchFamily="18" charset="-127"/>
            </a:endParaRPr>
          </a:p>
          <a:p>
            <a:pPr marL="342900" indent="-342900">
              <a:lnSpc>
                <a:spcPct val="120000"/>
              </a:lnSpc>
            </a:pPr>
            <a:endParaRPr lang="en-US" altLang="zh-CN" sz="1600" dirty="0" smtClean="0">
              <a:solidFill>
                <a:srgbClr val="000000"/>
              </a:solidFill>
              <a:latin typeface="HY헤드라인M" pitchFamily="18" charset="-127"/>
              <a:ea typeface="HY헤드라인M" pitchFamily="18" charset="-127"/>
            </a:endParaRPr>
          </a:p>
          <a:p>
            <a:pPr marL="342900" indent="-342900">
              <a:lnSpc>
                <a:spcPct val="120000"/>
              </a:lnSpc>
            </a:pPr>
            <a:endParaRPr lang="en-US" altLang="zh-CN" sz="1600" dirty="0" smtClean="0">
              <a:solidFill>
                <a:srgbClr val="000000"/>
              </a:solidFill>
              <a:latin typeface="HY헤드라인M" pitchFamily="18" charset="-127"/>
              <a:ea typeface="HY헤드라인M" pitchFamily="18" charset="-127"/>
            </a:endParaRPr>
          </a:p>
          <a:p>
            <a:pPr marL="342900" indent="-342900">
              <a:lnSpc>
                <a:spcPct val="120000"/>
              </a:lnSpc>
            </a:pPr>
            <a:endParaRPr lang="en-US" altLang="zh-CN" sz="1600" dirty="0" smtClean="0">
              <a:solidFill>
                <a:srgbClr val="000000"/>
              </a:solidFill>
              <a:latin typeface="HY헤드라인M" pitchFamily="18" charset="-127"/>
              <a:ea typeface="HY헤드라인M" pitchFamily="18" charset="-127"/>
            </a:endParaRPr>
          </a:p>
          <a:p>
            <a:pPr marL="342900" indent="-342900">
              <a:lnSpc>
                <a:spcPct val="120000"/>
              </a:lnSpc>
            </a:pPr>
            <a:r>
              <a:rPr lang="en-US" altLang="zh-CN" sz="1600" dirty="0" smtClean="0">
                <a:solidFill>
                  <a:srgbClr val="000000"/>
                </a:solidFill>
                <a:latin typeface="HY헤드라인M" pitchFamily="18" charset="-127"/>
                <a:ea typeface="HY헤드라인M" pitchFamily="18" charset="-127"/>
              </a:rPr>
              <a:t>YD/T 1761-2008   Information Accessibility - for People with </a:t>
            </a:r>
          </a:p>
          <a:p>
            <a:pPr marL="342900" indent="-342900">
              <a:lnSpc>
                <a:spcPct val="120000"/>
              </a:lnSpc>
            </a:pPr>
            <a:r>
              <a:rPr lang="en-US" altLang="zh-CN" sz="1600" dirty="0" smtClean="0">
                <a:solidFill>
                  <a:srgbClr val="000000"/>
                </a:solidFill>
                <a:latin typeface="HY헤드라인M" pitchFamily="18" charset="-127"/>
                <a:ea typeface="HY헤드라인M" pitchFamily="18" charset="-127"/>
              </a:rPr>
              <a:t>physical disabilities – Technical Requirements for Web Accessibility </a:t>
            </a:r>
          </a:p>
          <a:p>
            <a:pPr marL="342900" indent="-342900">
              <a:lnSpc>
                <a:spcPct val="120000"/>
              </a:lnSpc>
            </a:pPr>
            <a:r>
              <a:rPr lang="en-US" altLang="zh-CN" sz="1600" dirty="0" smtClean="0">
                <a:solidFill>
                  <a:srgbClr val="000000"/>
                </a:solidFill>
                <a:latin typeface="HY헤드라인M" pitchFamily="18" charset="-127"/>
                <a:ea typeface="HY헤드라인M" pitchFamily="18" charset="-127"/>
              </a:rPr>
              <a:t>YD/T 1822-2008   Information Accessibility - for People with </a:t>
            </a:r>
          </a:p>
          <a:p>
            <a:pPr marL="342900" indent="-342900">
              <a:lnSpc>
                <a:spcPct val="120000"/>
              </a:lnSpc>
            </a:pPr>
            <a:r>
              <a:rPr lang="en-US" altLang="zh-CN" sz="1600" dirty="0" smtClean="0">
                <a:solidFill>
                  <a:srgbClr val="000000"/>
                </a:solidFill>
                <a:latin typeface="HY헤드라인M" pitchFamily="18" charset="-127"/>
                <a:ea typeface="HY헤드라인M" pitchFamily="18" charset="-127"/>
              </a:rPr>
              <a:t>Physical Disabilities - Testing Specification for Web Content </a:t>
            </a:r>
          </a:p>
          <a:p>
            <a:pPr marL="342900" indent="-342900">
              <a:lnSpc>
                <a:spcPct val="120000"/>
              </a:lnSpc>
            </a:pPr>
            <a:r>
              <a:rPr lang="en-US" altLang="zh-CN" sz="1600" dirty="0" smtClean="0">
                <a:solidFill>
                  <a:srgbClr val="000000"/>
                </a:solidFill>
                <a:latin typeface="HY헤드라인M" pitchFamily="18" charset="-127"/>
                <a:ea typeface="HY헤드라인M" pitchFamily="18" charset="-127"/>
              </a:rPr>
              <a:t>Accessibility Evaluation</a:t>
            </a:r>
          </a:p>
          <a:p>
            <a:pPr marL="342900" indent="-342900">
              <a:lnSpc>
                <a:spcPct val="120000"/>
              </a:lnSpc>
            </a:pPr>
            <a:endParaRPr lang="en-CA" altLang="zh-CN" sz="1600" dirty="0" smtClean="0">
              <a:solidFill>
                <a:srgbClr val="000000"/>
              </a:solidFill>
              <a:latin typeface="HY헤드라인M" pitchFamily="18" charset="-127"/>
              <a:ea typeface="HY헤드라인M" pitchFamily="18" charset="-127"/>
            </a:endParaRPr>
          </a:p>
          <a:p>
            <a:pPr marL="342900" indent="-342900">
              <a:lnSpc>
                <a:spcPct val="120000"/>
              </a:lnSpc>
            </a:pPr>
            <a:endParaRPr lang="en-US" altLang="zh-CN" sz="1600" dirty="0" smtClean="0">
              <a:solidFill>
                <a:srgbClr val="000000"/>
              </a:solidFill>
              <a:latin typeface="HY헤드라인M" pitchFamily="18" charset="-127"/>
              <a:ea typeface="HY헤드라인M" pitchFamily="18" charset="-127"/>
            </a:endParaRPr>
          </a:p>
          <a:p>
            <a:pPr marL="342900" indent="-342900">
              <a:lnSpc>
                <a:spcPct val="120000"/>
              </a:lnSpc>
            </a:pPr>
            <a:endParaRPr lang="en-US" altLang="zh-CN" sz="1600" dirty="0" smtClean="0">
              <a:solidFill>
                <a:srgbClr val="000000"/>
              </a:solidFill>
              <a:latin typeface="HY헤드라인M" pitchFamily="18" charset="-127"/>
              <a:ea typeface="HY헤드라인M" pitchFamily="18" charset="-127"/>
            </a:endParaRPr>
          </a:p>
          <a:p>
            <a:pPr marL="342900" indent="-342900">
              <a:lnSpc>
                <a:spcPct val="120000"/>
              </a:lnSpc>
            </a:pPr>
            <a:endParaRPr lang="en-US" altLang="zh-CN" sz="1600" dirty="0" smtClean="0">
              <a:solidFill>
                <a:srgbClr val="000000"/>
              </a:solidFill>
              <a:latin typeface="HY헤드라인M" pitchFamily="18" charset="-127"/>
              <a:ea typeface="HY헤드라인M" pitchFamily="18" charset="-127"/>
            </a:endParaRPr>
          </a:p>
          <a:p>
            <a:pPr>
              <a:lnSpc>
                <a:spcPct val="120000"/>
              </a:lnSpc>
            </a:pPr>
            <a:endParaRPr lang="en-US" altLang="ko-KR" dirty="0"/>
          </a:p>
        </p:txBody>
      </p:sp>
      <p:sp>
        <p:nvSpPr>
          <p:cNvPr id="12" name="AutoShape 34"/>
          <p:cNvSpPr>
            <a:spLocks noChangeArrowheads="1"/>
          </p:cNvSpPr>
          <p:nvPr/>
        </p:nvSpPr>
        <p:spPr bwMode="auto">
          <a:xfrm>
            <a:off x="1043608" y="3643315"/>
            <a:ext cx="5653088" cy="500066"/>
          </a:xfrm>
          <a:prstGeom prst="roundRect">
            <a:avLst>
              <a:gd name="adj" fmla="val 50000"/>
            </a:avLst>
          </a:prstGeom>
          <a:gradFill rotWithShape="1">
            <a:gsLst>
              <a:gs pos="0">
                <a:srgbClr val="C0C0C0"/>
              </a:gs>
              <a:gs pos="50000">
                <a:srgbClr val="C0C0C0">
                  <a:gamma/>
                  <a:tint val="9020"/>
                  <a:invGamma/>
                </a:srgbClr>
              </a:gs>
              <a:gs pos="100000">
                <a:srgbClr val="C0C0C0"/>
              </a:gs>
            </a:gsLst>
            <a:lin ang="2700000" scaled="1"/>
          </a:gradFill>
          <a:ln w="9525">
            <a:noFill/>
            <a:round/>
            <a:headEnd/>
            <a:tailEnd/>
          </a:ln>
          <a:effectLst>
            <a:prstShdw prst="shdw17" dist="17961" dir="2700000">
              <a:srgbClr val="C0C0C0">
                <a:gamma/>
                <a:shade val="60000"/>
                <a:invGamma/>
              </a:srgbClr>
            </a:prstShdw>
          </a:effectLst>
        </p:spPr>
        <p:txBody>
          <a:bodyPr wrap="none" anchor="ctr"/>
          <a:lstStyle/>
          <a:p>
            <a:endParaRPr lang="zh-CN" altLang="en-US"/>
          </a:p>
        </p:txBody>
      </p:sp>
      <p:sp>
        <p:nvSpPr>
          <p:cNvPr id="13" name="AutoShape 35"/>
          <p:cNvSpPr>
            <a:spLocks noChangeArrowheads="1"/>
          </p:cNvSpPr>
          <p:nvPr/>
        </p:nvSpPr>
        <p:spPr bwMode="auto">
          <a:xfrm>
            <a:off x="1187624" y="3714752"/>
            <a:ext cx="5438775" cy="357190"/>
          </a:xfrm>
          <a:prstGeom prst="roundRect">
            <a:avLst>
              <a:gd name="adj" fmla="val 50000"/>
            </a:avLst>
          </a:prstGeom>
          <a:gradFill rotWithShape="1">
            <a:gsLst>
              <a:gs pos="0">
                <a:srgbClr val="17B1BD">
                  <a:gamma/>
                  <a:tint val="24314"/>
                  <a:invGamma/>
                </a:srgbClr>
              </a:gs>
              <a:gs pos="100000">
                <a:srgbClr val="17B1BD"/>
              </a:gs>
            </a:gsLst>
            <a:lin ang="2700000" scaled="1"/>
          </a:gradFill>
          <a:ln w="9525" algn="ctr">
            <a:noFill/>
            <a:round/>
            <a:headEnd/>
            <a:tailEnd/>
          </a:ln>
          <a:effectLst>
            <a:prstShdw prst="shdw17" dist="17961" dir="2700000">
              <a:srgbClr val="17B1BD">
                <a:gamma/>
                <a:shade val="60000"/>
                <a:invGamma/>
              </a:srgbClr>
            </a:prstShdw>
          </a:effectLst>
        </p:spPr>
        <p:txBody>
          <a:bodyPr wrap="none" anchor="ctr"/>
          <a:lstStyle/>
          <a:p>
            <a:pPr>
              <a:buFontTx/>
              <a:buBlip>
                <a:blip r:embed="rId3"/>
              </a:buBlip>
            </a:pPr>
            <a:r>
              <a:rPr lang="en-US" altLang="ko-KR" sz="1900" dirty="0">
                <a:solidFill>
                  <a:srgbClr val="000099"/>
                </a:solidFill>
                <a:latin typeface="HY헤드라인M" pitchFamily="18" charset="-127"/>
                <a:ea typeface="HY헤드라인M" pitchFamily="18" charset="-127"/>
              </a:rPr>
              <a:t> </a:t>
            </a:r>
            <a:r>
              <a:rPr lang="en-US" altLang="ko-KR" sz="1900" dirty="0" smtClean="0">
                <a:solidFill>
                  <a:srgbClr val="000099"/>
                </a:solidFill>
                <a:latin typeface="HY헤드라인M" pitchFamily="18" charset="-127"/>
                <a:ea typeface="HY헤드라인M" pitchFamily="18" charset="-127"/>
              </a:rPr>
              <a:t>Web </a:t>
            </a:r>
            <a:r>
              <a:rPr lang="en-US" altLang="zh-CN" sz="1900" dirty="0" smtClean="0">
                <a:solidFill>
                  <a:srgbClr val="000099"/>
                </a:solidFill>
                <a:latin typeface="HY헤드라인M" pitchFamily="18" charset="-127"/>
                <a:ea typeface="HY헤드라인M" pitchFamily="18" charset="-127"/>
              </a:rPr>
              <a:t>standards</a:t>
            </a:r>
            <a:endParaRPr lang="ko-KR" altLang="en-US" sz="1900" dirty="0">
              <a:solidFill>
                <a:srgbClr val="000099"/>
              </a:solidFill>
              <a:latin typeface="HY헤드라인M" pitchFamily="18" charset="-127"/>
              <a:ea typeface="HY헤드라인M" pitchFamily="18" charset="-127"/>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灯片编号占位符 3"/>
          <p:cNvSpPr>
            <a:spLocks noGrp="1"/>
          </p:cNvSpPr>
          <p:nvPr>
            <p:ph type="sldNum" sz="quarter" idx="10"/>
          </p:nvPr>
        </p:nvSpPr>
        <p:spPr>
          <a:xfrm>
            <a:off x="5748332" y="4408474"/>
            <a:ext cx="2133600" cy="476250"/>
          </a:xfrm>
          <a:noFill/>
        </p:spPr>
        <p:txBody>
          <a:bodyPr/>
          <a:lstStyle/>
          <a:p>
            <a:fld id="{F06B2256-02CB-4093-8217-DF48E9B63526}" type="slidenum">
              <a:rPr lang="en-CA" altLang="zh-CN" smtClean="0"/>
              <a:pPr/>
              <a:t>13</a:t>
            </a:fld>
            <a:endParaRPr lang="en-CA" altLang="zh-CN" dirty="0" smtClean="0"/>
          </a:p>
        </p:txBody>
      </p:sp>
      <p:sp>
        <p:nvSpPr>
          <p:cNvPr id="16" name="AutoShape 28"/>
          <p:cNvSpPr>
            <a:spLocks noChangeArrowheads="1"/>
          </p:cNvSpPr>
          <p:nvPr/>
        </p:nvSpPr>
        <p:spPr bwMode="auto">
          <a:xfrm>
            <a:off x="1000100" y="2000240"/>
            <a:ext cx="7286676" cy="3500462"/>
          </a:xfrm>
          <a:prstGeom prst="roundRect">
            <a:avLst>
              <a:gd name="adj" fmla="val 9741"/>
            </a:avLst>
          </a:prstGeom>
          <a:gradFill rotWithShape="1">
            <a:gsLst>
              <a:gs pos="0">
                <a:srgbClr val="D3F7ED"/>
              </a:gs>
              <a:gs pos="100000">
                <a:srgbClr val="D3F7ED">
                  <a:gamma/>
                  <a:tint val="0"/>
                  <a:invGamma/>
                  <a:alpha val="50000"/>
                </a:srgbClr>
              </a:gs>
            </a:gsLst>
            <a:lin ang="0" scaled="1"/>
          </a:gradFill>
          <a:ln w="57150" cmpd="thickThin" algn="ctr">
            <a:solidFill>
              <a:srgbClr val="15A76F">
                <a:alpha val="94000"/>
              </a:srgbClr>
            </a:solidFill>
            <a:round/>
            <a:headEnd/>
            <a:tailEnd/>
          </a:ln>
          <a:effectLst/>
        </p:spPr>
        <p:txBody>
          <a:bodyPr wrap="none" lIns="305970" tIns="190781" rIns="91431" bIns="45716" anchor="ctr"/>
          <a:lstStyle/>
          <a:p>
            <a:pPr marL="342900" indent="-342900">
              <a:lnSpc>
                <a:spcPct val="120000"/>
              </a:lnSpc>
            </a:pPr>
            <a:endParaRPr lang="en-US" altLang="zh-CN" dirty="0" smtClean="0">
              <a:solidFill>
                <a:srgbClr val="000000"/>
              </a:solidFill>
              <a:latin typeface="HY헤드라인M" pitchFamily="18" charset="-127"/>
              <a:ea typeface="HY헤드라인M" pitchFamily="18" charset="-127"/>
            </a:endParaRPr>
          </a:p>
          <a:p>
            <a:pPr marL="342900" indent="-342900">
              <a:lnSpc>
                <a:spcPct val="120000"/>
              </a:lnSpc>
            </a:pPr>
            <a:endParaRPr lang="en-US" altLang="zh-CN" sz="1600" dirty="0" smtClean="0">
              <a:solidFill>
                <a:srgbClr val="000000"/>
              </a:solidFill>
              <a:latin typeface="HY헤드라인M" pitchFamily="18" charset="-127"/>
              <a:ea typeface="HY헤드라인M" pitchFamily="18" charset="-127"/>
            </a:endParaRPr>
          </a:p>
          <a:p>
            <a:pPr marL="342900" indent="-342900">
              <a:lnSpc>
                <a:spcPct val="120000"/>
              </a:lnSpc>
            </a:pPr>
            <a:endParaRPr lang="en-US" altLang="zh-CN" sz="1600" dirty="0" smtClean="0">
              <a:solidFill>
                <a:srgbClr val="000000"/>
              </a:solidFill>
              <a:latin typeface="HY헤드라인M" pitchFamily="18" charset="-127"/>
              <a:ea typeface="HY헤드라인M" pitchFamily="18" charset="-127"/>
            </a:endParaRPr>
          </a:p>
          <a:p>
            <a:pPr marL="342900" indent="-342900">
              <a:lnSpc>
                <a:spcPct val="120000"/>
              </a:lnSpc>
            </a:pPr>
            <a:endParaRPr lang="en-US" altLang="zh-CN" sz="1600" dirty="0" smtClean="0">
              <a:solidFill>
                <a:srgbClr val="000000"/>
              </a:solidFill>
              <a:latin typeface="HY헤드라인M" pitchFamily="18" charset="-127"/>
              <a:ea typeface="HY헤드라인M" pitchFamily="18" charset="-127"/>
            </a:endParaRPr>
          </a:p>
          <a:p>
            <a:pPr marL="342900" indent="-342900">
              <a:lnSpc>
                <a:spcPct val="120000"/>
              </a:lnSpc>
            </a:pPr>
            <a:r>
              <a:rPr lang="en-US" altLang="zh-CN" sz="1600" dirty="0" smtClean="0">
                <a:solidFill>
                  <a:srgbClr val="000000"/>
                </a:solidFill>
                <a:latin typeface="HY헤드라인M" pitchFamily="18" charset="-127"/>
                <a:ea typeface="HY헤드라인M" pitchFamily="18" charset="-127"/>
              </a:rPr>
              <a:t>YD/T 1885-2009   Technical Requirements and Test Methods for </a:t>
            </a:r>
          </a:p>
          <a:p>
            <a:pPr marL="342900" indent="-342900">
              <a:lnSpc>
                <a:spcPct val="120000"/>
              </a:lnSpc>
            </a:pPr>
            <a:r>
              <a:rPr lang="en-US" altLang="zh-CN" sz="1600" dirty="0" smtClean="0">
                <a:solidFill>
                  <a:srgbClr val="000000"/>
                </a:solidFill>
                <a:latin typeface="HY헤드라인M" pitchFamily="18" charset="-127"/>
                <a:ea typeface="HY헤드라인M" pitchFamily="18" charset="-127"/>
              </a:rPr>
              <a:t>Wired Headset Interface of Mobile Communication Terminal</a:t>
            </a:r>
          </a:p>
          <a:p>
            <a:pPr marL="342900" indent="-342900">
              <a:lnSpc>
                <a:spcPct val="120000"/>
              </a:lnSpc>
            </a:pPr>
            <a:r>
              <a:rPr lang="en-US" altLang="zh-CN" sz="1600" dirty="0" smtClean="0">
                <a:solidFill>
                  <a:srgbClr val="000000"/>
                </a:solidFill>
                <a:latin typeface="HY헤드라인M" pitchFamily="18" charset="-127"/>
                <a:ea typeface="HY헤드라인M" pitchFamily="18" charset="-127"/>
              </a:rPr>
              <a:t>YD/T 1889-2009   The Requirements of Hearing Aids Compatibility </a:t>
            </a:r>
          </a:p>
          <a:p>
            <a:pPr marL="342900" indent="-342900">
              <a:lnSpc>
                <a:spcPct val="120000"/>
              </a:lnSpc>
            </a:pPr>
            <a:r>
              <a:rPr lang="en-US" altLang="zh-CN" sz="1600" dirty="0" smtClean="0">
                <a:solidFill>
                  <a:srgbClr val="000000"/>
                </a:solidFill>
                <a:latin typeface="HY헤드라인M" pitchFamily="18" charset="-127"/>
                <a:ea typeface="HY헤드라인M" pitchFamily="18" charset="-127"/>
              </a:rPr>
              <a:t>And Test Methods for Telephone Handset</a:t>
            </a:r>
          </a:p>
          <a:p>
            <a:pPr marL="342900" indent="-342900">
              <a:lnSpc>
                <a:spcPct val="120000"/>
              </a:lnSpc>
            </a:pPr>
            <a:r>
              <a:rPr lang="en-US" altLang="zh-CN" sz="1600" dirty="0" smtClean="0">
                <a:solidFill>
                  <a:srgbClr val="000000"/>
                </a:solidFill>
                <a:latin typeface="HY헤드라인M" pitchFamily="18" charset="-127"/>
                <a:ea typeface="HY헤드라인M" pitchFamily="18" charset="-127"/>
              </a:rPr>
              <a:t>YD/T 1890-2009  Technical Requirements and Evaluation Methods</a:t>
            </a:r>
          </a:p>
          <a:p>
            <a:pPr marL="342900" indent="-342900">
              <a:lnSpc>
                <a:spcPct val="120000"/>
              </a:lnSpc>
            </a:pPr>
            <a:r>
              <a:rPr lang="en-US" altLang="zh-CN" sz="1600" dirty="0" smtClean="0">
                <a:solidFill>
                  <a:srgbClr val="000000"/>
                </a:solidFill>
                <a:latin typeface="HY헤드라인M" pitchFamily="18" charset="-127"/>
                <a:ea typeface="HY헤드라인M" pitchFamily="18" charset="-127"/>
              </a:rPr>
              <a:t>For Assistive Technology of Information Accessibility in Information</a:t>
            </a:r>
          </a:p>
          <a:p>
            <a:pPr marL="342900" indent="-342900">
              <a:lnSpc>
                <a:spcPct val="120000"/>
              </a:lnSpc>
            </a:pPr>
            <a:r>
              <a:rPr lang="en-US" altLang="zh-CN" sz="1600" dirty="0" smtClean="0">
                <a:solidFill>
                  <a:srgbClr val="000000"/>
                </a:solidFill>
                <a:latin typeface="HY헤드라인M" pitchFamily="18" charset="-127"/>
                <a:ea typeface="HY헤드라인M" pitchFamily="18" charset="-127"/>
              </a:rPr>
              <a:t>Terminals</a:t>
            </a:r>
          </a:p>
          <a:p>
            <a:pPr marL="342900" indent="-342900">
              <a:lnSpc>
                <a:spcPct val="120000"/>
              </a:lnSpc>
            </a:pPr>
            <a:r>
              <a:rPr lang="en-US" altLang="zh-CN" sz="1600" dirty="0" smtClean="0">
                <a:solidFill>
                  <a:srgbClr val="000000"/>
                </a:solidFill>
                <a:latin typeface="HY헤드라인M" pitchFamily="18" charset="-127"/>
                <a:ea typeface="HY헤드라인M" pitchFamily="18" charset="-127"/>
              </a:rPr>
              <a:t>YD/T 1643-2007   Requirements and Test Methods for Compatibility </a:t>
            </a:r>
          </a:p>
          <a:p>
            <a:pPr marL="342900" indent="-342900">
              <a:lnSpc>
                <a:spcPct val="120000"/>
              </a:lnSpc>
            </a:pPr>
            <a:r>
              <a:rPr lang="en-US" altLang="zh-CN" sz="1600" dirty="0" smtClean="0">
                <a:solidFill>
                  <a:srgbClr val="000000"/>
                </a:solidFill>
                <a:latin typeface="HY헤드라인M" pitchFamily="18" charset="-127"/>
                <a:ea typeface="HY헤드라인M" pitchFamily="18" charset="-127"/>
              </a:rPr>
              <a:t>between Wireless Communication Devices and Hearing Aids</a:t>
            </a:r>
          </a:p>
          <a:p>
            <a:pPr marL="342900" indent="-342900">
              <a:lnSpc>
                <a:spcPct val="120000"/>
              </a:lnSpc>
            </a:pPr>
            <a:endParaRPr lang="en-CA" altLang="zh-CN" sz="1600" dirty="0" smtClean="0">
              <a:solidFill>
                <a:srgbClr val="000000"/>
              </a:solidFill>
              <a:latin typeface="HY헤드라인M" pitchFamily="18" charset="-127"/>
              <a:ea typeface="HY헤드라인M" pitchFamily="18" charset="-127"/>
            </a:endParaRPr>
          </a:p>
          <a:p>
            <a:pPr marL="342900" indent="-342900">
              <a:lnSpc>
                <a:spcPct val="120000"/>
              </a:lnSpc>
            </a:pPr>
            <a:endParaRPr lang="en-US" altLang="zh-CN" sz="1600" dirty="0" smtClean="0">
              <a:solidFill>
                <a:srgbClr val="000000"/>
              </a:solidFill>
              <a:latin typeface="HY헤드라인M" pitchFamily="18" charset="-127"/>
              <a:ea typeface="HY헤드라인M" pitchFamily="18" charset="-127"/>
            </a:endParaRPr>
          </a:p>
          <a:p>
            <a:pPr marL="342900" indent="-342900">
              <a:lnSpc>
                <a:spcPct val="120000"/>
              </a:lnSpc>
            </a:pPr>
            <a:endParaRPr lang="en-US" altLang="zh-CN" sz="1600" dirty="0" smtClean="0">
              <a:solidFill>
                <a:srgbClr val="000000"/>
              </a:solidFill>
              <a:latin typeface="HY헤드라인M" pitchFamily="18" charset="-127"/>
              <a:ea typeface="HY헤드라인M" pitchFamily="18" charset="-127"/>
            </a:endParaRPr>
          </a:p>
          <a:p>
            <a:pPr marL="342900" indent="-342900">
              <a:lnSpc>
                <a:spcPct val="120000"/>
              </a:lnSpc>
            </a:pPr>
            <a:endParaRPr lang="en-US" altLang="zh-CN" sz="1600" dirty="0" smtClean="0">
              <a:solidFill>
                <a:srgbClr val="000000"/>
              </a:solidFill>
              <a:latin typeface="HY헤드라인M" pitchFamily="18" charset="-127"/>
              <a:ea typeface="HY헤드라인M" pitchFamily="18" charset="-127"/>
            </a:endParaRPr>
          </a:p>
          <a:p>
            <a:pPr>
              <a:lnSpc>
                <a:spcPct val="120000"/>
              </a:lnSpc>
            </a:pPr>
            <a:endParaRPr lang="en-US" altLang="ko-KR" dirty="0"/>
          </a:p>
        </p:txBody>
      </p:sp>
      <p:sp>
        <p:nvSpPr>
          <p:cNvPr id="12" name="AutoShape 34"/>
          <p:cNvSpPr>
            <a:spLocks noChangeArrowheads="1"/>
          </p:cNvSpPr>
          <p:nvPr/>
        </p:nvSpPr>
        <p:spPr bwMode="auto">
          <a:xfrm>
            <a:off x="465109" y="1714489"/>
            <a:ext cx="5653088" cy="500066"/>
          </a:xfrm>
          <a:prstGeom prst="roundRect">
            <a:avLst>
              <a:gd name="adj" fmla="val 50000"/>
            </a:avLst>
          </a:prstGeom>
          <a:gradFill rotWithShape="1">
            <a:gsLst>
              <a:gs pos="0">
                <a:srgbClr val="C0C0C0"/>
              </a:gs>
              <a:gs pos="50000">
                <a:srgbClr val="C0C0C0">
                  <a:gamma/>
                  <a:tint val="9020"/>
                  <a:invGamma/>
                </a:srgbClr>
              </a:gs>
              <a:gs pos="100000">
                <a:srgbClr val="C0C0C0"/>
              </a:gs>
            </a:gsLst>
            <a:lin ang="2700000" scaled="1"/>
          </a:gradFill>
          <a:ln w="9525">
            <a:noFill/>
            <a:round/>
            <a:headEnd/>
            <a:tailEnd/>
          </a:ln>
          <a:effectLst>
            <a:prstShdw prst="shdw17" dist="17961" dir="2700000">
              <a:srgbClr val="C0C0C0">
                <a:gamma/>
                <a:shade val="60000"/>
                <a:invGamma/>
              </a:srgbClr>
            </a:prstShdw>
          </a:effectLst>
        </p:spPr>
        <p:txBody>
          <a:bodyPr wrap="none" anchor="ctr"/>
          <a:lstStyle/>
          <a:p>
            <a:endParaRPr lang="zh-CN" altLang="en-US"/>
          </a:p>
        </p:txBody>
      </p:sp>
      <p:sp>
        <p:nvSpPr>
          <p:cNvPr id="13" name="AutoShape 35"/>
          <p:cNvSpPr>
            <a:spLocks noChangeArrowheads="1"/>
          </p:cNvSpPr>
          <p:nvPr/>
        </p:nvSpPr>
        <p:spPr bwMode="auto">
          <a:xfrm>
            <a:off x="571472" y="1785926"/>
            <a:ext cx="5438775" cy="357190"/>
          </a:xfrm>
          <a:prstGeom prst="roundRect">
            <a:avLst>
              <a:gd name="adj" fmla="val 50000"/>
            </a:avLst>
          </a:prstGeom>
          <a:gradFill rotWithShape="1">
            <a:gsLst>
              <a:gs pos="0">
                <a:srgbClr val="17B1BD">
                  <a:gamma/>
                  <a:tint val="24314"/>
                  <a:invGamma/>
                </a:srgbClr>
              </a:gs>
              <a:gs pos="100000">
                <a:srgbClr val="17B1BD"/>
              </a:gs>
            </a:gsLst>
            <a:lin ang="2700000" scaled="1"/>
          </a:gradFill>
          <a:ln w="9525" algn="ctr">
            <a:noFill/>
            <a:round/>
            <a:headEnd/>
            <a:tailEnd/>
          </a:ln>
          <a:effectLst>
            <a:prstShdw prst="shdw17" dist="17961" dir="2700000">
              <a:srgbClr val="17B1BD">
                <a:gamma/>
                <a:shade val="60000"/>
                <a:invGamma/>
              </a:srgbClr>
            </a:prstShdw>
          </a:effectLst>
        </p:spPr>
        <p:txBody>
          <a:bodyPr wrap="none" anchor="ctr"/>
          <a:lstStyle/>
          <a:p>
            <a:pPr>
              <a:buFontTx/>
              <a:buBlip>
                <a:blip r:embed="rId3"/>
              </a:buBlip>
            </a:pPr>
            <a:r>
              <a:rPr lang="en-US" altLang="ko-KR" sz="1900" dirty="0">
                <a:solidFill>
                  <a:srgbClr val="000099"/>
                </a:solidFill>
                <a:latin typeface="HY헤드라인M" pitchFamily="18" charset="-127"/>
                <a:ea typeface="HY헤드라인M" pitchFamily="18" charset="-127"/>
              </a:rPr>
              <a:t> </a:t>
            </a:r>
            <a:r>
              <a:rPr lang="en-US" altLang="ko-KR" sz="1900" dirty="0" smtClean="0">
                <a:solidFill>
                  <a:srgbClr val="000099"/>
                </a:solidFill>
                <a:latin typeface="HY헤드라인M" pitchFamily="18" charset="-127"/>
                <a:ea typeface="HY헤드라인M" pitchFamily="18" charset="-127"/>
              </a:rPr>
              <a:t>Terminal </a:t>
            </a:r>
            <a:r>
              <a:rPr lang="en-US" altLang="zh-CN" sz="1900" dirty="0" smtClean="0">
                <a:solidFill>
                  <a:srgbClr val="000099"/>
                </a:solidFill>
                <a:latin typeface="HY헤드라인M" pitchFamily="18" charset="-127"/>
                <a:ea typeface="HY헤드라인M" pitchFamily="18" charset="-127"/>
              </a:rPr>
              <a:t>Product standards</a:t>
            </a:r>
            <a:endParaRPr lang="ko-KR" altLang="en-US" sz="1900" dirty="0">
              <a:solidFill>
                <a:srgbClr val="000099"/>
              </a:solidFill>
              <a:latin typeface="HY헤드라인M" pitchFamily="18" charset="-127"/>
              <a:ea typeface="HY헤드라인M" pitchFamily="18" charset="-127"/>
            </a:endParaRPr>
          </a:p>
        </p:txBody>
      </p:sp>
      <p:sp>
        <p:nvSpPr>
          <p:cNvPr id="8" name="Rectangle 2"/>
          <p:cNvSpPr>
            <a:spLocks noGrp="1" noChangeArrowheads="1"/>
          </p:cNvSpPr>
          <p:nvPr>
            <p:ph type="title"/>
          </p:nvPr>
        </p:nvSpPr>
        <p:spPr>
          <a:xfrm>
            <a:off x="395536" y="341784"/>
            <a:ext cx="8229600" cy="1143000"/>
          </a:xfrm>
        </p:spPr>
        <p:txBody>
          <a:bodyPr/>
          <a:lstStyle/>
          <a:p>
            <a:pPr eaLnBrk="1" hangingPunct="1">
              <a:defRPr/>
            </a:pPr>
            <a:r>
              <a:rPr lang="en-CA" altLang="zh-CN" sz="3200" dirty="0" smtClean="0">
                <a:ea typeface="宋体" charset="-122"/>
              </a:rPr>
              <a:t>Information Accessibility Standards developed and issued by MIIT</a:t>
            </a:r>
          </a:p>
        </p:txBody>
      </p:sp>
      <p:sp>
        <p:nvSpPr>
          <p:cNvPr id="9" name="灯片编号占位符 3"/>
          <p:cNvSpPr txBox="1">
            <a:spLocks/>
          </p:cNvSpPr>
          <p:nvPr/>
        </p:nvSpPr>
        <p:spPr bwMode="auto">
          <a:xfrm>
            <a:off x="6534150" y="63373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8F91C81-FCE2-48A6-A5B7-B4E525C67B1D}" type="slidenum">
              <a:rPr kumimoji="0" lang="en-CA" altLang="zh-CN" sz="1200" b="0" i="0" u="none" strike="noStrike" kern="1200" cap="none" spc="0" normalizeH="0" baseline="0" noProof="0" smtClean="0">
                <a:ln>
                  <a:noFill/>
                </a:ln>
                <a:solidFill>
                  <a:schemeClr val="tx1"/>
                </a:solidFill>
                <a:effectLst/>
                <a:uLnTx/>
                <a:uFillTx/>
                <a:latin typeface="Trebuchet MS" pitchFamily="34" charset="0"/>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CA" altLang="zh-CN" sz="1200" b="0" i="0" u="none" strike="noStrike" kern="1200" cap="none" spc="0" normalizeH="0" baseline="0" noProof="0" dirty="0" smtClean="0">
              <a:ln>
                <a:noFill/>
              </a:ln>
              <a:solidFill>
                <a:schemeClr val="tx1"/>
              </a:solidFill>
              <a:effectLst/>
              <a:uLnTx/>
              <a:uFillTx/>
              <a:latin typeface="Trebuchet MS" pitchFamily="34" charset="0"/>
              <a:ea typeface="宋体" charset="-122"/>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灯片编号占位符 3"/>
          <p:cNvSpPr>
            <a:spLocks noGrp="1"/>
          </p:cNvSpPr>
          <p:nvPr>
            <p:ph type="sldNum" sz="quarter" idx="10"/>
          </p:nvPr>
        </p:nvSpPr>
        <p:spPr>
          <a:noFill/>
        </p:spPr>
        <p:txBody>
          <a:bodyPr/>
          <a:lstStyle/>
          <a:p>
            <a:fld id="{F06B2256-02CB-4093-8217-DF48E9B63526}" type="slidenum">
              <a:rPr lang="en-CA" altLang="zh-CN" smtClean="0"/>
              <a:pPr/>
              <a:t>14</a:t>
            </a:fld>
            <a:endParaRPr lang="en-CA" altLang="zh-CN" dirty="0" smtClean="0"/>
          </a:p>
        </p:txBody>
      </p:sp>
      <p:sp>
        <p:nvSpPr>
          <p:cNvPr id="22530" name="Rectangle 2"/>
          <p:cNvSpPr>
            <a:spLocks noGrp="1" noChangeArrowheads="1"/>
          </p:cNvSpPr>
          <p:nvPr>
            <p:ph type="title"/>
          </p:nvPr>
        </p:nvSpPr>
        <p:spPr>
          <a:xfrm>
            <a:off x="395536" y="332656"/>
            <a:ext cx="8229600" cy="1143000"/>
          </a:xfrm>
        </p:spPr>
        <p:txBody>
          <a:bodyPr/>
          <a:lstStyle/>
          <a:p>
            <a:pPr eaLnBrk="1" hangingPunct="1">
              <a:defRPr/>
            </a:pPr>
            <a:r>
              <a:rPr lang="en-CA" altLang="zh-CN" sz="3200" dirty="0" smtClean="0">
                <a:ea typeface="宋体" charset="-122"/>
              </a:rPr>
              <a:t>Information Accessibility Standards developed and issued by MIIT</a:t>
            </a:r>
          </a:p>
        </p:txBody>
      </p:sp>
      <p:sp>
        <p:nvSpPr>
          <p:cNvPr id="16" name="AutoShape 28"/>
          <p:cNvSpPr>
            <a:spLocks noChangeArrowheads="1"/>
          </p:cNvSpPr>
          <p:nvPr/>
        </p:nvSpPr>
        <p:spPr bwMode="auto">
          <a:xfrm>
            <a:off x="1249339" y="2285992"/>
            <a:ext cx="7215238" cy="2214578"/>
          </a:xfrm>
          <a:prstGeom prst="roundRect">
            <a:avLst>
              <a:gd name="adj" fmla="val 9741"/>
            </a:avLst>
          </a:prstGeom>
          <a:gradFill rotWithShape="1">
            <a:gsLst>
              <a:gs pos="0">
                <a:srgbClr val="D3F7ED"/>
              </a:gs>
              <a:gs pos="100000">
                <a:srgbClr val="D3F7ED">
                  <a:gamma/>
                  <a:tint val="0"/>
                  <a:invGamma/>
                  <a:alpha val="50000"/>
                </a:srgbClr>
              </a:gs>
            </a:gsLst>
            <a:lin ang="0" scaled="1"/>
          </a:gradFill>
          <a:ln w="57150" cmpd="thickThin" algn="ctr">
            <a:solidFill>
              <a:srgbClr val="15A76F">
                <a:alpha val="94000"/>
              </a:srgbClr>
            </a:solidFill>
            <a:round/>
            <a:headEnd/>
            <a:tailEnd/>
          </a:ln>
          <a:effectLst/>
        </p:spPr>
        <p:txBody>
          <a:bodyPr wrap="none" lIns="305970" tIns="190781" rIns="91431" bIns="45716" anchor="ctr"/>
          <a:lstStyle/>
          <a:p>
            <a:pPr marL="342900" indent="-342900" eaLnBrk="1" hangingPunct="1">
              <a:lnSpc>
                <a:spcPct val="120000"/>
              </a:lnSpc>
            </a:pPr>
            <a:endParaRPr lang="en-US" altLang="zh-CN" sz="1600" dirty="0" smtClean="0">
              <a:solidFill>
                <a:srgbClr val="000000"/>
              </a:solidFill>
              <a:latin typeface="HY헤드라인M" pitchFamily="18" charset="-127"/>
              <a:ea typeface="HY헤드라인M" pitchFamily="18" charset="-127"/>
            </a:endParaRPr>
          </a:p>
          <a:p>
            <a:pPr marL="342900" indent="-342900" eaLnBrk="1" hangingPunct="1">
              <a:lnSpc>
                <a:spcPct val="120000"/>
              </a:lnSpc>
            </a:pPr>
            <a:endParaRPr lang="en-US" altLang="zh-CN" sz="1600" dirty="0" smtClean="0">
              <a:solidFill>
                <a:srgbClr val="000000"/>
              </a:solidFill>
              <a:latin typeface="HY헤드라인M" pitchFamily="18" charset="-127"/>
              <a:ea typeface="HY헤드라인M" pitchFamily="18" charset="-127"/>
            </a:endParaRPr>
          </a:p>
          <a:p>
            <a:pPr marL="342900" indent="-342900" eaLnBrk="1" hangingPunct="1">
              <a:lnSpc>
                <a:spcPct val="120000"/>
              </a:lnSpc>
            </a:pPr>
            <a:endParaRPr lang="en-US" altLang="zh-CN" sz="1600" dirty="0" smtClean="0">
              <a:solidFill>
                <a:srgbClr val="000000"/>
              </a:solidFill>
              <a:latin typeface="HY헤드라인M" pitchFamily="18" charset="-127"/>
              <a:ea typeface="HY헤드라인M" pitchFamily="18" charset="-127"/>
            </a:endParaRPr>
          </a:p>
          <a:p>
            <a:pPr marL="342900" indent="-342900" eaLnBrk="1" hangingPunct="1">
              <a:lnSpc>
                <a:spcPct val="120000"/>
              </a:lnSpc>
            </a:pPr>
            <a:endParaRPr lang="en-US" altLang="zh-CN" sz="1600" dirty="0" smtClean="0">
              <a:solidFill>
                <a:srgbClr val="000000"/>
              </a:solidFill>
              <a:latin typeface="HY헤드라인M" pitchFamily="18" charset="-127"/>
              <a:ea typeface="HY헤드라인M" pitchFamily="18" charset="-127"/>
            </a:endParaRPr>
          </a:p>
          <a:p>
            <a:pPr marL="342900" indent="-342900" eaLnBrk="1" hangingPunct="1">
              <a:lnSpc>
                <a:spcPct val="120000"/>
              </a:lnSpc>
            </a:pPr>
            <a:endParaRPr lang="en-US" altLang="zh-CN" sz="1600" dirty="0" smtClean="0">
              <a:solidFill>
                <a:srgbClr val="000000"/>
              </a:solidFill>
              <a:latin typeface="HY헤드라인M" pitchFamily="18" charset="-127"/>
              <a:ea typeface="HY헤드라인M" pitchFamily="18" charset="-127"/>
            </a:endParaRPr>
          </a:p>
          <a:p>
            <a:pPr marL="342900" indent="-342900" eaLnBrk="1" hangingPunct="1">
              <a:lnSpc>
                <a:spcPct val="120000"/>
              </a:lnSpc>
            </a:pPr>
            <a:endParaRPr lang="en-US" altLang="zh-CN" sz="1600" dirty="0" smtClean="0">
              <a:solidFill>
                <a:srgbClr val="000000"/>
              </a:solidFill>
              <a:latin typeface="HY헤드라인M" pitchFamily="18" charset="-127"/>
              <a:ea typeface="HY헤드라인M" pitchFamily="18" charset="-127"/>
            </a:endParaRPr>
          </a:p>
          <a:p>
            <a:pPr marL="342900" indent="-342900" eaLnBrk="1" hangingPunct="1">
              <a:lnSpc>
                <a:spcPct val="120000"/>
              </a:lnSpc>
            </a:pPr>
            <a:r>
              <a:rPr lang="en-US" altLang="zh-CN" sz="1600" dirty="0" smtClean="0">
                <a:solidFill>
                  <a:srgbClr val="000000"/>
                </a:solidFill>
                <a:latin typeface="HY헤드라인M" pitchFamily="18" charset="-127"/>
                <a:ea typeface="HY헤드라인M" pitchFamily="18" charset="-127"/>
              </a:rPr>
              <a:t>YD/T 2097-2010   Information Accessibility Technological </a:t>
            </a:r>
          </a:p>
          <a:p>
            <a:pPr marL="342900" indent="-342900" eaLnBrk="1" hangingPunct="1">
              <a:lnSpc>
                <a:spcPct val="120000"/>
              </a:lnSpc>
            </a:pPr>
            <a:r>
              <a:rPr lang="en-US" altLang="zh-CN" sz="1600" dirty="0" smtClean="0">
                <a:solidFill>
                  <a:srgbClr val="000000"/>
                </a:solidFill>
                <a:latin typeface="HY헤드라인M" pitchFamily="18" charset="-127"/>
                <a:ea typeface="HY헤드라인M" pitchFamily="18" charset="-127"/>
              </a:rPr>
              <a:t>Requirement for Call Center</a:t>
            </a:r>
          </a:p>
          <a:p>
            <a:pPr marL="342900" indent="-342900" eaLnBrk="1" hangingPunct="1">
              <a:lnSpc>
                <a:spcPct val="120000"/>
              </a:lnSpc>
            </a:pPr>
            <a:r>
              <a:rPr lang="en-US" altLang="zh-CN" sz="1600" dirty="0" smtClean="0">
                <a:solidFill>
                  <a:srgbClr val="000000"/>
                </a:solidFill>
                <a:latin typeface="HY헤드라인M" pitchFamily="18" charset="-127"/>
                <a:ea typeface="HY헤드라인M" pitchFamily="18" charset="-127"/>
              </a:rPr>
              <a:t>YD/T 2098-2010   Technological Requirement of Voice-Enabled </a:t>
            </a:r>
          </a:p>
          <a:p>
            <a:pPr marL="342900" indent="-342900" eaLnBrk="1" hangingPunct="1">
              <a:lnSpc>
                <a:spcPct val="120000"/>
              </a:lnSpc>
            </a:pPr>
            <a:r>
              <a:rPr lang="en-US" altLang="zh-CN" sz="1600" dirty="0" smtClean="0">
                <a:solidFill>
                  <a:srgbClr val="000000"/>
                </a:solidFill>
                <a:latin typeface="HY헤드라인M" pitchFamily="18" charset="-127"/>
                <a:ea typeface="HY헤드라인M" pitchFamily="18" charset="-127"/>
              </a:rPr>
              <a:t>Web Service</a:t>
            </a:r>
          </a:p>
          <a:p>
            <a:pPr marL="342900" indent="-342900" eaLnBrk="1" hangingPunct="1">
              <a:lnSpc>
                <a:spcPct val="120000"/>
              </a:lnSpc>
            </a:pPr>
            <a:r>
              <a:rPr lang="en-US" altLang="zh-CN" sz="1600" dirty="0" smtClean="0">
                <a:solidFill>
                  <a:srgbClr val="000000"/>
                </a:solidFill>
                <a:latin typeface="HY헤드라인M" pitchFamily="18" charset="-127"/>
                <a:ea typeface="HY헤드라인M" pitchFamily="18" charset="-127"/>
              </a:rPr>
              <a:t>YD/T 2099-2010   Information Accessibility Technical Requirements</a:t>
            </a:r>
          </a:p>
          <a:p>
            <a:pPr marL="342900" indent="-342900" eaLnBrk="1" hangingPunct="1">
              <a:lnSpc>
                <a:spcPct val="120000"/>
              </a:lnSpc>
            </a:pPr>
            <a:r>
              <a:rPr lang="en-US" altLang="zh-CN" sz="1600" dirty="0" smtClean="0">
                <a:solidFill>
                  <a:srgbClr val="000000"/>
                </a:solidFill>
                <a:latin typeface="HY헤드라인M" pitchFamily="18" charset="-127"/>
                <a:ea typeface="HY헤드라인M" pitchFamily="18" charset="-127"/>
              </a:rPr>
              <a:t>for Deaf Assistant System in Public Place</a:t>
            </a:r>
          </a:p>
          <a:p>
            <a:pPr marL="342900" indent="-342900">
              <a:lnSpc>
                <a:spcPct val="120000"/>
              </a:lnSpc>
            </a:pPr>
            <a:endParaRPr lang="en-US" altLang="zh-CN" sz="1600" dirty="0" smtClean="0">
              <a:solidFill>
                <a:srgbClr val="000000"/>
              </a:solidFill>
              <a:latin typeface="HY헤드라인M" pitchFamily="18" charset="-127"/>
              <a:ea typeface="HY헤드라인M" pitchFamily="18" charset="-127"/>
            </a:endParaRPr>
          </a:p>
          <a:p>
            <a:pPr marL="342900" indent="-342900">
              <a:lnSpc>
                <a:spcPct val="120000"/>
              </a:lnSpc>
            </a:pPr>
            <a:endParaRPr lang="en-CA" altLang="zh-CN" sz="1600" dirty="0" smtClean="0">
              <a:solidFill>
                <a:srgbClr val="000000"/>
              </a:solidFill>
              <a:latin typeface="HY헤드라인M" pitchFamily="18" charset="-127"/>
              <a:ea typeface="HY헤드라인M" pitchFamily="18" charset="-127"/>
            </a:endParaRPr>
          </a:p>
          <a:p>
            <a:pPr marL="342900" indent="-342900">
              <a:lnSpc>
                <a:spcPct val="120000"/>
              </a:lnSpc>
            </a:pPr>
            <a:endParaRPr lang="en-US" altLang="zh-CN" sz="1600" dirty="0" smtClean="0">
              <a:solidFill>
                <a:srgbClr val="000000"/>
              </a:solidFill>
              <a:latin typeface="HY헤드라인M" pitchFamily="18" charset="-127"/>
              <a:ea typeface="HY헤드라인M" pitchFamily="18" charset="-127"/>
            </a:endParaRPr>
          </a:p>
          <a:p>
            <a:pPr marL="342900" indent="-342900">
              <a:lnSpc>
                <a:spcPct val="120000"/>
              </a:lnSpc>
            </a:pPr>
            <a:endParaRPr lang="en-US" altLang="zh-CN" sz="1600" dirty="0" smtClean="0">
              <a:solidFill>
                <a:srgbClr val="000000"/>
              </a:solidFill>
              <a:latin typeface="HY헤드라인M" pitchFamily="18" charset="-127"/>
              <a:ea typeface="HY헤드라인M" pitchFamily="18" charset="-127"/>
            </a:endParaRPr>
          </a:p>
          <a:p>
            <a:pPr marL="342900" indent="-342900">
              <a:lnSpc>
                <a:spcPct val="120000"/>
              </a:lnSpc>
            </a:pPr>
            <a:endParaRPr lang="en-US" altLang="zh-CN" sz="1600" dirty="0" smtClean="0">
              <a:solidFill>
                <a:srgbClr val="000000"/>
              </a:solidFill>
              <a:latin typeface="HY헤드라인M" pitchFamily="18" charset="-127"/>
              <a:ea typeface="HY헤드라인M" pitchFamily="18" charset="-127"/>
            </a:endParaRPr>
          </a:p>
          <a:p>
            <a:pPr>
              <a:lnSpc>
                <a:spcPct val="120000"/>
              </a:lnSpc>
            </a:pPr>
            <a:endParaRPr lang="en-US" altLang="ko-KR" dirty="0"/>
          </a:p>
        </p:txBody>
      </p:sp>
      <p:sp>
        <p:nvSpPr>
          <p:cNvPr id="12" name="AutoShape 34"/>
          <p:cNvSpPr>
            <a:spLocks noChangeArrowheads="1"/>
          </p:cNvSpPr>
          <p:nvPr/>
        </p:nvSpPr>
        <p:spPr bwMode="auto">
          <a:xfrm>
            <a:off x="714348" y="2000241"/>
            <a:ext cx="5653088" cy="500066"/>
          </a:xfrm>
          <a:prstGeom prst="roundRect">
            <a:avLst>
              <a:gd name="adj" fmla="val 50000"/>
            </a:avLst>
          </a:prstGeom>
          <a:gradFill rotWithShape="1">
            <a:gsLst>
              <a:gs pos="0">
                <a:srgbClr val="C0C0C0"/>
              </a:gs>
              <a:gs pos="50000">
                <a:srgbClr val="C0C0C0">
                  <a:gamma/>
                  <a:tint val="9020"/>
                  <a:invGamma/>
                </a:srgbClr>
              </a:gs>
              <a:gs pos="100000">
                <a:srgbClr val="C0C0C0"/>
              </a:gs>
            </a:gsLst>
            <a:lin ang="2700000" scaled="1"/>
          </a:gradFill>
          <a:ln w="9525">
            <a:noFill/>
            <a:round/>
            <a:headEnd/>
            <a:tailEnd/>
          </a:ln>
          <a:effectLst>
            <a:prstShdw prst="shdw17" dist="17961" dir="2700000">
              <a:srgbClr val="C0C0C0">
                <a:gamma/>
                <a:shade val="60000"/>
                <a:invGamma/>
              </a:srgbClr>
            </a:prstShdw>
          </a:effectLst>
        </p:spPr>
        <p:txBody>
          <a:bodyPr wrap="none" anchor="ctr"/>
          <a:lstStyle/>
          <a:p>
            <a:endParaRPr lang="zh-CN" altLang="en-US"/>
          </a:p>
        </p:txBody>
      </p:sp>
      <p:sp>
        <p:nvSpPr>
          <p:cNvPr id="13" name="AutoShape 35"/>
          <p:cNvSpPr>
            <a:spLocks noChangeArrowheads="1"/>
          </p:cNvSpPr>
          <p:nvPr/>
        </p:nvSpPr>
        <p:spPr bwMode="auto">
          <a:xfrm>
            <a:off x="820711" y="2071678"/>
            <a:ext cx="5438775" cy="357190"/>
          </a:xfrm>
          <a:prstGeom prst="roundRect">
            <a:avLst>
              <a:gd name="adj" fmla="val 50000"/>
            </a:avLst>
          </a:prstGeom>
          <a:gradFill rotWithShape="1">
            <a:gsLst>
              <a:gs pos="0">
                <a:srgbClr val="17B1BD">
                  <a:gamma/>
                  <a:tint val="24314"/>
                  <a:invGamma/>
                </a:srgbClr>
              </a:gs>
              <a:gs pos="100000">
                <a:srgbClr val="17B1BD"/>
              </a:gs>
            </a:gsLst>
            <a:lin ang="2700000" scaled="1"/>
          </a:gradFill>
          <a:ln w="9525" algn="ctr">
            <a:noFill/>
            <a:round/>
            <a:headEnd/>
            <a:tailEnd/>
          </a:ln>
          <a:effectLst>
            <a:prstShdw prst="shdw17" dist="17961" dir="2700000">
              <a:srgbClr val="17B1BD">
                <a:gamma/>
                <a:shade val="60000"/>
                <a:invGamma/>
              </a:srgbClr>
            </a:prstShdw>
          </a:effectLst>
        </p:spPr>
        <p:txBody>
          <a:bodyPr wrap="none" anchor="ctr"/>
          <a:lstStyle/>
          <a:p>
            <a:pPr>
              <a:buFontTx/>
              <a:buBlip>
                <a:blip r:embed="rId3"/>
              </a:buBlip>
            </a:pPr>
            <a:r>
              <a:rPr lang="en-US" altLang="ko-KR" sz="1900" dirty="0">
                <a:solidFill>
                  <a:srgbClr val="000099"/>
                </a:solidFill>
                <a:latin typeface="HY헤드라인M" pitchFamily="18" charset="-127"/>
                <a:ea typeface="HY헤드라인M" pitchFamily="18" charset="-127"/>
              </a:rPr>
              <a:t> </a:t>
            </a:r>
            <a:r>
              <a:rPr lang="en-US" altLang="ko-KR" sz="1900" dirty="0" smtClean="0">
                <a:solidFill>
                  <a:srgbClr val="000099"/>
                </a:solidFill>
                <a:latin typeface="HY헤드라인M" pitchFamily="18" charset="-127"/>
                <a:ea typeface="HY헤드라인M" pitchFamily="18" charset="-127"/>
              </a:rPr>
              <a:t>Service system </a:t>
            </a:r>
            <a:r>
              <a:rPr lang="en-US" altLang="zh-CN" sz="1900" dirty="0" smtClean="0">
                <a:solidFill>
                  <a:srgbClr val="000099"/>
                </a:solidFill>
                <a:latin typeface="HY헤드라인M" pitchFamily="18" charset="-127"/>
                <a:ea typeface="HY헤드라인M" pitchFamily="18" charset="-127"/>
              </a:rPr>
              <a:t>standards</a:t>
            </a:r>
            <a:endParaRPr lang="ko-KR" altLang="en-US" sz="1900" dirty="0">
              <a:solidFill>
                <a:srgbClr val="000099"/>
              </a:solidFill>
              <a:latin typeface="HY헤드라인M" pitchFamily="18" charset="-127"/>
              <a:ea typeface="HY헤드라인M" pitchFamily="18" charset="-127"/>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灯片编号占位符 3"/>
          <p:cNvSpPr>
            <a:spLocks noGrp="1"/>
          </p:cNvSpPr>
          <p:nvPr>
            <p:ph type="sldNum" sz="quarter" idx="10"/>
          </p:nvPr>
        </p:nvSpPr>
        <p:spPr>
          <a:noFill/>
        </p:spPr>
        <p:txBody>
          <a:bodyPr/>
          <a:lstStyle/>
          <a:p>
            <a:fld id="{53AE9C6F-7899-4E42-8279-744C0008D207}" type="slidenum">
              <a:rPr lang="en-CA" altLang="zh-CN" smtClean="0"/>
              <a:pPr/>
              <a:t>2</a:t>
            </a:fld>
            <a:endParaRPr lang="en-CA" altLang="zh-CN" dirty="0" smtClean="0"/>
          </a:p>
        </p:txBody>
      </p:sp>
      <p:sp>
        <p:nvSpPr>
          <p:cNvPr id="19458" name="Rectangle 2"/>
          <p:cNvSpPr>
            <a:spLocks noGrp="1" noChangeArrowheads="1"/>
          </p:cNvSpPr>
          <p:nvPr>
            <p:ph type="title"/>
          </p:nvPr>
        </p:nvSpPr>
        <p:spPr/>
        <p:txBody>
          <a:bodyPr/>
          <a:lstStyle/>
          <a:p>
            <a:pPr>
              <a:defRPr/>
            </a:pPr>
            <a:r>
              <a:rPr lang="en-CA" altLang="zh-CN" dirty="0">
                <a:ea typeface="宋体" charset="-122"/>
              </a:rPr>
              <a:t>Guidelines for Presentations</a:t>
            </a:r>
          </a:p>
        </p:txBody>
      </p:sp>
      <p:sp>
        <p:nvSpPr>
          <p:cNvPr id="4100" name="Rectangle 3"/>
          <p:cNvSpPr>
            <a:spLocks noGrp="1" noChangeArrowheads="1"/>
          </p:cNvSpPr>
          <p:nvPr>
            <p:ph type="body" idx="1"/>
          </p:nvPr>
        </p:nvSpPr>
        <p:spPr>
          <a:xfrm>
            <a:off x="468313" y="1557338"/>
            <a:ext cx="7889901" cy="3300412"/>
          </a:xfrm>
        </p:spPr>
        <p:txBody>
          <a:bodyPr/>
          <a:lstStyle/>
          <a:p>
            <a:r>
              <a:rPr lang="en-US" altLang="zh-CN" sz="2800" b="1" i="1" dirty="0" smtClean="0">
                <a:ea typeface="宋体" charset="-122"/>
              </a:rPr>
              <a:t>Information accessibility standards research</a:t>
            </a:r>
          </a:p>
          <a:p>
            <a:r>
              <a:rPr lang="en-US" altLang="zh-CN" sz="2800" i="1" dirty="0" smtClean="0">
                <a:ea typeface="宋体" charset="-122"/>
              </a:rPr>
              <a:t>Web accessibility standard implementation in china</a:t>
            </a:r>
          </a:p>
          <a:p>
            <a:r>
              <a:rPr lang="en-US" altLang="zh-CN" sz="2800" i="1" dirty="0" smtClean="0">
                <a:ea typeface="宋体" charset="-122"/>
              </a:rPr>
              <a:t>Some Consideration for future work and international cooperation   </a:t>
            </a:r>
            <a:endParaRPr lang="en-CA" altLang="zh-CN" sz="2800" i="1" dirty="0" smtClean="0">
              <a:ea typeface="宋体"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灯片编号占位符 3"/>
          <p:cNvSpPr>
            <a:spLocks noGrp="1"/>
          </p:cNvSpPr>
          <p:nvPr>
            <p:ph type="sldNum" sz="quarter" idx="10"/>
          </p:nvPr>
        </p:nvSpPr>
        <p:spPr>
          <a:noFill/>
        </p:spPr>
        <p:txBody>
          <a:bodyPr/>
          <a:lstStyle/>
          <a:p>
            <a:fld id="{8A53C6E0-B87A-4A36-B9C6-38AA6A340233}" type="slidenum">
              <a:rPr lang="en-CA" altLang="zh-CN" smtClean="0"/>
              <a:pPr/>
              <a:t>3</a:t>
            </a:fld>
            <a:endParaRPr lang="en-CA" altLang="zh-CN" dirty="0" smtClean="0"/>
          </a:p>
        </p:txBody>
      </p:sp>
      <p:sp>
        <p:nvSpPr>
          <p:cNvPr id="21506" name="Rectangle 2"/>
          <p:cNvSpPr>
            <a:spLocks noGrp="1" noChangeArrowheads="1"/>
          </p:cNvSpPr>
          <p:nvPr>
            <p:ph type="title"/>
          </p:nvPr>
        </p:nvSpPr>
        <p:spPr>
          <a:xfrm>
            <a:off x="457200" y="432334"/>
            <a:ext cx="8329642" cy="1143000"/>
          </a:xfrm>
        </p:spPr>
        <p:txBody>
          <a:bodyPr/>
          <a:lstStyle/>
          <a:p>
            <a:pPr algn="l" eaLnBrk="1" hangingPunct="1">
              <a:defRPr/>
            </a:pPr>
            <a:r>
              <a:rPr lang="en-CA" altLang="zh-CN" sz="3200" dirty="0" smtClean="0">
                <a:ea typeface="宋体" charset="-122"/>
              </a:rPr>
              <a:t>China information accessibility Standards Research direction</a:t>
            </a:r>
          </a:p>
        </p:txBody>
      </p:sp>
      <p:sp>
        <p:nvSpPr>
          <p:cNvPr id="6148" name="Rectangle 3"/>
          <p:cNvSpPr>
            <a:spLocks noGrp="1" noChangeArrowheads="1"/>
          </p:cNvSpPr>
          <p:nvPr>
            <p:ph type="body" idx="1"/>
          </p:nvPr>
        </p:nvSpPr>
        <p:spPr>
          <a:xfrm>
            <a:off x="357188" y="1800759"/>
            <a:ext cx="8501062" cy="3500449"/>
          </a:xfrm>
        </p:spPr>
        <p:txBody>
          <a:bodyPr/>
          <a:lstStyle/>
          <a:p>
            <a:pPr eaLnBrk="1" hangingPunct="1"/>
            <a:r>
              <a:rPr lang="en-CA" altLang="zh-CN" sz="2800" dirty="0" smtClean="0">
                <a:ea typeface="宋体" charset="-122"/>
              </a:rPr>
              <a:t>for people with </a:t>
            </a:r>
            <a:r>
              <a:rPr lang="en-US" sz="2800" dirty="0" smtClean="0"/>
              <a:t>Physical hypo function</a:t>
            </a:r>
          </a:p>
          <a:p>
            <a:pPr eaLnBrk="1" hangingPunct="1"/>
            <a:r>
              <a:rPr lang="en-CA" altLang="zh-CN" sz="2800" dirty="0" smtClean="0">
                <a:ea typeface="宋体" charset="-122"/>
              </a:rPr>
              <a:t>for people </a:t>
            </a:r>
            <a:r>
              <a:rPr lang="en-US" sz="2800" dirty="0" smtClean="0"/>
              <a:t>with low income or living  in under-developed area</a:t>
            </a:r>
          </a:p>
          <a:p>
            <a:pPr eaLnBrk="1" hangingPunct="1"/>
            <a:r>
              <a:rPr lang="en-CA" altLang="zh-CN" sz="2800" dirty="0" smtClean="0">
                <a:ea typeface="宋体" charset="-122"/>
              </a:rPr>
              <a:t>for people </a:t>
            </a:r>
            <a:r>
              <a:rPr lang="en-US" sz="2800" dirty="0" smtClean="0"/>
              <a:t>living in unacquainted language and culture environment </a:t>
            </a:r>
          </a:p>
          <a:p>
            <a:pPr eaLnBrk="1" hangingPunct="1"/>
            <a:r>
              <a:rPr lang="en-CA" altLang="zh-CN" sz="2800" dirty="0" smtClean="0">
                <a:ea typeface="宋体" charset="-122"/>
              </a:rPr>
              <a:t> f</a:t>
            </a:r>
            <a:r>
              <a:rPr lang="en-US" sz="2800" dirty="0" smtClean="0"/>
              <a:t>or people with special behavior habit</a:t>
            </a:r>
          </a:p>
          <a:p>
            <a:pPr eaLnBrk="1" hangingPunct="1"/>
            <a:endParaRPr lang="en-US" altLang="zh-CN" sz="2800" dirty="0" smtClean="0">
              <a:solidFill>
                <a:srgbClr val="FF0000"/>
              </a:solidFill>
              <a:ea typeface="宋体"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灯片编号占位符 3"/>
          <p:cNvSpPr>
            <a:spLocks noGrp="1"/>
          </p:cNvSpPr>
          <p:nvPr>
            <p:ph type="sldNum" sz="quarter" idx="10"/>
          </p:nvPr>
        </p:nvSpPr>
        <p:spPr>
          <a:noFill/>
        </p:spPr>
        <p:txBody>
          <a:bodyPr/>
          <a:lstStyle/>
          <a:p>
            <a:fld id="{8A53C6E0-B87A-4A36-B9C6-38AA6A340233}" type="slidenum">
              <a:rPr lang="en-CA" altLang="zh-CN" smtClean="0"/>
              <a:pPr/>
              <a:t>4</a:t>
            </a:fld>
            <a:endParaRPr lang="en-CA" altLang="zh-CN" dirty="0" smtClean="0"/>
          </a:p>
        </p:txBody>
      </p:sp>
      <p:sp>
        <p:nvSpPr>
          <p:cNvPr id="21506" name="Rectangle 2"/>
          <p:cNvSpPr>
            <a:spLocks noGrp="1" noChangeArrowheads="1"/>
          </p:cNvSpPr>
          <p:nvPr>
            <p:ph type="title"/>
          </p:nvPr>
        </p:nvSpPr>
        <p:spPr/>
        <p:txBody>
          <a:bodyPr/>
          <a:lstStyle/>
          <a:p>
            <a:pPr algn="l" eaLnBrk="1" hangingPunct="1">
              <a:defRPr/>
            </a:pPr>
            <a:r>
              <a:rPr lang="en-CA" altLang="zh-CN" sz="3200" dirty="0" smtClean="0">
                <a:ea typeface="宋体" charset="-122"/>
              </a:rPr>
              <a:t>Standards Research </a:t>
            </a:r>
            <a:br>
              <a:rPr lang="en-CA" altLang="zh-CN" sz="3200" dirty="0" smtClean="0">
                <a:ea typeface="宋体" charset="-122"/>
              </a:rPr>
            </a:br>
            <a:r>
              <a:rPr lang="en-CA" altLang="zh-CN" sz="3200" dirty="0" smtClean="0">
                <a:ea typeface="宋体" charset="-122"/>
              </a:rPr>
              <a:t>     for people with </a:t>
            </a:r>
            <a:r>
              <a:rPr lang="en-US" sz="3200" dirty="0" smtClean="0"/>
              <a:t>Physical hypo function</a:t>
            </a:r>
            <a:endParaRPr lang="en-CA" altLang="zh-CN" sz="3200" dirty="0" smtClean="0">
              <a:ea typeface="宋体" charset="-122"/>
            </a:endParaRPr>
          </a:p>
        </p:txBody>
      </p:sp>
      <p:sp>
        <p:nvSpPr>
          <p:cNvPr id="6148" name="Rectangle 3"/>
          <p:cNvSpPr>
            <a:spLocks noGrp="1" noChangeArrowheads="1"/>
          </p:cNvSpPr>
          <p:nvPr>
            <p:ph type="body" idx="1"/>
          </p:nvPr>
        </p:nvSpPr>
        <p:spPr>
          <a:xfrm>
            <a:off x="357188" y="1643063"/>
            <a:ext cx="8501062" cy="3786187"/>
          </a:xfrm>
        </p:spPr>
        <p:txBody>
          <a:bodyPr/>
          <a:lstStyle/>
          <a:p>
            <a:pPr eaLnBrk="1" hangingPunct="1"/>
            <a:r>
              <a:rPr lang="en-US" altLang="zh-CN" sz="2800" dirty="0" smtClean="0">
                <a:ea typeface="宋体" charset="-122"/>
              </a:rPr>
              <a:t>Research on information present style transforming technical.</a:t>
            </a:r>
            <a:endParaRPr lang="zh-CN" altLang="en-US" sz="2800" dirty="0" smtClean="0">
              <a:ea typeface="宋体" charset="-122"/>
            </a:endParaRPr>
          </a:p>
          <a:p>
            <a:pPr eaLnBrk="1" hangingPunct="1"/>
            <a:r>
              <a:rPr lang="en-US" altLang="zh-CN" sz="2800" dirty="0" smtClean="0">
                <a:ea typeface="宋体" charset="-122"/>
              </a:rPr>
              <a:t>Research on communication terminal</a:t>
            </a:r>
            <a:r>
              <a:rPr lang="zh-CN" altLang="en-US" sz="2800" dirty="0" smtClean="0">
                <a:ea typeface="宋体" charset="-122"/>
              </a:rPr>
              <a:t>，</a:t>
            </a:r>
            <a:r>
              <a:rPr lang="en-US" altLang="zh-CN" sz="2800" dirty="0" smtClean="0">
                <a:ea typeface="宋体" charset="-122"/>
              </a:rPr>
              <a:t>hardware and software which could help these people access the network more conveniently. </a:t>
            </a:r>
            <a:endParaRPr lang="zh-CN" altLang="en-US" sz="2800" dirty="0" smtClean="0">
              <a:ea typeface="宋体" charset="-122"/>
            </a:endParaRPr>
          </a:p>
          <a:p>
            <a:pPr eaLnBrk="1" hangingPunct="1"/>
            <a:r>
              <a:rPr lang="en-US" altLang="zh-CN" sz="2800" dirty="0" smtClean="0">
                <a:ea typeface="宋体" charset="-122"/>
              </a:rPr>
              <a:t>Research on communication service system which could be built to help these people communicate with more convenience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灯片编号占位符 3"/>
          <p:cNvSpPr>
            <a:spLocks noGrp="1"/>
          </p:cNvSpPr>
          <p:nvPr>
            <p:ph type="sldNum" sz="quarter" idx="10"/>
          </p:nvPr>
        </p:nvSpPr>
        <p:spPr>
          <a:noFill/>
        </p:spPr>
        <p:txBody>
          <a:bodyPr/>
          <a:lstStyle/>
          <a:p>
            <a:fld id="{019C29CD-AAE2-4D2E-B107-A5B19C87DA27}" type="slidenum">
              <a:rPr lang="en-CA" altLang="zh-CN" smtClean="0"/>
              <a:pPr/>
              <a:t>5</a:t>
            </a:fld>
            <a:endParaRPr lang="en-CA" altLang="zh-CN" dirty="0" smtClean="0"/>
          </a:p>
        </p:txBody>
      </p:sp>
      <p:sp>
        <p:nvSpPr>
          <p:cNvPr id="21506" name="Rectangle 2"/>
          <p:cNvSpPr>
            <a:spLocks noGrp="1" noChangeArrowheads="1"/>
          </p:cNvSpPr>
          <p:nvPr>
            <p:ph type="title"/>
          </p:nvPr>
        </p:nvSpPr>
        <p:spPr>
          <a:xfrm>
            <a:off x="428625" y="404664"/>
            <a:ext cx="8229600" cy="1868488"/>
          </a:xfrm>
        </p:spPr>
        <p:txBody>
          <a:bodyPr/>
          <a:lstStyle/>
          <a:p>
            <a:pPr algn="l" eaLnBrk="1" hangingPunct="1">
              <a:defRPr/>
            </a:pPr>
            <a:r>
              <a:rPr lang="en-CA" altLang="zh-CN" sz="3200" dirty="0" smtClean="0">
                <a:ea typeface="宋体" charset="-122"/>
              </a:rPr>
              <a:t>Standards Research</a:t>
            </a:r>
            <a:br>
              <a:rPr lang="en-CA" altLang="zh-CN" sz="3200" dirty="0" smtClean="0">
                <a:ea typeface="宋体" charset="-122"/>
              </a:rPr>
            </a:br>
            <a:r>
              <a:rPr lang="en-CA" altLang="zh-CN" sz="3200" dirty="0" smtClean="0">
                <a:ea typeface="宋体" charset="-122"/>
              </a:rPr>
              <a:t>       for people </a:t>
            </a:r>
            <a:r>
              <a:rPr lang="en-US" sz="3200" dirty="0" smtClean="0"/>
              <a:t>with low income or living  </a:t>
            </a:r>
            <a:br>
              <a:rPr lang="en-US" sz="3200" dirty="0" smtClean="0"/>
            </a:br>
            <a:r>
              <a:rPr lang="en-US" sz="3200" dirty="0" smtClean="0"/>
              <a:t>       in underdeveloped area</a:t>
            </a:r>
            <a:endParaRPr lang="en-CA" altLang="zh-CN" sz="3200" dirty="0" smtClean="0">
              <a:ea typeface="宋体" charset="-122"/>
            </a:endParaRPr>
          </a:p>
        </p:txBody>
      </p:sp>
      <p:sp>
        <p:nvSpPr>
          <p:cNvPr id="7172" name="Rectangle 3"/>
          <p:cNvSpPr>
            <a:spLocks noGrp="1" noChangeArrowheads="1"/>
          </p:cNvSpPr>
          <p:nvPr>
            <p:ph type="body" idx="1"/>
          </p:nvPr>
        </p:nvSpPr>
        <p:spPr>
          <a:xfrm>
            <a:off x="571500" y="2500313"/>
            <a:ext cx="8072438" cy="2714625"/>
          </a:xfrm>
        </p:spPr>
        <p:txBody>
          <a:bodyPr/>
          <a:lstStyle/>
          <a:p>
            <a:pPr eaLnBrk="1" hangingPunct="1"/>
            <a:r>
              <a:rPr lang="en-US" altLang="zh-CN" sz="2800" dirty="0" smtClean="0">
                <a:ea typeface="宋体" charset="-122"/>
              </a:rPr>
              <a:t>Research possible communication terminals which could be cheap enough for these people to afford.</a:t>
            </a:r>
            <a:endParaRPr lang="zh-CN" altLang="en-US" sz="2800" dirty="0" smtClean="0">
              <a:ea typeface="宋体" charset="-122"/>
            </a:endParaRPr>
          </a:p>
          <a:p>
            <a:pPr eaLnBrk="1" hangingPunct="1"/>
            <a:r>
              <a:rPr lang="en-US" altLang="zh-CN" sz="2800" dirty="0" smtClean="0">
                <a:ea typeface="宋体" charset="-122"/>
              </a:rPr>
              <a:t>Research possible communication assistant systems which could be built to help these people communicate in a low price.</a:t>
            </a:r>
            <a:endParaRPr lang="zh-CN" altLang="en-US" sz="2800" dirty="0" smtClean="0">
              <a:ea typeface="宋体" charset="-122"/>
            </a:endParaRPr>
          </a:p>
          <a:p>
            <a:pPr eaLnBrk="1" hangingPunct="1"/>
            <a:endParaRPr lang="en-US" altLang="zh-CN" sz="2800" dirty="0" smtClean="0">
              <a:ea typeface="宋体"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灯片编号占位符 3"/>
          <p:cNvSpPr>
            <a:spLocks noGrp="1"/>
          </p:cNvSpPr>
          <p:nvPr>
            <p:ph type="sldNum" sz="quarter" idx="10"/>
          </p:nvPr>
        </p:nvSpPr>
        <p:spPr>
          <a:noFill/>
        </p:spPr>
        <p:txBody>
          <a:bodyPr/>
          <a:lstStyle/>
          <a:p>
            <a:fld id="{A2CBACFC-268B-40E0-AAC7-7F936FA20167}" type="slidenum">
              <a:rPr lang="en-CA" altLang="zh-CN" smtClean="0"/>
              <a:pPr/>
              <a:t>6</a:t>
            </a:fld>
            <a:endParaRPr lang="en-CA" altLang="zh-CN" dirty="0" smtClean="0"/>
          </a:p>
        </p:txBody>
      </p:sp>
      <p:sp>
        <p:nvSpPr>
          <p:cNvPr id="21506" name="Rectangle 2"/>
          <p:cNvSpPr>
            <a:spLocks noGrp="1" noChangeArrowheads="1"/>
          </p:cNvSpPr>
          <p:nvPr>
            <p:ph type="title"/>
          </p:nvPr>
        </p:nvSpPr>
        <p:spPr>
          <a:xfrm>
            <a:off x="428625" y="404664"/>
            <a:ext cx="8229600" cy="1868487"/>
          </a:xfrm>
        </p:spPr>
        <p:txBody>
          <a:bodyPr/>
          <a:lstStyle/>
          <a:p>
            <a:pPr algn="l" eaLnBrk="1" hangingPunct="1">
              <a:defRPr/>
            </a:pPr>
            <a:r>
              <a:rPr lang="en-CA" altLang="zh-CN" sz="3200" dirty="0" smtClean="0">
                <a:ea typeface="宋体" charset="-122"/>
              </a:rPr>
              <a:t>Standards Research </a:t>
            </a:r>
            <a:br>
              <a:rPr lang="en-CA" altLang="zh-CN" sz="3200" dirty="0" smtClean="0">
                <a:ea typeface="宋体" charset="-122"/>
              </a:rPr>
            </a:br>
            <a:r>
              <a:rPr lang="en-CA" altLang="zh-CN" sz="3200" dirty="0" smtClean="0">
                <a:ea typeface="宋体" charset="-122"/>
              </a:rPr>
              <a:t>      for people </a:t>
            </a:r>
            <a:r>
              <a:rPr lang="en-US" sz="3200" dirty="0" smtClean="0"/>
              <a:t>living in unacquainted  </a:t>
            </a:r>
            <a:br>
              <a:rPr lang="en-US" sz="3200" dirty="0" smtClean="0"/>
            </a:br>
            <a:r>
              <a:rPr lang="en-US" sz="3200" dirty="0" smtClean="0"/>
              <a:t>      language and culture environment </a:t>
            </a:r>
            <a:endParaRPr lang="en-CA" altLang="zh-CN" sz="3200" dirty="0" smtClean="0">
              <a:ea typeface="宋体" charset="-122"/>
            </a:endParaRPr>
          </a:p>
        </p:txBody>
      </p:sp>
      <p:sp>
        <p:nvSpPr>
          <p:cNvPr id="8196" name="Rectangle 3"/>
          <p:cNvSpPr>
            <a:spLocks noGrp="1" noChangeArrowheads="1"/>
          </p:cNvSpPr>
          <p:nvPr>
            <p:ph type="body" idx="1"/>
          </p:nvPr>
        </p:nvSpPr>
        <p:spPr>
          <a:xfrm>
            <a:off x="285750" y="2476351"/>
            <a:ext cx="8501063" cy="2786063"/>
          </a:xfrm>
        </p:spPr>
        <p:txBody>
          <a:bodyPr/>
          <a:lstStyle/>
          <a:p>
            <a:pPr eaLnBrk="1" hangingPunct="1"/>
            <a:r>
              <a:rPr lang="en-US" altLang="zh-CN" sz="2800" dirty="0" smtClean="0">
                <a:ea typeface="宋体" charset="-122"/>
              </a:rPr>
              <a:t>Research terminal, hardware or software which could help people communicate with different language conveniently.</a:t>
            </a:r>
            <a:endParaRPr lang="zh-CN" altLang="en-US" sz="2800" dirty="0" smtClean="0">
              <a:ea typeface="宋体" charset="-122"/>
            </a:endParaRPr>
          </a:p>
          <a:p>
            <a:pPr eaLnBrk="1" hangingPunct="1"/>
            <a:r>
              <a:rPr lang="en-US" altLang="zh-CN" sz="2800" dirty="0" smtClean="0">
                <a:ea typeface="宋体" charset="-122"/>
              </a:rPr>
              <a:t>Research information service system which could be built to help people living in unacquainted language environment.</a:t>
            </a:r>
            <a:endParaRPr lang="zh-CN" altLang="en-US" sz="2800" dirty="0" smtClean="0">
              <a:ea typeface="宋体" charset="-122"/>
            </a:endParaRPr>
          </a:p>
          <a:p>
            <a:pPr eaLnBrk="1" hangingPunct="1"/>
            <a:endParaRPr lang="en-US" altLang="zh-CN" sz="2800" dirty="0" smtClean="0">
              <a:ea typeface="宋体"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灯片编号占位符 3"/>
          <p:cNvSpPr>
            <a:spLocks noGrp="1"/>
          </p:cNvSpPr>
          <p:nvPr>
            <p:ph type="sldNum" sz="quarter" idx="10"/>
          </p:nvPr>
        </p:nvSpPr>
        <p:spPr>
          <a:noFill/>
        </p:spPr>
        <p:txBody>
          <a:bodyPr/>
          <a:lstStyle/>
          <a:p>
            <a:fld id="{C18DE719-5802-46E4-90A1-FB522C4744B1}" type="slidenum">
              <a:rPr lang="en-CA" altLang="zh-CN" smtClean="0"/>
              <a:pPr/>
              <a:t>7</a:t>
            </a:fld>
            <a:endParaRPr lang="en-CA" altLang="zh-CN" dirty="0" smtClean="0"/>
          </a:p>
        </p:txBody>
      </p:sp>
      <p:sp>
        <p:nvSpPr>
          <p:cNvPr id="21506" name="Rectangle 2"/>
          <p:cNvSpPr>
            <a:spLocks noGrp="1" noChangeArrowheads="1"/>
          </p:cNvSpPr>
          <p:nvPr>
            <p:ph type="title"/>
          </p:nvPr>
        </p:nvSpPr>
        <p:spPr>
          <a:xfrm>
            <a:off x="500063" y="332656"/>
            <a:ext cx="8229600" cy="1928812"/>
          </a:xfrm>
        </p:spPr>
        <p:txBody>
          <a:bodyPr/>
          <a:lstStyle/>
          <a:p>
            <a:pPr algn="l" eaLnBrk="1" hangingPunct="1">
              <a:defRPr/>
            </a:pPr>
            <a:r>
              <a:rPr lang="en-CA" altLang="zh-CN" sz="3200" dirty="0" smtClean="0">
                <a:ea typeface="宋体" charset="-122"/>
              </a:rPr>
              <a:t>Standards Research</a:t>
            </a:r>
            <a:br>
              <a:rPr lang="en-CA" altLang="zh-CN" sz="3200" dirty="0" smtClean="0">
                <a:ea typeface="宋体" charset="-122"/>
              </a:rPr>
            </a:br>
            <a:r>
              <a:rPr lang="en-CA" altLang="zh-CN" sz="3200" dirty="0" smtClean="0">
                <a:ea typeface="宋体" charset="-122"/>
              </a:rPr>
              <a:t>     f</a:t>
            </a:r>
            <a:r>
              <a:rPr lang="en-US" sz="3200" dirty="0" smtClean="0"/>
              <a:t>or people with special behavior habit</a:t>
            </a:r>
            <a:endParaRPr lang="en-CA" altLang="zh-CN" sz="3200" dirty="0" smtClean="0">
              <a:ea typeface="宋体" charset="-122"/>
            </a:endParaRPr>
          </a:p>
        </p:txBody>
      </p:sp>
      <p:sp>
        <p:nvSpPr>
          <p:cNvPr id="9220" name="Rectangle 3"/>
          <p:cNvSpPr>
            <a:spLocks noGrp="1" noChangeArrowheads="1"/>
          </p:cNvSpPr>
          <p:nvPr>
            <p:ph type="body" idx="1"/>
          </p:nvPr>
        </p:nvSpPr>
        <p:spPr>
          <a:xfrm>
            <a:off x="214313" y="2618656"/>
            <a:ext cx="8501062" cy="2428875"/>
          </a:xfrm>
        </p:spPr>
        <p:txBody>
          <a:bodyPr/>
          <a:lstStyle/>
          <a:p>
            <a:pPr eaLnBrk="1" hangingPunct="1"/>
            <a:r>
              <a:rPr lang="en-US" altLang="zh-CN" sz="2800" dirty="0" smtClean="0">
                <a:ea typeface="宋体" charset="-122"/>
              </a:rPr>
              <a:t>Today,  some  corporations have pay attention to how to provide convenient information terminal tools for left handed persons, and related technical should be tracked.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5378" name="Rectangle 2"/>
          <p:cNvSpPr>
            <a:spLocks noGrp="1" noChangeArrowheads="1"/>
          </p:cNvSpPr>
          <p:nvPr>
            <p:ph type="title"/>
          </p:nvPr>
        </p:nvSpPr>
        <p:spPr>
          <a:xfrm>
            <a:off x="0" y="260648"/>
            <a:ext cx="8229600" cy="936625"/>
          </a:xfrm>
        </p:spPr>
        <p:txBody>
          <a:bodyPr/>
          <a:lstStyle/>
          <a:p>
            <a:pPr algn="l" eaLnBrk="1" hangingPunct="1">
              <a:defRPr/>
            </a:pPr>
            <a:r>
              <a:rPr lang="en-US" altLang="zh-CN" sz="3200" dirty="0" smtClean="0">
                <a:ea typeface="宋体" charset="-122"/>
              </a:rPr>
              <a:t/>
            </a:r>
            <a:br>
              <a:rPr lang="en-US" altLang="zh-CN" sz="3200" dirty="0" smtClean="0">
                <a:ea typeface="宋体" charset="-122"/>
              </a:rPr>
            </a:br>
            <a:r>
              <a:rPr lang="en-US" altLang="zh-CN" sz="3200" dirty="0" smtClean="0">
                <a:ea typeface="宋体" charset="-122"/>
              </a:rPr>
              <a:t>Standard Application</a:t>
            </a:r>
            <a:br>
              <a:rPr lang="en-US" altLang="zh-CN" sz="3200" dirty="0" smtClean="0">
                <a:ea typeface="宋体" charset="-122"/>
              </a:rPr>
            </a:br>
            <a:endParaRPr lang="en-US" altLang="zh-CN" sz="3200" dirty="0" smtClean="0">
              <a:ea typeface="宋体" charset="-122"/>
            </a:endParaRPr>
          </a:p>
        </p:txBody>
      </p:sp>
      <p:sp>
        <p:nvSpPr>
          <p:cNvPr id="14340" name="Rectangle 3"/>
          <p:cNvSpPr>
            <a:spLocks noGrp="1" noChangeArrowheads="1"/>
          </p:cNvSpPr>
          <p:nvPr>
            <p:ph type="body" idx="1"/>
          </p:nvPr>
        </p:nvSpPr>
        <p:spPr>
          <a:xfrm>
            <a:off x="0" y="1124744"/>
            <a:ext cx="8104956" cy="3805238"/>
          </a:xfrm>
          <a:solidFill>
            <a:schemeClr val="accent6">
              <a:lumMod val="20000"/>
              <a:lumOff val="80000"/>
            </a:schemeClr>
          </a:solidFill>
        </p:spPr>
        <p:txBody>
          <a:bodyPr/>
          <a:lstStyle/>
          <a:p>
            <a:pPr eaLnBrk="1" hangingPunct="1">
              <a:lnSpc>
                <a:spcPct val="130000"/>
              </a:lnSpc>
              <a:spcBef>
                <a:spcPct val="0"/>
              </a:spcBef>
              <a:buNone/>
            </a:pPr>
            <a:r>
              <a:rPr lang="en-US" altLang="zh-CN" sz="2000" u="sng" dirty="0" smtClean="0">
                <a:solidFill>
                  <a:schemeClr val="accent2"/>
                </a:solidFill>
                <a:ea typeface="宋体" charset="-122"/>
              </a:rPr>
              <a:t>2008 Beijing Olympic Games</a:t>
            </a:r>
          </a:p>
          <a:p>
            <a:pPr eaLnBrk="1" hangingPunct="1">
              <a:lnSpc>
                <a:spcPct val="130000"/>
              </a:lnSpc>
              <a:spcBef>
                <a:spcPct val="0"/>
              </a:spcBef>
            </a:pPr>
            <a:r>
              <a:rPr lang="en-US" altLang="zh-CN" sz="2000" dirty="0" smtClean="0">
                <a:latin typeface="Times New Roman" pitchFamily="18" charset="0"/>
                <a:ea typeface="宋体" charset="-122"/>
              </a:rPr>
              <a:t>In order to help people with disabilities browse internet, CDPF,ISC and CCSA initiated a web accessibility action, and use YD1761-2008 standard as a guideline standard. </a:t>
            </a:r>
          </a:p>
          <a:p>
            <a:pPr eaLnBrk="1" hangingPunct="1">
              <a:lnSpc>
                <a:spcPct val="130000"/>
              </a:lnSpc>
              <a:spcBef>
                <a:spcPct val="0"/>
              </a:spcBef>
            </a:pPr>
            <a:r>
              <a:rPr lang="en-US" altLang="zh-CN" sz="2000" dirty="0" smtClean="0">
                <a:latin typeface="Times New Roman" pitchFamily="18" charset="0"/>
                <a:ea typeface="宋体" charset="-122"/>
              </a:rPr>
              <a:t>Several main government web sites and portal  web site join this action, </a:t>
            </a:r>
            <a:r>
              <a:rPr lang="zh-CN" altLang="zh-CN" sz="2000" dirty="0" smtClean="0">
                <a:latin typeface="Times New Roman" pitchFamily="18" charset="0"/>
                <a:ea typeface="宋体" charset="-122"/>
              </a:rPr>
              <a:t>built an accessible Olympic and Paralympics </a:t>
            </a:r>
            <a:r>
              <a:rPr lang="en-US" altLang="zh-CN" sz="2000" dirty="0" smtClean="0">
                <a:latin typeface="Times New Roman" pitchFamily="18" charset="0"/>
                <a:ea typeface="宋体" charset="-122"/>
              </a:rPr>
              <a:t>web site or </a:t>
            </a:r>
            <a:r>
              <a:rPr lang="zh-CN" altLang="zh-CN" sz="2000" dirty="0" smtClean="0">
                <a:latin typeface="Times New Roman" pitchFamily="18" charset="0"/>
                <a:ea typeface="宋体" charset="-122"/>
              </a:rPr>
              <a:t>subject channel for people with disabilities according to</a:t>
            </a:r>
            <a:r>
              <a:rPr lang="en-US" altLang="zh-CN" sz="2000" dirty="0" smtClean="0">
                <a:latin typeface="Times New Roman" pitchFamily="18" charset="0"/>
                <a:ea typeface="宋体" charset="-122"/>
              </a:rPr>
              <a:t> the </a:t>
            </a:r>
            <a:r>
              <a:rPr lang="zh-CN" altLang="zh-CN" sz="2000" dirty="0" smtClean="0">
                <a:latin typeface="Times New Roman" pitchFamily="18" charset="0"/>
                <a:ea typeface="宋体" charset="-122"/>
              </a:rPr>
              <a:t> standard</a:t>
            </a:r>
            <a:r>
              <a:rPr lang="en-US" altLang="zh-CN" sz="2000" dirty="0" smtClean="0">
                <a:latin typeface="Times New Roman" pitchFamily="18" charset="0"/>
                <a:ea typeface="宋体" charset="-122"/>
              </a:rPr>
              <a:t>.</a:t>
            </a:r>
          </a:p>
          <a:p>
            <a:pPr eaLnBrk="1" hangingPunct="1">
              <a:lnSpc>
                <a:spcPct val="130000"/>
              </a:lnSpc>
              <a:spcBef>
                <a:spcPct val="0"/>
              </a:spcBef>
            </a:pPr>
            <a:r>
              <a:rPr lang="en-US" altLang="zh-CN" sz="2000" dirty="0" smtClean="0">
                <a:latin typeface="Times New Roman" pitchFamily="18" charset="0"/>
                <a:ea typeface="宋体" charset="-122"/>
              </a:rPr>
              <a:t>The web sites include Beijing Olympic </a:t>
            </a:r>
            <a:r>
              <a:rPr lang="zh-CN" altLang="zh-CN" sz="2000" dirty="0" smtClean="0">
                <a:latin typeface="Times New Roman" pitchFamily="18" charset="0"/>
                <a:ea typeface="宋体" charset="-122"/>
              </a:rPr>
              <a:t>Official Web site, China </a:t>
            </a:r>
            <a:r>
              <a:rPr lang="en-US" altLang="zh-CN" sz="2000" dirty="0" smtClean="0">
                <a:latin typeface="Times New Roman" pitchFamily="18" charset="0"/>
                <a:ea typeface="宋体" charset="-122"/>
              </a:rPr>
              <a:t>Portal</a:t>
            </a:r>
            <a:r>
              <a:rPr lang="zh-CN" altLang="zh-CN" sz="2000" dirty="0" smtClean="0">
                <a:latin typeface="Times New Roman" pitchFamily="18" charset="0"/>
                <a:ea typeface="宋体" charset="-122"/>
              </a:rPr>
              <a:t> Web site, CCTV, Xinhua, China Youth , sina, baidu, 21CN web site etc.</a:t>
            </a:r>
            <a:endParaRPr lang="en-US" altLang="zh-CN" sz="2000" dirty="0" smtClean="0">
              <a:latin typeface="Times New Roman" pitchFamily="18" charset="0"/>
              <a:ea typeface="宋体" charset="-122"/>
            </a:endParaRPr>
          </a:p>
          <a:p>
            <a:pPr eaLnBrk="1" hangingPunct="1">
              <a:lnSpc>
                <a:spcPct val="130000"/>
              </a:lnSpc>
              <a:spcBef>
                <a:spcPct val="0"/>
              </a:spcBef>
              <a:buNone/>
            </a:pPr>
            <a:endParaRPr lang="zh-CN" altLang="zh-CN" sz="2000" dirty="0" smtClean="0">
              <a:latin typeface="Times New Roman" pitchFamily="18" charset="0"/>
              <a:ea typeface="宋体" charset="-122"/>
            </a:endParaRPr>
          </a:p>
        </p:txBody>
      </p:sp>
      <p:grpSp>
        <p:nvGrpSpPr>
          <p:cNvPr id="14341" name="Group 4"/>
          <p:cNvGrpSpPr>
            <a:grpSpLocks/>
          </p:cNvGrpSpPr>
          <p:nvPr/>
        </p:nvGrpSpPr>
        <p:grpSpPr bwMode="auto">
          <a:xfrm>
            <a:off x="4499992" y="0"/>
            <a:ext cx="4464496" cy="1501775"/>
            <a:chOff x="385" y="2251"/>
            <a:chExt cx="5000" cy="1530"/>
          </a:xfrm>
        </p:grpSpPr>
        <p:pic>
          <p:nvPicPr>
            <p:cNvPr id="14342" name="Picture 8" descr="C:\Documents and Settings\Liu Tianyu\桌面\百度盲道.bmp"/>
            <p:cNvPicPr>
              <a:picLocks noChangeAspect="1" noChangeArrowheads="1"/>
            </p:cNvPicPr>
            <p:nvPr/>
          </p:nvPicPr>
          <p:blipFill>
            <a:blip r:embed="rId3" cstate="print"/>
            <a:srcRect/>
            <a:stretch>
              <a:fillRect/>
            </a:stretch>
          </p:blipFill>
          <p:spPr bwMode="auto">
            <a:xfrm>
              <a:off x="385" y="2886"/>
              <a:ext cx="867" cy="635"/>
            </a:xfrm>
            <a:prstGeom prst="rect">
              <a:avLst/>
            </a:prstGeom>
            <a:noFill/>
            <a:ln w="9525">
              <a:noFill/>
              <a:miter lim="800000"/>
              <a:headEnd/>
              <a:tailEnd/>
            </a:ln>
          </p:spPr>
        </p:pic>
        <p:pic>
          <p:nvPicPr>
            <p:cNvPr id="14343" name="Picture 3" descr="中国盲人数字图书馆网站（无障碍改造后）"/>
            <p:cNvPicPr>
              <a:picLocks noChangeAspect="1" noChangeArrowheads="1"/>
            </p:cNvPicPr>
            <p:nvPr/>
          </p:nvPicPr>
          <p:blipFill>
            <a:blip r:embed="rId4" cstate="print"/>
            <a:srcRect/>
            <a:stretch>
              <a:fillRect/>
            </a:stretch>
          </p:blipFill>
          <p:spPr bwMode="auto">
            <a:xfrm>
              <a:off x="4558" y="2795"/>
              <a:ext cx="827" cy="539"/>
            </a:xfrm>
            <a:prstGeom prst="rect">
              <a:avLst/>
            </a:prstGeom>
            <a:noFill/>
            <a:ln w="9525">
              <a:noFill/>
              <a:miter lim="800000"/>
              <a:headEnd/>
              <a:tailEnd/>
            </a:ln>
          </p:spPr>
        </p:pic>
        <p:pic>
          <p:nvPicPr>
            <p:cNvPr id="14344" name="Picture 11" descr="C:\Documents and Settings\Liu Tianyu\桌面\新浪.bmp"/>
            <p:cNvPicPr>
              <a:picLocks noChangeAspect="1" noChangeArrowheads="1"/>
            </p:cNvPicPr>
            <p:nvPr/>
          </p:nvPicPr>
          <p:blipFill>
            <a:blip r:embed="rId5" cstate="print"/>
            <a:srcRect/>
            <a:stretch>
              <a:fillRect/>
            </a:stretch>
          </p:blipFill>
          <p:spPr bwMode="auto">
            <a:xfrm>
              <a:off x="1610" y="3022"/>
              <a:ext cx="966" cy="713"/>
            </a:xfrm>
            <a:prstGeom prst="rect">
              <a:avLst/>
            </a:prstGeom>
            <a:noFill/>
            <a:ln w="9525">
              <a:noFill/>
              <a:miter lim="800000"/>
              <a:headEnd/>
              <a:tailEnd/>
            </a:ln>
          </p:spPr>
        </p:pic>
        <p:pic>
          <p:nvPicPr>
            <p:cNvPr id="14345" name="Picture 4" descr="中残联-beta"/>
            <p:cNvPicPr>
              <a:picLocks noChangeAspect="1" noChangeArrowheads="1"/>
            </p:cNvPicPr>
            <p:nvPr/>
          </p:nvPicPr>
          <p:blipFill>
            <a:blip r:embed="rId6" cstate="print"/>
            <a:srcRect/>
            <a:stretch>
              <a:fillRect/>
            </a:stretch>
          </p:blipFill>
          <p:spPr bwMode="auto">
            <a:xfrm>
              <a:off x="1655" y="2251"/>
              <a:ext cx="917" cy="671"/>
            </a:xfrm>
            <a:prstGeom prst="rect">
              <a:avLst/>
            </a:prstGeom>
            <a:noFill/>
            <a:ln w="9525">
              <a:noFill/>
              <a:miter lim="800000"/>
              <a:headEnd/>
              <a:tailEnd/>
            </a:ln>
          </p:spPr>
        </p:pic>
        <p:pic>
          <p:nvPicPr>
            <p:cNvPr id="14346" name="Picture 10" descr="C:\Documents and Settings\Liu Tianyu\桌面\中青网.bmp"/>
            <p:cNvPicPr>
              <a:picLocks noChangeAspect="1" noChangeArrowheads="1"/>
            </p:cNvPicPr>
            <p:nvPr/>
          </p:nvPicPr>
          <p:blipFill>
            <a:blip r:embed="rId7" cstate="print"/>
            <a:srcRect/>
            <a:stretch>
              <a:fillRect/>
            </a:stretch>
          </p:blipFill>
          <p:spPr bwMode="auto">
            <a:xfrm>
              <a:off x="930" y="2478"/>
              <a:ext cx="919" cy="733"/>
            </a:xfrm>
            <a:prstGeom prst="rect">
              <a:avLst/>
            </a:prstGeom>
            <a:noFill/>
            <a:ln w="9525">
              <a:noFill/>
              <a:miter lim="800000"/>
              <a:headEnd/>
              <a:tailEnd/>
            </a:ln>
          </p:spPr>
        </p:pic>
        <p:pic>
          <p:nvPicPr>
            <p:cNvPr id="14347" name="Picture 9" descr="C:\Documents and Settings\Liu Tianyu\桌面\中国网.bmp"/>
            <p:cNvPicPr>
              <a:picLocks noChangeAspect="1" noChangeArrowheads="1"/>
            </p:cNvPicPr>
            <p:nvPr/>
          </p:nvPicPr>
          <p:blipFill>
            <a:blip r:embed="rId8" cstate="print"/>
            <a:srcRect/>
            <a:stretch>
              <a:fillRect/>
            </a:stretch>
          </p:blipFill>
          <p:spPr bwMode="auto">
            <a:xfrm>
              <a:off x="3742" y="3113"/>
              <a:ext cx="998" cy="668"/>
            </a:xfrm>
            <a:prstGeom prst="rect">
              <a:avLst/>
            </a:prstGeom>
            <a:noFill/>
            <a:ln w="9525">
              <a:noFill/>
              <a:miter lim="800000"/>
              <a:headEnd/>
              <a:tailEnd/>
            </a:ln>
          </p:spPr>
        </p:pic>
        <p:pic>
          <p:nvPicPr>
            <p:cNvPr id="14348" name="Picture 4" descr="中央电视台网站（无障碍改造后）"/>
            <p:cNvPicPr>
              <a:picLocks noChangeAspect="1" noChangeArrowheads="1"/>
            </p:cNvPicPr>
            <p:nvPr/>
          </p:nvPicPr>
          <p:blipFill>
            <a:blip r:embed="rId9" cstate="print"/>
            <a:srcRect/>
            <a:stretch>
              <a:fillRect/>
            </a:stretch>
          </p:blipFill>
          <p:spPr bwMode="auto">
            <a:xfrm>
              <a:off x="3787" y="2296"/>
              <a:ext cx="919" cy="688"/>
            </a:xfrm>
            <a:prstGeom prst="rect">
              <a:avLst/>
            </a:prstGeom>
            <a:noFill/>
            <a:ln w="9525">
              <a:noFill/>
              <a:miter lim="800000"/>
              <a:headEnd/>
              <a:tailEnd/>
            </a:ln>
          </p:spPr>
        </p:pic>
        <p:pic>
          <p:nvPicPr>
            <p:cNvPr id="14349" name="Picture 5" descr="C:\Documents and Settings\Liu Tianyu\桌面\奥运官网.bmp"/>
            <p:cNvPicPr>
              <a:picLocks noChangeAspect="1" noChangeArrowheads="1"/>
            </p:cNvPicPr>
            <p:nvPr/>
          </p:nvPicPr>
          <p:blipFill>
            <a:blip r:embed="rId10" cstate="print"/>
            <a:srcRect/>
            <a:stretch>
              <a:fillRect/>
            </a:stretch>
          </p:blipFill>
          <p:spPr bwMode="auto">
            <a:xfrm>
              <a:off x="2472" y="2523"/>
              <a:ext cx="1421" cy="998"/>
            </a:xfrm>
            <a:prstGeom prst="rect">
              <a:avLst/>
            </a:prstGeom>
            <a:noFill/>
            <a:ln w="9525">
              <a:noFill/>
              <a:miter lim="800000"/>
              <a:headEnd/>
              <a:tailEnd/>
            </a:ln>
          </p:spPr>
        </p:pic>
      </p:grpSp>
      <p:sp>
        <p:nvSpPr>
          <p:cNvPr id="14" name="Rectangle 3"/>
          <p:cNvSpPr txBox="1">
            <a:spLocks noChangeArrowheads="1"/>
          </p:cNvSpPr>
          <p:nvPr/>
        </p:nvSpPr>
        <p:spPr bwMode="auto">
          <a:xfrm>
            <a:off x="1295202" y="4941168"/>
            <a:ext cx="7848798" cy="1355601"/>
          </a:xfrm>
          <a:prstGeom prst="rect">
            <a:avLst/>
          </a:prstGeom>
          <a:solidFill>
            <a:schemeClr val="bg2">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30000"/>
              </a:lnSpc>
              <a:spcBef>
                <a:spcPct val="0"/>
              </a:spcBef>
              <a:spcAft>
                <a:spcPct val="0"/>
              </a:spcAft>
              <a:buClrTx/>
              <a:buSzTx/>
              <a:buFontTx/>
              <a:buNone/>
              <a:tabLst/>
              <a:defRPr/>
            </a:pPr>
            <a:r>
              <a:rPr kumimoji="0" lang="en-US" altLang="zh-CN" sz="2400" b="1" i="0" u="none" strike="noStrike" kern="0" cap="none" spc="0" normalizeH="0" baseline="0" noProof="0" dirty="0" smtClean="0">
                <a:ln>
                  <a:noFill/>
                </a:ln>
                <a:solidFill>
                  <a:srgbClr val="09244D"/>
                </a:solidFill>
                <a:effectLst/>
                <a:uLnTx/>
                <a:uFillTx/>
                <a:latin typeface="+mn-lt"/>
                <a:ea typeface="宋体" charset="-122"/>
                <a:cs typeface="+mn-cs"/>
              </a:rPr>
              <a:t> </a:t>
            </a:r>
            <a:r>
              <a:rPr lang="en-US" altLang="zh-CN" sz="2000" u="sng" dirty="0">
                <a:solidFill>
                  <a:schemeClr val="accent2"/>
                </a:solidFill>
                <a:latin typeface="+mn-lt"/>
                <a:ea typeface="宋体" charset="-122"/>
              </a:rPr>
              <a:t>Shanghai government web improvement </a:t>
            </a:r>
          </a:p>
          <a:p>
            <a:pPr marL="342900" marR="0" lvl="0" indent="-342900" algn="l" defTabSz="914400" rtl="0" eaLnBrk="1" fontAlgn="base" latinLnBrk="0" hangingPunct="1">
              <a:lnSpc>
                <a:spcPct val="130000"/>
              </a:lnSpc>
              <a:spcBef>
                <a:spcPct val="0"/>
              </a:spcBef>
              <a:spcAft>
                <a:spcPct val="0"/>
              </a:spcAft>
              <a:buClrTx/>
              <a:buSzTx/>
              <a:buFontTx/>
              <a:buNone/>
              <a:tabLst/>
              <a:defRPr/>
            </a:pPr>
            <a:r>
              <a:rPr kumimoji="0" lang="en-US" altLang="zh-CN" sz="2000" b="0" i="0" u="none" strike="noStrike" kern="0" cap="none" spc="0" normalizeH="0" baseline="0" noProof="0" dirty="0" smtClean="0">
                <a:ln>
                  <a:noFill/>
                </a:ln>
                <a:solidFill>
                  <a:srgbClr val="09244D"/>
                </a:solidFill>
                <a:effectLst/>
                <a:uLnTx/>
                <a:uFillTx/>
                <a:latin typeface="Times New Roman" pitchFamily="18" charset="0"/>
                <a:ea typeface="宋体" charset="-122"/>
                <a:cs typeface="+mn-cs"/>
              </a:rPr>
              <a:t>    In 2010</a:t>
            </a:r>
            <a:r>
              <a:rPr kumimoji="0" lang="zh-CN" altLang="en-US" sz="2000" b="0" i="0" u="none" strike="noStrike" kern="0" cap="none" spc="0" normalizeH="0" baseline="0" noProof="0" dirty="0" smtClean="0">
                <a:ln>
                  <a:noFill/>
                </a:ln>
                <a:solidFill>
                  <a:srgbClr val="09244D"/>
                </a:solidFill>
                <a:effectLst/>
                <a:uLnTx/>
                <a:uFillTx/>
                <a:latin typeface="Times New Roman" pitchFamily="18" charset="0"/>
                <a:ea typeface="宋体" charset="-122"/>
                <a:cs typeface="+mn-cs"/>
              </a:rPr>
              <a:t>，</a:t>
            </a:r>
            <a:r>
              <a:rPr kumimoji="0" lang="en-US" altLang="zh-CN" sz="2000" b="0" i="0" u="none" strike="noStrike" kern="0" cap="none" spc="0" normalizeH="0" baseline="0" noProof="0" dirty="0" smtClean="0">
                <a:ln>
                  <a:noFill/>
                </a:ln>
                <a:solidFill>
                  <a:srgbClr val="09244D"/>
                </a:solidFill>
                <a:effectLst/>
                <a:uLnTx/>
                <a:uFillTx/>
                <a:latin typeface="Times New Roman" pitchFamily="18" charset="0"/>
                <a:ea typeface="宋体" charset="-122"/>
                <a:cs typeface="+mn-cs"/>
              </a:rPr>
              <a:t>four government web sites initiated their web site accessible transformation project according to </a:t>
            </a:r>
            <a:r>
              <a:rPr lang="en-US" altLang="zh-CN" sz="2000" kern="0" dirty="0" smtClean="0">
                <a:solidFill>
                  <a:srgbClr val="09244D"/>
                </a:solidFill>
                <a:latin typeface="Times New Roman" pitchFamily="18" charset="0"/>
                <a:ea typeface="宋体" charset="-122"/>
              </a:rPr>
              <a:t>CCSA</a:t>
            </a:r>
            <a:r>
              <a:rPr kumimoji="0" lang="en-US" altLang="zh-CN" sz="2000" b="0" i="0" u="none" strike="noStrike" kern="0" cap="none" spc="0" normalizeH="0" baseline="0" noProof="0" dirty="0" smtClean="0">
                <a:ln>
                  <a:noFill/>
                </a:ln>
                <a:solidFill>
                  <a:srgbClr val="09244D"/>
                </a:solidFill>
                <a:effectLst/>
                <a:uLnTx/>
                <a:uFillTx/>
                <a:latin typeface="Times New Roman" pitchFamily="18" charset="0"/>
                <a:ea typeface="宋体" charset="-122"/>
                <a:cs typeface="+mn-cs"/>
              </a:rPr>
              <a:t> standards.</a:t>
            </a:r>
            <a:endParaRPr kumimoji="0" lang="en-US" altLang="zh-CN" sz="2400" b="0" i="0" u="none" strike="noStrike" kern="0" cap="none" spc="0" normalizeH="0" baseline="0" noProof="0" dirty="0" smtClean="0">
              <a:ln>
                <a:noFill/>
              </a:ln>
              <a:solidFill>
                <a:srgbClr val="09244D"/>
              </a:solidFill>
              <a:effectLst/>
              <a:uLnTx/>
              <a:uFillTx/>
              <a:latin typeface="+mn-lt"/>
              <a:ea typeface="宋体" charset="-122"/>
              <a:cs typeface="+mn-cs"/>
            </a:endParaRPr>
          </a:p>
        </p:txBody>
      </p:sp>
      <p:sp>
        <p:nvSpPr>
          <p:cNvPr id="16" name="灯片编号占位符 3"/>
          <p:cNvSpPr>
            <a:spLocks noGrp="1"/>
          </p:cNvSpPr>
          <p:nvPr>
            <p:ph type="sldNum" sz="quarter" idx="10"/>
          </p:nvPr>
        </p:nvSpPr>
        <p:spPr>
          <a:xfrm>
            <a:off x="6534150" y="6337300"/>
            <a:ext cx="2133600" cy="476250"/>
          </a:xfrm>
          <a:noFill/>
        </p:spPr>
        <p:txBody>
          <a:bodyPr/>
          <a:lstStyle/>
          <a:p>
            <a:fld id="{E8F91C81-FCE2-48A6-A5B7-B4E525C67B1D}" type="slidenum">
              <a:rPr lang="en-CA" altLang="zh-CN" smtClean="0"/>
              <a:pPr/>
              <a:t>8</a:t>
            </a:fld>
            <a:endParaRPr lang="en-CA" altLang="zh-CN"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5378" name="Rectangle 2"/>
          <p:cNvSpPr>
            <a:spLocks noGrp="1" noChangeArrowheads="1"/>
          </p:cNvSpPr>
          <p:nvPr>
            <p:ph type="title"/>
          </p:nvPr>
        </p:nvSpPr>
        <p:spPr>
          <a:xfrm>
            <a:off x="285720" y="428604"/>
            <a:ext cx="8229600" cy="936625"/>
          </a:xfrm>
        </p:spPr>
        <p:txBody>
          <a:bodyPr/>
          <a:lstStyle/>
          <a:p>
            <a:pPr algn="l" eaLnBrk="1" hangingPunct="1">
              <a:defRPr/>
            </a:pPr>
            <a:r>
              <a:rPr lang="en-US" altLang="zh-CN" sz="3200" dirty="0" smtClean="0">
                <a:ea typeface="宋体" charset="-122"/>
              </a:rPr>
              <a:t/>
            </a:r>
            <a:br>
              <a:rPr lang="en-US" altLang="zh-CN" sz="3200" dirty="0" smtClean="0">
                <a:ea typeface="宋体" charset="-122"/>
              </a:rPr>
            </a:br>
            <a:r>
              <a:rPr lang="en-US" altLang="zh-CN" sz="3200" dirty="0" smtClean="0">
                <a:ea typeface="宋体" charset="-122"/>
              </a:rPr>
              <a:t> Working Plan</a:t>
            </a:r>
            <a:br>
              <a:rPr lang="en-US" altLang="zh-CN" sz="3200" dirty="0" smtClean="0">
                <a:ea typeface="宋体" charset="-122"/>
              </a:rPr>
            </a:br>
            <a:endParaRPr lang="en-US" altLang="zh-CN" sz="3200" dirty="0" smtClean="0">
              <a:ea typeface="宋体" charset="-122"/>
            </a:endParaRPr>
          </a:p>
        </p:txBody>
      </p:sp>
      <p:sp>
        <p:nvSpPr>
          <p:cNvPr id="14340" name="Rectangle 3"/>
          <p:cNvSpPr>
            <a:spLocks noGrp="1" noChangeArrowheads="1"/>
          </p:cNvSpPr>
          <p:nvPr>
            <p:ph type="body" idx="1"/>
          </p:nvPr>
        </p:nvSpPr>
        <p:spPr>
          <a:xfrm>
            <a:off x="928662" y="1571612"/>
            <a:ext cx="7143800" cy="3929090"/>
          </a:xfrm>
          <a:noFill/>
        </p:spPr>
        <p:txBody>
          <a:bodyPr/>
          <a:lstStyle/>
          <a:p>
            <a:pPr eaLnBrk="1" hangingPunct="1">
              <a:lnSpc>
                <a:spcPct val="130000"/>
              </a:lnSpc>
              <a:spcBef>
                <a:spcPct val="0"/>
              </a:spcBef>
            </a:pPr>
            <a:r>
              <a:rPr lang="en-US" altLang="zh-CN" sz="2000" dirty="0" smtClean="0">
                <a:ea typeface="宋体" charset="-122"/>
              </a:rPr>
              <a:t>Update web accessibility standard  on the basis of standard implementation</a:t>
            </a:r>
          </a:p>
          <a:p>
            <a:pPr eaLnBrk="1" hangingPunct="1">
              <a:lnSpc>
                <a:spcPct val="130000"/>
              </a:lnSpc>
              <a:spcBef>
                <a:spcPct val="0"/>
              </a:spcBef>
            </a:pPr>
            <a:r>
              <a:rPr lang="en-US" altLang="zh-CN" sz="2000" dirty="0" smtClean="0">
                <a:ea typeface="宋体" charset="-122"/>
              </a:rPr>
              <a:t>Research on internet application software accessibility standards </a:t>
            </a:r>
          </a:p>
          <a:p>
            <a:pPr eaLnBrk="1" hangingPunct="1">
              <a:lnSpc>
                <a:spcPct val="130000"/>
              </a:lnSpc>
              <a:spcBef>
                <a:spcPct val="0"/>
              </a:spcBef>
            </a:pPr>
            <a:r>
              <a:rPr lang="en-US" altLang="zh-CN" sz="2000" dirty="0" smtClean="0">
                <a:ea typeface="宋体" charset="-122"/>
              </a:rPr>
              <a:t>Research on mobile terminal accessibility standards</a:t>
            </a:r>
          </a:p>
          <a:p>
            <a:pPr eaLnBrk="1" hangingPunct="1">
              <a:lnSpc>
                <a:spcPct val="130000"/>
              </a:lnSpc>
              <a:spcBef>
                <a:spcPct val="0"/>
              </a:spcBef>
            </a:pPr>
            <a:r>
              <a:rPr lang="en-US" altLang="zh-CN" sz="2000" dirty="0" smtClean="0">
                <a:ea typeface="宋体" charset="-122"/>
              </a:rPr>
              <a:t>Research on standards which could help low income persons get information in low cost</a:t>
            </a:r>
          </a:p>
        </p:txBody>
      </p:sp>
      <p:sp>
        <p:nvSpPr>
          <p:cNvPr id="7" name="灯片编号占位符 3"/>
          <p:cNvSpPr>
            <a:spLocks noGrp="1"/>
          </p:cNvSpPr>
          <p:nvPr>
            <p:ph type="sldNum" sz="quarter" idx="10"/>
          </p:nvPr>
        </p:nvSpPr>
        <p:spPr>
          <a:xfrm>
            <a:off x="6534150" y="6337300"/>
            <a:ext cx="2133600" cy="476250"/>
          </a:xfrm>
          <a:noFill/>
        </p:spPr>
        <p:txBody>
          <a:bodyPr/>
          <a:lstStyle/>
          <a:p>
            <a:fld id="{E8F91C81-FCE2-48A6-A5B7-B4E525C67B1D}" type="slidenum">
              <a:rPr lang="en-CA" altLang="zh-CN" smtClean="0"/>
              <a:pPr/>
              <a:t>9</a:t>
            </a:fld>
            <a:endParaRPr lang="en-CA" altLang="zh-CN"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CC221E8A5C574B889E2CBB12A471FC" ma:contentTypeVersion="1" ma:contentTypeDescription="Create a new document." ma:contentTypeScope="" ma:versionID="99f44ad212ba6942fa1c339a891249a5">
  <xsd:schema xmlns:xsd="http://www.w3.org/2001/XMLSchema" xmlns:xs="http://www.w3.org/2001/XMLSchema" xmlns:p="http://schemas.microsoft.com/office/2006/metadata/properties" xmlns:ns1="http://schemas.microsoft.com/sharepoint/v3" targetNamespace="http://schemas.microsoft.com/office/2006/metadata/properties" ma:root="true" ma:fieldsID="ded79842d4747cc85621c7c303666ab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DFE09F9D-17CB-498E-B836-636AD35671E4}"/>
</file>

<file path=customXml/itemProps2.xml><?xml version="1.0" encoding="utf-8"?>
<ds:datastoreItem xmlns:ds="http://schemas.openxmlformats.org/officeDocument/2006/customXml" ds:itemID="{A3FAADC6-BADB-4419-A1A5-4F72444C911A}"/>
</file>

<file path=customXml/itemProps3.xml><?xml version="1.0" encoding="utf-8"?>
<ds:datastoreItem xmlns:ds="http://schemas.openxmlformats.org/officeDocument/2006/customXml" ds:itemID="{C8DE743F-697A-4D50-BEF7-4A9FE1836F86}"/>
</file>

<file path=docProps/app.xml><?xml version="1.0" encoding="utf-8"?>
<Properties xmlns="http://schemas.openxmlformats.org/officeDocument/2006/extended-properties" xmlns:vt="http://schemas.openxmlformats.org/officeDocument/2006/docPropsVTypes">
  <TotalTime>919</TotalTime>
  <Words>2047</Words>
  <Application>Microsoft Office PowerPoint</Application>
  <PresentationFormat>On-screen Show (4:3)</PresentationFormat>
  <Paragraphs>187</Paragraphs>
  <Slides>14</Slides>
  <Notes>12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China Information Accessibility Standards</vt:lpstr>
      <vt:lpstr>Guidelines for Presentations</vt:lpstr>
      <vt:lpstr>China information accessibility Standards Research direction</vt:lpstr>
      <vt:lpstr>Standards Research       for people with Physical hypo function</vt:lpstr>
      <vt:lpstr>Standards Research        for people with low income or living          in underdeveloped area</vt:lpstr>
      <vt:lpstr>Standards Research        for people living in unacquainted         language and culture environment </vt:lpstr>
      <vt:lpstr>Standards Research      for people with special behavior habit</vt:lpstr>
      <vt:lpstr> Standard Application </vt:lpstr>
      <vt:lpstr>  Working Plan </vt:lpstr>
      <vt:lpstr>Consideration about cooperation</vt:lpstr>
      <vt:lpstr>Slide 11</vt:lpstr>
      <vt:lpstr>Information Accessibility Standards developed and issued by MIIT</vt:lpstr>
      <vt:lpstr>Information Accessibility Standards developed and issued by MIIT</vt:lpstr>
      <vt:lpstr>Information Accessibility Standards developed and issued by MIIT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China Information Accessibility Standards</dc:title>
  <dc:creator>CCSA</dc:creator>
  <dc:description>GSC16-PLEN-74 
28 October 2011</dc:description>
  <cp:lastModifiedBy>Ed Juskevicius</cp:lastModifiedBy>
  <cp:revision>73</cp:revision>
  <dcterms:created xsi:type="dcterms:W3CDTF">2011-06-28T13:16:06Z</dcterms:created>
  <dcterms:modified xsi:type="dcterms:W3CDTF">2011-10-28T18:06:59Z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0x010100CBCC221E8A5C574B889E2CBB12A471FC</vt:lpwstr>
  </property>
  <property fmtid="{D5CDD505-2E9C-101B-9397-08002B2CF9AE}" pid="3" name="Order">
    <vt:r8>26900</vt:r8>
  </property>
  <property fmtid="{D5CDD505-2E9C-101B-9397-08002B2CF9AE}" pid="4" name="TemplateUrl">
    <vt:lpwstr/>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ies>
</file>