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18.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8.xml" ContentType="application/vnd.openxmlformats-officedocument.presentationml.notesSlide+xml"/>
  <Override PartName="/ppt/notesSlides/notesSlide5.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19.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58" r:id="rId3"/>
    <p:sldId id="260" r:id="rId4"/>
    <p:sldId id="261" r:id="rId5"/>
    <p:sldId id="276" r:id="rId6"/>
    <p:sldId id="273" r:id="rId7"/>
    <p:sldId id="262" r:id="rId8"/>
    <p:sldId id="263" r:id="rId9"/>
    <p:sldId id="264" r:id="rId10"/>
    <p:sldId id="265" r:id="rId11"/>
    <p:sldId id="274" r:id="rId12"/>
    <p:sldId id="266" r:id="rId13"/>
    <p:sldId id="267" r:id="rId14"/>
    <p:sldId id="268" r:id="rId15"/>
    <p:sldId id="269" r:id="rId16"/>
    <p:sldId id="270" r:id="rId17"/>
    <p:sldId id="271" r:id="rId18"/>
    <p:sldId id="272" r:id="rId19"/>
    <p:sldId id="275" r:id="rId20"/>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68803"/>
    <a:srgbClr val="09244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CA"/>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CA"/>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CA"/>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475B335-F0EB-407F-99A9-145F54997BC0}" type="slidenum">
              <a:rPr lang="en-CA"/>
              <a:pPr/>
              <a:t>‹#›</a:t>
            </a:fld>
            <a:endParaRPr lang="en-CA"/>
          </a:p>
        </p:txBody>
      </p:sp>
    </p:spTree>
    <p:extLst>
      <p:ext uri="{BB962C8B-B14F-4D97-AF65-F5344CB8AC3E}">
        <p14:creationId xmlns:p14="http://schemas.microsoft.com/office/powerpoint/2010/main" xmlns="" val="16231568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14</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15</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16</a:t>
            </a:fld>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17</a:t>
            </a:fld>
            <a:endParaRPr lang="en-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18</a:t>
            </a:fld>
            <a:endParaRPr lang="en-C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19</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5B335-F0EB-407F-99A9-145F54997BC0}"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b="1">
                <a:effectLst>
                  <a:outerShdw blurRad="38100" dist="38100" dir="2700000" algn="tl">
                    <a:srgbClr val="C0C0C0"/>
                  </a:outerShdw>
                </a:effectLst>
              </a:defRPr>
            </a:lvl1pPr>
          </a:lstStyle>
          <a:p>
            <a:pPr lvl="0"/>
            <a:r>
              <a:rPr lang="en-US" noProof="0" dirty="0" smtClean="0"/>
              <a:t>Click to edit Master subtitle style</a:t>
            </a:r>
            <a:endParaRPr lang="en-CA" noProof="0" dirty="0" smtClean="0"/>
          </a:p>
        </p:txBody>
      </p:sp>
      <p:sp>
        <p:nvSpPr>
          <p:cNvPr id="6150" name="Rectangle 6"/>
          <p:cNvSpPr>
            <a:spLocks noGrp="1" noChangeArrowheads="1"/>
          </p:cNvSpPr>
          <p:nvPr>
            <p:ph type="sldNum" sz="quarter" idx="4"/>
          </p:nvPr>
        </p:nvSpPr>
        <p:spPr>
          <a:xfrm>
            <a:off x="7766050" y="6337300"/>
            <a:ext cx="909638" cy="404813"/>
          </a:xfrm>
        </p:spPr>
        <p:txBody>
          <a:bodyPr/>
          <a:lstStyle>
            <a:lvl1pPr>
              <a:defRPr>
                <a:solidFill>
                  <a:srgbClr val="09244D"/>
                </a:solidFill>
              </a:defRPr>
            </a:lvl1pPr>
          </a:lstStyle>
          <a:p>
            <a:fld id="{ED2E7B96-C80D-4AA5-A79B-CCF2792D2022}" type="slidenum">
              <a:rPr lang="en-CA"/>
              <a:pPr/>
              <a:t>‹#›</a:t>
            </a:fld>
            <a:endParaRPr lang="en-CA"/>
          </a:p>
        </p:txBody>
      </p:sp>
      <p:pic>
        <p:nvPicPr>
          <p:cNvPr id="6151" name="Picture 7" descr="IC_GSCMay26"/>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52425" y="212725"/>
            <a:ext cx="2663825" cy="1824038"/>
          </a:xfrm>
          <a:prstGeom prst="rect">
            <a:avLst/>
          </a:prstGeom>
          <a:noFill/>
          <a:extLst>
            <a:ext uri="{909E8E84-426E-40DD-AFC4-6F175D3DCCD1}">
              <a14:hiddenFill xmlns:a14="http://schemas.microsoft.com/office/drawing/2010/main" xmlns="">
                <a:solidFill>
                  <a:srgbClr val="FFFFFF"/>
                </a:solidFill>
              </a14:hiddenFill>
            </a:ext>
          </a:extLst>
        </p:spPr>
      </p:pic>
      <p:sp>
        <p:nvSpPr>
          <p:cNvPr id="6156" name="Text Box 12"/>
          <p:cNvSpPr txBox="1">
            <a:spLocks noChangeArrowheads="1"/>
          </p:cNvSpPr>
          <p:nvPr userDrawn="1"/>
        </p:nvSpPr>
        <p:spPr bwMode="auto">
          <a:xfrm>
            <a:off x="179388" y="6381750"/>
            <a:ext cx="230505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CA" sz="1200" b="1">
                <a:solidFill>
                  <a:srgbClr val="09244D"/>
                </a:solidFill>
              </a:rPr>
              <a:t>Halifax, 31 Oct – 3 Nov 2011</a:t>
            </a:r>
            <a:endParaRPr lang="en-CA" sz="1200" b="1"/>
          </a:p>
        </p:txBody>
      </p:sp>
      <p:sp>
        <p:nvSpPr>
          <p:cNvPr id="17" name="Rectangle 2"/>
          <p:cNvSpPr>
            <a:spLocks noGrp="1" noChangeArrowheads="1"/>
          </p:cNvSpPr>
          <p:nvPr>
            <p:ph type="ctrTitle"/>
          </p:nvPr>
        </p:nvSpPr>
        <p:spPr>
          <a:xfrm>
            <a:off x="685800" y="2130425"/>
            <a:ext cx="7772400" cy="1470025"/>
          </a:xfrm>
        </p:spPr>
        <p:txBody>
          <a:bodyPr/>
          <a:lstStyle/>
          <a:p>
            <a:r>
              <a:rPr lang="en-US" b="1" smtClean="0"/>
              <a:t>Click to edit Master title style</a:t>
            </a:r>
            <a:endParaRPr lang="en-CA" b="1"/>
          </a:p>
        </p:txBody>
      </p:sp>
      <p:sp>
        <p:nvSpPr>
          <p:cNvPr id="8" name="Rectangle 17"/>
          <p:cNvSpPr>
            <a:spLocks noChangeArrowheads="1"/>
          </p:cNvSpPr>
          <p:nvPr userDrawn="1"/>
        </p:nvSpPr>
        <p:spPr bwMode="auto">
          <a:xfrm>
            <a:off x="3232150" y="6381750"/>
            <a:ext cx="2663825" cy="331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en-CA" sz="1200" b="1" dirty="0">
                <a:solidFill>
                  <a:srgbClr val="09244D"/>
                </a:solidFill>
              </a:rPr>
              <a:t>ICT </a:t>
            </a:r>
            <a:r>
              <a:rPr lang="en-CA" sz="1200" b="1" dirty="0" smtClean="0">
                <a:solidFill>
                  <a:srgbClr val="09244D"/>
                </a:solidFill>
              </a:rPr>
              <a:t>Accessibility</a:t>
            </a:r>
            <a:r>
              <a:rPr lang="en-CA" sz="1200" b="1" baseline="0" dirty="0" smtClean="0">
                <a:solidFill>
                  <a:srgbClr val="09244D"/>
                </a:solidFill>
              </a:rPr>
              <a:t> for All</a:t>
            </a:r>
            <a:endParaRPr lang="en-CA" sz="1200" b="1" strike="sngStrike" baseline="0" dirty="0">
              <a:solidFill>
                <a:srgbClr val="FF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FC557E3-CEBD-4FDB-9F47-FCBB1BBD1E1C}" type="slidenum">
              <a:rPr lang="en-CA"/>
              <a:pPr/>
              <a:t>‹#›</a:t>
            </a:fld>
            <a:endParaRPr lang="en-CA"/>
          </a:p>
        </p:txBody>
      </p:sp>
    </p:spTree>
    <p:extLst>
      <p:ext uri="{BB962C8B-B14F-4D97-AF65-F5344CB8AC3E}">
        <p14:creationId xmlns:p14="http://schemas.microsoft.com/office/powerpoint/2010/main" xmlns="" val="2211338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8"/>
            <a:ext cx="2058988" cy="5808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29325" cy="5808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55DDE48-5238-4E73-A182-5EFC74729D21}" type="slidenum">
              <a:rPr lang="en-CA"/>
              <a:pPr/>
              <a:t>‹#›</a:t>
            </a:fld>
            <a:endParaRPr lang="en-CA"/>
          </a:p>
        </p:txBody>
      </p:sp>
    </p:spTree>
    <p:extLst>
      <p:ext uri="{BB962C8B-B14F-4D97-AF65-F5344CB8AC3E}">
        <p14:creationId xmlns:p14="http://schemas.microsoft.com/office/powerpoint/2010/main" xmlns="" val="3179186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3758190-59B5-4FAF-92D8-77798514AC83}" type="slidenum">
              <a:rPr lang="en-CA"/>
              <a:pPr/>
              <a:t>‹#›</a:t>
            </a:fld>
            <a:endParaRPr lang="en-CA"/>
          </a:p>
        </p:txBody>
      </p:sp>
    </p:spTree>
    <p:extLst>
      <p:ext uri="{BB962C8B-B14F-4D97-AF65-F5344CB8AC3E}">
        <p14:creationId xmlns:p14="http://schemas.microsoft.com/office/powerpoint/2010/main" xmlns="" val="25648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365658CA-A683-4E85-ADD3-5DAC5B25D0BC}" type="slidenum">
              <a:rPr lang="en-CA"/>
              <a:pPr/>
              <a:t>‹#›</a:t>
            </a:fld>
            <a:endParaRPr lang="en-CA"/>
          </a:p>
        </p:txBody>
      </p:sp>
    </p:spTree>
    <p:extLst>
      <p:ext uri="{BB962C8B-B14F-4D97-AF65-F5344CB8AC3E}">
        <p14:creationId xmlns:p14="http://schemas.microsoft.com/office/powerpoint/2010/main" xmlns="" val="3702569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D65EB01D-C23C-4BFB-8069-A0EC0676A311}" type="slidenum">
              <a:rPr lang="en-CA"/>
              <a:pPr/>
              <a:t>‹#›</a:t>
            </a:fld>
            <a:endParaRPr lang="en-CA"/>
          </a:p>
        </p:txBody>
      </p:sp>
    </p:spTree>
    <p:extLst>
      <p:ext uri="{BB962C8B-B14F-4D97-AF65-F5344CB8AC3E}">
        <p14:creationId xmlns:p14="http://schemas.microsoft.com/office/powerpoint/2010/main" xmlns="" val="464940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0A1333EC-76A9-446B-B6FA-E83403118FA9}" type="slidenum">
              <a:rPr lang="en-CA"/>
              <a:pPr/>
              <a:t>‹#›</a:t>
            </a:fld>
            <a:endParaRPr lang="en-CA"/>
          </a:p>
        </p:txBody>
      </p:sp>
    </p:spTree>
    <p:extLst>
      <p:ext uri="{BB962C8B-B14F-4D97-AF65-F5344CB8AC3E}">
        <p14:creationId xmlns:p14="http://schemas.microsoft.com/office/powerpoint/2010/main" xmlns="" val="3390408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20CDA0B7-EA43-4A85-AC91-5E9744891604}" type="slidenum">
              <a:rPr lang="en-CA"/>
              <a:pPr/>
              <a:t>‹#›</a:t>
            </a:fld>
            <a:endParaRPr lang="en-CA"/>
          </a:p>
        </p:txBody>
      </p:sp>
    </p:spTree>
    <p:extLst>
      <p:ext uri="{BB962C8B-B14F-4D97-AF65-F5344CB8AC3E}">
        <p14:creationId xmlns:p14="http://schemas.microsoft.com/office/powerpoint/2010/main" xmlns="" val="1032084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A6095BCE-9E5A-411F-8EE0-CC981FF02FE6}" type="slidenum">
              <a:rPr lang="en-CA"/>
              <a:pPr/>
              <a:t>‹#›</a:t>
            </a:fld>
            <a:endParaRPr lang="en-CA"/>
          </a:p>
        </p:txBody>
      </p:sp>
    </p:spTree>
    <p:extLst>
      <p:ext uri="{BB962C8B-B14F-4D97-AF65-F5344CB8AC3E}">
        <p14:creationId xmlns:p14="http://schemas.microsoft.com/office/powerpoint/2010/main" xmlns="" val="2183146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6032FF8-54F8-4A7F-B626-B700A1154695}" type="slidenum">
              <a:rPr lang="en-CA"/>
              <a:pPr/>
              <a:t>‹#›</a:t>
            </a:fld>
            <a:endParaRPr lang="en-CA"/>
          </a:p>
        </p:txBody>
      </p:sp>
    </p:spTree>
    <p:extLst>
      <p:ext uri="{BB962C8B-B14F-4D97-AF65-F5344CB8AC3E}">
        <p14:creationId xmlns:p14="http://schemas.microsoft.com/office/powerpoint/2010/main" xmlns="" val="3057707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EDEAF2E-4214-40DB-A233-D0A0424DC30C}" type="slidenum">
              <a:rPr lang="en-CA"/>
              <a:pPr/>
              <a:t>‹#›</a:t>
            </a:fld>
            <a:endParaRPr lang="en-CA"/>
          </a:p>
        </p:txBody>
      </p:sp>
    </p:spTree>
    <p:extLst>
      <p:ext uri="{BB962C8B-B14F-4D97-AF65-F5344CB8AC3E}">
        <p14:creationId xmlns:p14="http://schemas.microsoft.com/office/powerpoint/2010/main" xmlns="" val="339701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27384"/>
            <a:ext cx="91440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dirty="0" smtClean="0"/>
          </a:p>
        </p:txBody>
      </p:sp>
      <p:sp>
        <p:nvSpPr>
          <p:cNvPr id="1027" name="Rectangle 3"/>
          <p:cNvSpPr>
            <a:spLocks noGrp="1" noChangeArrowheads="1"/>
          </p:cNvSpPr>
          <p:nvPr>
            <p:ph type="body" idx="1"/>
          </p:nvPr>
        </p:nvSpPr>
        <p:spPr bwMode="auto">
          <a:xfrm>
            <a:off x="468313" y="1124744"/>
            <a:ext cx="8229600" cy="52570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smtClean="0"/>
          </a:p>
        </p:txBody>
      </p:sp>
      <p:sp>
        <p:nvSpPr>
          <p:cNvPr id="1030" name="Rectangle 6"/>
          <p:cNvSpPr>
            <a:spLocks noGrp="1" noChangeArrowheads="1"/>
          </p:cNvSpPr>
          <p:nvPr>
            <p:ph type="sldNum" sz="quarter" idx="4"/>
          </p:nvPr>
        </p:nvSpPr>
        <p:spPr bwMode="auto">
          <a:xfrm>
            <a:off x="6534150" y="6337300"/>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rebuchet MS" pitchFamily="34" charset="0"/>
              </a:defRPr>
            </a:lvl1pPr>
          </a:lstStyle>
          <a:p>
            <a:fld id="{2B784003-CA28-42A6-AE01-896FD01E6E4B}" type="slidenum">
              <a:rPr lang="en-CA"/>
              <a:pPr/>
              <a:t>‹#›</a:t>
            </a:fld>
            <a:endParaRPr lang="en-CA"/>
          </a:p>
        </p:txBody>
      </p:sp>
      <p:pic>
        <p:nvPicPr>
          <p:cNvPr id="1033" name="Picture 9" descr="IC_GSClighthouse"/>
          <p:cNvPicPr>
            <a:picLocks noChangeAspect="1" noChangeArrowheads="1"/>
          </p:cNvPicPr>
          <p:nvPr/>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212725" y="5365750"/>
            <a:ext cx="701675" cy="990600"/>
          </a:xfrm>
          <a:prstGeom prst="rect">
            <a:avLst/>
          </a:prstGeom>
          <a:noFill/>
          <a:extLst>
            <a:ext uri="{909E8E84-426E-40DD-AFC4-6F175D3DCCD1}">
              <a14:hiddenFill xmlns:a14="http://schemas.microsoft.com/office/drawing/2010/main" xmlns="">
                <a:solidFill>
                  <a:srgbClr val="FFFFFF"/>
                </a:solidFill>
              </a14:hiddenFill>
            </a:ext>
          </a:extLst>
        </p:spPr>
      </p:pic>
      <p:sp>
        <p:nvSpPr>
          <p:cNvPr id="1040" name="Text Box 16"/>
          <p:cNvSpPr txBox="1">
            <a:spLocks noChangeArrowheads="1"/>
          </p:cNvSpPr>
          <p:nvPr/>
        </p:nvSpPr>
        <p:spPr bwMode="auto">
          <a:xfrm>
            <a:off x="179388" y="6381750"/>
            <a:ext cx="230505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CA" sz="1200" b="1">
                <a:solidFill>
                  <a:srgbClr val="09244D"/>
                </a:solidFill>
              </a:rPr>
              <a:t>Halifax, 31 Oct – 3 Nov 2011</a:t>
            </a:r>
            <a:endParaRPr lang="en-CA" sz="1200" b="1"/>
          </a:p>
        </p:txBody>
      </p:sp>
      <p:sp>
        <p:nvSpPr>
          <p:cNvPr id="1041" name="Rectangle 17"/>
          <p:cNvSpPr>
            <a:spLocks noChangeArrowheads="1"/>
          </p:cNvSpPr>
          <p:nvPr/>
        </p:nvSpPr>
        <p:spPr bwMode="auto">
          <a:xfrm>
            <a:off x="3232150" y="6381750"/>
            <a:ext cx="2663825" cy="331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en-CA" sz="1200" b="1" dirty="0">
                <a:solidFill>
                  <a:srgbClr val="09244D"/>
                </a:solidFill>
              </a:rPr>
              <a:t>ICT </a:t>
            </a:r>
            <a:r>
              <a:rPr lang="en-CA" sz="1200" b="1" dirty="0" smtClean="0">
                <a:solidFill>
                  <a:srgbClr val="09244D"/>
                </a:solidFill>
              </a:rPr>
              <a:t>Accessibility</a:t>
            </a:r>
            <a:r>
              <a:rPr lang="en-CA" sz="1200" b="1" baseline="0" dirty="0" smtClean="0">
                <a:solidFill>
                  <a:srgbClr val="09244D"/>
                </a:solidFill>
              </a:rPr>
              <a:t> for All</a:t>
            </a:r>
            <a:endParaRPr lang="en-CA" sz="1200" b="1" strike="sngStrike" baseline="0" dirty="0">
              <a:solidFill>
                <a:srgbClr val="FF0000"/>
              </a:solidFill>
            </a:endParaRPr>
          </a:p>
        </p:txBody>
      </p:sp>
      <p:grpSp>
        <p:nvGrpSpPr>
          <p:cNvPr id="1044" name="Group 20"/>
          <p:cNvGrpSpPr>
            <a:grpSpLocks/>
          </p:cNvGrpSpPr>
          <p:nvPr/>
        </p:nvGrpSpPr>
        <p:grpSpPr bwMode="auto">
          <a:xfrm>
            <a:off x="7391399" y="5491504"/>
            <a:ext cx="1357313" cy="809284"/>
            <a:chOff x="4241" y="3559"/>
            <a:chExt cx="904" cy="539"/>
          </a:xfrm>
        </p:grpSpPr>
        <p:pic>
          <p:nvPicPr>
            <p:cNvPr id="1035" name="Picture 11"/>
            <p:cNvPicPr>
              <a:picLocks noChangeAspect="1" noChangeArrowheads="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4241" y="4012"/>
              <a:ext cx="904" cy="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6" name="Picture 12" descr="IC_GSCBoat"/>
            <p:cNvPicPr>
              <a:picLocks noChangeAspect="1" noChangeArrowheads="1"/>
            </p:cNvPicPr>
            <p:nvPr userDrawn="1"/>
          </p:nvPicPr>
          <p:blipFill>
            <a:blip r:embed="rId1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4636" y="3559"/>
              <a:ext cx="373" cy="410"/>
            </a:xfrm>
            <a:prstGeom prst="rect">
              <a:avLst/>
            </a:prstGeom>
            <a:noFill/>
            <a:extLst>
              <a:ext uri="{909E8E84-426E-40DD-AFC4-6F175D3DCCD1}">
                <a14:hiddenFill xmlns:a14="http://schemas.microsoft.com/office/drawing/2010/main" xmlns="">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2pPr>
      <a:lvl3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3pPr>
      <a:lvl4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4pPr>
      <a:lvl5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5pPr>
      <a:lvl6pPr marL="4572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6pPr>
      <a:lvl7pPr marL="9144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7pPr>
      <a:lvl8pPr marL="13716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8pPr>
      <a:lvl9pPr marL="18288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9pPr>
    </p:titleStyle>
    <p:bodyStyle>
      <a:lvl1pPr marL="342900" indent="-342900" algn="l" rtl="0" eaLnBrk="1" fontAlgn="base" hangingPunct="1">
        <a:spcBef>
          <a:spcPct val="20000"/>
        </a:spcBef>
        <a:spcAft>
          <a:spcPct val="0"/>
        </a:spcAft>
        <a:buChar char="•"/>
        <a:defRPr sz="3200">
          <a:solidFill>
            <a:srgbClr val="09244D"/>
          </a:solidFill>
          <a:latin typeface="+mn-lt"/>
          <a:ea typeface="+mn-ea"/>
          <a:cs typeface="+mn-cs"/>
        </a:defRPr>
      </a:lvl1pPr>
      <a:lvl2pPr marL="742950" indent="-285750" algn="l" rtl="0" eaLnBrk="1" fontAlgn="base" hangingPunct="1">
        <a:spcBef>
          <a:spcPct val="20000"/>
        </a:spcBef>
        <a:spcAft>
          <a:spcPct val="0"/>
        </a:spcAft>
        <a:buChar char="–"/>
        <a:defRPr sz="2800">
          <a:solidFill>
            <a:srgbClr val="09244D"/>
          </a:solidFill>
          <a:latin typeface="+mn-lt"/>
        </a:defRPr>
      </a:lvl2pPr>
      <a:lvl3pPr marL="1143000" indent="-228600" algn="l" rtl="0" eaLnBrk="1" fontAlgn="base" hangingPunct="1">
        <a:spcBef>
          <a:spcPct val="20000"/>
        </a:spcBef>
        <a:spcAft>
          <a:spcPct val="0"/>
        </a:spcAft>
        <a:buChar char="•"/>
        <a:defRPr sz="2400">
          <a:solidFill>
            <a:srgbClr val="09244D"/>
          </a:solidFill>
          <a:latin typeface="+mn-lt"/>
        </a:defRPr>
      </a:lvl3pPr>
      <a:lvl4pPr marL="1600200" indent="-228600" algn="l" rtl="0" eaLnBrk="1" fontAlgn="base" hangingPunct="1">
        <a:spcBef>
          <a:spcPct val="20000"/>
        </a:spcBef>
        <a:spcAft>
          <a:spcPct val="0"/>
        </a:spcAft>
        <a:buChar char="–"/>
        <a:defRPr sz="2000">
          <a:solidFill>
            <a:srgbClr val="09244D"/>
          </a:solidFill>
          <a:latin typeface="+mn-lt"/>
        </a:defRPr>
      </a:lvl4pPr>
      <a:lvl5pPr marL="2057400" indent="-228600" algn="l" rtl="0" eaLnBrk="1" fontAlgn="base" hangingPunct="1">
        <a:spcBef>
          <a:spcPct val="20000"/>
        </a:spcBef>
        <a:spcAft>
          <a:spcPct val="0"/>
        </a:spcAft>
        <a:buChar char="»"/>
        <a:defRPr sz="2000">
          <a:solidFill>
            <a:srgbClr val="09244D"/>
          </a:solidFill>
          <a:latin typeface="+mn-lt"/>
        </a:defRPr>
      </a:lvl5pPr>
      <a:lvl6pPr marL="2514600" indent="-228600" algn="l" rtl="0" eaLnBrk="1" fontAlgn="base" hangingPunct="1">
        <a:spcBef>
          <a:spcPct val="20000"/>
        </a:spcBef>
        <a:spcAft>
          <a:spcPct val="0"/>
        </a:spcAft>
        <a:buChar char="»"/>
        <a:defRPr sz="2000">
          <a:solidFill>
            <a:srgbClr val="09244D"/>
          </a:solidFill>
          <a:latin typeface="+mn-lt"/>
        </a:defRPr>
      </a:lvl6pPr>
      <a:lvl7pPr marL="2971800" indent="-228600" algn="l" rtl="0" eaLnBrk="1" fontAlgn="base" hangingPunct="1">
        <a:spcBef>
          <a:spcPct val="20000"/>
        </a:spcBef>
        <a:spcAft>
          <a:spcPct val="0"/>
        </a:spcAft>
        <a:buChar char="»"/>
        <a:defRPr sz="2000">
          <a:solidFill>
            <a:srgbClr val="09244D"/>
          </a:solidFill>
          <a:latin typeface="+mn-lt"/>
        </a:defRPr>
      </a:lvl7pPr>
      <a:lvl8pPr marL="3429000" indent="-228600" algn="l" rtl="0" eaLnBrk="1" fontAlgn="base" hangingPunct="1">
        <a:spcBef>
          <a:spcPct val="20000"/>
        </a:spcBef>
        <a:spcAft>
          <a:spcPct val="0"/>
        </a:spcAft>
        <a:buChar char="»"/>
        <a:defRPr sz="2000">
          <a:solidFill>
            <a:srgbClr val="09244D"/>
          </a:solidFill>
          <a:latin typeface="+mn-lt"/>
        </a:defRPr>
      </a:lvl8pPr>
      <a:lvl9pPr marL="3886200" indent="-228600" algn="l" rtl="0" eaLnBrk="1" fontAlgn="base" hangingPunct="1">
        <a:spcBef>
          <a:spcPct val="20000"/>
        </a:spcBef>
        <a:spcAft>
          <a:spcPct val="0"/>
        </a:spcAft>
        <a:buChar char="»"/>
        <a:defRPr sz="2000">
          <a:solidFill>
            <a:srgbClr val="0924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ichael.Fargano@CenturyLink.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tis.org/step/issues.asp"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4495800"/>
            <a:ext cx="6400800" cy="1752600"/>
          </a:xfrm>
        </p:spPr>
        <p:txBody>
          <a:bodyPr/>
          <a:lstStyle/>
          <a:p>
            <a:pPr marL="342900" indent="-342900">
              <a:lnSpc>
                <a:spcPct val="90000"/>
              </a:lnSpc>
            </a:pPr>
            <a:r>
              <a:rPr lang="en-GB" altLang="zh-CN" dirty="0"/>
              <a:t>Michael Fargano,</a:t>
            </a:r>
          </a:p>
          <a:p>
            <a:pPr marL="342900" indent="-342900">
              <a:lnSpc>
                <a:spcPct val="90000"/>
              </a:lnSpc>
            </a:pPr>
            <a:r>
              <a:rPr lang="en-GB" altLang="zh-CN" dirty="0"/>
              <a:t>Standards Program Manager, </a:t>
            </a:r>
          </a:p>
          <a:p>
            <a:pPr marL="342900" indent="-342900">
              <a:lnSpc>
                <a:spcPct val="90000"/>
              </a:lnSpc>
            </a:pPr>
            <a:r>
              <a:rPr lang="en-GB" altLang="zh-CN" dirty="0" smtClean="0"/>
              <a:t>CenturyLink</a:t>
            </a:r>
            <a:endParaRPr lang="en-GB" altLang="zh-CN" dirty="0"/>
          </a:p>
        </p:txBody>
      </p:sp>
      <p:sp>
        <p:nvSpPr>
          <p:cNvPr id="3" name="Title 2"/>
          <p:cNvSpPr>
            <a:spLocks noGrp="1"/>
          </p:cNvSpPr>
          <p:nvPr>
            <p:ph type="ctrTitle"/>
          </p:nvPr>
        </p:nvSpPr>
        <p:spPr>
          <a:xfrm>
            <a:off x="685800" y="2263775"/>
            <a:ext cx="7772400" cy="1470025"/>
          </a:xfrm>
        </p:spPr>
        <p:txBody>
          <a:bodyPr/>
          <a:lstStyle/>
          <a:p>
            <a:r>
              <a:rPr lang="en-US" altLang="en-US" dirty="0"/>
              <a:t>ATIS’ Sustainability </a:t>
            </a:r>
            <a:r>
              <a:rPr lang="en-US" altLang="en-US" dirty="0" smtClean="0"/>
              <a:t>Initiative</a:t>
            </a:r>
            <a:r>
              <a:rPr lang="en-US" altLang="en-US" dirty="0"/>
              <a:t>:</a:t>
            </a:r>
            <a:br>
              <a:rPr lang="en-US" altLang="en-US" dirty="0"/>
            </a:br>
            <a:r>
              <a:rPr lang="en-US" altLang="en-US" dirty="0"/>
              <a:t>Promoting Efficiency and Innovation for Environmental </a:t>
            </a:r>
            <a:r>
              <a:rPr lang="en-US" altLang="en-US" dirty="0" smtClean="0"/>
              <a:t>Sustainability</a:t>
            </a:r>
            <a:endParaRPr lang="en-US" dirty="0"/>
          </a:p>
        </p:txBody>
      </p:sp>
      <p:graphicFrame>
        <p:nvGraphicFramePr>
          <p:cNvPr id="4" name="Group 40"/>
          <p:cNvGraphicFramePr>
            <a:graphicFrameLocks noGrp="1"/>
          </p:cNvGraphicFramePr>
          <p:nvPr>
            <p:extLst>
              <p:ext uri="{D42A27DB-BD31-4B8C-83A1-F6EECF244321}">
                <p14:modId xmlns:p14="http://schemas.microsoft.com/office/powerpoint/2010/main" xmlns="" val="3151901575"/>
              </p:ext>
            </p:extLst>
          </p:nvPr>
        </p:nvGraphicFramePr>
        <p:xfrm>
          <a:off x="3587750" y="288925"/>
          <a:ext cx="5064125" cy="1310640"/>
        </p:xfrm>
        <a:graphic>
          <a:graphicData uri="http://schemas.openxmlformats.org/drawingml/2006/table">
            <a:tbl>
              <a:tblPr/>
              <a:tblGrid>
                <a:gridCol w="1081088"/>
                <a:gridCol w="3983037"/>
              </a:tblGrid>
              <a:tr h="244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Document No:</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200" b="1" i="0" u="none" strike="noStrike" cap="none" normalizeH="0" baseline="0" dirty="0" smtClean="0">
                          <a:ln>
                            <a:noFill/>
                          </a:ln>
                          <a:solidFill>
                            <a:srgbClr val="09244D"/>
                          </a:solidFill>
                          <a:effectLst/>
                          <a:latin typeface="Arial" charset="0"/>
                          <a:ea typeface="ＭＳ Ｐゴシック" charset="-128"/>
                        </a:rPr>
                        <a:t>GSC16-PLEN-69</a:t>
                      </a:r>
                      <a:endParaRPr kumimoji="0" lang="en-CA" sz="1200" b="1" i="0" u="none" strike="noStrike" cap="none" normalizeH="0" baseline="0" dirty="0" smtClean="0">
                        <a:ln>
                          <a:noFill/>
                        </a:ln>
                        <a:solidFill>
                          <a:srgbClr val="09244D"/>
                        </a:solidFill>
                        <a:effectLst/>
                        <a:latin typeface="Arial" charset="0"/>
                        <a:ea typeface="ＭＳ Ｐゴシック" charset="-128"/>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Source:</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ATIS</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smtClean="0">
                          <a:ln>
                            <a:noFill/>
                          </a:ln>
                          <a:solidFill>
                            <a:srgbClr val="09244D"/>
                          </a:solidFill>
                          <a:effectLst/>
                          <a:latin typeface="Trebuchet MS" pitchFamily="34" charset="0"/>
                        </a:rPr>
                        <a:t>Contact:</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Mike Fargano, </a:t>
                      </a:r>
                      <a:r>
                        <a:rPr kumimoji="0" lang="en-CA" sz="1000" b="0" i="0" u="none" strike="noStrike" cap="none" normalizeH="0" baseline="0" dirty="0" smtClean="0">
                          <a:ln>
                            <a:noFill/>
                          </a:ln>
                          <a:solidFill>
                            <a:srgbClr val="09244D"/>
                          </a:solidFill>
                          <a:effectLst/>
                          <a:latin typeface="Arial" charset="0"/>
                          <a:hlinkClick r:id="rId3"/>
                        </a:rPr>
                        <a:t>Michael.Fargano@CenturyLink.com</a:t>
                      </a:r>
                      <a:endParaRPr kumimoji="0" lang="en-CA" sz="1000" b="0" i="0" u="none" strike="noStrike" cap="none" normalizeH="0" baseline="0" dirty="0" smtClean="0">
                        <a:ln>
                          <a:noFill/>
                        </a:ln>
                        <a:solidFill>
                          <a:srgbClr val="09244D"/>
                        </a:solidFill>
                        <a:effectLst/>
                        <a:latin typeface="Arial" charset="0"/>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GSC Session:</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PLENARY</a:t>
                      </a:r>
                      <a:endParaRPr kumimoji="0" lang="en-CA" sz="1000" b="0" i="0" u="none" strike="noStrike" cap="none" normalizeH="0" baseline="0" dirty="0" smtClean="0">
                        <a:ln>
                          <a:noFill/>
                        </a:ln>
                        <a:solidFill>
                          <a:srgbClr val="09244D"/>
                        </a:solidFill>
                        <a:effectLst/>
                        <a:latin typeface="Arial" charset="0"/>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smtClean="0">
                          <a:ln>
                            <a:noFill/>
                          </a:ln>
                          <a:solidFill>
                            <a:srgbClr val="09244D"/>
                          </a:solidFill>
                          <a:effectLst/>
                          <a:latin typeface="Trebuchet MS" pitchFamily="34" charset="0"/>
                        </a:rPr>
                        <a:t>Agenda Item:</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6.7</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1248217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ea typeface="宋体" charset="-122"/>
              </a:rPr>
              <a:t>Supplementary </a:t>
            </a:r>
            <a:r>
              <a:rPr lang="en-US" altLang="zh-CN" dirty="0" smtClean="0">
                <a:ea typeface="宋体" charset="-122"/>
              </a:rPr>
              <a:t>Slides</a:t>
            </a:r>
            <a:endParaRPr lang="en-US" dirty="0"/>
          </a:p>
        </p:txBody>
      </p:sp>
      <p:sp>
        <p:nvSpPr>
          <p:cNvPr id="3" name="Rectangle 6"/>
          <p:cNvSpPr>
            <a:spLocks noGrp="1" noChangeArrowheads="1"/>
          </p:cNvSpPr>
          <p:nvPr>
            <p:ph type="sldNum" sz="quarter" idx="10"/>
          </p:nvPr>
        </p:nvSpPr>
        <p:spPr>
          <a:prstGeom prst="rect">
            <a:avLst/>
          </a:prstGeom>
          <a:ln/>
        </p:spPr>
        <p:txBody>
          <a:bodyPr/>
          <a:lstStyle/>
          <a:p>
            <a:pPr>
              <a:defRPr/>
            </a:pPr>
            <a:fld id="{C37BA73D-7FF2-446A-B2ED-E5A7E9DDAA5F}" type="slidenum">
              <a:rPr lang="en-US" altLang="zh-CN"/>
              <a:pPr>
                <a:defRPr/>
              </a:pPr>
              <a:t>10</a:t>
            </a:fld>
            <a:endParaRPr lang="en-US" altLang="zh-CN"/>
          </a:p>
        </p:txBody>
      </p:sp>
    </p:spTree>
    <p:extLst>
      <p:ext uri="{BB962C8B-B14F-4D97-AF65-F5344CB8AC3E}">
        <p14:creationId xmlns:p14="http://schemas.microsoft.com/office/powerpoint/2010/main" xmlns="" val="2522066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内容占位符 2"/>
          <p:cNvSpPr>
            <a:spLocks noGrp="1"/>
          </p:cNvSpPr>
          <p:nvPr>
            <p:ph idx="1"/>
          </p:nvPr>
        </p:nvSpPr>
        <p:spPr/>
        <p:txBody>
          <a:bodyPr>
            <a:normAutofit/>
          </a:bodyPr>
          <a:lstStyle/>
          <a:p>
            <a:r>
              <a:rPr lang="en-US" altLang="ja-JP" sz="2100" dirty="0"/>
              <a:t>As part of ATIS' Green Initiative, the ATIS Executive Committee of the Board commissioned this Exploratory Group on Green (EGG), comprised of ATIS Board member companies, with the objective to investigate how ATIS and its members can address environmental sustainability. The EGG stemmed from the recommendation of ATIS Board Member companies participating in the ATIS Green Workshop in late July 2008. Based on that recommendation, the EGG completed its investigation and prioritized the items identified as important to ATIS members during the Green Workshop</a:t>
            </a:r>
            <a:r>
              <a:rPr lang="en-US" altLang="ja-JP" sz="2100" dirty="0" smtClean="0"/>
              <a:t>.</a:t>
            </a:r>
            <a:endParaRPr lang="en-US" altLang="ja-JP" sz="2100" dirty="0"/>
          </a:p>
        </p:txBody>
      </p:sp>
      <p:sp>
        <p:nvSpPr>
          <p:cNvPr id="4" name="Rectangle 6"/>
          <p:cNvSpPr>
            <a:spLocks noGrp="1" noChangeArrowheads="1"/>
          </p:cNvSpPr>
          <p:nvPr>
            <p:ph type="sldNum" sz="quarter" idx="10"/>
          </p:nvPr>
        </p:nvSpPr>
        <p:spPr>
          <a:prstGeom prst="rect">
            <a:avLst/>
          </a:prstGeom>
          <a:ln/>
        </p:spPr>
        <p:txBody>
          <a:bodyPr/>
          <a:lstStyle/>
          <a:p>
            <a:pPr>
              <a:defRPr/>
            </a:pPr>
            <a:fld id="{2F152057-489E-4FDD-BB72-5E41C968B899}" type="slidenum">
              <a:rPr lang="en-US" altLang="zh-CN"/>
              <a:pPr>
                <a:defRPr/>
              </a:pPr>
              <a:t>11</a:t>
            </a:fld>
            <a:endParaRPr lang="en-US" altLang="zh-CN"/>
          </a:p>
        </p:txBody>
      </p:sp>
      <p:sp>
        <p:nvSpPr>
          <p:cNvPr id="2" name="Title 1"/>
          <p:cNvSpPr>
            <a:spLocks noGrp="1"/>
          </p:cNvSpPr>
          <p:nvPr>
            <p:ph type="title"/>
          </p:nvPr>
        </p:nvSpPr>
        <p:spPr/>
        <p:txBody>
          <a:bodyPr/>
          <a:lstStyle/>
          <a:p>
            <a:r>
              <a:rPr lang="en-US" dirty="0" smtClean="0"/>
              <a:t>TOPS Council </a:t>
            </a:r>
            <a:br>
              <a:rPr lang="en-US" dirty="0" smtClean="0"/>
            </a:br>
            <a:r>
              <a:rPr lang="en-US" dirty="0" smtClean="0"/>
              <a:t>Exploratory </a:t>
            </a:r>
            <a:r>
              <a:rPr lang="en-US" dirty="0"/>
              <a:t>Group on Green (EGG</a:t>
            </a:r>
            <a:r>
              <a:rPr lang="en-US" dirty="0" smtClean="0"/>
              <a:t>)</a:t>
            </a:r>
            <a:endParaRPr lang="en-US" dirty="0"/>
          </a:p>
        </p:txBody>
      </p:sp>
    </p:spTree>
    <p:extLst>
      <p:ext uri="{BB962C8B-B14F-4D97-AF65-F5344CB8AC3E}">
        <p14:creationId xmlns:p14="http://schemas.microsoft.com/office/powerpoint/2010/main" xmlns="" val="2211922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8"/>
          <p:cNvSpPr>
            <a:spLocks noGrp="1" noRot="1" noChangeArrowheads="1"/>
          </p:cNvSpPr>
          <p:nvPr>
            <p:ph idx="1"/>
          </p:nvPr>
        </p:nvSpPr>
        <p:spPr/>
        <p:txBody>
          <a:bodyPr>
            <a:normAutofit lnSpcReduction="10000"/>
          </a:bodyPr>
          <a:lstStyle/>
          <a:p>
            <a:pPr>
              <a:lnSpc>
                <a:spcPct val="90000"/>
              </a:lnSpc>
            </a:pPr>
            <a:r>
              <a:rPr lang="en-US" sz="2400" dirty="0" smtClean="0"/>
              <a:t>Issued in March 2009, </a:t>
            </a:r>
            <a:r>
              <a:rPr lang="en-US" sz="2400" dirty="0"/>
              <a:t>the ATIS Exploratory Group on Green (EGG) released the </a:t>
            </a:r>
            <a:r>
              <a:rPr lang="en-US" sz="2400" i="1" dirty="0" smtClean="0"/>
              <a:t>ATIS Report on Environmental Sustainability,</a:t>
            </a:r>
            <a:r>
              <a:rPr lang="en-US" sz="2400" dirty="0" smtClean="0"/>
              <a:t> which includes:</a:t>
            </a:r>
          </a:p>
          <a:p>
            <a:pPr lvl="1">
              <a:lnSpc>
                <a:spcPct val="90000"/>
              </a:lnSpc>
            </a:pPr>
            <a:r>
              <a:rPr lang="en-US" sz="2000" dirty="0" smtClean="0"/>
              <a:t>the ICT sector’s definition of “sustainability”; </a:t>
            </a:r>
          </a:p>
          <a:p>
            <a:pPr lvl="1">
              <a:lnSpc>
                <a:spcPct val="90000"/>
              </a:lnSpc>
            </a:pPr>
            <a:r>
              <a:rPr lang="en-US" sz="2000" dirty="0" smtClean="0"/>
              <a:t>a review of the ICT sector’s current “green” initiatives;</a:t>
            </a:r>
          </a:p>
          <a:p>
            <a:pPr lvl="1">
              <a:lnSpc>
                <a:spcPct val="90000"/>
              </a:lnSpc>
            </a:pPr>
            <a:r>
              <a:rPr lang="en-US" sz="2000" dirty="0" smtClean="0"/>
              <a:t>an examination of energy efficiency practices and alternate energy sources; </a:t>
            </a:r>
          </a:p>
          <a:p>
            <a:pPr lvl="1">
              <a:lnSpc>
                <a:spcPct val="90000"/>
              </a:lnSpc>
            </a:pPr>
            <a:r>
              <a:rPr lang="en-US" sz="2000" dirty="0" smtClean="0"/>
              <a:t>an outline of the business drivers behind the ICT sector’s sustainability actions;</a:t>
            </a:r>
          </a:p>
          <a:p>
            <a:pPr lvl="1">
              <a:lnSpc>
                <a:spcPct val="90000"/>
              </a:lnSpc>
            </a:pPr>
            <a:r>
              <a:rPr lang="en-US" sz="2000" dirty="0" smtClean="0"/>
              <a:t>a demonstration of the ICT industry as an enabler of applications and services that improve energy efficiency in other sectors; and</a:t>
            </a:r>
          </a:p>
          <a:p>
            <a:pPr lvl="1">
              <a:lnSpc>
                <a:spcPct val="90000"/>
              </a:lnSpc>
            </a:pPr>
            <a:r>
              <a:rPr lang="en-US" sz="2000" dirty="0" smtClean="0"/>
              <a:t>a number of actions to consider in establishing or expanding a sustainability program.  </a:t>
            </a:r>
          </a:p>
          <a:p>
            <a:r>
              <a:rPr lang="en-US" sz="2100" dirty="0" smtClean="0"/>
              <a:t>In 2010, the ATIS Exploratory Group on Green (EGG) released its final reports:</a:t>
            </a:r>
          </a:p>
          <a:p>
            <a:pPr lvl="1"/>
            <a:r>
              <a:rPr lang="en-US" sz="1900" i="1" dirty="0" smtClean="0"/>
              <a:t>ATIS Report on ICT Life Cycle Assessment (LCA)</a:t>
            </a:r>
            <a:r>
              <a:rPr lang="en-US" sz="1900" dirty="0" smtClean="0"/>
              <a:t> </a:t>
            </a:r>
          </a:p>
          <a:p>
            <a:pPr lvl="1"/>
            <a:r>
              <a:rPr lang="en-US" sz="1900" i="1" dirty="0" smtClean="0"/>
              <a:t>ATIS Report on Wireless Energy Efficiency</a:t>
            </a:r>
            <a:endParaRPr lang="en-US" sz="1900" dirty="0" smtClean="0"/>
          </a:p>
          <a:p>
            <a:pPr>
              <a:lnSpc>
                <a:spcPct val="90000"/>
              </a:lnSpc>
            </a:pPr>
            <a:endParaRPr lang="en-US" sz="2400" dirty="0" smtClean="0"/>
          </a:p>
        </p:txBody>
      </p:sp>
      <p:sp>
        <p:nvSpPr>
          <p:cNvPr id="5" name="Rectangle 6"/>
          <p:cNvSpPr>
            <a:spLocks noGrp="1" noChangeArrowheads="1"/>
          </p:cNvSpPr>
          <p:nvPr>
            <p:ph type="sldNum" sz="quarter" idx="10"/>
          </p:nvPr>
        </p:nvSpPr>
        <p:spPr>
          <a:prstGeom prst="rect">
            <a:avLst/>
          </a:prstGeom>
          <a:ln/>
        </p:spPr>
        <p:txBody>
          <a:bodyPr/>
          <a:lstStyle/>
          <a:p>
            <a:pPr>
              <a:defRPr/>
            </a:pPr>
            <a:fld id="{820E9D07-8CF1-45F0-A9BE-720A93F559D0}" type="slidenum">
              <a:rPr lang="en-US" altLang="zh-CN"/>
              <a:pPr>
                <a:defRPr/>
              </a:pPr>
              <a:t>12</a:t>
            </a:fld>
            <a:endParaRPr lang="en-US" altLang="zh-CN"/>
          </a:p>
        </p:txBody>
      </p:sp>
      <p:sp>
        <p:nvSpPr>
          <p:cNvPr id="23556" name="标题 1"/>
          <p:cNvSpPr>
            <a:spLocks/>
          </p:cNvSpPr>
          <p:nvPr/>
        </p:nvSpPr>
        <p:spPr bwMode="auto">
          <a:xfrm>
            <a:off x="107950" y="452438"/>
            <a:ext cx="8928100" cy="815975"/>
          </a:xfrm>
          <a:prstGeom prst="rect">
            <a:avLst/>
          </a:prstGeom>
          <a:noFill/>
          <a:ln w="9525">
            <a:noFill/>
            <a:miter lim="800000"/>
            <a:headEnd/>
            <a:tailEnd/>
          </a:ln>
        </p:spPr>
        <p:txBody>
          <a:bodyPr anchor="ctr"/>
          <a:lstStyle/>
          <a:p>
            <a:pPr algn="ctr" eaLnBrk="0" hangingPunct="0"/>
            <a:endParaRPr lang="zh-CN" altLang="en-US" sz="3600" b="1"/>
          </a:p>
        </p:txBody>
      </p:sp>
      <p:sp>
        <p:nvSpPr>
          <p:cNvPr id="2" name="Title 1"/>
          <p:cNvSpPr>
            <a:spLocks noGrp="1"/>
          </p:cNvSpPr>
          <p:nvPr>
            <p:ph type="title"/>
          </p:nvPr>
        </p:nvSpPr>
        <p:spPr/>
        <p:txBody>
          <a:bodyPr/>
          <a:lstStyle/>
          <a:p>
            <a:r>
              <a:rPr lang="en-US" dirty="0" smtClean="0"/>
              <a:t>Completed </a:t>
            </a:r>
            <a:br>
              <a:rPr lang="en-US" dirty="0" smtClean="0"/>
            </a:br>
            <a:r>
              <a:rPr lang="en-US" dirty="0" smtClean="0"/>
              <a:t>TOPS Council / EEG Work </a:t>
            </a:r>
            <a:endParaRPr lang="en-US" dirty="0"/>
          </a:p>
        </p:txBody>
      </p:sp>
    </p:spTree>
    <p:extLst>
      <p:ext uri="{BB962C8B-B14F-4D97-AF65-F5344CB8AC3E}">
        <p14:creationId xmlns:p14="http://schemas.microsoft.com/office/powerpoint/2010/main" xmlns="" val="1187960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Rot="1" noChangeArrowheads="1"/>
          </p:cNvSpPr>
          <p:nvPr>
            <p:ph idx="1"/>
          </p:nvPr>
        </p:nvSpPr>
        <p:spPr/>
        <p:txBody>
          <a:bodyPr>
            <a:normAutofit/>
          </a:bodyPr>
          <a:lstStyle/>
          <a:p>
            <a:pPr>
              <a:lnSpc>
                <a:spcPct val="80000"/>
              </a:lnSpc>
            </a:pPr>
            <a:r>
              <a:rPr lang="en-US" sz="2000" dirty="0" smtClean="0"/>
              <a:t>Environmental stewardship in the Information and Communication Technologies (ICT) industry will mean all levels of manufacturing, supply, network design and operations are done in the most eco-efficient way possible. Manufacturers will be called upon to design new products with fewer toxics, and to make them more durable, reusable, and recyclable, and with recycled materials. Operators will be called upon to streamline their networks, use environmentally preferred purchasing criteria and clean sources of energy. Network equipment manufacturers may need to arrange for </a:t>
            </a:r>
            <a:r>
              <a:rPr lang="en-US" sz="2000" dirty="0" err="1" smtClean="0"/>
              <a:t>takeback</a:t>
            </a:r>
            <a:r>
              <a:rPr lang="en-US" sz="2000" dirty="0" smtClean="0"/>
              <a:t> and recycling of equipment.</a:t>
            </a:r>
          </a:p>
          <a:p>
            <a:pPr>
              <a:lnSpc>
                <a:spcPct val="80000"/>
              </a:lnSpc>
            </a:pPr>
            <a:r>
              <a:rPr lang="en-US" sz="2000" dirty="0" smtClean="0"/>
              <a:t>Environmental stewardship depends on good data to make appropriate strategy and implementation decisions. Life cycle assessment is the workhorse for generating environmental stewardship data. This report provides a comprehensive review of approaches to life cycle assessment, methodologies, tools, environmental impact assessment databases, existing standards, and developing initiatives that can support the ICT industry in making life cycle assessment a key enabler in driving and monitoring sustainable business performance in a company.</a:t>
            </a:r>
          </a:p>
        </p:txBody>
      </p:sp>
      <p:sp>
        <p:nvSpPr>
          <p:cNvPr id="4" name="Rectangle 6"/>
          <p:cNvSpPr>
            <a:spLocks noGrp="1" noChangeArrowheads="1"/>
          </p:cNvSpPr>
          <p:nvPr>
            <p:ph type="sldNum" sz="quarter" idx="10"/>
          </p:nvPr>
        </p:nvSpPr>
        <p:spPr>
          <a:prstGeom prst="rect">
            <a:avLst/>
          </a:prstGeom>
          <a:ln/>
        </p:spPr>
        <p:txBody>
          <a:bodyPr/>
          <a:lstStyle/>
          <a:p>
            <a:pPr>
              <a:defRPr/>
            </a:pPr>
            <a:fld id="{0F36F9C4-D19B-46AE-8435-1D055B106C31}" type="slidenum">
              <a:rPr lang="en-US" altLang="zh-CN"/>
              <a:pPr>
                <a:defRPr/>
              </a:pPr>
              <a:t>13</a:t>
            </a:fld>
            <a:endParaRPr lang="en-US" altLang="zh-CN"/>
          </a:p>
        </p:txBody>
      </p:sp>
      <p:sp>
        <p:nvSpPr>
          <p:cNvPr id="2" name="Title 1"/>
          <p:cNvSpPr>
            <a:spLocks noGrp="1"/>
          </p:cNvSpPr>
          <p:nvPr>
            <p:ph type="title"/>
          </p:nvPr>
        </p:nvSpPr>
        <p:spPr/>
        <p:txBody>
          <a:bodyPr/>
          <a:lstStyle/>
          <a:p>
            <a:r>
              <a:rPr lang="en-US" sz="3600" dirty="0"/>
              <a:t>ATIS Report Reviewing ICT Life Cycle Assessments (LCA), January 2010</a:t>
            </a:r>
          </a:p>
        </p:txBody>
      </p:sp>
    </p:spTree>
    <p:extLst>
      <p:ext uri="{BB962C8B-B14F-4D97-AF65-F5344CB8AC3E}">
        <p14:creationId xmlns:p14="http://schemas.microsoft.com/office/powerpoint/2010/main" xmlns="" val="2024471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Rot="1" noChangeArrowheads="1"/>
          </p:cNvSpPr>
          <p:nvPr>
            <p:ph idx="1"/>
          </p:nvPr>
        </p:nvSpPr>
        <p:spPr/>
        <p:txBody>
          <a:bodyPr>
            <a:normAutofit/>
          </a:bodyPr>
          <a:lstStyle/>
          <a:p>
            <a:pPr>
              <a:lnSpc>
                <a:spcPct val="80000"/>
              </a:lnSpc>
            </a:pPr>
            <a:r>
              <a:rPr lang="en-US" sz="2000" dirty="0" smtClean="0"/>
              <a:t>In recognizing the expanse of the embedded infrastructure to support existing and future wireless users, this report outlines a number of energy efficient practices and methods for consideration by companies seeking to achieve greater efficiencies within their wireless networks. Methods outlined range from simple energy conservation measures to use of more complex automated system-wide monitoring and power control functions including aggressive RF/power management techniques. The increased use of renewable energy sources including wind and solar energy to power cell-sites is also covered, as well as network engineering practices that should be evaluated. For instance, the feasibility of implementing measures such as requiring the use of a telecommunication equipment energy rating (TEER) system for individual pieces of ICT equipment should be considered, as well as its physical placement in the cell-site to minimize power loss and maximize cooling potential.</a:t>
            </a:r>
          </a:p>
          <a:p>
            <a:pPr>
              <a:lnSpc>
                <a:spcPct val="80000"/>
              </a:lnSpc>
            </a:pPr>
            <a:r>
              <a:rPr lang="en-US" sz="2000" dirty="0" smtClean="0"/>
              <a:t>ATIS' focus on sustainability going forward will center on work in STEP-TEE.</a:t>
            </a:r>
          </a:p>
        </p:txBody>
      </p:sp>
      <p:sp>
        <p:nvSpPr>
          <p:cNvPr id="4" name="Rectangle 6"/>
          <p:cNvSpPr>
            <a:spLocks noGrp="1" noChangeArrowheads="1"/>
          </p:cNvSpPr>
          <p:nvPr>
            <p:ph type="sldNum" sz="quarter" idx="10"/>
          </p:nvPr>
        </p:nvSpPr>
        <p:spPr>
          <a:prstGeom prst="rect">
            <a:avLst/>
          </a:prstGeom>
          <a:ln/>
        </p:spPr>
        <p:txBody>
          <a:bodyPr/>
          <a:lstStyle/>
          <a:p>
            <a:pPr>
              <a:defRPr/>
            </a:pPr>
            <a:fld id="{A3889715-7F01-45FD-8A1C-A95271A4A37C}" type="slidenum">
              <a:rPr lang="en-US" altLang="zh-CN"/>
              <a:pPr>
                <a:defRPr/>
              </a:pPr>
              <a:t>14</a:t>
            </a:fld>
            <a:endParaRPr lang="en-US" altLang="zh-CN"/>
          </a:p>
        </p:txBody>
      </p:sp>
      <p:sp>
        <p:nvSpPr>
          <p:cNvPr id="2" name="Title 1"/>
          <p:cNvSpPr>
            <a:spLocks noGrp="1"/>
          </p:cNvSpPr>
          <p:nvPr>
            <p:ph type="title"/>
          </p:nvPr>
        </p:nvSpPr>
        <p:spPr/>
        <p:txBody>
          <a:bodyPr/>
          <a:lstStyle/>
          <a:p>
            <a:r>
              <a:rPr lang="en-US" dirty="0"/>
              <a:t>ATIS Report on Wireless Energy Efficiency, January 2010</a:t>
            </a:r>
          </a:p>
        </p:txBody>
      </p:sp>
    </p:spTree>
    <p:extLst>
      <p:ext uri="{BB962C8B-B14F-4D97-AF65-F5344CB8AC3E}">
        <p14:creationId xmlns:p14="http://schemas.microsoft.com/office/powerpoint/2010/main" xmlns="" val="3140928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内容占位符 2"/>
          <p:cNvSpPr>
            <a:spLocks noGrp="1"/>
          </p:cNvSpPr>
          <p:nvPr>
            <p:ph idx="1"/>
          </p:nvPr>
        </p:nvSpPr>
        <p:spPr/>
        <p:txBody>
          <a:bodyPr>
            <a:normAutofit lnSpcReduction="10000"/>
          </a:bodyPr>
          <a:lstStyle/>
          <a:p>
            <a:pPr>
              <a:lnSpc>
                <a:spcPct val="90000"/>
              </a:lnSpc>
            </a:pPr>
            <a:r>
              <a:rPr lang="en-US" sz="1800" smtClean="0"/>
              <a:t>ATIS’ STEP-Telecommunications Energy Efficiency (STEP-TEE) subcommittee was established to produce a document or suite of documents for use by Service Providers to assess the true energy needs of equipment at time of purchase such as:</a:t>
            </a:r>
          </a:p>
          <a:p>
            <a:pPr lvl="1">
              <a:lnSpc>
                <a:spcPct val="90000"/>
              </a:lnSpc>
            </a:pPr>
            <a:r>
              <a:rPr lang="en-US" sz="1600" smtClean="0"/>
              <a:t>Energy use as a function of traffic </a:t>
            </a:r>
          </a:p>
          <a:p>
            <a:pPr lvl="1">
              <a:lnSpc>
                <a:spcPct val="90000"/>
              </a:lnSpc>
            </a:pPr>
            <a:r>
              <a:rPr lang="en-US" sz="1600" smtClean="0"/>
              <a:t>Energy use as a function of environmental conditions</a:t>
            </a:r>
          </a:p>
          <a:p>
            <a:pPr lvl="1">
              <a:lnSpc>
                <a:spcPct val="90000"/>
              </a:lnSpc>
            </a:pPr>
            <a:r>
              <a:rPr lang="en-US" sz="1600" smtClean="0"/>
              <a:t>Cooling Requirements</a:t>
            </a:r>
          </a:p>
          <a:p>
            <a:pPr lvl="1">
              <a:lnSpc>
                <a:spcPct val="90000"/>
              </a:lnSpc>
            </a:pPr>
            <a:r>
              <a:rPr lang="en-US" sz="1600" smtClean="0"/>
              <a:t>Suitability of a product for use with renewable energy sources</a:t>
            </a:r>
          </a:p>
          <a:p>
            <a:pPr lvl="1">
              <a:lnSpc>
                <a:spcPct val="90000"/>
              </a:lnSpc>
            </a:pPr>
            <a:r>
              <a:rPr lang="en-US" sz="1600" smtClean="0"/>
              <a:t>Improvements in environmental footprint through Life Cycle Assessments </a:t>
            </a:r>
          </a:p>
          <a:p>
            <a:pPr lvl="1">
              <a:lnSpc>
                <a:spcPct val="90000"/>
              </a:lnSpc>
            </a:pPr>
            <a:r>
              <a:rPr lang="en-US" sz="1600" smtClean="0"/>
              <a:t>Energy Using Products horizontal implementing measures</a:t>
            </a:r>
          </a:p>
          <a:p>
            <a:pPr lvl="1">
              <a:lnSpc>
                <a:spcPct val="90000"/>
              </a:lnSpc>
            </a:pPr>
            <a:r>
              <a:rPr lang="en-US" sz="1600" smtClean="0"/>
              <a:t>Standby and off-mode definitions</a:t>
            </a:r>
          </a:p>
          <a:p>
            <a:pPr lvl="1">
              <a:lnSpc>
                <a:spcPct val="90000"/>
              </a:lnSpc>
            </a:pPr>
            <a:r>
              <a:rPr lang="en-US" sz="1600" smtClean="0"/>
              <a:t>Standby and off-mode losses</a:t>
            </a:r>
          </a:p>
          <a:p>
            <a:pPr>
              <a:lnSpc>
                <a:spcPct val="90000"/>
              </a:lnSpc>
            </a:pPr>
            <a:r>
              <a:rPr lang="en-US" sz="1800" smtClean="0"/>
              <a:t>Current work has focused on a uniform method for measuring telecommunication equipment energy consumption (power), as well as establishing efficiency metrics and reporting methods.</a:t>
            </a:r>
          </a:p>
          <a:p>
            <a:pPr>
              <a:lnSpc>
                <a:spcPct val="90000"/>
              </a:lnSpc>
            </a:pPr>
            <a:r>
              <a:rPr lang="en-US" sz="1800" smtClean="0"/>
              <a:t>Subsequent documents in the STEP’s series of documents, planned for release over time, will cover other network and consumer equipment and devices including, but not limited to, core network routers and switches, outside plant equipment, gateways, set-top-boxes and other CE devices, and power systems.</a:t>
            </a:r>
          </a:p>
        </p:txBody>
      </p:sp>
      <p:sp>
        <p:nvSpPr>
          <p:cNvPr id="4" name="Rectangle 6"/>
          <p:cNvSpPr>
            <a:spLocks noGrp="1" noChangeArrowheads="1"/>
          </p:cNvSpPr>
          <p:nvPr>
            <p:ph type="sldNum" sz="quarter" idx="10"/>
          </p:nvPr>
        </p:nvSpPr>
        <p:spPr>
          <a:prstGeom prst="rect">
            <a:avLst/>
          </a:prstGeom>
          <a:ln/>
        </p:spPr>
        <p:txBody>
          <a:bodyPr/>
          <a:lstStyle/>
          <a:p>
            <a:pPr>
              <a:defRPr/>
            </a:pPr>
            <a:fld id="{2D7F46B4-D388-489E-9A68-999D149C3B4F}" type="slidenum">
              <a:rPr lang="en-US" altLang="zh-CN"/>
              <a:pPr>
                <a:defRPr/>
              </a:pPr>
              <a:t>15</a:t>
            </a:fld>
            <a:endParaRPr lang="en-US" altLang="zh-CN"/>
          </a:p>
        </p:txBody>
      </p:sp>
      <p:sp>
        <p:nvSpPr>
          <p:cNvPr id="2" name="Title 1"/>
          <p:cNvSpPr>
            <a:spLocks noGrp="1"/>
          </p:cNvSpPr>
          <p:nvPr>
            <p:ph type="title"/>
          </p:nvPr>
        </p:nvSpPr>
        <p:spPr/>
        <p:txBody>
          <a:bodyPr/>
          <a:lstStyle/>
          <a:p>
            <a:r>
              <a:rPr lang="en-US" dirty="0"/>
              <a:t>ATIS Energy Efficiency Standards</a:t>
            </a:r>
          </a:p>
        </p:txBody>
      </p:sp>
    </p:spTree>
    <p:extLst>
      <p:ext uri="{BB962C8B-B14F-4D97-AF65-F5344CB8AC3E}">
        <p14:creationId xmlns:p14="http://schemas.microsoft.com/office/powerpoint/2010/main" xmlns="" val="16179545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内容占位符 2"/>
          <p:cNvSpPr>
            <a:spLocks noGrp="1"/>
          </p:cNvSpPr>
          <p:nvPr>
            <p:ph idx="1"/>
          </p:nvPr>
        </p:nvSpPr>
        <p:spPr/>
        <p:txBody>
          <a:bodyPr/>
          <a:lstStyle/>
          <a:p>
            <a:pPr>
              <a:lnSpc>
                <a:spcPct val="90000"/>
              </a:lnSpc>
            </a:pPr>
            <a:r>
              <a:rPr lang="en-US" sz="2000" smtClean="0"/>
              <a:t>The STEP-TEE has released the following TEER standards:</a:t>
            </a:r>
          </a:p>
          <a:p>
            <a:pPr lvl="1">
              <a:lnSpc>
                <a:spcPct val="90000"/>
              </a:lnSpc>
            </a:pPr>
            <a:r>
              <a:rPr lang="en-US" sz="1800" i="1" smtClean="0"/>
              <a:t>ATIS-0600015.2009</a:t>
            </a:r>
            <a:r>
              <a:rPr lang="en-US" sz="1800" smtClean="0"/>
              <a:t>, February 2009, Energy Efficiency for Telecommunication Equipment: Methodology for Measurement and Reporting – General Requirements</a:t>
            </a:r>
          </a:p>
          <a:p>
            <a:pPr lvl="1">
              <a:lnSpc>
                <a:spcPct val="90000"/>
              </a:lnSpc>
            </a:pPr>
            <a:r>
              <a:rPr lang="en-US" sz="1800" i="1" smtClean="0"/>
              <a:t>ATIS-0600015.01.2009</a:t>
            </a:r>
            <a:r>
              <a:rPr lang="en-US" sz="1800" smtClean="0"/>
              <a:t>, February 2009, Energy Efficiency for Telecommunication Equipment: Methodology for Measurement and Reporting -- Server Requirements</a:t>
            </a:r>
          </a:p>
          <a:p>
            <a:pPr lvl="1">
              <a:lnSpc>
                <a:spcPct val="90000"/>
              </a:lnSpc>
            </a:pPr>
            <a:r>
              <a:rPr lang="en-US" sz="1800" i="1" smtClean="0"/>
              <a:t>ATIS-0600015.02.2009</a:t>
            </a:r>
            <a:r>
              <a:rPr lang="en-US" sz="1800" smtClean="0"/>
              <a:t>, February 2009, Energy Efficiency for Telecommunication Equipment: Methodology for Measurement and Reporting – Transport Requirements</a:t>
            </a:r>
          </a:p>
          <a:p>
            <a:pPr lvl="1">
              <a:lnSpc>
                <a:spcPct val="90000"/>
              </a:lnSpc>
            </a:pPr>
            <a:r>
              <a:rPr lang="en-US" sz="1800" i="1" smtClean="0"/>
              <a:t>ATIS-0600015.03.2009</a:t>
            </a:r>
            <a:r>
              <a:rPr lang="en-US" sz="1800" smtClean="0"/>
              <a:t>, July 2009, Energy Efficiency for Telecommunications Equipment: Methodology for Measurement and Reporting for Router and Ethernet Switch Products</a:t>
            </a:r>
          </a:p>
          <a:p>
            <a:pPr lvl="1">
              <a:lnSpc>
                <a:spcPct val="90000"/>
              </a:lnSpc>
            </a:pPr>
            <a:r>
              <a:rPr lang="en-US" sz="1800" i="1" smtClean="0"/>
              <a:t>ATIS-0600015.04.2010</a:t>
            </a:r>
            <a:r>
              <a:rPr lang="en-US" sz="1800" smtClean="0"/>
              <a:t>, January 2010, Energy Efficiency for Telecommunication Equipment: Methodology for Measurement and Reporting DC Power Plant – Rectifier Requirements</a:t>
            </a:r>
          </a:p>
          <a:p>
            <a:pPr lvl="1">
              <a:lnSpc>
                <a:spcPct val="90000"/>
              </a:lnSpc>
            </a:pPr>
            <a:r>
              <a:rPr lang="en-US" sz="1800" i="1" smtClean="0"/>
              <a:t>ATIS-0600015.05</a:t>
            </a:r>
            <a:r>
              <a:rPr lang="en-US" sz="1800" smtClean="0"/>
              <a:t>, April 2010, Energy Efficiency for Telecommunication Equipment: Methodology for Measurement and Reporting Facility Energy Efficiency</a:t>
            </a:r>
          </a:p>
        </p:txBody>
      </p:sp>
      <p:sp>
        <p:nvSpPr>
          <p:cNvPr id="4" name="Rectangle 6"/>
          <p:cNvSpPr>
            <a:spLocks noGrp="1" noChangeArrowheads="1"/>
          </p:cNvSpPr>
          <p:nvPr>
            <p:ph type="sldNum" sz="quarter" idx="10"/>
          </p:nvPr>
        </p:nvSpPr>
        <p:spPr>
          <a:prstGeom prst="rect">
            <a:avLst/>
          </a:prstGeom>
          <a:ln/>
        </p:spPr>
        <p:txBody>
          <a:bodyPr/>
          <a:lstStyle/>
          <a:p>
            <a:pPr>
              <a:defRPr/>
            </a:pPr>
            <a:fld id="{813D8454-C824-499D-94C2-246CC863A791}" type="slidenum">
              <a:rPr lang="en-US" altLang="zh-CN"/>
              <a:pPr>
                <a:defRPr/>
              </a:pPr>
              <a:t>16</a:t>
            </a:fld>
            <a:endParaRPr lang="en-US" altLang="zh-CN"/>
          </a:p>
        </p:txBody>
      </p:sp>
      <p:sp>
        <p:nvSpPr>
          <p:cNvPr id="2" name="Title 1"/>
          <p:cNvSpPr>
            <a:spLocks noGrp="1"/>
          </p:cNvSpPr>
          <p:nvPr>
            <p:ph type="title"/>
          </p:nvPr>
        </p:nvSpPr>
        <p:spPr/>
        <p:txBody>
          <a:bodyPr/>
          <a:lstStyle/>
          <a:p>
            <a:r>
              <a:rPr lang="en-US" dirty="0"/>
              <a:t>ATIS Energy Efficiency Standards</a:t>
            </a:r>
          </a:p>
        </p:txBody>
      </p:sp>
    </p:spTree>
    <p:extLst>
      <p:ext uri="{BB962C8B-B14F-4D97-AF65-F5344CB8AC3E}">
        <p14:creationId xmlns:p14="http://schemas.microsoft.com/office/powerpoint/2010/main" xmlns="" val="13139739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内容占位符 2"/>
          <p:cNvSpPr>
            <a:spLocks noGrp="1"/>
          </p:cNvSpPr>
          <p:nvPr>
            <p:ph idx="1"/>
          </p:nvPr>
        </p:nvSpPr>
        <p:spPr/>
        <p:txBody>
          <a:bodyPr/>
          <a:lstStyle/>
          <a:p>
            <a:pPr>
              <a:lnSpc>
                <a:spcPct val="90000"/>
              </a:lnSpc>
            </a:pPr>
            <a:r>
              <a:rPr lang="en-US" sz="2400" smtClean="0"/>
              <a:t>The ATIS STEP also has work underway on:</a:t>
            </a:r>
          </a:p>
          <a:p>
            <a:pPr lvl="1">
              <a:lnSpc>
                <a:spcPct val="80000"/>
              </a:lnSpc>
            </a:pPr>
            <a:r>
              <a:rPr lang="en-US" sz="2000" smtClean="0"/>
              <a:t>potential use of environmentally friendly materials in describing materials used for connectors; </a:t>
            </a:r>
          </a:p>
          <a:p>
            <a:pPr lvl="1">
              <a:lnSpc>
                <a:spcPct val="80000"/>
              </a:lnSpc>
            </a:pPr>
            <a:r>
              <a:rPr lang="en-US" sz="2000" smtClean="0"/>
              <a:t>airborne contamination (mixed flowing gas and hygroscopic dust) requirements for network equipment in the central office and outside plant environments; and </a:t>
            </a:r>
          </a:p>
          <a:p>
            <a:pPr lvl="1">
              <a:lnSpc>
                <a:spcPct val="80000"/>
              </a:lnSpc>
            </a:pPr>
            <a:r>
              <a:rPr lang="en-US" sz="2000" smtClean="0"/>
              <a:t>heat dissipation and power consumption requirements for network equipment in central office and outside plant environments including methods to reduce power consumption for DSL modems at both ends of the line. </a:t>
            </a:r>
          </a:p>
        </p:txBody>
      </p:sp>
      <p:sp>
        <p:nvSpPr>
          <p:cNvPr id="4" name="Rectangle 6"/>
          <p:cNvSpPr>
            <a:spLocks noGrp="1" noChangeArrowheads="1"/>
          </p:cNvSpPr>
          <p:nvPr>
            <p:ph type="sldNum" sz="quarter" idx="10"/>
          </p:nvPr>
        </p:nvSpPr>
        <p:spPr>
          <a:prstGeom prst="rect">
            <a:avLst/>
          </a:prstGeom>
          <a:ln/>
        </p:spPr>
        <p:txBody>
          <a:bodyPr/>
          <a:lstStyle/>
          <a:p>
            <a:pPr>
              <a:defRPr/>
            </a:pPr>
            <a:fld id="{E92559C5-530A-450F-84C7-EF3CA5CF21C0}" type="slidenum">
              <a:rPr lang="en-US" altLang="zh-CN"/>
              <a:pPr>
                <a:defRPr/>
              </a:pPr>
              <a:t>17</a:t>
            </a:fld>
            <a:endParaRPr lang="en-US" altLang="zh-CN"/>
          </a:p>
        </p:txBody>
      </p:sp>
      <p:sp>
        <p:nvSpPr>
          <p:cNvPr id="2" name="Title 1"/>
          <p:cNvSpPr>
            <a:spLocks noGrp="1"/>
          </p:cNvSpPr>
          <p:nvPr>
            <p:ph type="title"/>
          </p:nvPr>
        </p:nvSpPr>
        <p:spPr/>
        <p:txBody>
          <a:bodyPr/>
          <a:lstStyle/>
          <a:p>
            <a:r>
              <a:rPr lang="en-US" dirty="0"/>
              <a:t>ATIS Energy Efficiency </a:t>
            </a:r>
            <a:r>
              <a:rPr lang="en-US" dirty="0" smtClean="0"/>
              <a:t>Standards</a:t>
            </a:r>
            <a:endParaRPr lang="en-US" dirty="0"/>
          </a:p>
        </p:txBody>
      </p:sp>
    </p:spTree>
    <p:extLst>
      <p:ext uri="{BB962C8B-B14F-4D97-AF65-F5344CB8AC3E}">
        <p14:creationId xmlns:p14="http://schemas.microsoft.com/office/powerpoint/2010/main" xmlns="" val="5068847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内容占位符 2"/>
          <p:cNvSpPr>
            <a:spLocks noGrp="1"/>
          </p:cNvSpPr>
          <p:nvPr>
            <p:ph idx="1"/>
          </p:nvPr>
        </p:nvSpPr>
        <p:spPr/>
        <p:txBody>
          <a:bodyPr/>
          <a:lstStyle/>
          <a:p>
            <a:pPr>
              <a:lnSpc>
                <a:spcPct val="90000"/>
              </a:lnSpc>
            </a:pPr>
            <a:r>
              <a:rPr lang="en-US" sz="2000" smtClean="0"/>
              <a:t>With respect to hazardous waste reduction, the ATIS STEP-NPP Pb-Free Working Group released the following documents.  </a:t>
            </a:r>
            <a:endParaRPr lang="en-US" sz="2000" i="1" smtClean="0"/>
          </a:p>
          <a:p>
            <a:pPr lvl="1">
              <a:lnSpc>
                <a:spcPct val="90000"/>
              </a:lnSpc>
            </a:pPr>
            <a:r>
              <a:rPr lang="en-US" sz="1800" smtClean="0"/>
              <a:t>Pb-Free Acceptance Criteria for Modules (ATIS-0600019.2009) was completed in January 2009, providing the test requirements for PB-free Subassembly Modules. This document exclusively focus on those Restrictions of Hazardous Substances (RoHS) items specific to the introduction of Pb-free components and does not address requirements for device specific qualifications.</a:t>
            </a:r>
          </a:p>
          <a:p>
            <a:pPr lvl="1">
              <a:lnSpc>
                <a:spcPct val="90000"/>
              </a:lnSpc>
            </a:pPr>
            <a:r>
              <a:rPr lang="en-US" sz="1800" smtClean="0"/>
              <a:t>Test Requirements for Pb-Free Circuit Packs (ATIS-0600020.2010) was completed in January 2010, providing the acceptance and testing Requirements for Pb-free circuit packs. This document exclusively focuses on those issues specific to Pb-free assembly and the introduction of Pb-free components into circuit packs, and does not address requirements for product specific qualification.</a:t>
            </a:r>
          </a:p>
        </p:txBody>
      </p:sp>
      <p:sp>
        <p:nvSpPr>
          <p:cNvPr id="4" name="Rectangle 6"/>
          <p:cNvSpPr>
            <a:spLocks noGrp="1" noChangeArrowheads="1"/>
          </p:cNvSpPr>
          <p:nvPr>
            <p:ph type="sldNum" sz="quarter" idx="10"/>
          </p:nvPr>
        </p:nvSpPr>
        <p:spPr>
          <a:prstGeom prst="rect">
            <a:avLst/>
          </a:prstGeom>
          <a:ln/>
        </p:spPr>
        <p:txBody>
          <a:bodyPr/>
          <a:lstStyle/>
          <a:p>
            <a:pPr>
              <a:defRPr/>
            </a:pPr>
            <a:fld id="{8BA977B6-9646-463E-89BC-F2C76717D059}" type="slidenum">
              <a:rPr lang="en-US" altLang="zh-CN"/>
              <a:pPr>
                <a:defRPr/>
              </a:pPr>
              <a:t>18</a:t>
            </a:fld>
            <a:endParaRPr lang="en-US" altLang="zh-CN"/>
          </a:p>
        </p:txBody>
      </p:sp>
      <p:sp>
        <p:nvSpPr>
          <p:cNvPr id="2" name="Title 1"/>
          <p:cNvSpPr>
            <a:spLocks noGrp="1"/>
          </p:cNvSpPr>
          <p:nvPr>
            <p:ph type="title"/>
          </p:nvPr>
        </p:nvSpPr>
        <p:spPr/>
        <p:txBody>
          <a:bodyPr/>
          <a:lstStyle/>
          <a:p>
            <a:r>
              <a:rPr lang="en-US" dirty="0"/>
              <a:t>ATIS Hazardous Waste Standards</a:t>
            </a:r>
          </a:p>
        </p:txBody>
      </p:sp>
    </p:spTree>
    <p:extLst>
      <p:ext uri="{BB962C8B-B14F-4D97-AF65-F5344CB8AC3E}">
        <p14:creationId xmlns:p14="http://schemas.microsoft.com/office/powerpoint/2010/main" xmlns="" val="4184636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STEP Issues </a:t>
            </a:r>
            <a:r>
              <a:rPr lang="en-US" altLang="en-US" dirty="0"/>
              <a:t>(Work Items</a:t>
            </a:r>
            <a:r>
              <a:rPr lang="en-US" altLang="en-US" dirty="0" smtClean="0"/>
              <a:t>)</a:t>
            </a:r>
            <a:endParaRPr lang="en-US" dirty="0"/>
          </a:p>
        </p:txBody>
      </p:sp>
      <p:sp>
        <p:nvSpPr>
          <p:cNvPr id="29697" name="内容占位符 2"/>
          <p:cNvSpPr>
            <a:spLocks noGrp="1"/>
          </p:cNvSpPr>
          <p:nvPr>
            <p:ph idx="1"/>
          </p:nvPr>
        </p:nvSpPr>
        <p:spPr>
          <a:xfrm>
            <a:off x="468313" y="990600"/>
            <a:ext cx="8229600" cy="5257006"/>
          </a:xfrm>
        </p:spPr>
        <p:txBody>
          <a:bodyPr>
            <a:normAutofit fontScale="85000" lnSpcReduction="10000"/>
          </a:bodyPr>
          <a:lstStyle/>
          <a:p>
            <a:r>
              <a:rPr lang="en-US" sz="2000" dirty="0" smtClean="0"/>
              <a:t>STEP Issue 074: Power </a:t>
            </a:r>
            <a:r>
              <a:rPr lang="en-US" sz="2000" dirty="0"/>
              <a:t>Consumption Reduction through Energy Efficiency Improvements in Telecom Systems TEE </a:t>
            </a:r>
          </a:p>
          <a:p>
            <a:r>
              <a:rPr lang="en-US" sz="2000" dirty="0" smtClean="0"/>
              <a:t>STEP Issue 088: Acceptance </a:t>
            </a:r>
            <a:r>
              <a:rPr lang="en-US" sz="2000" dirty="0"/>
              <a:t>Criteria for </a:t>
            </a:r>
            <a:r>
              <a:rPr lang="en-US" sz="2000" dirty="0" err="1"/>
              <a:t>Pb</a:t>
            </a:r>
            <a:r>
              <a:rPr lang="en-US" sz="2000" dirty="0"/>
              <a:t>-free Modules in Telecommunications Network Equipment </a:t>
            </a:r>
            <a:r>
              <a:rPr lang="en-US" sz="2000" dirty="0" smtClean="0"/>
              <a:t>(NPP) </a:t>
            </a:r>
            <a:endParaRPr lang="en-US" sz="2000" dirty="0"/>
          </a:p>
          <a:p>
            <a:r>
              <a:rPr lang="en-US" sz="2000" dirty="0" smtClean="0"/>
              <a:t>STEP </a:t>
            </a:r>
            <a:r>
              <a:rPr lang="en-US" sz="2000" dirty="0"/>
              <a:t>Issue </a:t>
            </a:r>
            <a:r>
              <a:rPr lang="en-US" sz="2000" dirty="0" smtClean="0"/>
              <a:t>091: Telecommunications </a:t>
            </a:r>
            <a:r>
              <a:rPr lang="en-US" sz="2000" dirty="0"/>
              <a:t>Power Terminations </a:t>
            </a:r>
            <a:r>
              <a:rPr lang="en-US" sz="2000" dirty="0" smtClean="0"/>
              <a:t>(NPS)</a:t>
            </a:r>
            <a:endParaRPr lang="en-US" sz="2000" dirty="0"/>
          </a:p>
          <a:p>
            <a:r>
              <a:rPr lang="en-US" sz="2000" dirty="0" smtClean="0"/>
              <a:t>STEP Issue 099: Airborne </a:t>
            </a:r>
            <a:r>
              <a:rPr lang="en-US" sz="2000" dirty="0"/>
              <a:t>Contamination (Mixed Flowing Gas and Hygroscopic Dust) Requirements for Network Telecommunications Equipment Utilized in Central Office and Outside Plant Environments </a:t>
            </a:r>
            <a:r>
              <a:rPr lang="en-US" sz="2000" dirty="0" smtClean="0"/>
              <a:t>(NPP)</a:t>
            </a:r>
            <a:endParaRPr lang="en-US" sz="2000" dirty="0"/>
          </a:p>
          <a:p>
            <a:r>
              <a:rPr lang="en-US" sz="2000" dirty="0" smtClean="0"/>
              <a:t>STEP Issue 108R1: </a:t>
            </a:r>
            <a:r>
              <a:rPr lang="en-US" sz="2000" dirty="0" err="1" smtClean="0"/>
              <a:t>Wireline</a:t>
            </a:r>
            <a:r>
              <a:rPr lang="en-US" sz="2000" dirty="0" smtClean="0"/>
              <a:t> </a:t>
            </a:r>
            <a:r>
              <a:rPr lang="en-US" sz="2000" dirty="0"/>
              <a:t>Access Asymmetric Broadband Equipment Energy Efficiency </a:t>
            </a:r>
            <a:r>
              <a:rPr lang="en-US" sz="2000" dirty="0" smtClean="0"/>
              <a:t>Standard  </a:t>
            </a:r>
            <a:r>
              <a:rPr lang="en-US" sz="2000" dirty="0"/>
              <a:t>TEE   </a:t>
            </a:r>
          </a:p>
          <a:p>
            <a:r>
              <a:rPr lang="en-US" sz="2000" dirty="0" smtClean="0"/>
              <a:t>STEP Issue 109: Optical </a:t>
            </a:r>
            <a:r>
              <a:rPr lang="en-US" sz="2000" dirty="0"/>
              <a:t>Access Network Equipment Energy Efficiency </a:t>
            </a:r>
            <a:r>
              <a:rPr lang="en-US" sz="2000" dirty="0" smtClean="0"/>
              <a:t>Standard TEE </a:t>
            </a:r>
            <a:endParaRPr lang="en-US" sz="2000" dirty="0"/>
          </a:p>
          <a:p>
            <a:r>
              <a:rPr lang="en-US" sz="2000" dirty="0" smtClean="0"/>
              <a:t>STEP Issue 110: NPP </a:t>
            </a:r>
            <a:r>
              <a:rPr lang="en-US" sz="2000" dirty="0"/>
              <a:t>Standards and their Contribution to Sustainability Initiatives </a:t>
            </a:r>
            <a:r>
              <a:rPr lang="en-US" sz="2000" dirty="0" smtClean="0"/>
              <a:t>(NPP) </a:t>
            </a:r>
            <a:endParaRPr lang="en-US" sz="2000" dirty="0"/>
          </a:p>
          <a:p>
            <a:r>
              <a:rPr lang="en-US" sz="2000" dirty="0" smtClean="0"/>
              <a:t>STEP Issue 112: DC </a:t>
            </a:r>
            <a:r>
              <a:rPr lang="en-US" sz="2000" dirty="0"/>
              <a:t>Power System Architectures for Evolving Networks </a:t>
            </a:r>
            <a:r>
              <a:rPr lang="en-US" sz="2000" dirty="0" smtClean="0"/>
              <a:t>(NPS)   </a:t>
            </a:r>
            <a:endParaRPr lang="en-US" sz="2000" dirty="0"/>
          </a:p>
          <a:p>
            <a:r>
              <a:rPr lang="en-US" sz="2000" dirty="0" smtClean="0"/>
              <a:t>STEP Issue 113: Distributed </a:t>
            </a:r>
            <a:r>
              <a:rPr lang="en-US" sz="2000" dirty="0"/>
              <a:t>Refrigerant Cooling Infrastructure </a:t>
            </a:r>
            <a:r>
              <a:rPr lang="en-US" sz="2000" dirty="0" smtClean="0"/>
              <a:t>(NPP) </a:t>
            </a:r>
            <a:endParaRPr lang="en-US" sz="2000" dirty="0"/>
          </a:p>
          <a:p>
            <a:pPr>
              <a:buFont typeface="Wingdings" pitchFamily="2" charset="2"/>
              <a:buNone/>
            </a:pPr>
            <a:endParaRPr lang="en-US" sz="2000" dirty="0" smtClean="0"/>
          </a:p>
          <a:p>
            <a:pPr>
              <a:buFont typeface="Wingdings" pitchFamily="2" charset="2"/>
              <a:buNone/>
            </a:pPr>
            <a:r>
              <a:rPr lang="en-US" sz="2000" b="1" dirty="0" smtClean="0"/>
              <a:t>	STEP Issues page</a:t>
            </a:r>
            <a:r>
              <a:rPr lang="en-US" sz="2000" b="1" dirty="0"/>
              <a:t>: </a:t>
            </a:r>
            <a:r>
              <a:rPr lang="en-US" sz="2000" b="1" dirty="0">
                <a:hlinkClick r:id="rId3"/>
              </a:rPr>
              <a:t>http://</a:t>
            </a:r>
            <a:r>
              <a:rPr lang="en-US" sz="2000" b="1" dirty="0" smtClean="0">
                <a:hlinkClick r:id="rId3"/>
              </a:rPr>
              <a:t>www.atis.org/step/issues.asp</a:t>
            </a:r>
            <a:r>
              <a:rPr lang="en-US" sz="2000" b="1" dirty="0" smtClean="0"/>
              <a:t> </a:t>
            </a:r>
            <a:endParaRPr lang="en-US" sz="2000" dirty="0" smtClean="0"/>
          </a:p>
        </p:txBody>
      </p:sp>
      <p:sp>
        <p:nvSpPr>
          <p:cNvPr id="4" name="Rectangle 6"/>
          <p:cNvSpPr>
            <a:spLocks noGrp="1" noChangeArrowheads="1"/>
          </p:cNvSpPr>
          <p:nvPr>
            <p:ph type="sldNum" sz="quarter" idx="10"/>
          </p:nvPr>
        </p:nvSpPr>
        <p:spPr>
          <a:prstGeom prst="rect">
            <a:avLst/>
          </a:prstGeom>
          <a:ln/>
        </p:spPr>
        <p:txBody>
          <a:bodyPr/>
          <a:lstStyle/>
          <a:p>
            <a:pPr>
              <a:defRPr/>
            </a:pPr>
            <a:fld id="{7CB7DA71-AC34-4DBD-A9B5-9AE3CAB8EB3F}" type="slidenum">
              <a:rPr lang="en-US" altLang="zh-CN"/>
              <a:pPr>
                <a:defRPr/>
              </a:pPr>
              <a:t>19</a:t>
            </a:fld>
            <a:endParaRPr lang="en-US" altLang="zh-CN"/>
          </a:p>
        </p:txBody>
      </p:sp>
    </p:spTree>
    <p:extLst>
      <p:ext uri="{BB962C8B-B14F-4D97-AF65-F5344CB8AC3E}">
        <p14:creationId xmlns:p14="http://schemas.microsoft.com/office/powerpoint/2010/main" xmlns="" val="3233244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内容占位符 2"/>
          <p:cNvSpPr>
            <a:spLocks noGrp="1"/>
          </p:cNvSpPr>
          <p:nvPr>
            <p:ph idx="1"/>
          </p:nvPr>
        </p:nvSpPr>
        <p:spPr/>
        <p:txBody>
          <a:bodyPr>
            <a:normAutofit/>
          </a:bodyPr>
          <a:lstStyle/>
          <a:p>
            <a:r>
              <a:rPr lang="en-US" altLang="ja-JP" sz="2400" dirty="0" smtClean="0">
                <a:ea typeface="MS PGothic"/>
                <a:cs typeface="MS PGothic"/>
              </a:rPr>
              <a:t>ATIS and its membership aim to: </a:t>
            </a:r>
          </a:p>
          <a:p>
            <a:pPr lvl="1"/>
            <a:r>
              <a:rPr lang="en-US" sz="2400" dirty="0" smtClean="0"/>
              <a:t>Demonstrate environmental leadership and awareness.</a:t>
            </a:r>
          </a:p>
          <a:p>
            <a:pPr lvl="1"/>
            <a:r>
              <a:rPr lang="en-US" sz="2400" dirty="0" smtClean="0"/>
              <a:t>Advance the ICT industry</a:t>
            </a:r>
            <a:r>
              <a:rPr lang="en-US" sz="2400" dirty="0" smtClean="0">
                <a:latin typeface="Verdana" pitchFamily="34" charset="0"/>
              </a:rPr>
              <a:t>’</a:t>
            </a:r>
            <a:r>
              <a:rPr lang="en-US" sz="2400" dirty="0" smtClean="0"/>
              <a:t>s ability to </a:t>
            </a:r>
            <a:r>
              <a:rPr lang="en-US" altLang="ja-JP" sz="2400" dirty="0" smtClean="0">
                <a:ea typeface="MS PGothic"/>
                <a:cs typeface="MS PGothic"/>
              </a:rPr>
              <a:t>develop solutions </a:t>
            </a:r>
            <a:r>
              <a:rPr lang="en-US" sz="2400" dirty="0" smtClean="0"/>
              <a:t>that improve energy-efficiency and sustainability as ICT evolves.</a:t>
            </a:r>
          </a:p>
          <a:p>
            <a:pPr lvl="1"/>
            <a:r>
              <a:rPr lang="en-US" sz="2400" dirty="0" smtClean="0"/>
              <a:t>Promote Standards: Promote global awareness/acceptance of ATIS-STEP (Sustainability in Telecom: Energy and Protection Committee) Standards</a:t>
            </a:r>
          </a:p>
        </p:txBody>
      </p:sp>
      <p:sp>
        <p:nvSpPr>
          <p:cNvPr id="4" name="Rectangle 6"/>
          <p:cNvSpPr>
            <a:spLocks noGrp="1" noChangeArrowheads="1"/>
          </p:cNvSpPr>
          <p:nvPr>
            <p:ph type="sldNum" sz="quarter" idx="10"/>
          </p:nvPr>
        </p:nvSpPr>
        <p:spPr>
          <a:prstGeom prst="rect">
            <a:avLst/>
          </a:prstGeom>
          <a:ln/>
        </p:spPr>
        <p:txBody>
          <a:bodyPr/>
          <a:lstStyle/>
          <a:p>
            <a:pPr>
              <a:defRPr/>
            </a:pPr>
            <a:fld id="{2F152057-489E-4FDD-BB72-5E41C968B899}" type="slidenum">
              <a:rPr lang="en-US" altLang="zh-CN"/>
              <a:pPr>
                <a:defRPr/>
              </a:pPr>
              <a:t>2</a:t>
            </a:fld>
            <a:endParaRPr lang="en-US" altLang="zh-CN"/>
          </a:p>
        </p:txBody>
      </p:sp>
      <p:sp>
        <p:nvSpPr>
          <p:cNvPr id="2" name="Title 1"/>
          <p:cNvSpPr>
            <a:spLocks noGrp="1"/>
          </p:cNvSpPr>
          <p:nvPr>
            <p:ph type="title"/>
          </p:nvPr>
        </p:nvSpPr>
        <p:spPr/>
        <p:txBody>
          <a:bodyPr/>
          <a:lstStyle/>
          <a:p>
            <a:r>
              <a:rPr lang="en-US" dirty="0"/>
              <a:t>Current </a:t>
            </a:r>
            <a:r>
              <a:rPr lang="en-US" dirty="0" smtClean="0"/>
              <a:t>Activities: Sustainability</a:t>
            </a:r>
            <a:br>
              <a:rPr lang="en-US" dirty="0" smtClean="0"/>
            </a:br>
            <a:r>
              <a:rPr lang="en-US" dirty="0" smtClean="0"/>
              <a:t>(General)</a:t>
            </a:r>
            <a:endParaRPr lang="en-US" dirty="0"/>
          </a:p>
        </p:txBody>
      </p:sp>
    </p:spTree>
    <p:extLst>
      <p:ext uri="{BB962C8B-B14F-4D97-AF65-F5344CB8AC3E}">
        <p14:creationId xmlns:p14="http://schemas.microsoft.com/office/powerpoint/2010/main" xmlns="" val="126961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Activities: </a:t>
            </a:r>
            <a:r>
              <a:rPr lang="en-US" dirty="0" smtClean="0"/>
              <a:t>Sustainability</a:t>
            </a:r>
            <a:br>
              <a:rPr lang="en-US" dirty="0" smtClean="0"/>
            </a:br>
            <a:r>
              <a:rPr lang="en-US" dirty="0" smtClean="0"/>
              <a:t>(STEP-TEE)</a:t>
            </a:r>
            <a:endParaRPr lang="en-US" dirty="0"/>
          </a:p>
        </p:txBody>
      </p:sp>
      <p:sp>
        <p:nvSpPr>
          <p:cNvPr id="17409" name="内容占位符 2"/>
          <p:cNvSpPr>
            <a:spLocks noGrp="1"/>
          </p:cNvSpPr>
          <p:nvPr>
            <p:ph idx="1"/>
          </p:nvPr>
        </p:nvSpPr>
        <p:spPr/>
        <p:txBody>
          <a:bodyPr>
            <a:normAutofit/>
          </a:bodyPr>
          <a:lstStyle/>
          <a:p>
            <a:pPr algn="ctr">
              <a:lnSpc>
                <a:spcPct val="90000"/>
              </a:lnSpc>
              <a:buFont typeface="Wingdings" pitchFamily="2" charset="2"/>
              <a:buNone/>
            </a:pPr>
            <a:endParaRPr lang="en-US" sz="1200" dirty="0" smtClean="0"/>
          </a:p>
          <a:p>
            <a:pPr>
              <a:lnSpc>
                <a:spcPct val="90000"/>
              </a:lnSpc>
            </a:pPr>
            <a:r>
              <a:rPr lang="en-US" sz="2400" dirty="0" smtClean="0"/>
              <a:t>ATIS’ Sustainability in Telecom: Energy and Protection (STEP) subcommittees and working groups work:</a:t>
            </a:r>
          </a:p>
          <a:p>
            <a:pPr lvl="1">
              <a:lnSpc>
                <a:spcPct val="90000"/>
              </a:lnSpc>
            </a:pPr>
            <a:r>
              <a:rPr lang="en-US" sz="2200" dirty="0"/>
              <a:t>The Telecommunications Energy Efficiency Subcommittee (STEP-TEE) develops standards and technical reports which define energy efficiency metrics, measurement techniques and new technologies, as well as operational practices for telecommunications components, systems and facilities. </a:t>
            </a:r>
            <a:endParaRPr lang="en-US" sz="2200" dirty="0" smtClean="0"/>
          </a:p>
          <a:p>
            <a:pPr lvl="1">
              <a:lnSpc>
                <a:spcPct val="90000"/>
              </a:lnSpc>
            </a:pPr>
            <a:r>
              <a:rPr lang="en-US" sz="2200" dirty="0" smtClean="0"/>
              <a:t>These </a:t>
            </a:r>
            <a:r>
              <a:rPr lang="en-US" sz="2200" dirty="0"/>
              <a:t>measures allow </a:t>
            </a:r>
            <a:r>
              <a:rPr lang="en-US" sz="2200" dirty="0" smtClean="0"/>
              <a:t>for apples-to-apples energy efficiency comparisons of equipment/network-elements.</a:t>
            </a:r>
            <a:endParaRPr lang="en-US" sz="2200" dirty="0"/>
          </a:p>
          <a:p>
            <a:pPr lvl="1">
              <a:lnSpc>
                <a:spcPct val="90000"/>
              </a:lnSpc>
              <a:buNone/>
            </a:pPr>
            <a:endParaRPr lang="en-US" sz="2200" dirty="0" smtClean="0"/>
          </a:p>
        </p:txBody>
      </p:sp>
      <p:sp>
        <p:nvSpPr>
          <p:cNvPr id="4" name="Rectangle 6"/>
          <p:cNvSpPr>
            <a:spLocks noGrp="1" noChangeArrowheads="1"/>
          </p:cNvSpPr>
          <p:nvPr>
            <p:ph type="sldNum" sz="quarter" idx="10"/>
          </p:nvPr>
        </p:nvSpPr>
        <p:spPr>
          <a:prstGeom prst="rect">
            <a:avLst/>
          </a:prstGeom>
          <a:ln/>
        </p:spPr>
        <p:txBody>
          <a:bodyPr/>
          <a:lstStyle/>
          <a:p>
            <a:pPr>
              <a:defRPr/>
            </a:pPr>
            <a:fld id="{A22EA702-CCE2-4A28-98D6-749DD311E1C3}" type="slidenum">
              <a:rPr lang="en-US" altLang="zh-CN"/>
              <a:pPr>
                <a:defRPr/>
              </a:pPr>
              <a:t>3</a:t>
            </a:fld>
            <a:endParaRPr lang="en-US" altLang="zh-CN"/>
          </a:p>
        </p:txBody>
      </p:sp>
    </p:spTree>
    <p:extLst>
      <p:ext uri="{BB962C8B-B14F-4D97-AF65-F5344CB8AC3E}">
        <p14:creationId xmlns:p14="http://schemas.microsoft.com/office/powerpoint/2010/main" xmlns="" val="2082561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a:t>
            </a:r>
            <a:r>
              <a:rPr lang="en-US" dirty="0" smtClean="0"/>
              <a:t>Activities (Cont.): Sustainability (STEP-TEE)</a:t>
            </a:r>
            <a:endParaRPr lang="en-US" dirty="0"/>
          </a:p>
        </p:txBody>
      </p:sp>
      <p:sp>
        <p:nvSpPr>
          <p:cNvPr id="18433" name="内容占位符 2"/>
          <p:cNvSpPr>
            <a:spLocks noGrp="1"/>
          </p:cNvSpPr>
          <p:nvPr>
            <p:ph idx="1"/>
          </p:nvPr>
        </p:nvSpPr>
        <p:spPr/>
        <p:txBody>
          <a:bodyPr>
            <a:normAutofit lnSpcReduction="10000"/>
          </a:bodyPr>
          <a:lstStyle/>
          <a:p>
            <a:pPr>
              <a:lnSpc>
                <a:spcPct val="90000"/>
              </a:lnSpc>
            </a:pPr>
            <a:r>
              <a:rPr lang="en-US" altLang="ja-JP" sz="2200" dirty="0" smtClean="0">
                <a:ea typeface="MS PGothic"/>
                <a:cs typeface="MS PGothic"/>
              </a:rPr>
              <a:t>Current and Upcoming work Items in STEP-TEE:</a:t>
            </a:r>
          </a:p>
          <a:p>
            <a:pPr lvl="1">
              <a:lnSpc>
                <a:spcPct val="90000"/>
              </a:lnSpc>
            </a:pPr>
            <a:r>
              <a:rPr lang="en-US" altLang="ja-JP" sz="2000" dirty="0" smtClean="0">
                <a:ea typeface="MS PGothic"/>
                <a:cs typeface="MS PGothic"/>
              </a:rPr>
              <a:t>Released </a:t>
            </a:r>
            <a:r>
              <a:rPr lang="en-US" altLang="ja-JP" sz="2000" smtClean="0">
                <a:ea typeface="MS PGothic"/>
                <a:cs typeface="MS PGothic"/>
              </a:rPr>
              <a:t>6 Standards </a:t>
            </a:r>
            <a:r>
              <a:rPr lang="en-US" altLang="ja-JP" sz="2000" dirty="0" smtClean="0">
                <a:ea typeface="MS PGothic"/>
                <a:cs typeface="MS PGothic"/>
              </a:rPr>
              <a:t>outlining measurement methods for calculating telecommunication equipment energy ratio (TEER).</a:t>
            </a:r>
          </a:p>
          <a:p>
            <a:pPr lvl="1">
              <a:lnSpc>
                <a:spcPct val="90000"/>
              </a:lnSpc>
            </a:pPr>
            <a:r>
              <a:rPr lang="en-US" altLang="ja-JP" sz="2000" dirty="0" smtClean="0">
                <a:ea typeface="MS PGothic"/>
                <a:cs typeface="MS PGothic"/>
              </a:rPr>
              <a:t>Draft Proposed American National Standard </a:t>
            </a:r>
            <a:r>
              <a:rPr lang="en-US" altLang="ja-JP" sz="2000" dirty="0" smtClean="0">
                <a:latin typeface="Verdana" pitchFamily="34" charset="0"/>
                <a:ea typeface="MS PGothic"/>
                <a:cs typeface="MS PGothic"/>
              </a:rPr>
              <a:t>–</a:t>
            </a:r>
            <a:r>
              <a:rPr lang="en-US" altLang="ja-JP" sz="2000" dirty="0" smtClean="0">
                <a:ea typeface="MS PGothic"/>
                <a:cs typeface="MS PGothic"/>
              </a:rPr>
              <a:t> Energy Efficiency for Telecommunication Equipment: Methodology for Measurement and Reporting </a:t>
            </a:r>
            <a:r>
              <a:rPr lang="en-US" altLang="ja-JP" sz="2000" dirty="0">
                <a:ea typeface="MS PGothic"/>
                <a:cs typeface="MS PGothic"/>
              </a:rPr>
              <a:t>of Radio Base Stations is in Letter Ballot, expected to be published by January 2012. </a:t>
            </a:r>
          </a:p>
          <a:p>
            <a:pPr lvl="1">
              <a:lnSpc>
                <a:spcPct val="90000"/>
              </a:lnSpc>
            </a:pPr>
            <a:r>
              <a:rPr lang="en-US" altLang="ja-JP" sz="2000" dirty="0">
                <a:ea typeface="MS PGothic"/>
                <a:cs typeface="MS PGothic"/>
              </a:rPr>
              <a:t>Active correspondence is occurring with ETSI Environmental Engineering (EE), the Broadband Forum, and ITU-T SG5 on related work matters.</a:t>
            </a:r>
          </a:p>
          <a:p>
            <a:pPr lvl="1">
              <a:lnSpc>
                <a:spcPct val="90000"/>
              </a:lnSpc>
            </a:pPr>
            <a:r>
              <a:rPr lang="en-US" altLang="ja-JP" sz="2000" dirty="0">
                <a:ea typeface="MS PGothic"/>
                <a:cs typeface="MS PGothic"/>
              </a:rPr>
              <a:t>The roadmap includes work on Energy Efficiency for </a:t>
            </a:r>
            <a:r>
              <a:rPr lang="en-US" altLang="ja-JP" sz="2000" dirty="0" err="1">
                <a:ea typeface="MS PGothic"/>
                <a:cs typeface="MS PGothic"/>
              </a:rPr>
              <a:t>Wireline</a:t>
            </a:r>
            <a:r>
              <a:rPr lang="en-US" altLang="ja-JP" sz="2000" dirty="0">
                <a:ea typeface="MS PGothic"/>
                <a:cs typeface="MS PGothic"/>
              </a:rPr>
              <a:t> Access Broadband Equipment, Optical Access Network Equipment, Broadband Service Routers, Wireless Core – </a:t>
            </a:r>
            <a:r>
              <a:rPr lang="en-US" altLang="ja-JP" sz="2000" dirty="0" err="1">
                <a:ea typeface="MS PGothic"/>
                <a:cs typeface="MS PGothic"/>
              </a:rPr>
              <a:t>xGSN</a:t>
            </a:r>
            <a:r>
              <a:rPr lang="en-US" altLang="ja-JP" sz="2000" dirty="0">
                <a:ea typeface="MS PGothic"/>
                <a:cs typeface="MS PGothic"/>
              </a:rPr>
              <a:t>, Firewalls, Network Level Energy Efficiency, Power Systems for DC/DC Converters and DC/AC Inverters, UPS, Storage Devices, IPTV Components, Microwave Backhaul, Multi-vendor Modular Products, NCTE, </a:t>
            </a:r>
            <a:r>
              <a:rPr lang="en-US" altLang="ja-JP" sz="2000" dirty="0" err="1">
                <a:ea typeface="MS PGothic"/>
                <a:cs typeface="MS PGothic"/>
              </a:rPr>
              <a:t>iNID</a:t>
            </a:r>
            <a:r>
              <a:rPr lang="en-US" altLang="ja-JP" sz="2000" dirty="0">
                <a:ea typeface="MS PGothic"/>
                <a:cs typeface="MS PGothic"/>
              </a:rPr>
              <a:t>, ONT, General CPE, Gateways, IMS Products, and DPI Deep Packet Inspection.</a:t>
            </a:r>
          </a:p>
        </p:txBody>
      </p:sp>
      <p:sp>
        <p:nvSpPr>
          <p:cNvPr id="4" name="Rectangle 6"/>
          <p:cNvSpPr>
            <a:spLocks noGrp="1" noChangeArrowheads="1"/>
          </p:cNvSpPr>
          <p:nvPr>
            <p:ph type="sldNum" sz="quarter" idx="10"/>
          </p:nvPr>
        </p:nvSpPr>
        <p:spPr>
          <a:prstGeom prst="rect">
            <a:avLst/>
          </a:prstGeom>
          <a:ln/>
        </p:spPr>
        <p:txBody>
          <a:bodyPr/>
          <a:lstStyle/>
          <a:p>
            <a:pPr>
              <a:defRPr/>
            </a:pPr>
            <a:fld id="{DB6E3027-9DFA-4F63-BE62-78DBA0CEE3AC}" type="slidenum">
              <a:rPr lang="en-US" altLang="zh-CN"/>
              <a:pPr>
                <a:defRPr/>
              </a:pPr>
              <a:t>4</a:t>
            </a:fld>
            <a:endParaRPr lang="en-US" altLang="zh-CN"/>
          </a:p>
        </p:txBody>
      </p:sp>
    </p:spTree>
    <p:extLst>
      <p:ext uri="{BB962C8B-B14F-4D97-AF65-F5344CB8AC3E}">
        <p14:creationId xmlns:p14="http://schemas.microsoft.com/office/powerpoint/2010/main" xmlns="" val="671208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a:t>
            </a:r>
            <a:r>
              <a:rPr lang="en-US" dirty="0" smtClean="0"/>
              <a:t>Activities (Cont.): Sustainability (STEP-NPP)</a:t>
            </a:r>
            <a:endParaRPr lang="en-US" dirty="0"/>
          </a:p>
        </p:txBody>
      </p:sp>
      <p:sp>
        <p:nvSpPr>
          <p:cNvPr id="17409" name="内容占位符 2"/>
          <p:cNvSpPr>
            <a:spLocks noGrp="1"/>
          </p:cNvSpPr>
          <p:nvPr>
            <p:ph idx="1"/>
          </p:nvPr>
        </p:nvSpPr>
        <p:spPr/>
        <p:txBody>
          <a:bodyPr>
            <a:normAutofit lnSpcReduction="10000"/>
          </a:bodyPr>
          <a:lstStyle/>
          <a:p>
            <a:pPr algn="ctr">
              <a:lnSpc>
                <a:spcPct val="90000"/>
              </a:lnSpc>
              <a:buFont typeface="Wingdings" pitchFamily="2" charset="2"/>
              <a:buNone/>
            </a:pPr>
            <a:endParaRPr lang="en-US" sz="1200" dirty="0" smtClean="0"/>
          </a:p>
          <a:p>
            <a:pPr>
              <a:lnSpc>
                <a:spcPct val="90000"/>
              </a:lnSpc>
            </a:pPr>
            <a:r>
              <a:rPr lang="en-US" sz="2600" dirty="0" smtClean="0"/>
              <a:t>The </a:t>
            </a:r>
            <a:r>
              <a:rPr lang="en-US" sz="2600" dirty="0"/>
              <a:t>Network Physical Protection Subcommittee (STEP-NPP) and </a:t>
            </a:r>
            <a:r>
              <a:rPr lang="en-US" sz="2600" dirty="0" err="1"/>
              <a:t>Pb</a:t>
            </a:r>
            <a:r>
              <a:rPr lang="en-US" sz="2600" dirty="0"/>
              <a:t>-free Working Group (STEP-NPP PWG</a:t>
            </a:r>
            <a:r>
              <a:rPr lang="en-US" sz="2600" dirty="0" smtClean="0"/>
              <a:t>):</a:t>
            </a:r>
          </a:p>
          <a:p>
            <a:pPr lvl="1">
              <a:lnSpc>
                <a:spcPct val="90000"/>
              </a:lnSpc>
            </a:pPr>
            <a:r>
              <a:rPr lang="en-US" sz="2200" dirty="0" smtClean="0"/>
              <a:t>Focus on physical </a:t>
            </a:r>
            <a:r>
              <a:rPr lang="en-US" sz="2200" dirty="0"/>
              <a:t>protection and physical design of telecommunications network equipment and the facilities in which they are housed, as well as the use of lead or the restriction of lead in solder used in the manufacturing of telecommunications network equipment. </a:t>
            </a:r>
            <a:endParaRPr lang="en-US" sz="2200" dirty="0" smtClean="0"/>
          </a:p>
          <a:p>
            <a:pPr>
              <a:lnSpc>
                <a:spcPct val="90000"/>
              </a:lnSpc>
            </a:pPr>
            <a:r>
              <a:rPr lang="en-US" sz="2600" dirty="0" smtClean="0"/>
              <a:t>Other STEP-NPP work related to sustainability:</a:t>
            </a:r>
          </a:p>
          <a:p>
            <a:pPr lvl="1">
              <a:lnSpc>
                <a:spcPct val="90000"/>
              </a:lnSpc>
            </a:pPr>
            <a:r>
              <a:rPr lang="en-US" sz="2200" dirty="0" smtClean="0"/>
              <a:t>Standard work on </a:t>
            </a:r>
            <a:r>
              <a:rPr lang="en-US" sz="2200" dirty="0"/>
              <a:t>Refrigerant-Based Cooling of Telecom Equipment Bays and Shelves, which will increase Facility Energy Efficiency where adopted.  </a:t>
            </a:r>
            <a:endParaRPr lang="en-US" sz="2200" dirty="0" smtClean="0"/>
          </a:p>
          <a:p>
            <a:pPr lvl="1">
              <a:lnSpc>
                <a:spcPct val="90000"/>
              </a:lnSpc>
            </a:pPr>
            <a:r>
              <a:rPr lang="en-US" sz="2200" dirty="0" smtClean="0"/>
              <a:t>NPP </a:t>
            </a:r>
            <a:r>
              <a:rPr lang="en-US" sz="2200" dirty="0"/>
              <a:t>also </a:t>
            </a:r>
            <a:r>
              <a:rPr lang="en-US" sz="2200" dirty="0" smtClean="0"/>
              <a:t>addressing </a:t>
            </a:r>
            <a:r>
              <a:rPr lang="en-US" sz="2200" dirty="0"/>
              <a:t>the most efficient means of airflow into and out of equipment to enable the most efficient cooling of that equipment.</a:t>
            </a:r>
          </a:p>
          <a:p>
            <a:pPr lvl="1">
              <a:lnSpc>
                <a:spcPct val="90000"/>
              </a:lnSpc>
            </a:pPr>
            <a:endParaRPr lang="en-US" sz="2200" dirty="0" smtClean="0"/>
          </a:p>
        </p:txBody>
      </p:sp>
      <p:sp>
        <p:nvSpPr>
          <p:cNvPr id="4" name="Rectangle 6"/>
          <p:cNvSpPr>
            <a:spLocks noGrp="1" noChangeArrowheads="1"/>
          </p:cNvSpPr>
          <p:nvPr>
            <p:ph type="sldNum" sz="quarter" idx="10"/>
          </p:nvPr>
        </p:nvSpPr>
        <p:spPr>
          <a:prstGeom prst="rect">
            <a:avLst/>
          </a:prstGeom>
          <a:ln/>
        </p:spPr>
        <p:txBody>
          <a:bodyPr/>
          <a:lstStyle/>
          <a:p>
            <a:pPr>
              <a:defRPr/>
            </a:pPr>
            <a:fld id="{A22EA702-CCE2-4A28-98D6-749DD311E1C3}" type="slidenum">
              <a:rPr lang="en-US" altLang="zh-CN"/>
              <a:pPr>
                <a:defRPr/>
              </a:pPr>
              <a:t>5</a:t>
            </a:fld>
            <a:endParaRPr lang="en-US" altLang="zh-CN"/>
          </a:p>
        </p:txBody>
      </p:sp>
    </p:spTree>
    <p:extLst>
      <p:ext uri="{BB962C8B-B14F-4D97-AF65-F5344CB8AC3E}">
        <p14:creationId xmlns:p14="http://schemas.microsoft.com/office/powerpoint/2010/main" xmlns="" val="2082561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a:t>
            </a:r>
            <a:r>
              <a:rPr lang="en-US" dirty="0" smtClean="0"/>
              <a:t>Activities (Cont.): Sustainability (STEP-NPS)</a:t>
            </a:r>
            <a:endParaRPr lang="en-US" dirty="0"/>
          </a:p>
        </p:txBody>
      </p:sp>
      <p:sp>
        <p:nvSpPr>
          <p:cNvPr id="17409" name="内容占位符 2"/>
          <p:cNvSpPr>
            <a:spLocks noGrp="1"/>
          </p:cNvSpPr>
          <p:nvPr>
            <p:ph idx="1"/>
          </p:nvPr>
        </p:nvSpPr>
        <p:spPr/>
        <p:txBody>
          <a:bodyPr>
            <a:normAutofit/>
          </a:bodyPr>
          <a:lstStyle/>
          <a:p>
            <a:pPr algn="ctr">
              <a:lnSpc>
                <a:spcPct val="90000"/>
              </a:lnSpc>
              <a:buFont typeface="Wingdings" pitchFamily="2" charset="2"/>
              <a:buNone/>
            </a:pPr>
            <a:endParaRPr lang="en-US" sz="1200" dirty="0" smtClean="0"/>
          </a:p>
          <a:p>
            <a:pPr>
              <a:lnSpc>
                <a:spcPct val="90000"/>
              </a:lnSpc>
            </a:pPr>
            <a:r>
              <a:rPr lang="en-US" sz="2600" dirty="0"/>
              <a:t>The Network Power System Subcommittee (</a:t>
            </a:r>
            <a:r>
              <a:rPr lang="en-US" sz="2600" dirty="0" smtClean="0"/>
              <a:t>STEP-NPS):</a:t>
            </a:r>
          </a:p>
          <a:p>
            <a:pPr lvl="1">
              <a:lnSpc>
                <a:spcPct val="90000"/>
              </a:lnSpc>
            </a:pPr>
            <a:r>
              <a:rPr lang="en-US" sz="2200" dirty="0" smtClean="0"/>
              <a:t>Develops </a:t>
            </a:r>
            <a:r>
              <a:rPr lang="en-US" sz="2200" dirty="0"/>
              <a:t>standards and technical reports relating to power systems and power systems interfaces with telecommunications load equipment. </a:t>
            </a:r>
            <a:endParaRPr lang="en-US" sz="2200" dirty="0" smtClean="0"/>
          </a:p>
          <a:p>
            <a:pPr>
              <a:lnSpc>
                <a:spcPct val="90000"/>
              </a:lnSpc>
            </a:pPr>
            <a:r>
              <a:rPr lang="en-US" sz="2600" dirty="0" smtClean="0"/>
              <a:t>Current NPS work related to sustainability:</a:t>
            </a:r>
          </a:p>
          <a:p>
            <a:pPr lvl="1">
              <a:lnSpc>
                <a:spcPct val="90000"/>
              </a:lnSpc>
            </a:pPr>
            <a:r>
              <a:rPr lang="en-US" sz="2200" dirty="0" smtClean="0"/>
              <a:t>Addressing </a:t>
            </a:r>
            <a:r>
              <a:rPr lang="en-US" sz="2200" dirty="0"/>
              <a:t>DC in Data Centers for purposes of improving overall Facility Energy Conversion Efficiency, and DC power system architectures for evolving networks</a:t>
            </a:r>
          </a:p>
        </p:txBody>
      </p:sp>
      <p:sp>
        <p:nvSpPr>
          <p:cNvPr id="4" name="Rectangle 6"/>
          <p:cNvSpPr>
            <a:spLocks noGrp="1" noChangeArrowheads="1"/>
          </p:cNvSpPr>
          <p:nvPr>
            <p:ph type="sldNum" sz="quarter" idx="10"/>
          </p:nvPr>
        </p:nvSpPr>
        <p:spPr>
          <a:prstGeom prst="rect">
            <a:avLst/>
          </a:prstGeom>
          <a:ln/>
        </p:spPr>
        <p:txBody>
          <a:bodyPr/>
          <a:lstStyle/>
          <a:p>
            <a:pPr>
              <a:defRPr/>
            </a:pPr>
            <a:fld id="{A22EA702-CCE2-4A28-98D6-749DD311E1C3}" type="slidenum">
              <a:rPr lang="en-US" altLang="zh-CN"/>
              <a:pPr>
                <a:defRPr/>
              </a:pPr>
              <a:t>6</a:t>
            </a:fld>
            <a:endParaRPr lang="en-US" altLang="zh-CN"/>
          </a:p>
        </p:txBody>
      </p:sp>
    </p:spTree>
    <p:extLst>
      <p:ext uri="{BB962C8B-B14F-4D97-AF65-F5344CB8AC3E}">
        <p14:creationId xmlns:p14="http://schemas.microsoft.com/office/powerpoint/2010/main" xmlns="" val="2082561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Challenges</a:t>
            </a:r>
            <a:endParaRPr lang="en-US" dirty="0"/>
          </a:p>
        </p:txBody>
      </p:sp>
      <p:sp>
        <p:nvSpPr>
          <p:cNvPr id="19457" name="内容占位符 2"/>
          <p:cNvSpPr>
            <a:spLocks noGrp="1"/>
          </p:cNvSpPr>
          <p:nvPr>
            <p:ph idx="1"/>
          </p:nvPr>
        </p:nvSpPr>
        <p:spPr/>
        <p:txBody>
          <a:bodyPr>
            <a:normAutofit/>
          </a:bodyPr>
          <a:lstStyle/>
          <a:p>
            <a:pPr>
              <a:lnSpc>
                <a:spcPct val="90000"/>
              </a:lnSpc>
            </a:pPr>
            <a:r>
              <a:rPr lang="en-US" sz="2200" dirty="0" smtClean="0"/>
              <a:t>Climate change is a global problem that would benefit from a global solution.</a:t>
            </a:r>
          </a:p>
          <a:p>
            <a:pPr>
              <a:lnSpc>
                <a:spcPct val="90000"/>
              </a:lnSpc>
            </a:pPr>
            <a:r>
              <a:rPr lang="en-US" sz="2200" dirty="0"/>
              <a:t>Standards and best practices across the global landscape should be harmonized to meet the needs of the ICT industry’s multinational reach.</a:t>
            </a:r>
          </a:p>
          <a:p>
            <a:pPr>
              <a:lnSpc>
                <a:spcPct val="90000"/>
              </a:lnSpc>
            </a:pPr>
            <a:r>
              <a:rPr lang="en-US" sz="2200" dirty="0" smtClean="0"/>
              <a:t>U.S. legislation and mandates are being considered by policy makers – Be Prepared.</a:t>
            </a:r>
          </a:p>
          <a:p>
            <a:pPr lvl="1">
              <a:lnSpc>
                <a:spcPct val="90000"/>
              </a:lnSpc>
            </a:pPr>
            <a:r>
              <a:rPr lang="en-US" sz="2000" dirty="0" smtClean="0"/>
              <a:t>Increased awareness of the important role that ICT can play in realizing efficiency gains is critical.</a:t>
            </a:r>
          </a:p>
          <a:p>
            <a:pPr lvl="1">
              <a:lnSpc>
                <a:spcPct val="90000"/>
              </a:lnSpc>
            </a:pPr>
            <a:r>
              <a:rPr lang="en-US" sz="2000" dirty="0" smtClean="0"/>
              <a:t>Government mandates or self-imposed industry metrics that would restrict the use of ICT’s by indiscriminately limiting total ICT power consumption would be counterproductive. </a:t>
            </a:r>
          </a:p>
          <a:p>
            <a:pPr>
              <a:lnSpc>
                <a:spcPct val="90000"/>
              </a:lnSpc>
            </a:pPr>
            <a:r>
              <a:rPr lang="en-US" sz="2200" dirty="0" smtClean="0"/>
              <a:t>Individual State and Local level requirements and incentives can lead to a fragmented regulatory framework.</a:t>
            </a:r>
          </a:p>
        </p:txBody>
      </p:sp>
      <p:sp>
        <p:nvSpPr>
          <p:cNvPr id="4" name="Rectangle 6"/>
          <p:cNvSpPr>
            <a:spLocks noGrp="1" noChangeArrowheads="1"/>
          </p:cNvSpPr>
          <p:nvPr>
            <p:ph type="sldNum" sz="quarter" idx="10"/>
          </p:nvPr>
        </p:nvSpPr>
        <p:spPr>
          <a:prstGeom prst="rect">
            <a:avLst/>
          </a:prstGeom>
          <a:ln/>
        </p:spPr>
        <p:txBody>
          <a:bodyPr/>
          <a:lstStyle/>
          <a:p>
            <a:pPr>
              <a:defRPr/>
            </a:pPr>
            <a:fld id="{33B73704-78FA-469E-AC8A-F80273D6E5B4}" type="slidenum">
              <a:rPr lang="en-US" altLang="zh-CN"/>
              <a:pPr>
                <a:defRPr/>
              </a:pPr>
              <a:t>7</a:t>
            </a:fld>
            <a:endParaRPr lang="en-US" altLang="zh-CN"/>
          </a:p>
        </p:txBody>
      </p:sp>
    </p:spTree>
    <p:extLst>
      <p:ext uri="{BB962C8B-B14F-4D97-AF65-F5344CB8AC3E}">
        <p14:creationId xmlns:p14="http://schemas.microsoft.com/office/powerpoint/2010/main" xmlns="" val="2435018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a:t>Next </a:t>
            </a:r>
            <a:r>
              <a:rPr lang="en-US" altLang="zh-CN" dirty="0" smtClean="0"/>
              <a:t>Steps/Actions</a:t>
            </a:r>
            <a:endParaRPr lang="en-US" dirty="0"/>
          </a:p>
        </p:txBody>
      </p:sp>
      <p:sp>
        <p:nvSpPr>
          <p:cNvPr id="20481" name="内容占位符 2"/>
          <p:cNvSpPr>
            <a:spLocks noGrp="1"/>
          </p:cNvSpPr>
          <p:nvPr>
            <p:ph idx="1"/>
          </p:nvPr>
        </p:nvSpPr>
        <p:spPr/>
        <p:txBody>
          <a:bodyPr/>
          <a:lstStyle/>
          <a:p>
            <a:pPr>
              <a:lnSpc>
                <a:spcPct val="90000"/>
              </a:lnSpc>
            </a:pPr>
            <a:r>
              <a:rPr lang="en-US" sz="2200" dirty="0" smtClean="0"/>
              <a:t>Advance environmental sustainability on behalf of our member companies including: </a:t>
            </a:r>
          </a:p>
          <a:p>
            <a:pPr lvl="1">
              <a:lnSpc>
                <a:spcPct val="90000"/>
              </a:lnSpc>
            </a:pPr>
            <a:r>
              <a:rPr lang="en-US" sz="2000" dirty="0"/>
              <a:t>Continuing to advance the work initiated by the ATIS TOPS Exploratory Group on Green (EGG) in STEP;</a:t>
            </a:r>
          </a:p>
          <a:p>
            <a:pPr lvl="1">
              <a:lnSpc>
                <a:spcPct val="90000"/>
              </a:lnSpc>
            </a:pPr>
            <a:r>
              <a:rPr lang="en-US" sz="2000" dirty="0" smtClean="0"/>
              <a:t>Educating industry associations and other appropriate stakeholders of ATIS’ Green Standardization activities; and </a:t>
            </a:r>
          </a:p>
          <a:p>
            <a:pPr lvl="1">
              <a:lnSpc>
                <a:spcPct val="90000"/>
              </a:lnSpc>
            </a:pPr>
            <a:r>
              <a:rPr lang="en-US" sz="2000" dirty="0" smtClean="0"/>
              <a:t>Launching efforts to engage other standards developers to achieve globally harmonized solutions. </a:t>
            </a:r>
          </a:p>
          <a:p>
            <a:pPr>
              <a:lnSpc>
                <a:spcPct val="90000"/>
              </a:lnSpc>
            </a:pPr>
            <a:r>
              <a:rPr lang="en-US" sz="2200" dirty="0" smtClean="0"/>
              <a:t>Assess issues associated with advancing wireless network energy efficiency and lifecycle assessment.</a:t>
            </a:r>
          </a:p>
          <a:p>
            <a:pPr>
              <a:lnSpc>
                <a:spcPct val="90000"/>
              </a:lnSpc>
            </a:pPr>
            <a:r>
              <a:rPr lang="en-US" sz="2200" dirty="0" smtClean="0"/>
              <a:t>Work in unison with other standards organizations to achieve harmonized industry standards and specifications.  </a:t>
            </a:r>
          </a:p>
          <a:p>
            <a:pPr>
              <a:lnSpc>
                <a:spcPct val="90000"/>
              </a:lnSpc>
            </a:pPr>
            <a:r>
              <a:rPr lang="en-US" sz="2200" dirty="0" smtClean="0"/>
              <a:t>Continue to deliver critical industry standards; i.e., TEER specifications.  </a:t>
            </a:r>
          </a:p>
        </p:txBody>
      </p:sp>
      <p:sp>
        <p:nvSpPr>
          <p:cNvPr id="4" name="Rectangle 6"/>
          <p:cNvSpPr>
            <a:spLocks noGrp="1" noChangeArrowheads="1"/>
          </p:cNvSpPr>
          <p:nvPr>
            <p:ph type="sldNum" sz="quarter" idx="10"/>
          </p:nvPr>
        </p:nvSpPr>
        <p:spPr>
          <a:prstGeom prst="rect">
            <a:avLst/>
          </a:prstGeom>
          <a:ln/>
        </p:spPr>
        <p:txBody>
          <a:bodyPr/>
          <a:lstStyle/>
          <a:p>
            <a:pPr>
              <a:defRPr/>
            </a:pPr>
            <a:fld id="{5FEAC721-D76B-4696-A3A8-B6E1E7C14F3A}" type="slidenum">
              <a:rPr lang="en-US" altLang="zh-CN"/>
              <a:pPr>
                <a:defRPr/>
              </a:pPr>
              <a:t>8</a:t>
            </a:fld>
            <a:endParaRPr lang="en-US" altLang="zh-CN"/>
          </a:p>
        </p:txBody>
      </p:sp>
    </p:spTree>
    <p:extLst>
      <p:ext uri="{BB962C8B-B14F-4D97-AF65-F5344CB8AC3E}">
        <p14:creationId xmlns:p14="http://schemas.microsoft.com/office/powerpoint/2010/main" xmlns="" val="3483071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内容占位符 2"/>
          <p:cNvSpPr>
            <a:spLocks noGrp="1"/>
          </p:cNvSpPr>
          <p:nvPr>
            <p:ph idx="1"/>
          </p:nvPr>
        </p:nvSpPr>
        <p:spPr/>
        <p:txBody>
          <a:bodyPr/>
          <a:lstStyle/>
          <a:p>
            <a:r>
              <a:rPr lang="en-US" altLang="zh-CN" dirty="0" smtClean="0"/>
              <a:t>Support the reaffirmation of Resolution (GSC-15/08)</a:t>
            </a:r>
            <a:endParaRPr lang="zh-CN" altLang="en-US" dirty="0" smtClean="0"/>
          </a:p>
        </p:txBody>
      </p:sp>
      <p:sp>
        <p:nvSpPr>
          <p:cNvPr id="4" name="Rectangle 6"/>
          <p:cNvSpPr>
            <a:spLocks noGrp="1" noChangeArrowheads="1"/>
          </p:cNvSpPr>
          <p:nvPr>
            <p:ph type="sldNum" sz="quarter" idx="10"/>
          </p:nvPr>
        </p:nvSpPr>
        <p:spPr>
          <a:prstGeom prst="rect">
            <a:avLst/>
          </a:prstGeom>
          <a:ln/>
        </p:spPr>
        <p:txBody>
          <a:bodyPr/>
          <a:lstStyle/>
          <a:p>
            <a:pPr>
              <a:defRPr/>
            </a:pPr>
            <a:fld id="{512E432C-5A80-4695-B109-D227964B4433}" type="slidenum">
              <a:rPr lang="en-US" altLang="zh-CN"/>
              <a:pPr>
                <a:defRPr/>
              </a:pPr>
              <a:t>9</a:t>
            </a:fld>
            <a:endParaRPr lang="en-US" altLang="zh-CN"/>
          </a:p>
        </p:txBody>
      </p:sp>
      <p:sp>
        <p:nvSpPr>
          <p:cNvPr id="2" name="Title 1"/>
          <p:cNvSpPr>
            <a:spLocks noGrp="1"/>
          </p:cNvSpPr>
          <p:nvPr>
            <p:ph type="title"/>
          </p:nvPr>
        </p:nvSpPr>
        <p:spPr/>
        <p:txBody>
          <a:bodyPr/>
          <a:lstStyle/>
          <a:p>
            <a:r>
              <a:rPr lang="en-US" dirty="0"/>
              <a:t>Proposed Resolution</a:t>
            </a:r>
          </a:p>
        </p:txBody>
      </p:sp>
    </p:spTree>
    <p:extLst>
      <p:ext uri="{BB962C8B-B14F-4D97-AF65-F5344CB8AC3E}">
        <p14:creationId xmlns:p14="http://schemas.microsoft.com/office/powerpoint/2010/main" xmlns="" val="1138554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BCC221E8A5C574B889E2CBB12A471FC" ma:contentTypeVersion="1" ma:contentTypeDescription="Create a new document." ma:contentTypeScope="" ma:versionID="99f44ad212ba6942fa1c339a891249a5">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7E28E9-5896-4C2E-BA30-138AE3033A20}"/>
</file>

<file path=customXml/itemProps2.xml><?xml version="1.0" encoding="utf-8"?>
<ds:datastoreItem xmlns:ds="http://schemas.openxmlformats.org/officeDocument/2006/customXml" ds:itemID="{5655DD0D-7AFF-47C4-941C-AAB1991993C7}"/>
</file>

<file path=customXml/itemProps3.xml><?xml version="1.0" encoding="utf-8"?>
<ds:datastoreItem xmlns:ds="http://schemas.openxmlformats.org/officeDocument/2006/customXml" ds:itemID="{8A28A400-4E2A-4FB2-AD07-BAD929F89B07}"/>
</file>

<file path=docProps/app.xml><?xml version="1.0" encoding="utf-8"?>
<Properties xmlns="http://schemas.openxmlformats.org/officeDocument/2006/extended-properties" xmlns:vt="http://schemas.openxmlformats.org/officeDocument/2006/docPropsVTypes">
  <Template>template</Template>
  <TotalTime>359</TotalTime>
  <Words>2026</Words>
  <Application>Microsoft Office PowerPoint</Application>
  <PresentationFormat>On-screen Show (4:3)</PresentationFormat>
  <Paragraphs>158</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template</vt:lpstr>
      <vt:lpstr>ATIS’ Sustainability Initiative: Promoting Efficiency and Innovation for Environmental Sustainability</vt:lpstr>
      <vt:lpstr>Current Activities: Sustainability (General)</vt:lpstr>
      <vt:lpstr>Current Activities: Sustainability (STEP-TEE)</vt:lpstr>
      <vt:lpstr>Current Activities (Cont.): Sustainability (STEP-TEE)</vt:lpstr>
      <vt:lpstr>Current Activities (Cont.): Sustainability (STEP-NPP)</vt:lpstr>
      <vt:lpstr>Current Activities (Cont.): Sustainability (STEP-NPS)</vt:lpstr>
      <vt:lpstr>Challenges</vt:lpstr>
      <vt:lpstr>Next Steps/Actions</vt:lpstr>
      <vt:lpstr>Proposed Resolution</vt:lpstr>
      <vt:lpstr>Supplementary Slides</vt:lpstr>
      <vt:lpstr>TOPS Council  Exploratory Group on Green (EGG)</vt:lpstr>
      <vt:lpstr>Completed  TOPS Council / EEG Work </vt:lpstr>
      <vt:lpstr>ATIS Report Reviewing ICT Life Cycle Assessments (LCA), January 2010</vt:lpstr>
      <vt:lpstr>ATIS Report on Wireless Energy Efficiency, January 2010</vt:lpstr>
      <vt:lpstr>ATIS Energy Efficiency Standards</vt:lpstr>
      <vt:lpstr>ATIS Energy Efficiency Standards</vt:lpstr>
      <vt:lpstr>ATIS Energy Efficiency Standards</vt:lpstr>
      <vt:lpstr>ATIS Hazardous Waste Standards</vt:lpstr>
      <vt:lpstr>STEP Issues (Work Items)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ATIS' Sustainability Initiative: Promoting Efficiency and Innovation for Environmental Survival</dc:title>
  <dc:creator>ATIS</dc:creator>
  <dc:description>GSC16-PLEN-69</dc:description>
  <cp:lastModifiedBy>5378</cp:lastModifiedBy>
  <cp:revision>45</cp:revision>
  <cp:lastPrinted>2011-10-20T15:20:44Z</cp:lastPrinted>
  <dcterms:created xsi:type="dcterms:W3CDTF">2011-09-30T17:11:44Z</dcterms:created>
  <dcterms:modified xsi:type="dcterms:W3CDTF">2011-10-27T04:28:44Z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0x010100CBCC221E8A5C574B889E2CBB12A471FC</vt:lpwstr>
  </property>
  <property fmtid="{D5CDD505-2E9C-101B-9397-08002B2CF9AE}" pid="3" name="Order">
    <vt:r8>26400</vt:r8>
  </property>
  <property fmtid="{D5CDD505-2E9C-101B-9397-08002B2CF9AE}" pid="4" name="TemplateUrl">
    <vt:lpwstr/>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ies>
</file>