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s/slide55.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56.xml" ContentType="application/vnd.openxmlformats-officedocument.presentationml.slide+xml"/>
  <Override PartName="/ppt/slides/slide33.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63.xml" ContentType="application/vnd.openxmlformats-officedocument.presentationml.slide+xml"/>
  <Override PartName="/ppt/slides/slide62.xml" ContentType="application/vnd.openxmlformats-officedocument.presentationml.slide+xml"/>
  <Override PartName="/ppt/slides/slide61.xml" ContentType="application/vnd.openxmlformats-officedocument.presentationml.slide+xml"/>
  <Override PartName="/ppt/slides/slide60.xml" ContentType="application/vnd.openxmlformats-officedocument.presentationml.slide+xml"/>
  <Override PartName="/ppt/slides/slide59.xml" ContentType="application/vnd.openxmlformats-officedocument.presentationml.slide+xml"/>
  <Override PartName="/ppt/slides/slide54.xml" ContentType="application/vnd.openxmlformats-officedocument.presentationml.slide+xml"/>
  <Override PartName="/ppt/slides/slide58.xml" ContentType="application/vnd.openxmlformats-officedocument.presentationml.slide+xml"/>
  <Override PartName="/ppt/slides/slide57.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67.xml" ContentType="application/vnd.openxmlformats-officedocument.presentationml.slide+xml"/>
  <Override PartName="/ppt/slides/slide26.xml" ContentType="application/vnd.openxmlformats-officedocument.presentationml.slide+xml"/>
  <Override PartName="/ppt/slides/slide32.xml" ContentType="application/vnd.openxmlformats-officedocument.presentationml.slide+xml"/>
  <Override PartName="/ppt/slides/slide24.xml" ContentType="application/vnd.openxmlformats-officedocument.presentationml.slide+xml"/>
  <Override PartName="/ppt/slides/slide9.xml" ContentType="application/vnd.openxmlformats-officedocument.presentationml.slide+xml"/>
  <Override PartName="/ppt/slides/slide25.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5.xml" ContentType="application/vnd.openxmlformats-officedocument.presentationml.slide+xml"/>
  <Override PartName="/ppt/slides/slide1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22.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23.xml" ContentType="application/vnd.openxmlformats-officedocument.presentationml.slide+xml"/>
  <Override PartName="/ppt/slideMasters/slideMaster1.xml" ContentType="application/vnd.openxmlformats-officedocument.presentationml.slideMaster+xml"/>
  <Override PartName="/ppt/notesSlides/notesSlide15.xml" ContentType="application/vnd.openxmlformats-officedocument.presentationml.notesSlide+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25.xml" ContentType="application/vnd.openxmlformats-officedocument.presentationml.notesSlide+xml"/>
  <Override PartName="/ppt/notesSlides/notesSlide23.xml" ContentType="application/vnd.openxmlformats-officedocument.presentationml.notesSlide+xml"/>
  <Override PartName="/ppt/notesSlides/notesSlide22.xml" ContentType="application/vnd.openxmlformats-officedocument.presentationml.notesSlide+xml"/>
  <Override PartName="/ppt/notesSlides/notesSlide21.xml" ContentType="application/vnd.openxmlformats-officedocument.presentationml.notesSlide+xml"/>
  <Override PartName="/ppt/notesSlides/notesSlide20.xml" ContentType="application/vnd.openxmlformats-officedocument.presentationml.notesSlide+xml"/>
  <Override PartName="/ppt/notesSlides/notesSlide19.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notesSlides/notesSlide26.xml" ContentType="application/vnd.openxmlformats-officedocument.presentationml.notesSlide+xml"/>
  <Override PartName="/ppt/notesSlides/notesSlide24.xml" ContentType="application/vnd.openxmlformats-officedocument.presentationml.notesSlide+xml"/>
  <Override PartName="/ppt/notesSlides/notesSlide34.xml" ContentType="application/vnd.openxmlformats-officedocument.presentationml.notesSlide+xml"/>
  <Override PartName="/ppt/notesSlides/notesSlide33.xml" ContentType="application/vnd.openxmlformats-officedocument.presentationml.notesSlide+xml"/>
  <Override PartName="/ppt/notesSlides/notesSlide35.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32.xml" ContentType="application/vnd.openxmlformats-officedocument.presentationml.notesSlide+xml"/>
  <Override PartName="/ppt/notesSlides/notesSlide30.xml" ContentType="application/vnd.openxmlformats-officedocument.presentationml.notesSlide+xml"/>
  <Override PartName="/ppt/notesSlides/notesSlide29.xml" ContentType="application/vnd.openxmlformats-officedocument.presentationml.notesSlide+xml"/>
  <Override PartName="/ppt/notesSlides/notesSlide31.xml" ContentType="application/vnd.openxmlformats-officedocument.presentationml.notesSlide+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9"/>
  </p:notesMasterIdLst>
  <p:sldIdLst>
    <p:sldId id="256" r:id="rId2"/>
    <p:sldId id="259" r:id="rId3"/>
    <p:sldId id="332"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321" r:id="rId35"/>
    <p:sldId id="290" r:id="rId36"/>
    <p:sldId id="291" r:id="rId37"/>
    <p:sldId id="292" r:id="rId38"/>
    <p:sldId id="322" r:id="rId39"/>
    <p:sldId id="323" r:id="rId40"/>
    <p:sldId id="324" r:id="rId41"/>
    <p:sldId id="325" r:id="rId42"/>
    <p:sldId id="326" r:id="rId43"/>
    <p:sldId id="327" r:id="rId44"/>
    <p:sldId id="328" r:id="rId45"/>
    <p:sldId id="293" r:id="rId46"/>
    <p:sldId id="294" r:id="rId47"/>
    <p:sldId id="295" r:id="rId48"/>
    <p:sldId id="298" r:id="rId49"/>
    <p:sldId id="299" r:id="rId50"/>
    <p:sldId id="306" r:id="rId51"/>
    <p:sldId id="307" r:id="rId52"/>
    <p:sldId id="308" r:id="rId53"/>
    <p:sldId id="329" r:id="rId54"/>
    <p:sldId id="330" r:id="rId55"/>
    <p:sldId id="309" r:id="rId56"/>
    <p:sldId id="331" r:id="rId57"/>
    <p:sldId id="310" r:id="rId58"/>
    <p:sldId id="311" r:id="rId59"/>
    <p:sldId id="312" r:id="rId60"/>
    <p:sldId id="313" r:id="rId61"/>
    <p:sldId id="314" r:id="rId62"/>
    <p:sldId id="315" r:id="rId63"/>
    <p:sldId id="316" r:id="rId64"/>
    <p:sldId id="317" r:id="rId65"/>
    <p:sldId id="318" r:id="rId66"/>
    <p:sldId id="319" r:id="rId67"/>
    <p:sldId id="320" r:id="rId68"/>
  </p:sldIdLst>
  <p:sldSz cx="9144000" cy="6858000" type="screen4x3"/>
  <p:notesSz cx="6858000" cy="9144000"/>
  <p:defaultTextStyle>
    <a:defPPr>
      <a:defRPr lang="en-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9244D"/>
    <a:srgbClr val="C6880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6" autoAdjust="0"/>
    <p:restoredTop sz="94673" autoAdjust="0"/>
  </p:normalViewPr>
  <p:slideViewPr>
    <p:cSldViewPr>
      <p:cViewPr varScale="1">
        <p:scale>
          <a:sx n="66" d="100"/>
          <a:sy n="66" d="100"/>
        </p:scale>
        <p:origin x="-1416"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customXml" Target="../customXml/item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75"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customXml" Target="../customXml/item3.xml"/><Relationship Id="rId7" Type="http://schemas.openxmlformats.org/officeDocument/2006/relationships/slide" Target="slides/slide6.xml"/><Relationship Id="rId7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CA"/>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CA"/>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CA"/>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5475B335-F0EB-407F-99A9-145F54997BC0}" type="slidenum">
              <a:rPr lang="en-CA"/>
              <a:pPr/>
              <a:t>‹#›</a:t>
            </a:fld>
            <a:endParaRPr lang="en-CA"/>
          </a:p>
        </p:txBody>
      </p:sp>
    </p:spTree>
    <p:extLst>
      <p:ext uri="{BB962C8B-B14F-4D97-AF65-F5344CB8AC3E}">
        <p14:creationId xmlns:p14="http://schemas.microsoft.com/office/powerpoint/2010/main" xmlns="" val="162315683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1179513" y="685800"/>
            <a:ext cx="4498975" cy="34290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13315"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1179513" y="685800"/>
            <a:ext cx="4498975" cy="34290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31747"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1179513" y="685800"/>
            <a:ext cx="4498975" cy="34290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33795"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a:off x="1179513" y="685800"/>
            <a:ext cx="4498975" cy="34290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35843"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Text Box 2"/>
          <p:cNvSpPr txBox="1">
            <a:spLocks noChangeArrowheads="1"/>
          </p:cNvSpPr>
          <p:nvPr/>
        </p:nvSpPr>
        <p:spPr bwMode="auto">
          <a:xfrm>
            <a:off x="1179513" y="685800"/>
            <a:ext cx="4498975" cy="34290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37891"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Text Box 2"/>
          <p:cNvSpPr txBox="1">
            <a:spLocks noChangeArrowheads="1"/>
          </p:cNvSpPr>
          <p:nvPr/>
        </p:nvSpPr>
        <p:spPr bwMode="auto">
          <a:xfrm>
            <a:off x="3884613" y="8685213"/>
            <a:ext cx="2967037" cy="452437"/>
          </a:xfrm>
          <a:prstGeom prst="rect">
            <a:avLst/>
          </a:prstGeom>
          <a:noFill/>
          <a:ln w="9525">
            <a:noFill/>
            <a:round/>
            <a:headEnd/>
            <a:tailEnd/>
          </a:ln>
        </p:spPr>
        <p:txBody>
          <a:bodyPr lIns="96840" tIns="48240" rIns="96840" bIns="48240" anchor="b"/>
          <a:lstStyle/>
          <a:p>
            <a:pPr algn="r" defTabSz="457200">
              <a:buClr>
                <a:srgbClr val="000000"/>
              </a:buClr>
              <a:buSzPct val="100000"/>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07DB5EBB-3281-4828-B8C7-9A04BDE45FAB}" type="slidenum">
              <a:rPr lang="en-GB" sz="1300">
                <a:solidFill>
                  <a:srgbClr val="000000"/>
                </a:solidFill>
                <a:latin typeface="Times New Roman" pitchFamily="18" charset="0"/>
                <a:ea typeface="Arial Unicode MS" pitchFamily="34" charset="-128"/>
                <a:cs typeface="Arial Unicode MS" pitchFamily="34" charset="-128"/>
              </a:rPr>
              <a:pPr algn="r" defTabSz="457200">
                <a:buClr>
                  <a:srgbClr val="000000"/>
                </a:buClr>
                <a:buSzPct val="100000"/>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22</a:t>
            </a:fld>
            <a:endParaRPr lang="en-GB" sz="1300">
              <a:solidFill>
                <a:srgbClr val="000000"/>
              </a:solidFill>
              <a:latin typeface="Times New Roman" pitchFamily="18" charset="0"/>
              <a:ea typeface="Arial Unicode MS" pitchFamily="34" charset="-128"/>
              <a:cs typeface="Arial Unicode MS" pitchFamily="34" charset="-128"/>
            </a:endParaRPr>
          </a:p>
        </p:txBody>
      </p:sp>
      <p:sp>
        <p:nvSpPr>
          <p:cNvPr id="39939" name="Text Box 3"/>
          <p:cNvSpPr txBox="1">
            <a:spLocks noChangeArrowheads="1"/>
          </p:cNvSpPr>
          <p:nvPr/>
        </p:nvSpPr>
        <p:spPr bwMode="auto">
          <a:xfrm>
            <a:off x="0" y="8685213"/>
            <a:ext cx="2967038" cy="452437"/>
          </a:xfrm>
          <a:prstGeom prst="rect">
            <a:avLst/>
          </a:prstGeom>
          <a:noFill/>
          <a:ln w="9525">
            <a:noFill/>
            <a:round/>
            <a:headEnd/>
            <a:tailEnd/>
          </a:ln>
        </p:spPr>
        <p:txBody>
          <a:bodyPr lIns="96840" tIns="48240" rIns="96840" bIns="48240" anchor="b"/>
          <a:lstStyle/>
          <a:p>
            <a:pPr defTabSz="457200">
              <a:buClr>
                <a:srgbClr val="000000"/>
              </a:buClr>
              <a:buSzPct val="100000"/>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sz="1300">
              <a:solidFill>
                <a:srgbClr val="000000"/>
              </a:solidFill>
              <a:latin typeface="Times New Roman" pitchFamily="18" charset="0"/>
              <a:ea typeface="Arial Unicode MS" pitchFamily="34" charset="-128"/>
              <a:cs typeface="Arial Unicode MS" pitchFamily="34" charset="-128"/>
            </a:endParaRPr>
          </a:p>
        </p:txBody>
      </p:sp>
      <p:sp>
        <p:nvSpPr>
          <p:cNvPr id="39940" name="Text Box 4"/>
          <p:cNvSpPr txBox="1">
            <a:spLocks noChangeArrowheads="1"/>
          </p:cNvSpPr>
          <p:nvPr/>
        </p:nvSpPr>
        <p:spPr bwMode="auto">
          <a:xfrm>
            <a:off x="0" y="0"/>
            <a:ext cx="2967038" cy="450850"/>
          </a:xfrm>
          <a:prstGeom prst="rect">
            <a:avLst/>
          </a:prstGeom>
          <a:noFill/>
          <a:ln w="9525">
            <a:noFill/>
            <a:round/>
            <a:headEnd/>
            <a:tailEnd/>
          </a:ln>
        </p:spPr>
        <p:txBody>
          <a:bodyPr lIns="96840" tIns="48240" rIns="96840" bIns="48240"/>
          <a:lstStyle/>
          <a:p>
            <a:pPr defTabSz="457200">
              <a:buClr>
                <a:srgbClr val="000000"/>
              </a:buClr>
              <a:buSzPct val="100000"/>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sz="1300">
              <a:solidFill>
                <a:srgbClr val="000000"/>
              </a:solidFill>
              <a:latin typeface="Times New Roman" pitchFamily="18" charset="0"/>
              <a:ea typeface="Arial Unicode MS" pitchFamily="34" charset="-128"/>
              <a:cs typeface="Arial Unicode MS" pitchFamily="34" charset="-128"/>
            </a:endParaRPr>
          </a:p>
        </p:txBody>
      </p:sp>
      <p:sp>
        <p:nvSpPr>
          <p:cNvPr id="39941" name="Text Box 5"/>
          <p:cNvSpPr txBox="1">
            <a:spLocks noChangeArrowheads="1"/>
          </p:cNvSpPr>
          <p:nvPr/>
        </p:nvSpPr>
        <p:spPr bwMode="auto">
          <a:xfrm>
            <a:off x="3884613" y="0"/>
            <a:ext cx="2967037" cy="450850"/>
          </a:xfrm>
          <a:prstGeom prst="rect">
            <a:avLst/>
          </a:prstGeom>
          <a:noFill/>
          <a:ln w="9525">
            <a:noFill/>
            <a:round/>
            <a:headEnd/>
            <a:tailEnd/>
          </a:ln>
        </p:spPr>
        <p:txBody>
          <a:bodyPr lIns="96840" tIns="48240" rIns="96840" bIns="48240"/>
          <a:lstStyle/>
          <a:p>
            <a:pPr algn="r" defTabSz="457200">
              <a:buClr>
                <a:srgbClr val="000000"/>
              </a:buClr>
              <a:buSzPct val="100000"/>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FC10C5A4-991F-46B4-8D17-CE7E1E4B557B}" type="datetime1">
              <a:rPr lang="en-GB" sz="1300">
                <a:solidFill>
                  <a:srgbClr val="000000"/>
                </a:solidFill>
                <a:latin typeface="Times New Roman" pitchFamily="18" charset="0"/>
                <a:ea typeface="Arial Unicode MS" pitchFamily="34" charset="-128"/>
                <a:cs typeface="Arial Unicode MS" pitchFamily="34" charset="-128"/>
              </a:rPr>
              <a:pPr algn="r" defTabSz="457200">
                <a:buClr>
                  <a:srgbClr val="000000"/>
                </a:buClr>
                <a:buSzPct val="100000"/>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26/10/2011</a:t>
            </a:fld>
            <a:endParaRPr lang="en-GB" sz="1300">
              <a:solidFill>
                <a:srgbClr val="000000"/>
              </a:solidFill>
              <a:latin typeface="Times New Roman" pitchFamily="18" charset="0"/>
              <a:ea typeface="Arial Unicode MS" pitchFamily="34" charset="-128"/>
              <a:cs typeface="Arial Unicode MS" pitchFamily="34" charset="-128"/>
            </a:endParaRPr>
          </a:p>
        </p:txBody>
      </p:sp>
      <p:sp>
        <p:nvSpPr>
          <p:cNvPr id="39942" name="Text Box 6"/>
          <p:cNvSpPr txBox="1">
            <a:spLocks noChangeArrowheads="1"/>
          </p:cNvSpPr>
          <p:nvPr/>
        </p:nvSpPr>
        <p:spPr bwMode="auto">
          <a:xfrm>
            <a:off x="1179513" y="685800"/>
            <a:ext cx="4498975" cy="34290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39943" name="Rectangle 7"/>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1179513" y="685800"/>
            <a:ext cx="4495800" cy="3424238"/>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41987"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Text Box 2"/>
          <p:cNvSpPr txBox="1">
            <a:spLocks noChangeArrowheads="1"/>
          </p:cNvSpPr>
          <p:nvPr/>
        </p:nvSpPr>
        <p:spPr bwMode="auto">
          <a:xfrm>
            <a:off x="1179513" y="685800"/>
            <a:ext cx="4495800" cy="3424238"/>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44035"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Text Box 2"/>
          <p:cNvSpPr txBox="1">
            <a:spLocks noChangeArrowheads="1"/>
          </p:cNvSpPr>
          <p:nvPr/>
        </p:nvSpPr>
        <p:spPr bwMode="auto">
          <a:xfrm>
            <a:off x="1179513" y="685800"/>
            <a:ext cx="4495800" cy="3424238"/>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50179"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Text Box 2"/>
          <p:cNvSpPr txBox="1">
            <a:spLocks noChangeArrowheads="1"/>
          </p:cNvSpPr>
          <p:nvPr/>
        </p:nvSpPr>
        <p:spPr bwMode="auto">
          <a:xfrm>
            <a:off x="1179513" y="685800"/>
            <a:ext cx="4495800" cy="3424238"/>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52227"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Text Box 2"/>
          <p:cNvSpPr txBox="1">
            <a:spLocks noChangeArrowheads="1"/>
          </p:cNvSpPr>
          <p:nvPr/>
        </p:nvSpPr>
        <p:spPr bwMode="auto">
          <a:xfrm>
            <a:off x="3884613" y="8685213"/>
            <a:ext cx="2967037" cy="452437"/>
          </a:xfrm>
          <a:prstGeom prst="rect">
            <a:avLst/>
          </a:prstGeom>
          <a:noFill/>
          <a:ln w="9525">
            <a:noFill/>
            <a:round/>
            <a:headEnd/>
            <a:tailEnd/>
          </a:ln>
        </p:spPr>
        <p:txBody>
          <a:bodyPr lIns="96840" tIns="48240" rIns="96840" bIns="48240" anchor="b"/>
          <a:lstStyle/>
          <a:p>
            <a:pPr algn="r" defTabSz="457200">
              <a:buClr>
                <a:srgbClr val="000000"/>
              </a:buClr>
              <a:buSzPct val="100000"/>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B1C9BC72-42DB-414B-899F-4C878F618EE6}" type="slidenum">
              <a:rPr lang="en-GB" sz="1300">
                <a:solidFill>
                  <a:srgbClr val="000000"/>
                </a:solidFill>
                <a:latin typeface="Times New Roman" pitchFamily="18" charset="0"/>
                <a:ea typeface="Arial Unicode MS" pitchFamily="34" charset="-128"/>
                <a:cs typeface="Arial Unicode MS" pitchFamily="34" charset="-128"/>
              </a:rPr>
              <a:pPr algn="r" defTabSz="457200">
                <a:buClr>
                  <a:srgbClr val="000000"/>
                </a:buClr>
                <a:buSzPct val="100000"/>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45</a:t>
            </a:fld>
            <a:endParaRPr lang="en-GB" sz="1300">
              <a:solidFill>
                <a:srgbClr val="000000"/>
              </a:solidFill>
              <a:latin typeface="Times New Roman" pitchFamily="18" charset="0"/>
              <a:ea typeface="Arial Unicode MS" pitchFamily="34" charset="-128"/>
              <a:cs typeface="Arial Unicode MS" pitchFamily="34" charset="-128"/>
            </a:endParaRPr>
          </a:p>
        </p:txBody>
      </p:sp>
      <p:sp>
        <p:nvSpPr>
          <p:cNvPr id="60419" name="Text Box 3"/>
          <p:cNvSpPr txBox="1">
            <a:spLocks noChangeArrowheads="1"/>
          </p:cNvSpPr>
          <p:nvPr/>
        </p:nvSpPr>
        <p:spPr bwMode="auto">
          <a:xfrm>
            <a:off x="0" y="8685213"/>
            <a:ext cx="2967038" cy="452437"/>
          </a:xfrm>
          <a:prstGeom prst="rect">
            <a:avLst/>
          </a:prstGeom>
          <a:noFill/>
          <a:ln w="9525">
            <a:noFill/>
            <a:round/>
            <a:headEnd/>
            <a:tailEnd/>
          </a:ln>
        </p:spPr>
        <p:txBody>
          <a:bodyPr lIns="96840" tIns="48240" rIns="96840" bIns="48240" anchor="b"/>
          <a:lstStyle/>
          <a:p>
            <a:pPr defTabSz="457200">
              <a:buClr>
                <a:srgbClr val="000000"/>
              </a:buClr>
              <a:buSzPct val="100000"/>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sz="1300">
              <a:solidFill>
                <a:srgbClr val="000000"/>
              </a:solidFill>
              <a:latin typeface="Times New Roman" pitchFamily="18" charset="0"/>
              <a:ea typeface="Arial Unicode MS" pitchFamily="34" charset="-128"/>
              <a:cs typeface="Arial Unicode MS" pitchFamily="34" charset="-128"/>
            </a:endParaRPr>
          </a:p>
        </p:txBody>
      </p:sp>
      <p:sp>
        <p:nvSpPr>
          <p:cNvPr id="60420" name="Text Box 4"/>
          <p:cNvSpPr txBox="1">
            <a:spLocks noChangeArrowheads="1"/>
          </p:cNvSpPr>
          <p:nvPr/>
        </p:nvSpPr>
        <p:spPr bwMode="auto">
          <a:xfrm>
            <a:off x="0" y="0"/>
            <a:ext cx="2967038" cy="450850"/>
          </a:xfrm>
          <a:prstGeom prst="rect">
            <a:avLst/>
          </a:prstGeom>
          <a:noFill/>
          <a:ln w="9525">
            <a:noFill/>
            <a:round/>
            <a:headEnd/>
            <a:tailEnd/>
          </a:ln>
        </p:spPr>
        <p:txBody>
          <a:bodyPr lIns="96840" tIns="48240" rIns="96840" bIns="48240"/>
          <a:lstStyle/>
          <a:p>
            <a:pPr defTabSz="457200">
              <a:buClr>
                <a:srgbClr val="000000"/>
              </a:buClr>
              <a:buSzPct val="100000"/>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sz="1300">
              <a:solidFill>
                <a:srgbClr val="000000"/>
              </a:solidFill>
              <a:latin typeface="Times New Roman" pitchFamily="18" charset="0"/>
              <a:ea typeface="Arial Unicode MS" pitchFamily="34" charset="-128"/>
              <a:cs typeface="Arial Unicode MS" pitchFamily="34" charset="-128"/>
            </a:endParaRPr>
          </a:p>
        </p:txBody>
      </p:sp>
      <p:sp>
        <p:nvSpPr>
          <p:cNvPr id="60421" name="Text Box 5"/>
          <p:cNvSpPr txBox="1">
            <a:spLocks noChangeArrowheads="1"/>
          </p:cNvSpPr>
          <p:nvPr/>
        </p:nvSpPr>
        <p:spPr bwMode="auto">
          <a:xfrm>
            <a:off x="3884613" y="0"/>
            <a:ext cx="2967037" cy="450850"/>
          </a:xfrm>
          <a:prstGeom prst="rect">
            <a:avLst/>
          </a:prstGeom>
          <a:noFill/>
          <a:ln w="9525">
            <a:noFill/>
            <a:round/>
            <a:headEnd/>
            <a:tailEnd/>
          </a:ln>
        </p:spPr>
        <p:txBody>
          <a:bodyPr lIns="96840" tIns="48240" rIns="96840" bIns="48240"/>
          <a:lstStyle/>
          <a:p>
            <a:pPr algn="r" defTabSz="457200">
              <a:buClr>
                <a:srgbClr val="000000"/>
              </a:buClr>
              <a:buSzPct val="100000"/>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9F228D27-4EDA-468D-BA0D-754998FAE228}" type="datetime1">
              <a:rPr lang="en-GB" sz="1300">
                <a:solidFill>
                  <a:srgbClr val="000000"/>
                </a:solidFill>
                <a:latin typeface="Times New Roman" pitchFamily="18" charset="0"/>
                <a:ea typeface="Arial Unicode MS" pitchFamily="34" charset="-128"/>
                <a:cs typeface="Arial Unicode MS" pitchFamily="34" charset="-128"/>
              </a:rPr>
              <a:pPr algn="r" defTabSz="457200">
                <a:buClr>
                  <a:srgbClr val="000000"/>
                </a:buClr>
                <a:buSzPct val="100000"/>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26/10/2011</a:t>
            </a:fld>
            <a:endParaRPr lang="en-GB" sz="1300">
              <a:solidFill>
                <a:srgbClr val="000000"/>
              </a:solidFill>
              <a:latin typeface="Times New Roman" pitchFamily="18" charset="0"/>
              <a:ea typeface="Arial Unicode MS" pitchFamily="34" charset="-128"/>
              <a:cs typeface="Arial Unicode MS" pitchFamily="34" charset="-128"/>
            </a:endParaRPr>
          </a:p>
        </p:txBody>
      </p:sp>
      <p:sp>
        <p:nvSpPr>
          <p:cNvPr id="60422" name="Text Box 6"/>
          <p:cNvSpPr txBox="1">
            <a:spLocks noChangeArrowheads="1"/>
          </p:cNvSpPr>
          <p:nvPr/>
        </p:nvSpPr>
        <p:spPr bwMode="auto">
          <a:xfrm>
            <a:off x="1179513" y="685800"/>
            <a:ext cx="4498975" cy="34290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60423" name="Rectangle 7"/>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1179513" y="685800"/>
            <a:ext cx="4498975" cy="34290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15363"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6" name="Text Box 2"/>
          <p:cNvSpPr txBox="1">
            <a:spLocks noChangeArrowheads="1"/>
          </p:cNvSpPr>
          <p:nvPr/>
        </p:nvSpPr>
        <p:spPr bwMode="auto">
          <a:xfrm>
            <a:off x="3884613" y="8685213"/>
            <a:ext cx="2967037" cy="452437"/>
          </a:xfrm>
          <a:prstGeom prst="rect">
            <a:avLst/>
          </a:prstGeom>
          <a:noFill/>
          <a:ln w="9525">
            <a:noFill/>
            <a:round/>
            <a:headEnd/>
            <a:tailEnd/>
          </a:ln>
        </p:spPr>
        <p:txBody>
          <a:bodyPr lIns="96840" tIns="48240" rIns="96840" bIns="48240" anchor="b"/>
          <a:lstStyle/>
          <a:p>
            <a:pPr algn="r" defTabSz="457200">
              <a:buClr>
                <a:srgbClr val="000000"/>
              </a:buClr>
              <a:buSzPct val="100000"/>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57879694-80DB-44D0-9206-142B17AE50A8}" type="slidenum">
              <a:rPr lang="en-GB" sz="1300">
                <a:solidFill>
                  <a:srgbClr val="000000"/>
                </a:solidFill>
                <a:latin typeface="Times New Roman" pitchFamily="18" charset="0"/>
                <a:ea typeface="Arial Unicode MS" pitchFamily="34" charset="-128"/>
                <a:cs typeface="Arial Unicode MS" pitchFamily="34" charset="-128"/>
              </a:rPr>
              <a:pPr algn="r" defTabSz="457200">
                <a:buClr>
                  <a:srgbClr val="000000"/>
                </a:buClr>
                <a:buSzPct val="100000"/>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46</a:t>
            </a:fld>
            <a:endParaRPr lang="en-GB" sz="1300">
              <a:solidFill>
                <a:srgbClr val="000000"/>
              </a:solidFill>
              <a:latin typeface="Times New Roman" pitchFamily="18" charset="0"/>
              <a:ea typeface="Arial Unicode MS" pitchFamily="34" charset="-128"/>
              <a:cs typeface="Arial Unicode MS" pitchFamily="34" charset="-128"/>
            </a:endParaRPr>
          </a:p>
        </p:txBody>
      </p:sp>
      <p:sp>
        <p:nvSpPr>
          <p:cNvPr id="62467" name="Text Box 3"/>
          <p:cNvSpPr txBox="1">
            <a:spLocks noChangeArrowheads="1"/>
          </p:cNvSpPr>
          <p:nvPr/>
        </p:nvSpPr>
        <p:spPr bwMode="auto">
          <a:xfrm>
            <a:off x="0" y="8685213"/>
            <a:ext cx="2967038" cy="452437"/>
          </a:xfrm>
          <a:prstGeom prst="rect">
            <a:avLst/>
          </a:prstGeom>
          <a:noFill/>
          <a:ln w="9525">
            <a:noFill/>
            <a:round/>
            <a:headEnd/>
            <a:tailEnd/>
          </a:ln>
        </p:spPr>
        <p:txBody>
          <a:bodyPr lIns="96840" tIns="48240" rIns="96840" bIns="48240" anchor="b"/>
          <a:lstStyle/>
          <a:p>
            <a:pPr defTabSz="457200">
              <a:buClr>
                <a:srgbClr val="000000"/>
              </a:buClr>
              <a:buSzPct val="100000"/>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sz="1300">
              <a:solidFill>
                <a:srgbClr val="000000"/>
              </a:solidFill>
              <a:latin typeface="Times New Roman" pitchFamily="18" charset="0"/>
              <a:ea typeface="Arial Unicode MS" pitchFamily="34" charset="-128"/>
              <a:cs typeface="Arial Unicode MS" pitchFamily="34" charset="-128"/>
            </a:endParaRPr>
          </a:p>
        </p:txBody>
      </p:sp>
      <p:sp>
        <p:nvSpPr>
          <p:cNvPr id="62468" name="Text Box 4"/>
          <p:cNvSpPr txBox="1">
            <a:spLocks noChangeArrowheads="1"/>
          </p:cNvSpPr>
          <p:nvPr/>
        </p:nvSpPr>
        <p:spPr bwMode="auto">
          <a:xfrm>
            <a:off x="0" y="0"/>
            <a:ext cx="2967038" cy="450850"/>
          </a:xfrm>
          <a:prstGeom prst="rect">
            <a:avLst/>
          </a:prstGeom>
          <a:noFill/>
          <a:ln w="9525">
            <a:noFill/>
            <a:round/>
            <a:headEnd/>
            <a:tailEnd/>
          </a:ln>
        </p:spPr>
        <p:txBody>
          <a:bodyPr lIns="96840" tIns="48240" rIns="96840" bIns="48240"/>
          <a:lstStyle/>
          <a:p>
            <a:pPr defTabSz="457200">
              <a:buClr>
                <a:srgbClr val="000000"/>
              </a:buClr>
              <a:buSzPct val="100000"/>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sz="1300">
              <a:solidFill>
                <a:srgbClr val="000000"/>
              </a:solidFill>
              <a:latin typeface="Times New Roman" pitchFamily="18" charset="0"/>
              <a:ea typeface="Arial Unicode MS" pitchFamily="34" charset="-128"/>
              <a:cs typeface="Arial Unicode MS" pitchFamily="34" charset="-128"/>
            </a:endParaRPr>
          </a:p>
        </p:txBody>
      </p:sp>
      <p:sp>
        <p:nvSpPr>
          <p:cNvPr id="62469" name="Text Box 5"/>
          <p:cNvSpPr txBox="1">
            <a:spLocks noChangeArrowheads="1"/>
          </p:cNvSpPr>
          <p:nvPr/>
        </p:nvSpPr>
        <p:spPr bwMode="auto">
          <a:xfrm>
            <a:off x="3884613" y="0"/>
            <a:ext cx="2967037" cy="450850"/>
          </a:xfrm>
          <a:prstGeom prst="rect">
            <a:avLst/>
          </a:prstGeom>
          <a:noFill/>
          <a:ln w="9525">
            <a:noFill/>
            <a:round/>
            <a:headEnd/>
            <a:tailEnd/>
          </a:ln>
        </p:spPr>
        <p:txBody>
          <a:bodyPr lIns="96840" tIns="48240" rIns="96840" bIns="48240"/>
          <a:lstStyle/>
          <a:p>
            <a:pPr algn="r" defTabSz="457200">
              <a:buClr>
                <a:srgbClr val="000000"/>
              </a:buClr>
              <a:buSzPct val="100000"/>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0AF1E700-E67B-44D3-8D35-2C13CF106203}" type="datetime1">
              <a:rPr lang="en-GB" sz="1300">
                <a:solidFill>
                  <a:srgbClr val="000000"/>
                </a:solidFill>
                <a:latin typeface="Times New Roman" pitchFamily="18" charset="0"/>
                <a:ea typeface="Arial Unicode MS" pitchFamily="34" charset="-128"/>
                <a:cs typeface="Arial Unicode MS" pitchFamily="34" charset="-128"/>
              </a:rPr>
              <a:pPr algn="r" defTabSz="457200">
                <a:buClr>
                  <a:srgbClr val="000000"/>
                </a:buClr>
                <a:buSzPct val="100000"/>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26/10/2011</a:t>
            </a:fld>
            <a:endParaRPr lang="en-GB" sz="1300">
              <a:solidFill>
                <a:srgbClr val="000000"/>
              </a:solidFill>
              <a:latin typeface="Times New Roman" pitchFamily="18" charset="0"/>
              <a:ea typeface="Arial Unicode MS" pitchFamily="34" charset="-128"/>
              <a:cs typeface="Arial Unicode MS" pitchFamily="34" charset="-128"/>
            </a:endParaRPr>
          </a:p>
        </p:txBody>
      </p:sp>
      <p:sp>
        <p:nvSpPr>
          <p:cNvPr id="62470" name="Text Box 6"/>
          <p:cNvSpPr txBox="1">
            <a:spLocks noChangeArrowheads="1"/>
          </p:cNvSpPr>
          <p:nvPr/>
        </p:nvSpPr>
        <p:spPr bwMode="auto">
          <a:xfrm>
            <a:off x="1179513" y="685800"/>
            <a:ext cx="4498975" cy="34290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62471" name="Rectangle 7"/>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Text Box 2"/>
          <p:cNvSpPr txBox="1">
            <a:spLocks noChangeArrowheads="1"/>
          </p:cNvSpPr>
          <p:nvPr/>
        </p:nvSpPr>
        <p:spPr bwMode="auto">
          <a:xfrm>
            <a:off x="3884613" y="8685213"/>
            <a:ext cx="2967037" cy="452437"/>
          </a:xfrm>
          <a:prstGeom prst="rect">
            <a:avLst/>
          </a:prstGeom>
          <a:noFill/>
          <a:ln w="9525">
            <a:noFill/>
            <a:round/>
            <a:headEnd/>
            <a:tailEnd/>
          </a:ln>
        </p:spPr>
        <p:txBody>
          <a:bodyPr lIns="96840" tIns="48240" rIns="96840" bIns="48240" anchor="b"/>
          <a:lstStyle/>
          <a:p>
            <a:pPr algn="r" defTabSz="457200">
              <a:buClr>
                <a:srgbClr val="000000"/>
              </a:buClr>
              <a:buSzPct val="100000"/>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79D43A6F-08D0-4AB9-B9CA-73019BE6CDC5}" type="slidenum">
              <a:rPr lang="en-GB" sz="1300">
                <a:solidFill>
                  <a:srgbClr val="000000"/>
                </a:solidFill>
                <a:latin typeface="Times New Roman" pitchFamily="18" charset="0"/>
                <a:ea typeface="Arial Unicode MS" pitchFamily="34" charset="-128"/>
                <a:cs typeface="Arial Unicode MS" pitchFamily="34" charset="-128"/>
              </a:rPr>
              <a:pPr algn="r" defTabSz="457200">
                <a:buClr>
                  <a:srgbClr val="000000"/>
                </a:buClr>
                <a:buSzPct val="100000"/>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47</a:t>
            </a:fld>
            <a:endParaRPr lang="en-GB" sz="1300">
              <a:solidFill>
                <a:srgbClr val="000000"/>
              </a:solidFill>
              <a:latin typeface="Times New Roman" pitchFamily="18" charset="0"/>
              <a:ea typeface="Arial Unicode MS" pitchFamily="34" charset="-128"/>
              <a:cs typeface="Arial Unicode MS" pitchFamily="34" charset="-128"/>
            </a:endParaRPr>
          </a:p>
        </p:txBody>
      </p:sp>
      <p:sp>
        <p:nvSpPr>
          <p:cNvPr id="64515" name="Text Box 3"/>
          <p:cNvSpPr txBox="1">
            <a:spLocks noChangeArrowheads="1"/>
          </p:cNvSpPr>
          <p:nvPr/>
        </p:nvSpPr>
        <p:spPr bwMode="auto">
          <a:xfrm>
            <a:off x="0" y="8685213"/>
            <a:ext cx="2967038" cy="452437"/>
          </a:xfrm>
          <a:prstGeom prst="rect">
            <a:avLst/>
          </a:prstGeom>
          <a:noFill/>
          <a:ln w="9525">
            <a:noFill/>
            <a:round/>
            <a:headEnd/>
            <a:tailEnd/>
          </a:ln>
        </p:spPr>
        <p:txBody>
          <a:bodyPr lIns="96840" tIns="48240" rIns="96840" bIns="48240" anchor="b"/>
          <a:lstStyle/>
          <a:p>
            <a:pPr defTabSz="457200">
              <a:buClr>
                <a:srgbClr val="000000"/>
              </a:buClr>
              <a:buSzPct val="100000"/>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sz="1300">
              <a:solidFill>
                <a:srgbClr val="000000"/>
              </a:solidFill>
              <a:latin typeface="Times New Roman" pitchFamily="18" charset="0"/>
              <a:ea typeface="Arial Unicode MS" pitchFamily="34" charset="-128"/>
              <a:cs typeface="Arial Unicode MS" pitchFamily="34" charset="-128"/>
            </a:endParaRPr>
          </a:p>
        </p:txBody>
      </p:sp>
      <p:sp>
        <p:nvSpPr>
          <p:cNvPr id="64516" name="Text Box 4"/>
          <p:cNvSpPr txBox="1">
            <a:spLocks noChangeArrowheads="1"/>
          </p:cNvSpPr>
          <p:nvPr/>
        </p:nvSpPr>
        <p:spPr bwMode="auto">
          <a:xfrm>
            <a:off x="0" y="0"/>
            <a:ext cx="2967038" cy="450850"/>
          </a:xfrm>
          <a:prstGeom prst="rect">
            <a:avLst/>
          </a:prstGeom>
          <a:noFill/>
          <a:ln w="9525">
            <a:noFill/>
            <a:round/>
            <a:headEnd/>
            <a:tailEnd/>
          </a:ln>
        </p:spPr>
        <p:txBody>
          <a:bodyPr lIns="96840" tIns="48240" rIns="96840" bIns="48240"/>
          <a:lstStyle/>
          <a:p>
            <a:pPr defTabSz="457200">
              <a:buClr>
                <a:srgbClr val="000000"/>
              </a:buClr>
              <a:buSzPct val="100000"/>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sz="1300">
              <a:solidFill>
                <a:srgbClr val="000000"/>
              </a:solidFill>
              <a:latin typeface="Times New Roman" pitchFamily="18" charset="0"/>
              <a:ea typeface="Arial Unicode MS" pitchFamily="34" charset="-128"/>
              <a:cs typeface="Arial Unicode MS" pitchFamily="34" charset="-128"/>
            </a:endParaRPr>
          </a:p>
        </p:txBody>
      </p:sp>
      <p:sp>
        <p:nvSpPr>
          <p:cNvPr id="64517" name="Text Box 5"/>
          <p:cNvSpPr txBox="1">
            <a:spLocks noChangeArrowheads="1"/>
          </p:cNvSpPr>
          <p:nvPr/>
        </p:nvSpPr>
        <p:spPr bwMode="auto">
          <a:xfrm>
            <a:off x="3884613" y="0"/>
            <a:ext cx="2967037" cy="450850"/>
          </a:xfrm>
          <a:prstGeom prst="rect">
            <a:avLst/>
          </a:prstGeom>
          <a:noFill/>
          <a:ln w="9525">
            <a:noFill/>
            <a:round/>
            <a:headEnd/>
            <a:tailEnd/>
          </a:ln>
        </p:spPr>
        <p:txBody>
          <a:bodyPr lIns="96840" tIns="48240" rIns="96840" bIns="48240"/>
          <a:lstStyle/>
          <a:p>
            <a:pPr algn="r" defTabSz="457200">
              <a:buClr>
                <a:srgbClr val="000000"/>
              </a:buClr>
              <a:buSzPct val="100000"/>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0560877C-9CAF-4CB4-9033-337AF96F49FD}" type="datetime1">
              <a:rPr lang="en-GB" sz="1300">
                <a:solidFill>
                  <a:srgbClr val="000000"/>
                </a:solidFill>
                <a:latin typeface="Times New Roman" pitchFamily="18" charset="0"/>
                <a:ea typeface="Arial Unicode MS" pitchFamily="34" charset="-128"/>
                <a:cs typeface="Arial Unicode MS" pitchFamily="34" charset="-128"/>
              </a:rPr>
              <a:pPr algn="r" defTabSz="457200">
                <a:buClr>
                  <a:srgbClr val="000000"/>
                </a:buClr>
                <a:buSzPct val="100000"/>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26/10/2011</a:t>
            </a:fld>
            <a:endParaRPr lang="en-GB" sz="1300">
              <a:solidFill>
                <a:srgbClr val="000000"/>
              </a:solidFill>
              <a:latin typeface="Times New Roman" pitchFamily="18" charset="0"/>
              <a:ea typeface="Arial Unicode MS" pitchFamily="34" charset="-128"/>
              <a:cs typeface="Arial Unicode MS" pitchFamily="34" charset="-128"/>
            </a:endParaRPr>
          </a:p>
        </p:txBody>
      </p:sp>
      <p:sp>
        <p:nvSpPr>
          <p:cNvPr id="64518" name="Text Box 6"/>
          <p:cNvSpPr txBox="1">
            <a:spLocks noChangeArrowheads="1"/>
          </p:cNvSpPr>
          <p:nvPr/>
        </p:nvSpPr>
        <p:spPr bwMode="auto">
          <a:xfrm>
            <a:off x="1179513" y="685800"/>
            <a:ext cx="4498975" cy="34290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64519" name="Rectangle 7"/>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50" name="Text Box 2"/>
          <p:cNvSpPr txBox="1">
            <a:spLocks noChangeArrowheads="1"/>
          </p:cNvSpPr>
          <p:nvPr/>
        </p:nvSpPr>
        <p:spPr bwMode="auto">
          <a:xfrm>
            <a:off x="3884613" y="8685213"/>
            <a:ext cx="2967037" cy="452437"/>
          </a:xfrm>
          <a:prstGeom prst="rect">
            <a:avLst/>
          </a:prstGeom>
          <a:noFill/>
          <a:ln w="9525">
            <a:noFill/>
            <a:round/>
            <a:headEnd/>
            <a:tailEnd/>
          </a:ln>
        </p:spPr>
        <p:txBody>
          <a:bodyPr lIns="96840" tIns="48240" rIns="96840" bIns="48240" anchor="b"/>
          <a:lstStyle/>
          <a:p>
            <a:pPr algn="r" defTabSz="457200">
              <a:buClr>
                <a:srgbClr val="000000"/>
              </a:buClr>
              <a:buSzPct val="100000"/>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D8CAF02B-173F-4805-BC56-DF6B36C45D8B}" type="slidenum">
              <a:rPr lang="en-GB" sz="1300">
                <a:solidFill>
                  <a:srgbClr val="000000"/>
                </a:solidFill>
                <a:latin typeface="Times New Roman" pitchFamily="18" charset="0"/>
                <a:ea typeface="Arial Unicode MS" pitchFamily="34" charset="-128"/>
                <a:cs typeface="Arial Unicode MS" pitchFamily="34" charset="-128"/>
              </a:rPr>
              <a:pPr algn="r" defTabSz="457200">
                <a:buClr>
                  <a:srgbClr val="000000"/>
                </a:buClr>
                <a:buSzPct val="100000"/>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51</a:t>
            </a:fld>
            <a:endParaRPr lang="en-GB" sz="1300">
              <a:solidFill>
                <a:srgbClr val="000000"/>
              </a:solidFill>
              <a:latin typeface="Times New Roman" pitchFamily="18" charset="0"/>
              <a:ea typeface="Arial Unicode MS" pitchFamily="34" charset="-128"/>
              <a:cs typeface="Arial Unicode MS" pitchFamily="34" charset="-128"/>
            </a:endParaRPr>
          </a:p>
        </p:txBody>
      </p:sp>
      <p:sp>
        <p:nvSpPr>
          <p:cNvPr id="78851" name="Text Box 3"/>
          <p:cNvSpPr txBox="1">
            <a:spLocks noChangeArrowheads="1"/>
          </p:cNvSpPr>
          <p:nvPr/>
        </p:nvSpPr>
        <p:spPr bwMode="auto">
          <a:xfrm>
            <a:off x="0" y="8685213"/>
            <a:ext cx="2967038" cy="452437"/>
          </a:xfrm>
          <a:prstGeom prst="rect">
            <a:avLst/>
          </a:prstGeom>
          <a:noFill/>
          <a:ln w="9525">
            <a:noFill/>
            <a:round/>
            <a:headEnd/>
            <a:tailEnd/>
          </a:ln>
        </p:spPr>
        <p:txBody>
          <a:bodyPr lIns="96840" tIns="48240" rIns="96840" bIns="48240" anchor="b"/>
          <a:lstStyle/>
          <a:p>
            <a:pPr defTabSz="457200">
              <a:buClr>
                <a:srgbClr val="000000"/>
              </a:buClr>
              <a:buSzPct val="100000"/>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sz="1300">
              <a:solidFill>
                <a:srgbClr val="000000"/>
              </a:solidFill>
              <a:latin typeface="Times New Roman" pitchFamily="18" charset="0"/>
              <a:ea typeface="Arial Unicode MS" pitchFamily="34" charset="-128"/>
              <a:cs typeface="Arial Unicode MS" pitchFamily="34" charset="-128"/>
            </a:endParaRPr>
          </a:p>
        </p:txBody>
      </p:sp>
      <p:sp>
        <p:nvSpPr>
          <p:cNvPr id="78852" name="Text Box 4"/>
          <p:cNvSpPr txBox="1">
            <a:spLocks noChangeArrowheads="1"/>
          </p:cNvSpPr>
          <p:nvPr/>
        </p:nvSpPr>
        <p:spPr bwMode="auto">
          <a:xfrm>
            <a:off x="0" y="0"/>
            <a:ext cx="2967038" cy="450850"/>
          </a:xfrm>
          <a:prstGeom prst="rect">
            <a:avLst/>
          </a:prstGeom>
          <a:noFill/>
          <a:ln w="9525">
            <a:noFill/>
            <a:round/>
            <a:headEnd/>
            <a:tailEnd/>
          </a:ln>
        </p:spPr>
        <p:txBody>
          <a:bodyPr lIns="96840" tIns="48240" rIns="96840" bIns="48240"/>
          <a:lstStyle/>
          <a:p>
            <a:pPr defTabSz="457200">
              <a:buClr>
                <a:srgbClr val="000000"/>
              </a:buClr>
              <a:buSzPct val="100000"/>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sz="1300">
              <a:solidFill>
                <a:srgbClr val="000000"/>
              </a:solidFill>
              <a:latin typeface="Times New Roman" pitchFamily="18" charset="0"/>
              <a:ea typeface="Arial Unicode MS" pitchFamily="34" charset="-128"/>
              <a:cs typeface="Arial Unicode MS" pitchFamily="34" charset="-128"/>
            </a:endParaRPr>
          </a:p>
        </p:txBody>
      </p:sp>
      <p:sp>
        <p:nvSpPr>
          <p:cNvPr id="78853" name="Text Box 5"/>
          <p:cNvSpPr txBox="1">
            <a:spLocks noChangeArrowheads="1"/>
          </p:cNvSpPr>
          <p:nvPr/>
        </p:nvSpPr>
        <p:spPr bwMode="auto">
          <a:xfrm>
            <a:off x="3884613" y="0"/>
            <a:ext cx="2967037" cy="450850"/>
          </a:xfrm>
          <a:prstGeom prst="rect">
            <a:avLst/>
          </a:prstGeom>
          <a:noFill/>
          <a:ln w="9525">
            <a:noFill/>
            <a:round/>
            <a:headEnd/>
            <a:tailEnd/>
          </a:ln>
        </p:spPr>
        <p:txBody>
          <a:bodyPr lIns="96840" tIns="48240" rIns="96840" bIns="48240"/>
          <a:lstStyle/>
          <a:p>
            <a:pPr algn="r" defTabSz="457200">
              <a:buClr>
                <a:srgbClr val="000000"/>
              </a:buClr>
              <a:buSzPct val="100000"/>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8551719A-C33B-4293-84E2-1BC873DAC58C}" type="datetime1">
              <a:rPr lang="en-GB" sz="1300">
                <a:solidFill>
                  <a:srgbClr val="000000"/>
                </a:solidFill>
                <a:latin typeface="Times New Roman" pitchFamily="18" charset="0"/>
                <a:ea typeface="Arial Unicode MS" pitchFamily="34" charset="-128"/>
                <a:cs typeface="Arial Unicode MS" pitchFamily="34" charset="-128"/>
              </a:rPr>
              <a:pPr algn="r" defTabSz="457200">
                <a:buClr>
                  <a:srgbClr val="000000"/>
                </a:buClr>
                <a:buSzPct val="100000"/>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26/10/2011</a:t>
            </a:fld>
            <a:endParaRPr lang="en-GB" sz="1300">
              <a:solidFill>
                <a:srgbClr val="000000"/>
              </a:solidFill>
              <a:latin typeface="Times New Roman" pitchFamily="18" charset="0"/>
              <a:ea typeface="Arial Unicode MS" pitchFamily="34" charset="-128"/>
              <a:cs typeface="Arial Unicode MS" pitchFamily="34" charset="-128"/>
            </a:endParaRPr>
          </a:p>
        </p:txBody>
      </p:sp>
      <p:sp>
        <p:nvSpPr>
          <p:cNvPr id="78854" name="Text Box 6"/>
          <p:cNvSpPr txBox="1">
            <a:spLocks noChangeArrowheads="1"/>
          </p:cNvSpPr>
          <p:nvPr/>
        </p:nvSpPr>
        <p:spPr bwMode="auto">
          <a:xfrm>
            <a:off x="1179513" y="685800"/>
            <a:ext cx="4498975" cy="34290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78855" name="Rectangle 7"/>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0898" name="Text Box 2"/>
          <p:cNvSpPr txBox="1">
            <a:spLocks noChangeArrowheads="1"/>
          </p:cNvSpPr>
          <p:nvPr/>
        </p:nvSpPr>
        <p:spPr bwMode="auto">
          <a:xfrm>
            <a:off x="3884613" y="8685213"/>
            <a:ext cx="2967037" cy="452437"/>
          </a:xfrm>
          <a:prstGeom prst="rect">
            <a:avLst/>
          </a:prstGeom>
          <a:noFill/>
          <a:ln w="9525">
            <a:noFill/>
            <a:round/>
            <a:headEnd/>
            <a:tailEnd/>
          </a:ln>
        </p:spPr>
        <p:txBody>
          <a:bodyPr lIns="96840" tIns="48240" rIns="96840" bIns="48240" anchor="b"/>
          <a:lstStyle/>
          <a:p>
            <a:pPr algn="r" defTabSz="457200">
              <a:buClr>
                <a:srgbClr val="000000"/>
              </a:buClr>
              <a:buSzPct val="100000"/>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025297C9-2D00-4541-BA1D-1325C7F09845}" type="slidenum">
              <a:rPr lang="en-GB" sz="1300">
                <a:solidFill>
                  <a:srgbClr val="000000"/>
                </a:solidFill>
                <a:latin typeface="Times New Roman" pitchFamily="18" charset="0"/>
                <a:ea typeface="Arial Unicode MS" pitchFamily="34" charset="-128"/>
                <a:cs typeface="Arial Unicode MS" pitchFamily="34" charset="-128"/>
              </a:rPr>
              <a:pPr algn="r" defTabSz="457200">
                <a:buClr>
                  <a:srgbClr val="000000"/>
                </a:buClr>
                <a:buSzPct val="100000"/>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52</a:t>
            </a:fld>
            <a:endParaRPr lang="en-GB" sz="1300">
              <a:solidFill>
                <a:srgbClr val="000000"/>
              </a:solidFill>
              <a:latin typeface="Times New Roman" pitchFamily="18" charset="0"/>
              <a:ea typeface="Arial Unicode MS" pitchFamily="34" charset="-128"/>
              <a:cs typeface="Arial Unicode MS" pitchFamily="34" charset="-128"/>
            </a:endParaRPr>
          </a:p>
        </p:txBody>
      </p:sp>
      <p:sp>
        <p:nvSpPr>
          <p:cNvPr id="80899" name="Text Box 3"/>
          <p:cNvSpPr txBox="1">
            <a:spLocks noChangeArrowheads="1"/>
          </p:cNvSpPr>
          <p:nvPr/>
        </p:nvSpPr>
        <p:spPr bwMode="auto">
          <a:xfrm>
            <a:off x="0" y="8685213"/>
            <a:ext cx="2967038" cy="452437"/>
          </a:xfrm>
          <a:prstGeom prst="rect">
            <a:avLst/>
          </a:prstGeom>
          <a:noFill/>
          <a:ln w="9525">
            <a:noFill/>
            <a:round/>
            <a:headEnd/>
            <a:tailEnd/>
          </a:ln>
        </p:spPr>
        <p:txBody>
          <a:bodyPr lIns="96840" tIns="48240" rIns="96840" bIns="48240" anchor="b"/>
          <a:lstStyle/>
          <a:p>
            <a:pPr defTabSz="457200">
              <a:buClr>
                <a:srgbClr val="000000"/>
              </a:buClr>
              <a:buSzPct val="100000"/>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sz="1300">
              <a:solidFill>
                <a:srgbClr val="000000"/>
              </a:solidFill>
              <a:latin typeface="Times New Roman" pitchFamily="18" charset="0"/>
              <a:ea typeface="Arial Unicode MS" pitchFamily="34" charset="-128"/>
              <a:cs typeface="Arial Unicode MS" pitchFamily="34" charset="-128"/>
            </a:endParaRPr>
          </a:p>
        </p:txBody>
      </p:sp>
      <p:sp>
        <p:nvSpPr>
          <p:cNvPr id="80900" name="Text Box 4"/>
          <p:cNvSpPr txBox="1">
            <a:spLocks noChangeArrowheads="1"/>
          </p:cNvSpPr>
          <p:nvPr/>
        </p:nvSpPr>
        <p:spPr bwMode="auto">
          <a:xfrm>
            <a:off x="0" y="0"/>
            <a:ext cx="2967038" cy="450850"/>
          </a:xfrm>
          <a:prstGeom prst="rect">
            <a:avLst/>
          </a:prstGeom>
          <a:noFill/>
          <a:ln w="9525">
            <a:noFill/>
            <a:round/>
            <a:headEnd/>
            <a:tailEnd/>
          </a:ln>
        </p:spPr>
        <p:txBody>
          <a:bodyPr lIns="96840" tIns="48240" rIns="96840" bIns="48240"/>
          <a:lstStyle/>
          <a:p>
            <a:pPr defTabSz="457200">
              <a:buClr>
                <a:srgbClr val="000000"/>
              </a:buClr>
              <a:buSzPct val="100000"/>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sz="1300">
              <a:solidFill>
                <a:srgbClr val="000000"/>
              </a:solidFill>
              <a:latin typeface="Times New Roman" pitchFamily="18" charset="0"/>
              <a:ea typeface="Arial Unicode MS" pitchFamily="34" charset="-128"/>
              <a:cs typeface="Arial Unicode MS" pitchFamily="34" charset="-128"/>
            </a:endParaRPr>
          </a:p>
        </p:txBody>
      </p:sp>
      <p:sp>
        <p:nvSpPr>
          <p:cNvPr id="80901" name="Text Box 5"/>
          <p:cNvSpPr txBox="1">
            <a:spLocks noChangeArrowheads="1"/>
          </p:cNvSpPr>
          <p:nvPr/>
        </p:nvSpPr>
        <p:spPr bwMode="auto">
          <a:xfrm>
            <a:off x="3884613" y="0"/>
            <a:ext cx="2967037" cy="450850"/>
          </a:xfrm>
          <a:prstGeom prst="rect">
            <a:avLst/>
          </a:prstGeom>
          <a:noFill/>
          <a:ln w="9525">
            <a:noFill/>
            <a:round/>
            <a:headEnd/>
            <a:tailEnd/>
          </a:ln>
        </p:spPr>
        <p:txBody>
          <a:bodyPr lIns="96840" tIns="48240" rIns="96840" bIns="48240"/>
          <a:lstStyle/>
          <a:p>
            <a:pPr algn="r" defTabSz="457200">
              <a:buClr>
                <a:srgbClr val="000000"/>
              </a:buClr>
              <a:buSzPct val="100000"/>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9E912378-0457-4F1A-8931-57C34C43F834}" type="datetime1">
              <a:rPr lang="en-GB" sz="1300">
                <a:solidFill>
                  <a:srgbClr val="000000"/>
                </a:solidFill>
                <a:latin typeface="Times New Roman" pitchFamily="18" charset="0"/>
                <a:ea typeface="Arial Unicode MS" pitchFamily="34" charset="-128"/>
                <a:cs typeface="Arial Unicode MS" pitchFamily="34" charset="-128"/>
              </a:rPr>
              <a:pPr algn="r" defTabSz="457200">
                <a:buClr>
                  <a:srgbClr val="000000"/>
                </a:buClr>
                <a:buSzPct val="100000"/>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26/10/2011</a:t>
            </a:fld>
            <a:endParaRPr lang="en-GB" sz="1300">
              <a:solidFill>
                <a:srgbClr val="000000"/>
              </a:solidFill>
              <a:latin typeface="Times New Roman" pitchFamily="18" charset="0"/>
              <a:ea typeface="Arial Unicode MS" pitchFamily="34" charset="-128"/>
              <a:cs typeface="Arial Unicode MS" pitchFamily="34" charset="-128"/>
            </a:endParaRPr>
          </a:p>
        </p:txBody>
      </p:sp>
      <p:sp>
        <p:nvSpPr>
          <p:cNvPr id="80902" name="Text Box 6"/>
          <p:cNvSpPr txBox="1">
            <a:spLocks noChangeArrowheads="1"/>
          </p:cNvSpPr>
          <p:nvPr/>
        </p:nvSpPr>
        <p:spPr bwMode="auto">
          <a:xfrm>
            <a:off x="1179513" y="685800"/>
            <a:ext cx="4498975" cy="34290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80903" name="Rectangle 7"/>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Text Box 2"/>
          <p:cNvSpPr txBox="1">
            <a:spLocks noChangeArrowheads="1"/>
          </p:cNvSpPr>
          <p:nvPr/>
        </p:nvSpPr>
        <p:spPr bwMode="auto">
          <a:xfrm>
            <a:off x="1179513" y="685800"/>
            <a:ext cx="4495800" cy="3424238"/>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82947"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Text Box 2"/>
          <p:cNvSpPr txBox="1">
            <a:spLocks noChangeArrowheads="1"/>
          </p:cNvSpPr>
          <p:nvPr/>
        </p:nvSpPr>
        <p:spPr bwMode="auto">
          <a:xfrm>
            <a:off x="1179513" y="685800"/>
            <a:ext cx="4498975" cy="34290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84995"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8066" name="Text Box 2"/>
          <p:cNvSpPr txBox="1">
            <a:spLocks noChangeArrowheads="1"/>
          </p:cNvSpPr>
          <p:nvPr/>
        </p:nvSpPr>
        <p:spPr bwMode="auto">
          <a:xfrm>
            <a:off x="1179513" y="685800"/>
            <a:ext cx="4498975" cy="34290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88067"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0114" name="Text Box 2"/>
          <p:cNvSpPr txBox="1">
            <a:spLocks noChangeArrowheads="1"/>
          </p:cNvSpPr>
          <p:nvPr/>
        </p:nvSpPr>
        <p:spPr bwMode="auto">
          <a:xfrm>
            <a:off x="1179513" y="685800"/>
            <a:ext cx="4498975" cy="34290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90115"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62" name="Text Box 2"/>
          <p:cNvSpPr txBox="1">
            <a:spLocks noChangeArrowheads="1"/>
          </p:cNvSpPr>
          <p:nvPr/>
        </p:nvSpPr>
        <p:spPr bwMode="auto">
          <a:xfrm>
            <a:off x="1179513" y="685800"/>
            <a:ext cx="4498975" cy="34290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92163"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4210" name="Text Box 2"/>
          <p:cNvSpPr txBox="1">
            <a:spLocks noChangeArrowheads="1"/>
          </p:cNvSpPr>
          <p:nvPr/>
        </p:nvSpPr>
        <p:spPr bwMode="auto">
          <a:xfrm>
            <a:off x="1179513" y="685800"/>
            <a:ext cx="4498975" cy="34290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94211"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1179513" y="685800"/>
            <a:ext cx="4498975" cy="34290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17411"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Text Box 2"/>
          <p:cNvSpPr txBox="1">
            <a:spLocks noChangeArrowheads="1"/>
          </p:cNvSpPr>
          <p:nvPr/>
        </p:nvSpPr>
        <p:spPr bwMode="auto">
          <a:xfrm>
            <a:off x="1179513" y="685800"/>
            <a:ext cx="4497387" cy="3425825"/>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96259"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8306" name="Text Box 2"/>
          <p:cNvSpPr txBox="1">
            <a:spLocks noChangeArrowheads="1"/>
          </p:cNvSpPr>
          <p:nvPr/>
        </p:nvSpPr>
        <p:spPr bwMode="auto">
          <a:xfrm>
            <a:off x="1179513" y="685800"/>
            <a:ext cx="4497387" cy="3425825"/>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98307"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0354" name="Text Box 2"/>
          <p:cNvSpPr txBox="1">
            <a:spLocks noChangeArrowheads="1"/>
          </p:cNvSpPr>
          <p:nvPr/>
        </p:nvSpPr>
        <p:spPr bwMode="auto">
          <a:xfrm>
            <a:off x="1179513" y="685800"/>
            <a:ext cx="4497387" cy="3425825"/>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100355"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02" name="Text Box 2"/>
          <p:cNvSpPr txBox="1">
            <a:spLocks noChangeArrowheads="1"/>
          </p:cNvSpPr>
          <p:nvPr/>
        </p:nvSpPr>
        <p:spPr bwMode="auto">
          <a:xfrm>
            <a:off x="1179513" y="685800"/>
            <a:ext cx="4497387" cy="3425825"/>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102403"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4450" name="Text Box 2"/>
          <p:cNvSpPr txBox="1">
            <a:spLocks noChangeArrowheads="1"/>
          </p:cNvSpPr>
          <p:nvPr/>
        </p:nvSpPr>
        <p:spPr bwMode="auto">
          <a:xfrm>
            <a:off x="1179513" y="685800"/>
            <a:ext cx="4497387" cy="3425825"/>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104451"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6498" name="Text Box 2"/>
          <p:cNvSpPr txBox="1">
            <a:spLocks noChangeArrowheads="1"/>
          </p:cNvSpPr>
          <p:nvPr/>
        </p:nvSpPr>
        <p:spPr bwMode="auto">
          <a:xfrm>
            <a:off x="1179513" y="685800"/>
            <a:ext cx="4497387" cy="3425825"/>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106499"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1179513" y="685800"/>
            <a:ext cx="4498975" cy="34290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19459"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1179513" y="685800"/>
            <a:ext cx="4498975" cy="34290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21507"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1179513" y="685800"/>
            <a:ext cx="4498975" cy="34290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23555"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1179513" y="685800"/>
            <a:ext cx="4498975" cy="34290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25603"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1179513" y="685800"/>
            <a:ext cx="4498975" cy="34290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27651"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1179513" y="685800"/>
            <a:ext cx="4498975" cy="34290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29699"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6147" name="Rectangle 3"/>
          <p:cNvSpPr>
            <a:spLocks noGrp="1" noChangeArrowheads="1"/>
          </p:cNvSpPr>
          <p:nvPr>
            <p:ph type="subTitle" idx="1"/>
          </p:nvPr>
        </p:nvSpPr>
        <p:spPr>
          <a:xfrm>
            <a:off x="1371600" y="3886200"/>
            <a:ext cx="6400800" cy="1752600"/>
          </a:xfrm>
        </p:spPr>
        <p:txBody>
          <a:bodyPr/>
          <a:lstStyle>
            <a:lvl1pPr marL="0" indent="0" algn="ctr">
              <a:buFontTx/>
              <a:buNone/>
              <a:defRPr b="1">
                <a:effectLst>
                  <a:outerShdw blurRad="38100" dist="38100" dir="2700000" algn="tl">
                    <a:srgbClr val="C0C0C0"/>
                  </a:outerShdw>
                </a:effectLst>
              </a:defRPr>
            </a:lvl1pPr>
          </a:lstStyle>
          <a:p>
            <a:pPr lvl="0"/>
            <a:r>
              <a:rPr lang="en-US" noProof="0" smtClean="0"/>
              <a:t>Click to edit Master subtitle style</a:t>
            </a:r>
            <a:endParaRPr lang="en-CA" noProof="0" smtClean="0"/>
          </a:p>
        </p:txBody>
      </p:sp>
      <p:sp>
        <p:nvSpPr>
          <p:cNvPr id="6150" name="Rectangle 6"/>
          <p:cNvSpPr>
            <a:spLocks noGrp="1" noChangeArrowheads="1"/>
          </p:cNvSpPr>
          <p:nvPr>
            <p:ph type="sldNum" sz="quarter" idx="4"/>
          </p:nvPr>
        </p:nvSpPr>
        <p:spPr>
          <a:xfrm>
            <a:off x="7766050" y="6337300"/>
            <a:ext cx="909638" cy="404813"/>
          </a:xfrm>
        </p:spPr>
        <p:txBody>
          <a:bodyPr/>
          <a:lstStyle>
            <a:lvl1pPr>
              <a:defRPr>
                <a:solidFill>
                  <a:srgbClr val="09244D"/>
                </a:solidFill>
              </a:defRPr>
            </a:lvl1pPr>
          </a:lstStyle>
          <a:p>
            <a:fld id="{ED2E7B96-C80D-4AA5-A79B-CCF2792D2022}" type="slidenum">
              <a:rPr lang="en-CA"/>
              <a:pPr/>
              <a:t>‹#›</a:t>
            </a:fld>
            <a:endParaRPr lang="en-CA"/>
          </a:p>
        </p:txBody>
      </p:sp>
      <p:pic>
        <p:nvPicPr>
          <p:cNvPr id="6151" name="Picture 7" descr="IC_GSCMay26"/>
          <p:cNvPicPr>
            <a:picLocks noChangeAspect="1" noChangeArrowheads="1"/>
          </p:cNvPicPr>
          <p:nvPr userDrawn="1"/>
        </p:nvPicPr>
        <p:blipFill>
          <a:blip r:embed="rId2"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352425" y="212725"/>
            <a:ext cx="2663825" cy="1824038"/>
          </a:xfrm>
          <a:prstGeom prst="rect">
            <a:avLst/>
          </a:prstGeom>
          <a:noFill/>
          <a:extLst>
            <a:ext uri="{909E8E84-426E-40DD-AFC4-6F175D3DCCD1}">
              <a14:hiddenFill xmlns:a14="http://schemas.microsoft.com/office/drawing/2010/main" xmlns="">
                <a:solidFill>
                  <a:srgbClr val="FFFFFF"/>
                </a:solidFill>
              </a14:hiddenFill>
            </a:ext>
          </a:extLst>
        </p:spPr>
      </p:pic>
      <p:sp>
        <p:nvSpPr>
          <p:cNvPr id="6156" name="Text Box 12"/>
          <p:cNvSpPr txBox="1">
            <a:spLocks noChangeArrowheads="1"/>
          </p:cNvSpPr>
          <p:nvPr userDrawn="1"/>
        </p:nvSpPr>
        <p:spPr bwMode="auto">
          <a:xfrm>
            <a:off x="179388" y="6381750"/>
            <a:ext cx="230505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en-CA" sz="1200" b="1">
                <a:solidFill>
                  <a:srgbClr val="09244D"/>
                </a:solidFill>
              </a:rPr>
              <a:t>Halifax, 31 Oct – 3 Nov 2011</a:t>
            </a:r>
            <a:endParaRPr lang="en-CA" sz="1200" b="1"/>
          </a:p>
        </p:txBody>
      </p:sp>
      <p:sp>
        <p:nvSpPr>
          <p:cNvPr id="17" name="Rectangle 2"/>
          <p:cNvSpPr>
            <a:spLocks noGrp="1" noChangeArrowheads="1"/>
          </p:cNvSpPr>
          <p:nvPr>
            <p:ph type="ctrTitle"/>
          </p:nvPr>
        </p:nvSpPr>
        <p:spPr>
          <a:xfrm>
            <a:off x="685800" y="2130425"/>
            <a:ext cx="7772400" cy="1470025"/>
          </a:xfrm>
        </p:spPr>
        <p:txBody>
          <a:bodyPr/>
          <a:lstStyle/>
          <a:p>
            <a:r>
              <a:rPr lang="en-US" b="1" smtClean="0"/>
              <a:t>Click to edit Master title style</a:t>
            </a:r>
            <a:endParaRPr lang="en-CA" b="1"/>
          </a:p>
        </p:txBody>
      </p:sp>
      <p:sp>
        <p:nvSpPr>
          <p:cNvPr id="8" name="Rectangle 17"/>
          <p:cNvSpPr>
            <a:spLocks noChangeArrowheads="1"/>
          </p:cNvSpPr>
          <p:nvPr userDrawn="1"/>
        </p:nvSpPr>
        <p:spPr bwMode="auto">
          <a:xfrm>
            <a:off x="3232150" y="6381750"/>
            <a:ext cx="2663825" cy="3317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lgn="ctr"/>
            <a:r>
              <a:rPr lang="en-CA" sz="1200" b="1" dirty="0">
                <a:solidFill>
                  <a:srgbClr val="09244D"/>
                </a:solidFill>
              </a:rPr>
              <a:t>ICT Accessibility For All</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AFC557E3-CEBD-4FDB-9F47-FCBB1BBD1E1C}" type="slidenum">
              <a:rPr lang="en-CA"/>
              <a:pPr/>
              <a:t>‹#›</a:t>
            </a:fld>
            <a:endParaRPr lang="en-CA"/>
          </a:p>
        </p:txBody>
      </p:sp>
    </p:spTree>
    <p:extLst>
      <p:ext uri="{BB962C8B-B14F-4D97-AF65-F5344CB8AC3E}">
        <p14:creationId xmlns:p14="http://schemas.microsoft.com/office/powerpoint/2010/main" xmlns="" val="2211338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74638"/>
            <a:ext cx="2058988" cy="5808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29325" cy="5808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055DDE48-5238-4E73-A182-5EFC74729D21}" type="slidenum">
              <a:rPr lang="en-CA"/>
              <a:pPr/>
              <a:t>‹#›</a:t>
            </a:fld>
            <a:endParaRPr lang="en-CA"/>
          </a:p>
        </p:txBody>
      </p:sp>
    </p:spTree>
    <p:extLst>
      <p:ext uri="{BB962C8B-B14F-4D97-AF65-F5344CB8AC3E}">
        <p14:creationId xmlns:p14="http://schemas.microsoft.com/office/powerpoint/2010/main" xmlns="" val="3179186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27384"/>
            <a:ext cx="9144000" cy="1143000"/>
          </a:xfrm>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73758190-59B5-4FAF-92D8-77798514AC83}" type="slidenum">
              <a:rPr lang="en-CA"/>
              <a:pPr/>
              <a:t>‹#›</a:t>
            </a:fld>
            <a:endParaRPr lang="en-CA"/>
          </a:p>
        </p:txBody>
      </p:sp>
    </p:spTree>
    <p:extLst>
      <p:ext uri="{BB962C8B-B14F-4D97-AF65-F5344CB8AC3E}">
        <p14:creationId xmlns:p14="http://schemas.microsoft.com/office/powerpoint/2010/main" xmlns="" val="25648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365658CA-A683-4E85-ADD3-5DAC5B25D0BC}" type="slidenum">
              <a:rPr lang="en-CA"/>
              <a:pPr/>
              <a:t>‹#›</a:t>
            </a:fld>
            <a:endParaRPr lang="en-CA"/>
          </a:p>
        </p:txBody>
      </p:sp>
    </p:spTree>
    <p:extLst>
      <p:ext uri="{BB962C8B-B14F-4D97-AF65-F5344CB8AC3E}">
        <p14:creationId xmlns:p14="http://schemas.microsoft.com/office/powerpoint/2010/main" xmlns="" val="3702569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68313" y="15573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9313" y="15573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D65EB01D-C23C-4BFB-8069-A0EC0676A311}" type="slidenum">
              <a:rPr lang="en-CA"/>
              <a:pPr/>
              <a:t>‹#›</a:t>
            </a:fld>
            <a:endParaRPr lang="en-CA"/>
          </a:p>
        </p:txBody>
      </p:sp>
    </p:spTree>
    <p:extLst>
      <p:ext uri="{BB962C8B-B14F-4D97-AF65-F5344CB8AC3E}">
        <p14:creationId xmlns:p14="http://schemas.microsoft.com/office/powerpoint/2010/main" xmlns="" val="464940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0A1333EC-76A9-446B-B6FA-E83403118FA9}" type="slidenum">
              <a:rPr lang="en-CA"/>
              <a:pPr/>
              <a:t>‹#›</a:t>
            </a:fld>
            <a:endParaRPr lang="en-CA"/>
          </a:p>
        </p:txBody>
      </p:sp>
    </p:spTree>
    <p:extLst>
      <p:ext uri="{BB962C8B-B14F-4D97-AF65-F5344CB8AC3E}">
        <p14:creationId xmlns:p14="http://schemas.microsoft.com/office/powerpoint/2010/main" xmlns="" val="3390408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20CDA0B7-EA43-4A85-AC91-5E9744891604}" type="slidenum">
              <a:rPr lang="en-CA"/>
              <a:pPr/>
              <a:t>‹#›</a:t>
            </a:fld>
            <a:endParaRPr lang="en-CA"/>
          </a:p>
        </p:txBody>
      </p:sp>
    </p:spTree>
    <p:extLst>
      <p:ext uri="{BB962C8B-B14F-4D97-AF65-F5344CB8AC3E}">
        <p14:creationId xmlns:p14="http://schemas.microsoft.com/office/powerpoint/2010/main" xmlns="" val="1032084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A6095BCE-9E5A-411F-8EE0-CC981FF02FE6}" type="slidenum">
              <a:rPr lang="en-CA"/>
              <a:pPr/>
              <a:t>‹#›</a:t>
            </a:fld>
            <a:endParaRPr lang="en-CA"/>
          </a:p>
        </p:txBody>
      </p:sp>
    </p:spTree>
    <p:extLst>
      <p:ext uri="{BB962C8B-B14F-4D97-AF65-F5344CB8AC3E}">
        <p14:creationId xmlns:p14="http://schemas.microsoft.com/office/powerpoint/2010/main" xmlns="" val="2183146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56032FF8-54F8-4A7F-B626-B700A1154695}" type="slidenum">
              <a:rPr lang="en-CA"/>
              <a:pPr/>
              <a:t>‹#›</a:t>
            </a:fld>
            <a:endParaRPr lang="en-CA"/>
          </a:p>
        </p:txBody>
      </p:sp>
    </p:spTree>
    <p:extLst>
      <p:ext uri="{BB962C8B-B14F-4D97-AF65-F5344CB8AC3E}">
        <p14:creationId xmlns:p14="http://schemas.microsoft.com/office/powerpoint/2010/main" xmlns="" val="3057707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4EDEAF2E-4214-40DB-A233-D0A0424DC30C}" type="slidenum">
              <a:rPr lang="en-CA"/>
              <a:pPr/>
              <a:t>‹#›</a:t>
            </a:fld>
            <a:endParaRPr lang="en-CA"/>
          </a:p>
        </p:txBody>
      </p:sp>
    </p:spTree>
    <p:extLst>
      <p:ext uri="{BB962C8B-B14F-4D97-AF65-F5344CB8AC3E}">
        <p14:creationId xmlns:p14="http://schemas.microsoft.com/office/powerpoint/2010/main" xmlns="" val="3397018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27384"/>
            <a:ext cx="91440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CA" dirty="0" smtClean="0"/>
          </a:p>
        </p:txBody>
      </p:sp>
      <p:sp>
        <p:nvSpPr>
          <p:cNvPr id="1027" name="Rectangle 3"/>
          <p:cNvSpPr>
            <a:spLocks noGrp="1" noChangeArrowheads="1"/>
          </p:cNvSpPr>
          <p:nvPr>
            <p:ph type="body" idx="1"/>
          </p:nvPr>
        </p:nvSpPr>
        <p:spPr bwMode="auto">
          <a:xfrm>
            <a:off x="468313" y="1124744"/>
            <a:ext cx="8229600" cy="525700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smtClean="0"/>
          </a:p>
        </p:txBody>
      </p:sp>
      <p:sp>
        <p:nvSpPr>
          <p:cNvPr id="1030" name="Rectangle 6"/>
          <p:cNvSpPr>
            <a:spLocks noGrp="1" noChangeArrowheads="1"/>
          </p:cNvSpPr>
          <p:nvPr>
            <p:ph type="sldNum" sz="quarter" idx="4"/>
          </p:nvPr>
        </p:nvSpPr>
        <p:spPr bwMode="auto">
          <a:xfrm>
            <a:off x="6400800" y="6337300"/>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rebuchet MS" pitchFamily="34" charset="0"/>
              </a:defRPr>
            </a:lvl1pPr>
          </a:lstStyle>
          <a:p>
            <a:fld id="{2B784003-CA28-42A6-AE01-896FD01E6E4B}" type="slidenum">
              <a:rPr lang="en-CA"/>
              <a:pPr/>
              <a:t>‹#›</a:t>
            </a:fld>
            <a:endParaRPr lang="en-CA"/>
          </a:p>
        </p:txBody>
      </p:sp>
      <p:sp>
        <p:nvSpPr>
          <p:cNvPr id="11" name="Rectangle 15"/>
          <p:cNvSpPr>
            <a:spLocks noChangeArrowheads="1"/>
          </p:cNvSpPr>
          <p:nvPr userDrawn="1"/>
        </p:nvSpPr>
        <p:spPr bwMode="auto">
          <a:xfrm>
            <a:off x="7426325" y="260350"/>
            <a:ext cx="1361270" cy="276999"/>
          </a:xfrm>
          <a:prstGeom prst="rect">
            <a:avLst/>
          </a:prstGeom>
          <a:noFill/>
          <a:ln w="9525">
            <a:noFill/>
            <a:miter lim="800000"/>
            <a:headEnd/>
            <a:tailEnd/>
          </a:ln>
          <a:effectLst/>
        </p:spPr>
        <p:txBody>
          <a:bodyPr wrap="none">
            <a:spAutoFit/>
          </a:bodyPr>
          <a:lstStyle/>
          <a:p>
            <a:pPr>
              <a:defRPr/>
            </a:pPr>
            <a:r>
              <a:rPr lang="en-CA" sz="1200" dirty="0" smtClean="0">
                <a:solidFill>
                  <a:srgbClr val="09244D"/>
                </a:solidFill>
              </a:rPr>
              <a:t>GSC16-PLEN-68</a:t>
            </a:r>
            <a:endParaRPr lang="en-CA" sz="1200" dirty="0">
              <a:solidFill>
                <a:srgbClr val="09244D"/>
              </a:solidFill>
            </a:endParaRPr>
          </a:p>
        </p:txBody>
      </p:sp>
      <p:sp>
        <p:nvSpPr>
          <p:cNvPr id="12" name="Text Box 12"/>
          <p:cNvSpPr txBox="1">
            <a:spLocks noChangeArrowheads="1"/>
          </p:cNvSpPr>
          <p:nvPr userDrawn="1"/>
        </p:nvSpPr>
        <p:spPr bwMode="auto">
          <a:xfrm>
            <a:off x="179388" y="6381750"/>
            <a:ext cx="2305050" cy="274638"/>
          </a:xfrm>
          <a:prstGeom prst="rect">
            <a:avLst/>
          </a:prstGeom>
          <a:noFill/>
          <a:ln w="9525">
            <a:noFill/>
            <a:miter lim="800000"/>
            <a:headEnd/>
            <a:tailEnd/>
          </a:ln>
          <a:effectLst/>
        </p:spPr>
        <p:txBody>
          <a:bodyPr>
            <a:spAutoFit/>
          </a:bodyPr>
          <a:lstStyle/>
          <a:p>
            <a:pPr>
              <a:defRPr/>
            </a:pPr>
            <a:r>
              <a:rPr lang="en-CA" sz="1200" b="1">
                <a:solidFill>
                  <a:srgbClr val="09244D"/>
                </a:solidFill>
              </a:rPr>
              <a:t>Halifax, 31 Oct – 3 Nov 2011</a:t>
            </a:r>
            <a:endParaRPr lang="en-CA" sz="1200" b="1"/>
          </a:p>
        </p:txBody>
      </p:sp>
      <p:sp>
        <p:nvSpPr>
          <p:cNvPr id="13" name="Rectangle 13"/>
          <p:cNvSpPr>
            <a:spLocks noChangeArrowheads="1"/>
          </p:cNvSpPr>
          <p:nvPr userDrawn="1"/>
        </p:nvSpPr>
        <p:spPr bwMode="auto">
          <a:xfrm>
            <a:off x="3232150" y="6381750"/>
            <a:ext cx="2663825" cy="331788"/>
          </a:xfrm>
          <a:prstGeom prst="rect">
            <a:avLst/>
          </a:prstGeom>
          <a:noFill/>
          <a:ln w="9525">
            <a:noFill/>
            <a:miter lim="800000"/>
            <a:headEnd/>
            <a:tailEnd/>
          </a:ln>
          <a:effectLst/>
        </p:spPr>
        <p:txBody>
          <a:bodyPr/>
          <a:lstStyle/>
          <a:p>
            <a:pPr algn="ctr">
              <a:defRPr/>
            </a:pPr>
            <a:r>
              <a:rPr lang="en-CA" sz="1200" b="1">
                <a:solidFill>
                  <a:srgbClr val="09244D"/>
                </a:solidFill>
              </a:rPr>
              <a:t>ICT Accessibility For All</a:t>
            </a:r>
          </a:p>
        </p:txBody>
      </p:sp>
      <p:grpSp>
        <p:nvGrpSpPr>
          <p:cNvPr id="14" name="Group 14"/>
          <p:cNvGrpSpPr>
            <a:grpSpLocks/>
          </p:cNvGrpSpPr>
          <p:nvPr userDrawn="1"/>
        </p:nvGrpSpPr>
        <p:grpSpPr bwMode="auto">
          <a:xfrm>
            <a:off x="7583488" y="5589588"/>
            <a:ext cx="1165225" cy="692150"/>
            <a:chOff x="4241" y="3559"/>
            <a:chExt cx="904" cy="539"/>
          </a:xfrm>
        </p:grpSpPr>
        <p:pic>
          <p:nvPicPr>
            <p:cNvPr id="15" name="Picture 15"/>
            <p:cNvPicPr>
              <a:picLocks noChangeAspect="1" noChangeArrowheads="1"/>
            </p:cNvPicPr>
            <p:nvPr userDrawn="1"/>
          </p:nvPicPr>
          <p:blipFill>
            <a:blip r:embed="rId13" cstate="print"/>
            <a:srcRect/>
            <a:stretch>
              <a:fillRect/>
            </a:stretch>
          </p:blipFill>
          <p:spPr bwMode="auto">
            <a:xfrm>
              <a:off x="4241" y="4012"/>
              <a:ext cx="904" cy="86"/>
            </a:xfrm>
            <a:prstGeom prst="rect">
              <a:avLst/>
            </a:prstGeom>
            <a:noFill/>
            <a:ln w="9525" algn="ctr">
              <a:noFill/>
              <a:miter lim="800000"/>
              <a:headEnd/>
              <a:tailEnd/>
            </a:ln>
          </p:spPr>
        </p:pic>
        <p:pic>
          <p:nvPicPr>
            <p:cNvPr id="16" name="Picture 16" descr="IC_GSCBoat"/>
            <p:cNvPicPr>
              <a:picLocks noChangeAspect="1" noChangeArrowheads="1"/>
            </p:cNvPicPr>
            <p:nvPr userDrawn="1"/>
          </p:nvPicPr>
          <p:blipFill>
            <a:blip r:embed="rId14" cstate="print">
              <a:clrChange>
                <a:clrFrom>
                  <a:srgbClr val="FFFFFF"/>
                </a:clrFrom>
                <a:clrTo>
                  <a:srgbClr val="FFFFFF">
                    <a:alpha val="0"/>
                  </a:srgbClr>
                </a:clrTo>
              </a:clrChange>
            </a:blip>
            <a:srcRect/>
            <a:stretch>
              <a:fillRect/>
            </a:stretch>
          </p:blipFill>
          <p:spPr bwMode="auto">
            <a:xfrm>
              <a:off x="4636" y="3559"/>
              <a:ext cx="373" cy="410"/>
            </a:xfrm>
            <a:prstGeom prst="rect">
              <a:avLst/>
            </a:prstGeom>
            <a:noFill/>
            <a:ln w="9525">
              <a:noFill/>
              <a:miter lim="800000"/>
              <a:headEnd/>
              <a:tailEnd/>
            </a:ln>
          </p:spPr>
        </p:pic>
      </p:grpSp>
      <p:pic>
        <p:nvPicPr>
          <p:cNvPr id="17" name="Picture 18" descr="IC_GSClighthouse"/>
          <p:cNvPicPr>
            <a:picLocks noChangeAspect="1" noChangeArrowheads="1"/>
          </p:cNvPicPr>
          <p:nvPr userDrawn="1"/>
        </p:nvPicPr>
        <p:blipFill>
          <a:blip r:embed="rId15" cstate="print">
            <a:clrChange>
              <a:clrFrom>
                <a:srgbClr val="FFFFFF"/>
              </a:clrFrom>
              <a:clrTo>
                <a:srgbClr val="FFFFFF">
                  <a:alpha val="0"/>
                </a:srgbClr>
              </a:clrTo>
            </a:clrChange>
          </a:blip>
          <a:srcRect/>
          <a:stretch>
            <a:fillRect/>
          </a:stretch>
        </p:blipFill>
        <p:spPr bwMode="auto">
          <a:xfrm>
            <a:off x="212725" y="5373688"/>
            <a:ext cx="658813" cy="9286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Arial" charset="0"/>
        </a:defRPr>
      </a:lvl2pPr>
      <a:lvl3pPr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Arial" charset="0"/>
        </a:defRPr>
      </a:lvl3pPr>
      <a:lvl4pPr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Arial" charset="0"/>
        </a:defRPr>
      </a:lvl4pPr>
      <a:lvl5pPr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Arial" charset="0"/>
        </a:defRPr>
      </a:lvl5pPr>
      <a:lvl6pPr marL="457200"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Arial" charset="0"/>
        </a:defRPr>
      </a:lvl6pPr>
      <a:lvl7pPr marL="914400"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Arial" charset="0"/>
        </a:defRPr>
      </a:lvl7pPr>
      <a:lvl8pPr marL="1371600"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Arial" charset="0"/>
        </a:defRPr>
      </a:lvl8pPr>
      <a:lvl9pPr marL="1828800"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Arial" charset="0"/>
        </a:defRPr>
      </a:lvl9pPr>
    </p:titleStyle>
    <p:bodyStyle>
      <a:lvl1pPr marL="342900" indent="-342900" algn="l" rtl="0" eaLnBrk="1" fontAlgn="base" hangingPunct="1">
        <a:spcBef>
          <a:spcPct val="20000"/>
        </a:spcBef>
        <a:spcAft>
          <a:spcPct val="0"/>
        </a:spcAft>
        <a:buChar char="•"/>
        <a:defRPr sz="3200">
          <a:solidFill>
            <a:srgbClr val="09244D"/>
          </a:solidFill>
          <a:latin typeface="+mn-lt"/>
          <a:ea typeface="+mn-ea"/>
          <a:cs typeface="+mn-cs"/>
        </a:defRPr>
      </a:lvl1pPr>
      <a:lvl2pPr marL="742950" indent="-285750" algn="l" rtl="0" eaLnBrk="1" fontAlgn="base" hangingPunct="1">
        <a:spcBef>
          <a:spcPct val="20000"/>
        </a:spcBef>
        <a:spcAft>
          <a:spcPct val="0"/>
        </a:spcAft>
        <a:buChar char="–"/>
        <a:defRPr sz="2800">
          <a:solidFill>
            <a:srgbClr val="09244D"/>
          </a:solidFill>
          <a:latin typeface="+mn-lt"/>
        </a:defRPr>
      </a:lvl2pPr>
      <a:lvl3pPr marL="1143000" indent="-228600" algn="l" rtl="0" eaLnBrk="1" fontAlgn="base" hangingPunct="1">
        <a:spcBef>
          <a:spcPct val="20000"/>
        </a:spcBef>
        <a:spcAft>
          <a:spcPct val="0"/>
        </a:spcAft>
        <a:buChar char="•"/>
        <a:defRPr sz="2400">
          <a:solidFill>
            <a:srgbClr val="09244D"/>
          </a:solidFill>
          <a:latin typeface="+mn-lt"/>
        </a:defRPr>
      </a:lvl3pPr>
      <a:lvl4pPr marL="1600200" indent="-228600" algn="l" rtl="0" eaLnBrk="1" fontAlgn="base" hangingPunct="1">
        <a:spcBef>
          <a:spcPct val="20000"/>
        </a:spcBef>
        <a:spcAft>
          <a:spcPct val="0"/>
        </a:spcAft>
        <a:buChar char="–"/>
        <a:defRPr sz="2000">
          <a:solidFill>
            <a:srgbClr val="09244D"/>
          </a:solidFill>
          <a:latin typeface="+mn-lt"/>
        </a:defRPr>
      </a:lvl4pPr>
      <a:lvl5pPr marL="2057400" indent="-228600" algn="l" rtl="0" eaLnBrk="1" fontAlgn="base" hangingPunct="1">
        <a:spcBef>
          <a:spcPct val="20000"/>
        </a:spcBef>
        <a:spcAft>
          <a:spcPct val="0"/>
        </a:spcAft>
        <a:buChar char="»"/>
        <a:defRPr sz="2000">
          <a:solidFill>
            <a:srgbClr val="09244D"/>
          </a:solidFill>
          <a:latin typeface="+mn-lt"/>
        </a:defRPr>
      </a:lvl5pPr>
      <a:lvl6pPr marL="2514600" indent="-228600" algn="l" rtl="0" eaLnBrk="1" fontAlgn="base" hangingPunct="1">
        <a:spcBef>
          <a:spcPct val="20000"/>
        </a:spcBef>
        <a:spcAft>
          <a:spcPct val="0"/>
        </a:spcAft>
        <a:buChar char="»"/>
        <a:defRPr sz="2000">
          <a:solidFill>
            <a:srgbClr val="09244D"/>
          </a:solidFill>
          <a:latin typeface="+mn-lt"/>
        </a:defRPr>
      </a:lvl6pPr>
      <a:lvl7pPr marL="2971800" indent="-228600" algn="l" rtl="0" eaLnBrk="1" fontAlgn="base" hangingPunct="1">
        <a:spcBef>
          <a:spcPct val="20000"/>
        </a:spcBef>
        <a:spcAft>
          <a:spcPct val="0"/>
        </a:spcAft>
        <a:buChar char="»"/>
        <a:defRPr sz="2000">
          <a:solidFill>
            <a:srgbClr val="09244D"/>
          </a:solidFill>
          <a:latin typeface="+mn-lt"/>
        </a:defRPr>
      </a:lvl7pPr>
      <a:lvl8pPr marL="3429000" indent="-228600" algn="l" rtl="0" eaLnBrk="1" fontAlgn="base" hangingPunct="1">
        <a:spcBef>
          <a:spcPct val="20000"/>
        </a:spcBef>
        <a:spcAft>
          <a:spcPct val="0"/>
        </a:spcAft>
        <a:buChar char="»"/>
        <a:defRPr sz="2000">
          <a:solidFill>
            <a:srgbClr val="09244D"/>
          </a:solidFill>
          <a:latin typeface="+mn-lt"/>
        </a:defRPr>
      </a:lvl8pPr>
      <a:lvl9pPr marL="3886200" indent="-228600" algn="l" rtl="0" eaLnBrk="1" fontAlgn="base" hangingPunct="1">
        <a:spcBef>
          <a:spcPct val="20000"/>
        </a:spcBef>
        <a:spcAft>
          <a:spcPct val="0"/>
        </a:spcAft>
        <a:buChar char="»"/>
        <a:defRPr sz="2000">
          <a:solidFill>
            <a:srgbClr val="09244D"/>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ichael.a.nawrocki@verizon.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hyperlink" Target="https://www.atis.org/docstore/product.aspx?id=21212"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www.atis.org/docstore/product.aspx?id=21213"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atis.org/docstore/product.aspx?id=22572"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www.atis.org/docstore/product.aspx?id=22624"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ww.atis.org/docstore/product.aspx?id=22659"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www.atis.org/docstore/product.aspx?id=25435"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atis.org/docstore/product.aspx?id=22679"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www.atis.org/docstore/product.aspx?id=25549"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atis.org/docstore/product.aspx?id=22867"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www.atis.org/docstore/product.aspx?id=22927"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atis.org/docstore/product.aspx?id=22790"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www.atis.org/docstore/product.aspx?id=22946"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ww.atis.org/docstore/product.aspx?id=22885" TargetMode="External"/><Relationship Id="rId2" Type="http://schemas.openxmlformats.org/officeDocument/2006/relationships/hyperlink" Target="https://www.atis.org/docstore/product.aspx?id=24504"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atis.org/docstore/product.aspx?id=25599" TargetMode="External"/><Relationship Id="rId2" Type="http://schemas.openxmlformats.org/officeDocument/2006/relationships/hyperlink" Target="https://www.atis.org/docstore/product.aspx?id=22970"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atis.org/docstore/product.aspx?id=24591"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atis.org/docstore/product.aspx?id=24903" TargetMode="External"/><Relationship Id="rId2" Type="http://schemas.openxmlformats.org/officeDocument/2006/relationships/hyperlink" Target="https://www.atis.org/docstore/product.aspx?id=24503"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atis.org/docstore/product.aspx?id=22945"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atis.org/docstore/product.aspx?id=24595"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www.atis.org/docstore/product.aspx?id=22945"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www.atis.org/docstore/product.aspx?id=22945" TargetMode="External"/><Relationship Id="rId2" Type="http://schemas.openxmlformats.org/officeDocument/2006/relationships/hyperlink" Target="https://www.atis.org/docstore/product.aspx?id=24538" TargetMode="External"/><Relationship Id="rId1" Type="http://schemas.openxmlformats.org/officeDocument/2006/relationships/slideLayout" Target="../slideLayouts/slideLayout2.xml"/><Relationship Id="rId4" Type="http://schemas.openxmlformats.org/officeDocument/2006/relationships/hyperlink" Target="https://www.atis.org/docstore/product.aspx?id=24561"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www.atis.org/docstore/product.aspx?id=24610" TargetMode="External"/><Relationship Id="rId2" Type="http://schemas.openxmlformats.org/officeDocument/2006/relationships/hyperlink" Target="http://www.atis.org/docstore/product.aspx?id=25366" TargetMode="External"/><Relationship Id="rId1" Type="http://schemas.openxmlformats.org/officeDocument/2006/relationships/slideLayout" Target="../slideLayouts/slideLayout2.xml"/><Relationship Id="rId4" Type="http://schemas.openxmlformats.org/officeDocument/2006/relationships/hyperlink" Target="https://www.atis.org/docstore/product.aspx?id=22945" TargetMode="External"/></Relationships>
</file>

<file path=ppt/slides/_rels/slide33.xml.rels><?xml version="1.0" encoding="UTF-8" standalone="yes"?>
<Relationships xmlns="http://schemas.openxmlformats.org/package/2006/relationships"><Relationship Id="rId2" Type="http://schemas.openxmlformats.org/officeDocument/2006/relationships/hyperlink" Target="http://www.atis.org/docstore/product.aspx?id=24673"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atis.org/docstore/product.aspx?id=24974" TargetMode="External"/><Relationship Id="rId2" Type="http://schemas.openxmlformats.org/officeDocument/2006/relationships/hyperlink" Target="http://www.atis.org/docstore/product.aspx?id=25434"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www.atis.org/docstore/product.aspx?id=22945"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www.atis.org/docstore/product.aspx?id=25033"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www.atis.org/docstore/product.aspx?id=22945"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www.atis.org/docstore/product.aspx?id=22945"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www.atis.org/docstore/product.aspx?id=22945"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www.atis.org/docstore/product.aspx?id=22945"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www.atis.org/docstore/product.aspx?id=22945"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www.atis.org/docstore/product.aspx?id=22945"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www.atis.org/docstore/product.aspx?id=22945"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www.atis.org/docstore/product.aspx?id=22945"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www.atis.org/iif/issues.asp"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371600" y="4114800"/>
            <a:ext cx="6400800" cy="1752600"/>
          </a:xfrm>
        </p:spPr>
        <p:txBody>
          <a:bodyPr/>
          <a:lstStyle/>
          <a:p>
            <a:pPr marL="342900" indent="-342900">
              <a:lnSpc>
                <a:spcPct val="90000"/>
              </a:lnSpc>
            </a:pPr>
            <a:r>
              <a:rPr lang="en-US" altLang="zh-CN" dirty="0"/>
              <a:t>Mike </a:t>
            </a:r>
            <a:r>
              <a:rPr lang="en-US" altLang="zh-CN" dirty="0" err="1"/>
              <a:t>Nawrocki</a:t>
            </a:r>
            <a:r>
              <a:rPr lang="en-US" altLang="zh-CN" dirty="0"/>
              <a:t>,</a:t>
            </a:r>
          </a:p>
          <a:p>
            <a:pPr marL="342900" indent="-342900">
              <a:lnSpc>
                <a:spcPct val="90000"/>
              </a:lnSpc>
            </a:pPr>
            <a:r>
              <a:rPr lang="en-US" altLang="zh-CN" dirty="0"/>
              <a:t>Director - </a:t>
            </a:r>
            <a:r>
              <a:rPr lang="en-US" altLang="zh-CN" dirty="0" err="1"/>
              <a:t>Wireline</a:t>
            </a:r>
            <a:r>
              <a:rPr lang="en-US" altLang="zh-CN" dirty="0"/>
              <a:t> Standards,</a:t>
            </a:r>
          </a:p>
          <a:p>
            <a:pPr marL="342900" indent="-342900">
              <a:lnSpc>
                <a:spcPct val="90000"/>
              </a:lnSpc>
            </a:pPr>
            <a:r>
              <a:rPr lang="en-US" altLang="zh-CN" dirty="0"/>
              <a:t> Verizon Network &amp; </a:t>
            </a:r>
            <a:r>
              <a:rPr lang="en-US" altLang="zh-CN" dirty="0" smtClean="0"/>
              <a:t>Technology</a:t>
            </a:r>
            <a:endParaRPr lang="en-US" altLang="zh-CN" dirty="0"/>
          </a:p>
        </p:txBody>
      </p:sp>
      <p:sp>
        <p:nvSpPr>
          <p:cNvPr id="3" name="Title 2"/>
          <p:cNvSpPr>
            <a:spLocks noGrp="1"/>
          </p:cNvSpPr>
          <p:nvPr>
            <p:ph type="ctrTitle"/>
          </p:nvPr>
        </p:nvSpPr>
        <p:spPr/>
        <p:txBody>
          <a:bodyPr/>
          <a:lstStyle/>
          <a:p>
            <a:r>
              <a:rPr lang="en-US" altLang="en-US" dirty="0"/>
              <a:t>ATIS IPTV Standards Development via ATIS’ IPTV Interoperability Forum (IIF)</a:t>
            </a:r>
            <a:r>
              <a:rPr lang="ar-SA" altLang="en-US" dirty="0"/>
              <a:t>‏</a:t>
            </a:r>
            <a:r>
              <a:rPr lang="en-US" altLang="en-US" dirty="0"/>
              <a:t> </a:t>
            </a:r>
            <a:endParaRPr lang="en-US" dirty="0"/>
          </a:p>
        </p:txBody>
      </p:sp>
      <p:graphicFrame>
        <p:nvGraphicFramePr>
          <p:cNvPr id="4" name="Group 40"/>
          <p:cNvGraphicFramePr>
            <a:graphicFrameLocks noGrp="1"/>
          </p:cNvGraphicFramePr>
          <p:nvPr>
            <p:extLst>
              <p:ext uri="{D42A27DB-BD31-4B8C-83A1-F6EECF244321}">
                <p14:modId xmlns:p14="http://schemas.microsoft.com/office/powerpoint/2010/main" xmlns="" val="789424966"/>
              </p:ext>
            </p:extLst>
          </p:nvPr>
        </p:nvGraphicFramePr>
        <p:xfrm>
          <a:off x="3587750" y="288925"/>
          <a:ext cx="5064125" cy="1310640"/>
        </p:xfrm>
        <a:graphic>
          <a:graphicData uri="http://schemas.openxmlformats.org/drawingml/2006/table">
            <a:tbl>
              <a:tblPr/>
              <a:tblGrid>
                <a:gridCol w="1081088"/>
                <a:gridCol w="3983037"/>
              </a:tblGrid>
              <a:tr h="244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Document No:</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905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200" b="1" i="0" u="none" strike="noStrike" cap="none" normalizeH="0" baseline="0" dirty="0" smtClean="0">
                          <a:ln>
                            <a:noFill/>
                          </a:ln>
                          <a:solidFill>
                            <a:srgbClr val="09244D"/>
                          </a:solidFill>
                          <a:effectLst/>
                          <a:latin typeface="Arial" charset="0"/>
                          <a:ea typeface="ＭＳ Ｐゴシック" charset="-128"/>
                        </a:rPr>
                        <a:t>GSC16-PLEN-68</a:t>
                      </a:r>
                      <a:endParaRPr kumimoji="0" lang="en-CA" sz="1200" b="1" i="0" u="none" strike="noStrike" cap="none" normalizeH="0" baseline="0" dirty="0" smtClean="0">
                        <a:ln>
                          <a:noFill/>
                        </a:ln>
                        <a:solidFill>
                          <a:srgbClr val="09244D"/>
                        </a:solidFill>
                        <a:effectLst/>
                        <a:latin typeface="Arial" charset="0"/>
                        <a:ea typeface="ＭＳ Ｐゴシック" charset="-128"/>
                      </a:endParaRP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905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Source:</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ATIS</a:t>
                      </a: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smtClean="0">
                          <a:ln>
                            <a:noFill/>
                          </a:ln>
                          <a:solidFill>
                            <a:srgbClr val="09244D"/>
                          </a:solidFill>
                          <a:effectLst/>
                          <a:latin typeface="Trebuchet MS" pitchFamily="34" charset="0"/>
                        </a:rPr>
                        <a:t>Contact:</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Mike </a:t>
                      </a:r>
                      <a:r>
                        <a:rPr kumimoji="0" lang="en-CA" sz="1000" b="0" i="0" u="none" strike="noStrike" cap="none" normalizeH="0" baseline="0" dirty="0" err="1" smtClean="0">
                          <a:ln>
                            <a:noFill/>
                          </a:ln>
                          <a:solidFill>
                            <a:srgbClr val="09244D"/>
                          </a:solidFill>
                          <a:effectLst/>
                          <a:latin typeface="Arial" charset="0"/>
                        </a:rPr>
                        <a:t>Nawrocki</a:t>
                      </a:r>
                      <a:r>
                        <a:rPr kumimoji="0" lang="en-CA" sz="1000" b="0" i="0" u="none" strike="noStrike" cap="none" normalizeH="0" baseline="0" dirty="0" smtClean="0">
                          <a:ln>
                            <a:noFill/>
                          </a:ln>
                          <a:solidFill>
                            <a:srgbClr val="09244D"/>
                          </a:solidFill>
                          <a:effectLst/>
                          <a:latin typeface="Arial" charset="0"/>
                        </a:rPr>
                        <a:t>, </a:t>
                      </a:r>
                      <a:r>
                        <a:rPr kumimoji="0" lang="en-CA" sz="1000" b="0" i="0" u="none" strike="noStrike" cap="none" normalizeH="0" baseline="0" dirty="0" smtClean="0">
                          <a:ln>
                            <a:noFill/>
                          </a:ln>
                          <a:solidFill>
                            <a:srgbClr val="09244D"/>
                          </a:solidFill>
                          <a:effectLst/>
                          <a:latin typeface="Arial" charset="0"/>
                          <a:hlinkClick r:id="rId2"/>
                        </a:rPr>
                        <a:t>michael.a.nawrocki@verizon.com</a:t>
                      </a:r>
                      <a:endParaRPr kumimoji="0" lang="en-CA" sz="1000" b="0" i="0" u="none" strike="noStrike" cap="none" normalizeH="0" baseline="0" dirty="0" smtClean="0">
                        <a:ln>
                          <a:noFill/>
                        </a:ln>
                        <a:solidFill>
                          <a:srgbClr val="09244D"/>
                        </a:solidFill>
                        <a:effectLst/>
                        <a:latin typeface="Arial" charset="0"/>
                      </a:endParaRP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222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GSC Session:</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PLEN</a:t>
                      </a: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222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Agenda Item:</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905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6.5</a:t>
                      </a: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9050" cap="flat" cmpd="sng" algn="ctr">
                      <a:solidFill>
                        <a:srgbClr val="09244D"/>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xmlns="" val="28864845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7"/>
          <p:cNvSpPr>
            <a:spLocks noGrp="1" noRot="1" noChangeArrowheads="1"/>
          </p:cNvSpPr>
          <p:nvPr>
            <p:ph type="title"/>
          </p:nvPr>
        </p:nvSpPr>
        <p:spPr/>
        <p:txBody>
          <a:bodyPr/>
          <a:lstStyle/>
          <a:p>
            <a:r>
              <a:rPr lang="en-US" smtClean="0">
                <a:ea typeface="宋体"/>
                <a:cs typeface="宋体"/>
              </a:rPr>
              <a:t>IIF Committees (cont’d)</a:t>
            </a:r>
          </a:p>
        </p:txBody>
      </p:sp>
      <p:sp>
        <p:nvSpPr>
          <p:cNvPr id="14339" name="Rectangle 3"/>
          <p:cNvSpPr>
            <a:spLocks noGrp="1" noRot="1" noChangeArrowheads="1"/>
          </p:cNvSpPr>
          <p:nvPr>
            <p:ph idx="1"/>
          </p:nvPr>
        </p:nvSpPr>
        <p:spPr/>
        <p:txBody>
          <a:bodyPr lIns="90000" tIns="46800" rIns="90000" bIns="46800"/>
          <a:lstStyle/>
          <a:p>
            <a:pPr marL="333375" indent="-333375" defTabSz="457200">
              <a:lnSpc>
                <a:spcPct val="90000"/>
              </a:lnSpc>
              <a:spcBef>
                <a:spcPts val="600"/>
              </a:spcBef>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b="1" i="1" smtClean="0">
                <a:ea typeface="宋体"/>
                <a:cs typeface="宋体"/>
              </a:rPr>
              <a:t>	IIF Architecture Committee</a:t>
            </a:r>
          </a:p>
          <a:p>
            <a:pPr marL="333375" indent="-333375" defTabSz="457200">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400" smtClean="0"/>
              <a:t>The IIF Architecture Committee develops IPTV architecture requirements, specifications, protocols, and other documents required to enable deployment of a standardized, interoperable, access-agnostic IPTV service.</a:t>
            </a:r>
            <a:br>
              <a:rPr lang="en-US" sz="2400" smtClean="0"/>
            </a:br>
            <a:r>
              <a:rPr lang="en-GB" sz="2400" smtClean="0">
                <a:ea typeface="宋体"/>
                <a:cs typeface="宋体"/>
              </a:rPr>
              <a:t> </a:t>
            </a:r>
          </a:p>
          <a:p>
            <a:pPr marL="333375" indent="-333375" defTabSz="457200">
              <a:lnSpc>
                <a:spcPct val="90000"/>
              </a:lnSpc>
              <a:spcBef>
                <a:spcPts val="600"/>
              </a:spcBef>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b="1" i="1" smtClean="0">
                <a:ea typeface="宋体"/>
                <a:cs typeface="宋体"/>
              </a:rPr>
              <a:t>	IIF IPTV Security Solutions (ISS) Committee</a:t>
            </a:r>
          </a:p>
          <a:p>
            <a:pPr marL="333375" indent="-333375" defTabSz="457200">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400" smtClean="0"/>
              <a:t>The IPTV Security Solutions Committee develops security standards with emphasis on a security requirements framework and an integrated toolkit of security functions that can be utilized for an interoperable solution for enabling IPTV services.</a:t>
            </a:r>
            <a:endParaRPr lang="en-GB" sz="2400" smtClean="0">
              <a:ea typeface="宋体"/>
              <a:cs typeface="宋体"/>
            </a:endParaRPr>
          </a:p>
        </p:txBody>
      </p:sp>
      <p:sp>
        <p:nvSpPr>
          <p:cNvPr id="5" name="Rectangle 6"/>
          <p:cNvSpPr>
            <a:spLocks noGrp="1" noChangeArrowheads="1"/>
          </p:cNvSpPr>
          <p:nvPr>
            <p:ph type="sldNum" sz="quarter" idx="10"/>
          </p:nvPr>
        </p:nvSpPr>
        <p:spPr/>
        <p:txBody>
          <a:bodyPr/>
          <a:lstStyle/>
          <a:p>
            <a:pPr>
              <a:defRPr/>
            </a:pPr>
            <a:fld id="{B643615D-A14C-4B25-9818-B82591BDB7D8}" type="slidenum">
              <a:rPr lang="en-US" altLang="zh-CN"/>
              <a:pPr>
                <a:defRPr/>
              </a:pPr>
              <a:t>10</a:t>
            </a:fld>
            <a:endParaRPr lang="en-US" altLang="zh-CN"/>
          </a:p>
        </p:txBody>
      </p:sp>
    </p:spTree>
    <p:extLst>
      <p:ext uri="{BB962C8B-B14F-4D97-AF65-F5344CB8AC3E}">
        <p14:creationId xmlns:p14="http://schemas.microsoft.com/office/powerpoint/2010/main" xmlns="" val="312648571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4"/>
          <p:cNvSpPr>
            <a:spLocks noGrp="1" noRot="1" noChangeArrowheads="1"/>
          </p:cNvSpPr>
          <p:nvPr>
            <p:ph type="title"/>
          </p:nvPr>
        </p:nvSpPr>
        <p:spPr/>
        <p:txBody>
          <a:bodyPr/>
          <a:lstStyle/>
          <a:p>
            <a:r>
              <a:rPr lang="en-US" smtClean="0">
                <a:ea typeface="宋体"/>
                <a:cs typeface="宋体"/>
              </a:rPr>
              <a:t>IIF Committees (cont’d)</a:t>
            </a:r>
          </a:p>
        </p:txBody>
      </p:sp>
      <p:sp>
        <p:nvSpPr>
          <p:cNvPr id="16387" name="Rectangle 3"/>
          <p:cNvSpPr>
            <a:spLocks noGrp="1" noRot="1" noChangeArrowheads="1"/>
          </p:cNvSpPr>
          <p:nvPr>
            <p:ph idx="1"/>
          </p:nvPr>
        </p:nvSpPr>
        <p:spPr/>
        <p:txBody>
          <a:bodyPr lIns="90000" tIns="46800" rIns="90000" bIns="46800"/>
          <a:lstStyle/>
          <a:p>
            <a:pPr marL="333375" indent="-333375" defTabSz="457200">
              <a:lnSpc>
                <a:spcPct val="90000"/>
              </a:lnSpc>
              <a:spcBef>
                <a:spcPts val="600"/>
              </a:spcBef>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i="1" dirty="0" smtClean="0">
                <a:ea typeface="宋体"/>
                <a:cs typeface="宋体"/>
              </a:rPr>
              <a:t>	</a:t>
            </a:r>
            <a:r>
              <a:rPr lang="en-GB" sz="2400" b="1" i="1" dirty="0" smtClean="0">
                <a:ea typeface="宋体"/>
                <a:cs typeface="宋体"/>
              </a:rPr>
              <a:t>IIF Metadata and Transaction Delivery  (MTD) Committee</a:t>
            </a:r>
          </a:p>
          <a:p>
            <a:pPr marL="333375" indent="-333375" defTabSz="457200">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400" dirty="0" smtClean="0"/>
              <a:t>The Metadata and Transaction Delivery Committee develops standards that define metadata elements, the representation of metadata elements, and the content of application-level transactions where the MTD Committee is the primary developer of metadata standards in support of all ATIS IIF Committees.</a:t>
            </a:r>
          </a:p>
          <a:p>
            <a:pPr marL="333375" indent="-333375" defTabSz="457200">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sz="2200" dirty="0" smtClean="0">
              <a:ea typeface="宋体"/>
              <a:cs typeface="宋体"/>
            </a:endParaRPr>
          </a:p>
          <a:p>
            <a:pPr marL="333375" indent="-333375" defTabSz="457200">
              <a:lnSpc>
                <a:spcPct val="90000"/>
              </a:lnSpc>
              <a:spcBef>
                <a:spcPts val="600"/>
              </a:spcBef>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b="1" i="1" dirty="0" smtClean="0">
                <a:ea typeface="宋体"/>
                <a:cs typeface="宋体"/>
              </a:rPr>
              <a:t>	IIF Quality of Service Metrics (QoSM) Committee</a:t>
            </a:r>
          </a:p>
          <a:p>
            <a:pPr marL="333375" indent="-333375" defTabSz="457200">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400" dirty="0" smtClean="0"/>
              <a:t>The Quality of Service Metrics Committee develops standards that define metrics, models, and approaches for measurement and reporting of quality of service (QoS) and quality of experience (QoE) for IPTV servi</a:t>
            </a:r>
            <a:r>
              <a:rPr lang="en-US" sz="2400" dirty="0" smtClean="0">
                <a:solidFill>
                  <a:schemeClr val="bg1"/>
                </a:solidFill>
              </a:rPr>
              <a:t>ce</a:t>
            </a:r>
            <a:r>
              <a:rPr lang="en-US" sz="2400" dirty="0" smtClean="0"/>
              <a:t>s.</a:t>
            </a:r>
            <a:endParaRPr lang="en-GB" sz="2400" dirty="0" smtClean="0">
              <a:ea typeface="宋体"/>
              <a:cs typeface="宋体"/>
            </a:endParaRPr>
          </a:p>
        </p:txBody>
      </p:sp>
      <p:sp>
        <p:nvSpPr>
          <p:cNvPr id="5" name="Rectangle 6"/>
          <p:cNvSpPr>
            <a:spLocks noGrp="1" noChangeArrowheads="1"/>
          </p:cNvSpPr>
          <p:nvPr>
            <p:ph type="sldNum" sz="quarter" idx="10"/>
          </p:nvPr>
        </p:nvSpPr>
        <p:spPr/>
        <p:txBody>
          <a:bodyPr/>
          <a:lstStyle/>
          <a:p>
            <a:pPr>
              <a:defRPr/>
            </a:pPr>
            <a:fld id="{2BDD716B-4FE2-4B1A-B2BD-C892B210CAF2}" type="slidenum">
              <a:rPr lang="en-US" altLang="zh-CN"/>
              <a:pPr>
                <a:defRPr/>
              </a:pPr>
              <a:t>11</a:t>
            </a:fld>
            <a:endParaRPr lang="en-US" altLang="zh-CN"/>
          </a:p>
        </p:txBody>
      </p:sp>
    </p:spTree>
    <p:extLst>
      <p:ext uri="{BB962C8B-B14F-4D97-AF65-F5344CB8AC3E}">
        <p14:creationId xmlns:p14="http://schemas.microsoft.com/office/powerpoint/2010/main" xmlns="" val="187121389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7"/>
          <p:cNvSpPr>
            <a:spLocks noGrp="1" noRot="1" noChangeArrowheads="1"/>
          </p:cNvSpPr>
          <p:nvPr>
            <p:ph type="title"/>
          </p:nvPr>
        </p:nvSpPr>
        <p:spPr/>
        <p:txBody>
          <a:bodyPr/>
          <a:lstStyle/>
          <a:p>
            <a:r>
              <a:rPr lang="en-US" smtClean="0">
                <a:ea typeface="宋体"/>
                <a:cs typeface="宋体"/>
              </a:rPr>
              <a:t>IIF Committees (cont’d)</a:t>
            </a:r>
          </a:p>
        </p:txBody>
      </p:sp>
      <p:sp>
        <p:nvSpPr>
          <p:cNvPr id="18435" name="Rectangle 3"/>
          <p:cNvSpPr>
            <a:spLocks noGrp="1" noRot="1" noChangeArrowheads="1"/>
          </p:cNvSpPr>
          <p:nvPr>
            <p:ph idx="1"/>
          </p:nvPr>
        </p:nvSpPr>
        <p:spPr/>
        <p:txBody>
          <a:bodyPr lIns="90000" tIns="46800" rIns="90000" bIns="46800"/>
          <a:lstStyle/>
          <a:p>
            <a:pPr marL="333375" indent="-333375" defTabSz="457200">
              <a:spcBef>
                <a:spcPts val="600"/>
              </a:spcBef>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800" i="1" smtClean="0">
                <a:ea typeface="宋体"/>
                <a:cs typeface="宋体"/>
              </a:rPr>
              <a:t>	</a:t>
            </a:r>
            <a:r>
              <a:rPr lang="en-GB" sz="2400" b="1" i="1" smtClean="0">
                <a:ea typeface="宋体"/>
                <a:cs typeface="宋体"/>
              </a:rPr>
              <a:t>IIF Testing and Interoperability (T&amp;I) Committee</a:t>
            </a:r>
          </a:p>
          <a:p>
            <a:pPr marL="333375" indent="-333375" defTabSz="4572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400" smtClean="0"/>
              <a:t>The Testing and Interoperability Committee develops the necessary test scripting and test planning for the interoperability of ATIS IIF standards and addresses IPTV interoperability issues, providing recommended courses of action for mitigation of the identified issues. </a:t>
            </a:r>
            <a:endParaRPr lang="en-GB" sz="2400" smtClean="0">
              <a:ea typeface="宋体"/>
              <a:cs typeface="宋体"/>
            </a:endParaRPr>
          </a:p>
        </p:txBody>
      </p:sp>
      <p:sp>
        <p:nvSpPr>
          <p:cNvPr id="5" name="Rectangle 6"/>
          <p:cNvSpPr>
            <a:spLocks noGrp="1" noChangeArrowheads="1"/>
          </p:cNvSpPr>
          <p:nvPr>
            <p:ph type="sldNum" sz="quarter" idx="10"/>
          </p:nvPr>
        </p:nvSpPr>
        <p:spPr/>
        <p:txBody>
          <a:bodyPr/>
          <a:lstStyle/>
          <a:p>
            <a:pPr>
              <a:defRPr/>
            </a:pPr>
            <a:fld id="{9D66C49E-1EE5-48CE-B0BA-1D0A56F2C963}" type="slidenum">
              <a:rPr lang="en-US" altLang="zh-CN"/>
              <a:pPr>
                <a:defRPr/>
              </a:pPr>
              <a:t>12</a:t>
            </a:fld>
            <a:endParaRPr lang="en-US" altLang="zh-CN"/>
          </a:p>
        </p:txBody>
      </p:sp>
    </p:spTree>
    <p:extLst>
      <p:ext uri="{BB962C8B-B14F-4D97-AF65-F5344CB8AC3E}">
        <p14:creationId xmlns:p14="http://schemas.microsoft.com/office/powerpoint/2010/main" xmlns="" val="53234975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4"/>
          <p:cNvSpPr>
            <a:spLocks noGrp="1" noRot="1" noChangeArrowheads="1"/>
          </p:cNvSpPr>
          <p:nvPr>
            <p:ph type="title"/>
          </p:nvPr>
        </p:nvSpPr>
        <p:spPr>
          <a:xfrm>
            <a:off x="0" y="152400"/>
            <a:ext cx="9144000" cy="1143000"/>
          </a:xfrm>
        </p:spPr>
        <p:txBody>
          <a:bodyPr/>
          <a:lstStyle/>
          <a:p>
            <a:r>
              <a:rPr lang="en-US" dirty="0" smtClean="0">
                <a:ea typeface="宋体"/>
                <a:cs typeface="宋体"/>
              </a:rPr>
              <a:t>Committee Work Program</a:t>
            </a:r>
          </a:p>
        </p:txBody>
      </p:sp>
      <p:sp>
        <p:nvSpPr>
          <p:cNvPr id="20483" name="Rectangle 3"/>
          <p:cNvSpPr>
            <a:spLocks noGrp="1" noRot="1" noChangeArrowheads="1"/>
          </p:cNvSpPr>
          <p:nvPr>
            <p:ph idx="1"/>
          </p:nvPr>
        </p:nvSpPr>
        <p:spPr/>
        <p:txBody>
          <a:bodyPr lIns="90000" tIns="46800" rIns="90000" bIns="46800"/>
          <a:lstStyle/>
          <a:p>
            <a:pPr marL="333375" indent="-333375" defTabSz="4572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200" dirty="0" smtClean="0">
                <a:ea typeface="宋体"/>
                <a:cs typeface="宋体"/>
              </a:rPr>
              <a:t>Comprehensive Work Program</a:t>
            </a:r>
          </a:p>
          <a:p>
            <a:pPr marL="733425" lvl="1" indent="-276225" defTabSz="4572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dirty="0" smtClean="0">
                <a:ea typeface="宋体"/>
                <a:cs typeface="宋体"/>
              </a:rPr>
              <a:t>The ATIS IPTV work program is comprehensive, including work planned or underway in areas such as architecture, multiple access network technologies, security and digital rights, testing, interoperability, metadata, operational support systems/business support systems (OSS/BSS), identity management, quality of service (</a:t>
            </a:r>
            <a:r>
              <a:rPr lang="en-GB" sz="2000" dirty="0" err="1" smtClean="0">
                <a:ea typeface="宋体"/>
                <a:cs typeface="宋体"/>
              </a:rPr>
              <a:t>QoS</a:t>
            </a:r>
            <a:r>
              <a:rPr lang="en-GB" sz="2000" dirty="0" smtClean="0">
                <a:ea typeface="宋体"/>
                <a:cs typeface="宋体"/>
              </a:rPr>
              <a:t>), and quality of experience (</a:t>
            </a:r>
            <a:r>
              <a:rPr lang="en-GB" sz="2000" dirty="0" err="1" smtClean="0">
                <a:ea typeface="宋体"/>
                <a:cs typeface="宋体"/>
              </a:rPr>
              <a:t>QoE</a:t>
            </a:r>
            <a:r>
              <a:rPr lang="en-GB" sz="2000" dirty="0" smtClean="0">
                <a:ea typeface="宋体"/>
                <a:cs typeface="宋体"/>
              </a:rPr>
              <a:t>).</a:t>
            </a:r>
          </a:p>
          <a:p>
            <a:pPr marL="333375" indent="-333375" defTabSz="4572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200" dirty="0" smtClean="0">
                <a:ea typeface="宋体"/>
                <a:cs typeface="宋体"/>
              </a:rPr>
              <a:t>Aggressive/Robust Program Management</a:t>
            </a:r>
          </a:p>
          <a:p>
            <a:pPr marL="733425" lvl="1" indent="-276225" defTabSz="4572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dirty="0" smtClean="0">
                <a:ea typeface="宋体"/>
                <a:cs typeface="宋体"/>
              </a:rPr>
              <a:t>The ATIS IIF has an aggressive program management approach to driving standards development.  This robust program drives the development of IPTV standards in the time and manner demanded by the business objectives of the ATIS member companies and the global marketplace.</a:t>
            </a:r>
          </a:p>
        </p:txBody>
      </p:sp>
      <p:sp>
        <p:nvSpPr>
          <p:cNvPr id="5" name="Rectangle 6"/>
          <p:cNvSpPr>
            <a:spLocks noGrp="1" noChangeArrowheads="1"/>
          </p:cNvSpPr>
          <p:nvPr>
            <p:ph type="sldNum" sz="quarter" idx="10"/>
          </p:nvPr>
        </p:nvSpPr>
        <p:spPr/>
        <p:txBody>
          <a:bodyPr/>
          <a:lstStyle/>
          <a:p>
            <a:pPr>
              <a:defRPr/>
            </a:pPr>
            <a:fld id="{B0709EC4-C4F6-4199-991E-B10818FDE185}" type="slidenum">
              <a:rPr lang="en-US" altLang="zh-CN"/>
              <a:pPr>
                <a:defRPr/>
              </a:pPr>
              <a:t>13</a:t>
            </a:fld>
            <a:endParaRPr lang="en-US" altLang="zh-CN"/>
          </a:p>
        </p:txBody>
      </p:sp>
    </p:spTree>
    <p:extLst>
      <p:ext uri="{BB962C8B-B14F-4D97-AF65-F5344CB8AC3E}">
        <p14:creationId xmlns:p14="http://schemas.microsoft.com/office/powerpoint/2010/main" xmlns="" val="262781308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Rot="1" noChangeArrowheads="1"/>
          </p:cNvSpPr>
          <p:nvPr>
            <p:ph type="title"/>
          </p:nvPr>
        </p:nvSpPr>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ATIS’ Market-Driven </a:t>
            </a:r>
            <a:br>
              <a:rPr lang="en-GB" smtClean="0">
                <a:ea typeface="宋体"/>
                <a:cs typeface="宋体"/>
              </a:rPr>
            </a:br>
            <a:r>
              <a:rPr lang="en-GB" smtClean="0">
                <a:ea typeface="宋体"/>
                <a:cs typeface="宋体"/>
              </a:rPr>
              <a:t>IPTV Work Program</a:t>
            </a:r>
          </a:p>
        </p:txBody>
      </p:sp>
      <p:sp>
        <p:nvSpPr>
          <p:cNvPr id="22532" name="Rectangle 3"/>
          <p:cNvSpPr>
            <a:spLocks noGrp="1" noRot="1" noChangeArrowheads="1"/>
          </p:cNvSpPr>
          <p:nvPr>
            <p:ph idx="1"/>
          </p:nvPr>
        </p:nvSpPr>
        <p:spPr>
          <a:xfrm>
            <a:off x="468313" y="1372394"/>
            <a:ext cx="8229600" cy="5257006"/>
          </a:xfrm>
        </p:spPr>
        <p:txBody>
          <a:bodyPr lIns="90000" tIns="46800" rIns="90000" bIns="46800"/>
          <a:lstStyle/>
          <a:p>
            <a:pPr marL="333375" indent="-333375" defTabSz="457200">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smtClean="0">
                <a:ea typeface="宋体"/>
                <a:cs typeface="宋体"/>
              </a:rPr>
              <a:t>Broad industry representation</a:t>
            </a:r>
          </a:p>
          <a:p>
            <a:pPr marL="733425" lvl="1" indent="-276225" defTabSz="4572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dirty="0" smtClean="0">
                <a:ea typeface="宋体"/>
                <a:cs typeface="宋体"/>
              </a:rPr>
              <a:t>ATIS has representatives from the requisite industry sectors (service providers, vendors, customer equipment manufacturers, etc.) leading, supporting, and driving the IPTV work.</a:t>
            </a:r>
          </a:p>
          <a:p>
            <a:pPr marL="333375" indent="-333375" defTabSz="457200">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smtClean="0">
                <a:ea typeface="宋体"/>
                <a:cs typeface="宋体"/>
              </a:rPr>
              <a:t>Broad industry liaisons</a:t>
            </a:r>
          </a:p>
          <a:p>
            <a:pPr marL="733425" lvl="1" indent="-276225" defTabSz="4572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dirty="0" smtClean="0">
                <a:ea typeface="宋体"/>
                <a:cs typeface="宋体"/>
              </a:rPr>
              <a:t>ATIS has established important relationships with all of the leading organizations working in the IPTV realm to share our end-to-end view of the standards being developed.</a:t>
            </a:r>
          </a:p>
        </p:txBody>
      </p:sp>
      <p:sp>
        <p:nvSpPr>
          <p:cNvPr id="5" name="Rectangle 6"/>
          <p:cNvSpPr>
            <a:spLocks noGrp="1" noChangeArrowheads="1"/>
          </p:cNvSpPr>
          <p:nvPr>
            <p:ph type="sldNum" sz="quarter" idx="10"/>
          </p:nvPr>
        </p:nvSpPr>
        <p:spPr/>
        <p:txBody>
          <a:bodyPr/>
          <a:lstStyle/>
          <a:p>
            <a:pPr>
              <a:defRPr/>
            </a:pPr>
            <a:fld id="{05F40170-8C0D-4210-9120-067B76EC8C23}" type="slidenum">
              <a:rPr lang="en-US" altLang="zh-CN"/>
              <a:pPr>
                <a:defRPr/>
              </a:pPr>
              <a:t>14</a:t>
            </a:fld>
            <a:endParaRPr lang="en-US" altLang="zh-CN"/>
          </a:p>
        </p:txBody>
      </p:sp>
    </p:spTree>
    <p:extLst>
      <p:ext uri="{BB962C8B-B14F-4D97-AF65-F5344CB8AC3E}">
        <p14:creationId xmlns:p14="http://schemas.microsoft.com/office/powerpoint/2010/main" xmlns="" val="29682284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Rot="1" noChangeArrowheads="1"/>
          </p:cNvSpPr>
          <p:nvPr>
            <p:ph type="title"/>
          </p:nvPr>
        </p:nvSpPr>
        <p:spPr>
          <a:xfrm>
            <a:off x="0" y="152400"/>
            <a:ext cx="9144000" cy="1143000"/>
          </a:xfrm>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4000" dirty="0" smtClean="0">
                <a:ea typeface="宋体"/>
                <a:cs typeface="宋体"/>
              </a:rPr>
              <a:t>ATIS Committee Involvement</a:t>
            </a:r>
          </a:p>
        </p:txBody>
      </p:sp>
      <p:sp>
        <p:nvSpPr>
          <p:cNvPr id="24580" name="Rectangle 3"/>
          <p:cNvSpPr>
            <a:spLocks noGrp="1" noRot="1" noChangeArrowheads="1"/>
          </p:cNvSpPr>
          <p:nvPr>
            <p:ph idx="1"/>
          </p:nvPr>
        </p:nvSpPr>
        <p:spPr/>
        <p:txBody>
          <a:bodyPr lIns="90000" tIns="46800" rIns="90000" bIns="46800">
            <a:normAutofit/>
          </a:bodyPr>
          <a:lstStyle/>
          <a:p>
            <a:pPr marL="333375" indent="-333375" defTabSz="457200">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3000" dirty="0" smtClean="0">
                <a:ea typeface="宋体"/>
                <a:cs typeface="宋体"/>
              </a:rPr>
              <a:t>IPTV, Primary (End-to-End) Responsibility</a:t>
            </a:r>
          </a:p>
          <a:p>
            <a:pPr marL="733425" lvl="1" indent="-276225" defTabSz="4572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dirty="0" smtClean="0">
                <a:ea typeface="宋体"/>
                <a:cs typeface="宋体"/>
              </a:rPr>
              <a:t>IPTV Interoperability Forum (IIF)</a:t>
            </a:r>
          </a:p>
          <a:p>
            <a:pPr marL="333375" indent="-333375" defTabSz="457200">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3000" dirty="0" smtClean="0">
                <a:ea typeface="宋体"/>
                <a:cs typeface="宋体"/>
              </a:rPr>
              <a:t>IPTV Services Management</a:t>
            </a:r>
          </a:p>
          <a:p>
            <a:pPr marL="733425" lvl="1" indent="-276225" defTabSz="4572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dirty="0" smtClean="0">
                <a:ea typeface="宋体"/>
                <a:cs typeface="宋体"/>
              </a:rPr>
              <a:t>Telecom Management and Operations Committee (TMOC)</a:t>
            </a:r>
          </a:p>
          <a:p>
            <a:pPr marL="733425" lvl="1" indent="-276225" defTabSz="4572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dirty="0" smtClean="0">
                <a:ea typeface="宋体"/>
                <a:cs typeface="宋体"/>
              </a:rPr>
              <a:t>Ordering and Billing Forum (OBF)</a:t>
            </a:r>
          </a:p>
          <a:p>
            <a:pPr marL="733425" lvl="1" indent="-276225" defTabSz="4572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dirty="0" smtClean="0">
                <a:ea typeface="宋体"/>
                <a:cs typeface="宋体"/>
              </a:rPr>
              <a:t>ATIS CIO Council </a:t>
            </a:r>
          </a:p>
          <a:p>
            <a:pPr marL="333375" indent="-333375" defTabSz="457200">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3000" dirty="0" smtClean="0">
                <a:ea typeface="宋体"/>
                <a:cs typeface="宋体"/>
              </a:rPr>
              <a:t>IPTV Identity Management</a:t>
            </a:r>
          </a:p>
          <a:p>
            <a:pPr marL="733425" lvl="1" indent="-333375" defTabSz="457200">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dirty="0" smtClean="0">
                <a:ea typeface="宋体"/>
                <a:cs typeface="宋体"/>
              </a:rPr>
              <a:t>Packet Technologies and Systems Committee (PTSC)</a:t>
            </a:r>
          </a:p>
          <a:p>
            <a:pPr marL="333375" indent="-333375" defTabSz="457200">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3000" dirty="0" smtClean="0">
                <a:ea typeface="宋体"/>
                <a:cs typeface="宋体"/>
              </a:rPr>
              <a:t>IPTV Cloud Services Coordination</a:t>
            </a:r>
          </a:p>
          <a:p>
            <a:pPr marL="733425" lvl="1" indent="-333375" defTabSz="457200">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dirty="0" smtClean="0">
                <a:ea typeface="宋体"/>
                <a:cs typeface="宋体"/>
              </a:rPr>
              <a:t>Cloud Services Forum (CSF)</a:t>
            </a:r>
          </a:p>
        </p:txBody>
      </p:sp>
      <p:sp>
        <p:nvSpPr>
          <p:cNvPr id="5" name="Rectangle 6"/>
          <p:cNvSpPr>
            <a:spLocks noGrp="1" noChangeArrowheads="1"/>
          </p:cNvSpPr>
          <p:nvPr>
            <p:ph type="sldNum" sz="quarter" idx="10"/>
          </p:nvPr>
        </p:nvSpPr>
        <p:spPr/>
        <p:txBody>
          <a:bodyPr/>
          <a:lstStyle/>
          <a:p>
            <a:pPr>
              <a:defRPr/>
            </a:pPr>
            <a:fld id="{FAF3DDFA-A1D3-47DE-AC14-D63A3388BACB}" type="slidenum">
              <a:rPr lang="en-US" altLang="zh-CN"/>
              <a:pPr>
                <a:defRPr/>
              </a:pPr>
              <a:t>15</a:t>
            </a:fld>
            <a:endParaRPr lang="en-US" altLang="zh-CN"/>
          </a:p>
        </p:txBody>
      </p:sp>
    </p:spTree>
    <p:extLst>
      <p:ext uri="{BB962C8B-B14F-4D97-AF65-F5344CB8AC3E}">
        <p14:creationId xmlns:p14="http://schemas.microsoft.com/office/powerpoint/2010/main" xmlns="" val="277961137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Rot="1" noChangeArrowheads="1"/>
          </p:cNvSpPr>
          <p:nvPr>
            <p:ph type="title"/>
          </p:nvPr>
        </p:nvSpPr>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4000" smtClean="0">
                <a:ea typeface="宋体"/>
                <a:cs typeface="宋体"/>
              </a:rPr>
              <a:t>IIF Mission</a:t>
            </a:r>
          </a:p>
        </p:txBody>
      </p:sp>
      <p:sp>
        <p:nvSpPr>
          <p:cNvPr id="26628" name="Rectangle 3"/>
          <p:cNvSpPr>
            <a:spLocks noGrp="1" noRot="1" noChangeArrowheads="1"/>
          </p:cNvSpPr>
          <p:nvPr>
            <p:ph idx="1"/>
          </p:nvPr>
        </p:nvSpPr>
        <p:spPr/>
        <p:txBody>
          <a:bodyPr lIns="90000" tIns="46800" rIns="90000" bIns="46800"/>
          <a:lstStyle/>
          <a:p>
            <a:pPr marL="333375" indent="-333375" defTabSz="457200">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3300" smtClean="0">
                <a:ea typeface="宋体"/>
                <a:cs typeface="宋体"/>
              </a:rPr>
              <a:t>  </a:t>
            </a:r>
            <a:r>
              <a:rPr lang="en-GB" sz="2800" smtClean="0">
                <a:ea typeface="宋体"/>
                <a:cs typeface="宋体"/>
              </a:rPr>
              <a:t>The IIF enables the interoperability, interconnection, and implementation of IPTV systems/services by developing ATIS standards and facilitating related technical activities.  The IIF  will place an emphasis on North American and ATIS Member Company needs in coordination with other regional and international standards development organizations.</a:t>
            </a:r>
          </a:p>
          <a:p>
            <a:pPr marL="333375" indent="-333375" defTabSz="457200">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sz="3300" smtClean="0">
              <a:ea typeface="宋体"/>
              <a:cs typeface="宋体"/>
            </a:endParaRPr>
          </a:p>
        </p:txBody>
      </p:sp>
      <p:sp>
        <p:nvSpPr>
          <p:cNvPr id="5" name="Rectangle 6"/>
          <p:cNvSpPr>
            <a:spLocks noGrp="1" noChangeArrowheads="1"/>
          </p:cNvSpPr>
          <p:nvPr>
            <p:ph type="sldNum" sz="quarter" idx="10"/>
          </p:nvPr>
        </p:nvSpPr>
        <p:spPr/>
        <p:txBody>
          <a:bodyPr/>
          <a:lstStyle/>
          <a:p>
            <a:pPr>
              <a:defRPr/>
            </a:pPr>
            <a:fld id="{F63C5DAF-B96B-434E-9C28-80FC5C0ACD18}" type="slidenum">
              <a:rPr lang="en-US" altLang="zh-CN"/>
              <a:pPr>
                <a:defRPr/>
              </a:pPr>
              <a:t>16</a:t>
            </a:fld>
            <a:endParaRPr lang="en-US" altLang="zh-CN"/>
          </a:p>
        </p:txBody>
      </p:sp>
    </p:spTree>
    <p:extLst>
      <p:ext uri="{BB962C8B-B14F-4D97-AF65-F5344CB8AC3E}">
        <p14:creationId xmlns:p14="http://schemas.microsoft.com/office/powerpoint/2010/main" xmlns="" val="4358957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Rot="1" noChangeArrowheads="1"/>
          </p:cNvSpPr>
          <p:nvPr>
            <p:ph type="title"/>
          </p:nvPr>
        </p:nvSpPr>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4000" smtClean="0">
                <a:ea typeface="宋体"/>
                <a:cs typeface="宋体"/>
              </a:rPr>
              <a:t>IIF Scope</a:t>
            </a:r>
          </a:p>
        </p:txBody>
      </p:sp>
      <p:sp>
        <p:nvSpPr>
          <p:cNvPr id="28676" name="Rectangle 3"/>
          <p:cNvSpPr>
            <a:spLocks noGrp="1" noRot="1" noChangeArrowheads="1"/>
          </p:cNvSpPr>
          <p:nvPr>
            <p:ph idx="1"/>
          </p:nvPr>
        </p:nvSpPr>
        <p:spPr/>
        <p:txBody>
          <a:bodyPr lIns="90000" tIns="46800" rIns="90000" bIns="46800"/>
          <a:lstStyle/>
          <a:p>
            <a:pPr marL="333375" indent="-333375" defTabSz="457200">
              <a:spcBef>
                <a:spcPts val="11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smtClean="0">
                <a:ea typeface="宋体"/>
                <a:cs typeface="宋体"/>
              </a:rPr>
              <a:t>Coordinate standards activities that relate to IPTV technologies. This includes providing a liaison function between the various SDOs and forums that are each working on important components for multimedia, but may not have visibility to other aspects of the application.</a:t>
            </a:r>
          </a:p>
          <a:p>
            <a:pPr marL="333375" indent="-333375" defTabSz="457200">
              <a:spcBef>
                <a:spcPts val="11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smtClean="0">
                <a:ea typeface="宋体"/>
                <a:cs typeface="宋体"/>
              </a:rPr>
              <a:t>Develop interoperability agreements, technical reports, or other types of ATIS standards where appropriate.</a:t>
            </a:r>
          </a:p>
          <a:p>
            <a:pPr marL="333375" indent="-333375" defTabSz="457200">
              <a:spcBef>
                <a:spcPts val="11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smtClean="0">
                <a:ea typeface="宋体"/>
                <a:cs typeface="宋体"/>
              </a:rPr>
              <a:t>Provide a venue for interoperability activities.</a:t>
            </a:r>
          </a:p>
          <a:p>
            <a:pPr marL="333375" indent="-333375" defTabSz="457200">
              <a:spcBef>
                <a:spcPts val="11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smtClean="0">
                <a:ea typeface="宋体"/>
                <a:cs typeface="宋体"/>
              </a:rPr>
              <a:t>Provide a venue for the assessment of IPTV issues in the context of NGN directions.</a:t>
            </a:r>
          </a:p>
        </p:txBody>
      </p:sp>
      <p:sp>
        <p:nvSpPr>
          <p:cNvPr id="5" name="Rectangle 6"/>
          <p:cNvSpPr>
            <a:spLocks noGrp="1" noChangeArrowheads="1"/>
          </p:cNvSpPr>
          <p:nvPr>
            <p:ph type="sldNum" sz="quarter" idx="10"/>
          </p:nvPr>
        </p:nvSpPr>
        <p:spPr/>
        <p:txBody>
          <a:bodyPr/>
          <a:lstStyle/>
          <a:p>
            <a:pPr>
              <a:defRPr/>
            </a:pPr>
            <a:fld id="{9AEF62F6-98C4-4C7F-9D67-5A3A82A75098}" type="slidenum">
              <a:rPr lang="en-US" altLang="zh-CN"/>
              <a:pPr>
                <a:defRPr/>
              </a:pPr>
              <a:t>17</a:t>
            </a:fld>
            <a:endParaRPr lang="en-US" altLang="zh-CN"/>
          </a:p>
        </p:txBody>
      </p:sp>
    </p:spTree>
    <p:extLst>
      <p:ext uri="{BB962C8B-B14F-4D97-AF65-F5344CB8AC3E}">
        <p14:creationId xmlns:p14="http://schemas.microsoft.com/office/powerpoint/2010/main" xmlns="" val="219328911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5"/>
          <p:cNvSpPr>
            <a:spLocks noGrp="1" noRot="1" noChangeArrowheads="1"/>
          </p:cNvSpPr>
          <p:nvPr>
            <p:ph type="title"/>
          </p:nvPr>
        </p:nvSpPr>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4000" smtClean="0">
                <a:ea typeface="宋体"/>
                <a:cs typeface="宋体"/>
              </a:rPr>
              <a:t>ATIS IIF Members</a:t>
            </a:r>
          </a:p>
        </p:txBody>
      </p:sp>
      <p:sp>
        <p:nvSpPr>
          <p:cNvPr id="3" name="Content Placeholder 2"/>
          <p:cNvSpPr>
            <a:spLocks noGrp="1"/>
          </p:cNvSpPr>
          <p:nvPr>
            <p:ph sz="half" idx="1"/>
          </p:nvPr>
        </p:nvSpPr>
        <p:spPr>
          <a:xfrm>
            <a:off x="468313" y="1066800"/>
            <a:ext cx="4038600" cy="5016500"/>
          </a:xfrm>
        </p:spPr>
        <p:txBody>
          <a:bodyPr>
            <a:normAutofit fontScale="62500" lnSpcReduction="20000"/>
          </a:bodyPr>
          <a:lstStyle/>
          <a:p>
            <a:pPr indent="174625" defTabSz="457200">
              <a:buClr>
                <a:srgbClr val="000000"/>
              </a:buClr>
              <a:buSzPct val="100000"/>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a:ea typeface="Arial Unicode MS" pitchFamily="34" charset="-128"/>
                <a:cs typeface="Arial Unicode MS" pitchFamily="34" charset="-128"/>
              </a:rPr>
              <a:t>Alcatel-Lucent</a:t>
            </a:r>
          </a:p>
          <a:p>
            <a:pPr indent="174625" defTabSz="457200">
              <a:buClr>
                <a:srgbClr val="000000"/>
              </a:buClr>
              <a:buSzPct val="100000"/>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ea typeface="Arial Unicode MS" pitchFamily="34" charset="-128"/>
                <a:cs typeface="Arial Unicode MS" pitchFamily="34" charset="-128"/>
              </a:rPr>
              <a:t>ARRIS</a:t>
            </a:r>
          </a:p>
          <a:p>
            <a:pPr indent="174625" defTabSz="457200">
              <a:buClr>
                <a:srgbClr val="000000"/>
              </a:buClr>
              <a:buSzPct val="100000"/>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ea typeface="Arial Unicode MS" pitchFamily="34" charset="-128"/>
                <a:cs typeface="Arial Unicode MS" pitchFamily="34" charset="-128"/>
              </a:rPr>
              <a:t>AT&amp;T</a:t>
            </a:r>
            <a:endParaRPr lang="en-GB" dirty="0">
              <a:ea typeface="Arial Unicode MS" pitchFamily="34" charset="-128"/>
              <a:cs typeface="Arial Unicode MS" pitchFamily="34" charset="-128"/>
            </a:endParaRPr>
          </a:p>
          <a:p>
            <a:pPr indent="174625" defTabSz="457200">
              <a:buClr>
                <a:srgbClr val="000000"/>
              </a:buClr>
              <a:buSzPct val="100000"/>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ea typeface="Arial Unicode MS" pitchFamily="34" charset="-128"/>
                <a:cs typeface="Arial Unicode MS" pitchFamily="34" charset="-128"/>
              </a:rPr>
              <a:t>British Telecom</a:t>
            </a:r>
            <a:endParaRPr lang="en-GB" dirty="0">
              <a:ea typeface="Arial Unicode MS" pitchFamily="34" charset="-128"/>
              <a:cs typeface="Arial Unicode MS" pitchFamily="34" charset="-128"/>
            </a:endParaRPr>
          </a:p>
          <a:p>
            <a:pPr indent="174625" defTabSz="457200">
              <a:buClr>
                <a:srgbClr val="000000"/>
              </a:buClr>
              <a:buSzPct val="100000"/>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ea typeface="Arial Unicode MS" pitchFamily="34" charset="-128"/>
                <a:cs typeface="Arial Unicode MS" pitchFamily="34" charset="-128"/>
              </a:rPr>
              <a:t>Brocade Communications</a:t>
            </a:r>
          </a:p>
          <a:p>
            <a:pPr indent="174625" defTabSz="457200">
              <a:buClr>
                <a:srgbClr val="000000"/>
              </a:buClr>
              <a:buSzPct val="100000"/>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err="1" smtClean="0">
                <a:ea typeface="Arial Unicode MS" pitchFamily="34" charset="-128"/>
                <a:cs typeface="Arial Unicode MS" pitchFamily="34" charset="-128"/>
              </a:rPr>
              <a:t>CenturyLink</a:t>
            </a:r>
            <a:endParaRPr lang="en-GB" dirty="0" smtClean="0">
              <a:ea typeface="Arial Unicode MS" pitchFamily="34" charset="-128"/>
              <a:cs typeface="Arial Unicode MS" pitchFamily="34" charset="-128"/>
            </a:endParaRPr>
          </a:p>
          <a:p>
            <a:pPr indent="174625" defTabSz="457200">
              <a:buClr>
                <a:srgbClr val="000000"/>
              </a:buClr>
              <a:buSzPct val="100000"/>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ea typeface="Arial Unicode MS" pitchFamily="34" charset="-128"/>
                <a:cs typeface="Arial Unicode MS" pitchFamily="34" charset="-128"/>
              </a:rPr>
              <a:t>Cheetah Technologies</a:t>
            </a:r>
            <a:endParaRPr lang="en-GB" dirty="0">
              <a:ea typeface="Arial Unicode MS" pitchFamily="34" charset="-128"/>
              <a:cs typeface="Arial Unicode MS" pitchFamily="34" charset="-128"/>
            </a:endParaRPr>
          </a:p>
          <a:p>
            <a:pPr indent="174625" defTabSz="457200">
              <a:buClr>
                <a:srgbClr val="000000"/>
              </a:buClr>
              <a:buSzPct val="100000"/>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a:ea typeface="Arial Unicode MS" pitchFamily="34" charset="-128"/>
                <a:cs typeface="Arial Unicode MS" pitchFamily="34" charset="-128"/>
              </a:rPr>
              <a:t>Cisco </a:t>
            </a:r>
            <a:r>
              <a:rPr lang="en-GB" dirty="0" smtClean="0">
                <a:ea typeface="Arial Unicode MS" pitchFamily="34" charset="-128"/>
                <a:cs typeface="Arial Unicode MS" pitchFamily="34" charset="-128"/>
              </a:rPr>
              <a:t>Systems</a:t>
            </a:r>
          </a:p>
          <a:p>
            <a:pPr indent="174625" defTabSz="457200">
              <a:buClr>
                <a:srgbClr val="000000"/>
              </a:buClr>
              <a:buSzPct val="100000"/>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ea typeface="Arial Unicode MS" pitchFamily="34" charset="-128"/>
                <a:cs typeface="Arial Unicode MS" pitchFamily="34" charset="-128"/>
              </a:rPr>
              <a:t>Concurrent</a:t>
            </a:r>
            <a:endParaRPr lang="en-GB" dirty="0">
              <a:ea typeface="Arial Unicode MS" pitchFamily="34" charset="-128"/>
              <a:cs typeface="Arial Unicode MS" pitchFamily="34" charset="-128"/>
            </a:endParaRPr>
          </a:p>
          <a:p>
            <a:pPr indent="174625" defTabSz="457200">
              <a:buClr>
                <a:srgbClr val="000000"/>
              </a:buClr>
              <a:buSzPct val="100000"/>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a:ea typeface="Arial Unicode MS" pitchFamily="34" charset="-128"/>
                <a:cs typeface="Arial Unicode MS" pitchFamily="34" charset="-128"/>
              </a:rPr>
              <a:t>DTS</a:t>
            </a:r>
          </a:p>
          <a:p>
            <a:pPr indent="174625" defTabSz="457200">
              <a:buClr>
                <a:srgbClr val="000000"/>
              </a:buClr>
              <a:buSzPct val="100000"/>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a:ea typeface="Arial Unicode MS" pitchFamily="34" charset="-128"/>
                <a:cs typeface="Arial Unicode MS" pitchFamily="34" charset="-128"/>
              </a:rPr>
              <a:t>Ericsson</a:t>
            </a:r>
          </a:p>
          <a:p>
            <a:pPr indent="174625" defTabSz="457200">
              <a:buClr>
                <a:srgbClr val="000000"/>
              </a:buClr>
              <a:buSzPct val="100000"/>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ea typeface="Arial Unicode MS" pitchFamily="34" charset="-128"/>
                <a:cs typeface="Arial Unicode MS" pitchFamily="34" charset="-128"/>
              </a:rPr>
              <a:t>Huawei</a:t>
            </a:r>
            <a:endParaRPr lang="en-GB" dirty="0">
              <a:ea typeface="Arial Unicode MS" pitchFamily="34" charset="-128"/>
              <a:cs typeface="Arial Unicode MS" pitchFamily="34" charset="-128"/>
            </a:endParaRPr>
          </a:p>
          <a:p>
            <a:pPr indent="174625" defTabSz="457200">
              <a:buClr>
                <a:srgbClr val="000000"/>
              </a:buClr>
              <a:buSzPct val="100000"/>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err="1">
                <a:ea typeface="Arial Unicode MS" pitchFamily="34" charset="-128"/>
                <a:cs typeface="Arial Unicode MS" pitchFamily="34" charset="-128"/>
              </a:rPr>
              <a:t>IneoQuest</a:t>
            </a:r>
            <a:r>
              <a:rPr lang="en-GB" dirty="0">
                <a:ea typeface="Arial Unicode MS" pitchFamily="34" charset="-128"/>
                <a:cs typeface="Arial Unicode MS" pitchFamily="34" charset="-128"/>
              </a:rPr>
              <a:t> Technologies</a:t>
            </a:r>
          </a:p>
          <a:p>
            <a:pPr indent="174625" defTabSz="457200">
              <a:buClr>
                <a:srgbClr val="000000"/>
              </a:buClr>
              <a:buSzPct val="100000"/>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a:ea typeface="Arial Unicode MS" pitchFamily="34" charset="-128"/>
                <a:cs typeface="Arial Unicode MS" pitchFamily="34" charset="-128"/>
              </a:rPr>
              <a:t>Intel</a:t>
            </a:r>
          </a:p>
          <a:p>
            <a:pPr indent="174625" defTabSz="457200">
              <a:buClr>
                <a:srgbClr val="000000"/>
              </a:buClr>
              <a:buSzPct val="100000"/>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a:ea typeface="Arial Unicode MS" pitchFamily="34" charset="-128"/>
                <a:cs typeface="Arial Unicode MS" pitchFamily="34" charset="-128"/>
              </a:rPr>
              <a:t>JDSU</a:t>
            </a:r>
          </a:p>
          <a:p>
            <a:pPr indent="174625" defTabSz="457200">
              <a:buClr>
                <a:srgbClr val="000000"/>
              </a:buClr>
              <a:buSzPct val="100000"/>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a:ea typeface="Arial Unicode MS" pitchFamily="34" charset="-128"/>
                <a:cs typeface="Arial Unicode MS" pitchFamily="34" charset="-128"/>
              </a:rPr>
              <a:t>Juniper</a:t>
            </a:r>
          </a:p>
          <a:p>
            <a:pPr indent="174625"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a:t>LG Electronics</a:t>
            </a:r>
          </a:p>
          <a:p>
            <a:endParaRPr lang="en-US" dirty="0"/>
          </a:p>
        </p:txBody>
      </p:sp>
      <p:sp>
        <p:nvSpPr>
          <p:cNvPr id="4" name="Content Placeholder 3"/>
          <p:cNvSpPr>
            <a:spLocks noGrp="1"/>
          </p:cNvSpPr>
          <p:nvPr>
            <p:ph sz="half" idx="2"/>
          </p:nvPr>
        </p:nvSpPr>
        <p:spPr>
          <a:xfrm>
            <a:off x="4659313" y="1066800"/>
            <a:ext cx="4038600" cy="5016500"/>
          </a:xfrm>
        </p:spPr>
        <p:txBody>
          <a:bodyPr>
            <a:normAutofit fontScale="62500" lnSpcReduction="20000"/>
          </a:bodyPr>
          <a:lstStyle/>
          <a:p>
            <a:pPr indent="174625"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a:t>Microsoft</a:t>
            </a:r>
          </a:p>
          <a:p>
            <a:pPr indent="174625"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a:t>Motorola</a:t>
            </a:r>
          </a:p>
          <a:p>
            <a:pPr indent="228600" defTabSz="457200">
              <a:buClr>
                <a:srgbClr val="000000"/>
              </a:buClr>
              <a:buSzPct val="100000"/>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t>NEC </a:t>
            </a:r>
            <a:r>
              <a:rPr lang="en-GB" dirty="0"/>
              <a:t>Corporation of America</a:t>
            </a:r>
          </a:p>
          <a:p>
            <a:pPr indent="228600" defTabSz="457200">
              <a:buClr>
                <a:srgbClr val="000000"/>
              </a:buClr>
              <a:buSzPct val="100000"/>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a:ea typeface="Arial Unicode MS" pitchFamily="34" charset="-128"/>
                <a:cs typeface="Arial Unicode MS" pitchFamily="34" charset="-128"/>
              </a:rPr>
              <a:t>Nielsen Company</a:t>
            </a:r>
          </a:p>
          <a:p>
            <a:pPr indent="228600" defTabSz="457200">
              <a:buClr>
                <a:srgbClr val="000000"/>
              </a:buClr>
              <a:buSzPct val="100000"/>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a:ea typeface="Arial Unicode MS" pitchFamily="34" charset="-128"/>
                <a:cs typeface="Arial Unicode MS" pitchFamily="34" charset="-128"/>
              </a:rPr>
              <a:t>Nokia Siemens Networks</a:t>
            </a:r>
          </a:p>
          <a:p>
            <a:pPr indent="228600"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t>Rogers </a:t>
            </a:r>
            <a:r>
              <a:rPr lang="en-GB" dirty="0"/>
              <a:t>Wireless</a:t>
            </a:r>
          </a:p>
          <a:p>
            <a:pPr indent="228600"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err="1"/>
              <a:t>SeaChange</a:t>
            </a:r>
            <a:r>
              <a:rPr lang="en-GB" dirty="0"/>
              <a:t> </a:t>
            </a:r>
            <a:r>
              <a:rPr lang="en-GB" dirty="0" smtClean="0"/>
              <a:t>International</a:t>
            </a:r>
          </a:p>
          <a:p>
            <a:pPr indent="228600"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t>Sumitomo </a:t>
            </a:r>
            <a:r>
              <a:rPr lang="en-GB" smtClean="0"/>
              <a:t>Electric Networks</a:t>
            </a:r>
            <a:endParaRPr lang="en-GB" dirty="0"/>
          </a:p>
          <a:p>
            <a:pPr indent="228600"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a:t>TDS Telecom</a:t>
            </a:r>
          </a:p>
          <a:p>
            <a:pPr indent="228600"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err="1"/>
              <a:t>Telchemy</a:t>
            </a:r>
            <a:endParaRPr lang="en-GB" dirty="0"/>
          </a:p>
          <a:p>
            <a:pPr indent="228600"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a:t>Telcordia Technologies</a:t>
            </a:r>
          </a:p>
          <a:p>
            <a:pPr indent="228600"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t>TELUS</a:t>
            </a:r>
          </a:p>
          <a:p>
            <a:pPr indent="228600"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t>Time Warner Cable</a:t>
            </a:r>
            <a:endParaRPr lang="en-GB" dirty="0"/>
          </a:p>
          <a:p>
            <a:pPr indent="228600"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t>Verivue</a:t>
            </a:r>
            <a:r>
              <a:rPr lang="en-GB" dirty="0"/>
              <a:t>, Inc.</a:t>
            </a:r>
          </a:p>
          <a:p>
            <a:pPr indent="228600"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a:t>Verizon</a:t>
            </a:r>
          </a:p>
          <a:p>
            <a:pPr indent="228600"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t>ZTE</a:t>
            </a:r>
            <a:endParaRPr lang="en-GB" dirty="0"/>
          </a:p>
          <a:p>
            <a:pPr indent="228600" defTabSz="457200">
              <a:buClr>
                <a:srgbClr val="000000"/>
              </a:buClr>
              <a:buSzPct val="100000"/>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dirty="0">
              <a:ea typeface="Arial Unicode MS" pitchFamily="34" charset="-128"/>
              <a:cs typeface="Arial Unicode MS" pitchFamily="34" charset="-128"/>
            </a:endParaRPr>
          </a:p>
          <a:p>
            <a:endParaRPr lang="en-US" dirty="0"/>
          </a:p>
        </p:txBody>
      </p:sp>
      <p:sp>
        <p:nvSpPr>
          <p:cNvPr id="6" name="Rectangle 6"/>
          <p:cNvSpPr>
            <a:spLocks noGrp="1" noChangeArrowheads="1"/>
          </p:cNvSpPr>
          <p:nvPr>
            <p:ph type="sldNum" sz="quarter" idx="10"/>
          </p:nvPr>
        </p:nvSpPr>
        <p:spPr/>
        <p:txBody>
          <a:bodyPr/>
          <a:lstStyle/>
          <a:p>
            <a:pPr>
              <a:defRPr/>
            </a:pPr>
            <a:fld id="{57359C05-C494-427E-B841-786BFA5AA72D}" type="slidenum">
              <a:rPr lang="en-US" altLang="zh-CN"/>
              <a:pPr>
                <a:defRPr/>
              </a:pPr>
              <a:t>18</a:t>
            </a:fld>
            <a:endParaRPr lang="en-US" altLang="zh-CN"/>
          </a:p>
        </p:txBody>
      </p:sp>
    </p:spTree>
    <p:extLst>
      <p:ext uri="{BB962C8B-B14F-4D97-AF65-F5344CB8AC3E}">
        <p14:creationId xmlns:p14="http://schemas.microsoft.com/office/powerpoint/2010/main" xmlns="" val="49040165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Rot="1" noChangeArrowheads="1"/>
          </p:cNvSpPr>
          <p:nvPr>
            <p:ph type="title"/>
          </p:nvPr>
        </p:nvSpPr>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IIF Publications</a:t>
            </a:r>
          </a:p>
        </p:txBody>
      </p:sp>
      <p:sp>
        <p:nvSpPr>
          <p:cNvPr id="32772" name="Rectangle 3"/>
          <p:cNvSpPr>
            <a:spLocks noGrp="1" noRot="1" noChangeArrowheads="1"/>
          </p:cNvSpPr>
          <p:nvPr>
            <p:ph idx="1"/>
          </p:nvPr>
        </p:nvSpPr>
        <p:spPr/>
        <p:txBody>
          <a:bodyPr lIns="90000" tIns="46800" rIns="90000" bIns="46800"/>
          <a:lstStyle/>
          <a:p>
            <a:pPr marL="333375" indent="-333375" defTabSz="457200">
              <a:lnSpc>
                <a:spcPct val="90000"/>
              </a:lnSpc>
              <a:spcBef>
                <a:spcPts val="200"/>
              </a:spcBef>
              <a:buClr>
                <a:schemeClr val="tx1"/>
              </a:buClr>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b="1" smtClean="0">
                <a:ea typeface="宋体"/>
                <a:cs typeface="宋体"/>
              </a:rPr>
              <a:t>ATIS-0800001.v002</a:t>
            </a:r>
          </a:p>
          <a:p>
            <a:pPr marL="333375" indent="-333375" defTabSz="457200">
              <a:lnSpc>
                <a:spcPct val="90000"/>
              </a:lnSpc>
              <a:spcBef>
                <a:spcPts val="200"/>
              </a:spcBef>
              <a:buClr>
                <a:schemeClr val="tx1"/>
              </a:buCl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smtClean="0">
                <a:ea typeface="宋体"/>
                <a:cs typeface="宋体"/>
              </a:rPr>
              <a:t>Title</a:t>
            </a:r>
            <a:r>
              <a:rPr lang="en-GB" sz="2000" smtClean="0">
                <a:ea typeface="宋体"/>
                <a:cs typeface="宋体"/>
              </a:rPr>
              <a:t>: IPTV DRM Interoperability Requirements</a:t>
            </a:r>
          </a:p>
          <a:p>
            <a:pPr marL="333375" indent="-333375" defTabSz="457200">
              <a:lnSpc>
                <a:spcPct val="90000"/>
              </a:lnSpc>
              <a:spcBef>
                <a:spcPts val="200"/>
              </a:spcBef>
              <a:buClr>
                <a:schemeClr val="tx1"/>
              </a:buCl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smtClean="0">
                <a:solidFill>
                  <a:schemeClr val="accent2"/>
                </a:solidFill>
                <a:ea typeface="宋体"/>
                <a:cs typeface="宋体"/>
                <a:hlinkClick r:id="rId3"/>
              </a:rPr>
              <a:t>https://www.atis.org/docstore/product.aspx?id=21212</a:t>
            </a:r>
            <a:endParaRPr lang="en-GB" sz="2000" smtClean="0">
              <a:solidFill>
                <a:schemeClr val="accent2"/>
              </a:solidFill>
              <a:ea typeface="宋体"/>
              <a:cs typeface="宋体"/>
            </a:endParaRPr>
          </a:p>
          <a:p>
            <a:pPr marL="333375" indent="-333375" defTabSz="457200">
              <a:lnSpc>
                <a:spcPct val="90000"/>
              </a:lnSpc>
              <a:spcBef>
                <a:spcPts val="200"/>
              </a:spcBef>
              <a:buClr>
                <a:schemeClr val="tx1"/>
              </a:buCl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smtClean="0">
                <a:ea typeface="宋体"/>
                <a:cs typeface="宋体"/>
              </a:rPr>
              <a:t>Description</a:t>
            </a:r>
            <a:r>
              <a:rPr lang="en-GB" sz="2000" smtClean="0">
                <a:ea typeface="宋体"/>
                <a:cs typeface="宋体"/>
              </a:rPr>
              <a:t>: This document defines the requirements for the interoperability of systems and components in the IPTV DRM/security environment. The requirements defined in this document shall be used to create an IPTV DRM/security interoperability specification during the next phase of the IIF DRM TF.</a:t>
            </a:r>
          </a:p>
          <a:p>
            <a:pPr marL="333375" indent="-333375" defTabSz="457200">
              <a:lnSpc>
                <a:spcPct val="90000"/>
              </a:lnSpc>
              <a:spcBef>
                <a:spcPts val="200"/>
              </a:spcBef>
              <a:buClr>
                <a:schemeClr val="tx1"/>
              </a:buClr>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sz="2000" smtClean="0">
              <a:ea typeface="宋体"/>
              <a:cs typeface="宋体"/>
            </a:endParaRPr>
          </a:p>
          <a:p>
            <a:pPr marL="333375" indent="-333375" defTabSz="457200">
              <a:lnSpc>
                <a:spcPct val="90000"/>
              </a:lnSpc>
              <a:spcBef>
                <a:spcPts val="200"/>
              </a:spcBef>
              <a:buClr>
                <a:schemeClr val="tx1"/>
              </a:buClr>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b="1" smtClean="0">
                <a:ea typeface="宋体"/>
                <a:cs typeface="宋体"/>
              </a:rPr>
              <a:t>ATIS-0800002</a:t>
            </a:r>
          </a:p>
          <a:p>
            <a:pPr marL="333375" indent="-333375" defTabSz="457200">
              <a:lnSpc>
                <a:spcPct val="90000"/>
              </a:lnSpc>
              <a:spcBef>
                <a:spcPts val="200"/>
              </a:spcBef>
              <a:buClr>
                <a:schemeClr val="tx1"/>
              </a:buCl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smtClean="0">
                <a:ea typeface="宋体"/>
                <a:cs typeface="宋体"/>
              </a:rPr>
              <a:t>Title</a:t>
            </a:r>
            <a:r>
              <a:rPr lang="en-GB" sz="2000" smtClean="0">
                <a:ea typeface="宋体"/>
                <a:cs typeface="宋体"/>
              </a:rPr>
              <a:t>: IPTV Architecture Requirements</a:t>
            </a:r>
          </a:p>
          <a:p>
            <a:pPr marL="333375" indent="-333375" defTabSz="457200">
              <a:lnSpc>
                <a:spcPct val="90000"/>
              </a:lnSpc>
              <a:spcBef>
                <a:spcPts val="200"/>
              </a:spcBef>
              <a:buClr>
                <a:schemeClr val="tx1"/>
              </a:buCl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smtClean="0">
                <a:solidFill>
                  <a:srgbClr val="CCCCFF"/>
                </a:solidFill>
                <a:ea typeface="宋体"/>
                <a:cs typeface="宋体"/>
                <a:hlinkClick r:id="rId4"/>
              </a:rPr>
              <a:t>https://www.atis.org/docstore/product.aspx?id=21213</a:t>
            </a:r>
          </a:p>
          <a:p>
            <a:pPr marL="333375" indent="-333375" defTabSz="457200">
              <a:lnSpc>
                <a:spcPct val="90000"/>
              </a:lnSpc>
              <a:spcBef>
                <a:spcPts val="200"/>
              </a:spcBef>
              <a:buClr>
                <a:schemeClr val="tx1"/>
              </a:buCl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smtClean="0">
                <a:ea typeface="宋体"/>
                <a:cs typeface="宋体"/>
              </a:rPr>
              <a:t>Description</a:t>
            </a:r>
            <a:r>
              <a:rPr lang="en-GB" sz="2000" smtClean="0">
                <a:ea typeface="宋体"/>
                <a:cs typeface="宋体"/>
              </a:rPr>
              <a:t>: IPTV is a suite of secure, reliable, managed video-related services. This document provides an initial industry consensus view on the requirements for an end-to-end architecture to support these services.</a:t>
            </a:r>
          </a:p>
        </p:txBody>
      </p:sp>
      <p:sp>
        <p:nvSpPr>
          <p:cNvPr id="5" name="Rectangle 6"/>
          <p:cNvSpPr>
            <a:spLocks noGrp="1" noChangeArrowheads="1"/>
          </p:cNvSpPr>
          <p:nvPr>
            <p:ph type="sldNum" sz="quarter" idx="10"/>
          </p:nvPr>
        </p:nvSpPr>
        <p:spPr/>
        <p:txBody>
          <a:bodyPr/>
          <a:lstStyle/>
          <a:p>
            <a:pPr>
              <a:defRPr/>
            </a:pPr>
            <a:fld id="{1905D95A-ABAB-470F-88F6-0678791596F0}" type="slidenum">
              <a:rPr lang="en-US" altLang="zh-CN"/>
              <a:pPr>
                <a:defRPr/>
              </a:pPr>
              <a:t>19</a:t>
            </a:fld>
            <a:endParaRPr lang="en-US" altLang="zh-CN"/>
          </a:p>
        </p:txBody>
      </p:sp>
    </p:spTree>
    <p:extLst>
      <p:ext uri="{BB962C8B-B14F-4D97-AF65-F5344CB8AC3E}">
        <p14:creationId xmlns:p14="http://schemas.microsoft.com/office/powerpoint/2010/main" xmlns="" val="251444345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a:ln>
            <a:noFill/>
          </a:ln>
        </p:spPr>
        <p:txBody>
          <a:bodyPr/>
          <a:lstStyle/>
          <a:p>
            <a:r>
              <a:rPr lang="en-US" dirty="0"/>
              <a:t>Highlight of Current </a:t>
            </a:r>
            <a:r>
              <a:rPr lang="en-US" dirty="0" smtClean="0"/>
              <a:t>Activities (1)</a:t>
            </a:r>
            <a:endParaRPr lang="en-US" dirty="0"/>
          </a:p>
        </p:txBody>
      </p:sp>
      <p:sp>
        <p:nvSpPr>
          <p:cNvPr id="6146" name="Rectangle 3"/>
          <p:cNvSpPr>
            <a:spLocks noGrp="1" noRot="1" noChangeArrowheads="1"/>
          </p:cNvSpPr>
          <p:nvPr>
            <p:ph idx="1"/>
          </p:nvPr>
        </p:nvSpPr>
        <p:spPr>
          <a:xfrm>
            <a:off x="304800" y="914400"/>
            <a:ext cx="8229600" cy="5257006"/>
          </a:xfrm>
        </p:spPr>
        <p:txBody>
          <a:bodyPr>
            <a:normAutofit lnSpcReduction="10000"/>
          </a:bodyPr>
          <a:lstStyle/>
          <a:p>
            <a:pPr>
              <a:spcBef>
                <a:spcPts val="500"/>
              </a:spcBef>
            </a:pPr>
            <a:r>
              <a:rPr lang="en-GB" sz="2400" b="1" dirty="0" smtClean="0">
                <a:ea typeface="宋体"/>
                <a:cs typeface="宋体"/>
              </a:rPr>
              <a:t>Current Focus of IIF Standards</a:t>
            </a:r>
          </a:p>
          <a:p>
            <a:pPr marL="400050" lvl="1" indent="0">
              <a:spcBef>
                <a:spcPts val="500"/>
              </a:spcBef>
              <a:buNone/>
            </a:pPr>
            <a:r>
              <a:rPr lang="en-GB" sz="2200" b="1" u="sng" dirty="0" smtClean="0">
                <a:ea typeface="宋体"/>
                <a:cs typeface="宋体"/>
              </a:rPr>
              <a:t>Recently Completed</a:t>
            </a:r>
            <a:endParaRPr lang="en-GB" sz="2200" b="1" u="sng" dirty="0">
              <a:ea typeface="宋体"/>
              <a:cs typeface="宋体"/>
            </a:endParaRPr>
          </a:p>
          <a:p>
            <a:pPr lvl="1">
              <a:spcBef>
                <a:spcPct val="0"/>
              </a:spcBef>
            </a:pPr>
            <a:r>
              <a:rPr lang="en-US" sz="2200" dirty="0" smtClean="0">
                <a:ea typeface="宋体"/>
                <a:cs typeface="宋体"/>
              </a:rPr>
              <a:t>Content On Demand (</a:t>
            </a:r>
            <a:r>
              <a:rPr lang="en-US" sz="2200" dirty="0" err="1" smtClean="0">
                <a:ea typeface="宋体"/>
                <a:cs typeface="宋体"/>
              </a:rPr>
              <a:t>CoD</a:t>
            </a:r>
            <a:r>
              <a:rPr lang="en-US" sz="2200" dirty="0" smtClean="0">
                <a:ea typeface="宋体"/>
                <a:cs typeface="宋体"/>
              </a:rPr>
              <a:t>) architecture and metadata</a:t>
            </a:r>
          </a:p>
          <a:p>
            <a:pPr lvl="1">
              <a:spcBef>
                <a:spcPct val="0"/>
              </a:spcBef>
            </a:pPr>
            <a:r>
              <a:rPr lang="en-GB" sz="2200" dirty="0" smtClean="0">
                <a:ea typeface="宋体"/>
                <a:cs typeface="宋体"/>
              </a:rPr>
              <a:t>Suite </a:t>
            </a:r>
            <a:r>
              <a:rPr lang="en-GB" sz="2200" dirty="0">
                <a:ea typeface="宋体"/>
                <a:cs typeface="宋体"/>
              </a:rPr>
              <a:t>of test cases for non-IMS </a:t>
            </a:r>
            <a:r>
              <a:rPr lang="en-GB" sz="2200" dirty="0" err="1">
                <a:ea typeface="宋体"/>
                <a:cs typeface="宋体"/>
              </a:rPr>
              <a:t>CoD</a:t>
            </a:r>
            <a:r>
              <a:rPr lang="en-GB" sz="2200" dirty="0">
                <a:ea typeface="宋体"/>
                <a:cs typeface="宋体"/>
              </a:rPr>
              <a:t>, network attachment, remote device management, and linear </a:t>
            </a:r>
            <a:r>
              <a:rPr lang="en-GB" sz="2200" dirty="0" smtClean="0">
                <a:ea typeface="宋体"/>
                <a:cs typeface="宋体"/>
              </a:rPr>
              <a:t>IPTV</a:t>
            </a:r>
            <a:endParaRPr lang="en-US" sz="2200" dirty="0" smtClean="0">
              <a:ea typeface="宋体"/>
              <a:cs typeface="宋体"/>
            </a:endParaRPr>
          </a:p>
          <a:p>
            <a:pPr lvl="1">
              <a:spcBef>
                <a:spcPct val="0"/>
              </a:spcBef>
            </a:pPr>
            <a:r>
              <a:rPr lang="en-US" sz="2200" dirty="0" err="1" smtClean="0">
                <a:ea typeface="宋体"/>
                <a:cs typeface="宋体"/>
              </a:rPr>
              <a:t>QoS</a:t>
            </a:r>
            <a:r>
              <a:rPr lang="en-US" sz="2200" dirty="0" smtClean="0">
                <a:ea typeface="宋体"/>
                <a:cs typeface="宋体"/>
              </a:rPr>
              <a:t> Metric metadata</a:t>
            </a:r>
          </a:p>
          <a:p>
            <a:pPr lvl="1">
              <a:spcBef>
                <a:spcPct val="0"/>
              </a:spcBef>
            </a:pPr>
            <a:r>
              <a:rPr lang="en-US" sz="2200" dirty="0" smtClean="0">
                <a:ea typeface="宋体"/>
                <a:cs typeface="宋体"/>
              </a:rPr>
              <a:t>IPTV Media bookmark metadata </a:t>
            </a:r>
          </a:p>
          <a:p>
            <a:pPr lvl="1">
              <a:spcBef>
                <a:spcPct val="0"/>
              </a:spcBef>
            </a:pPr>
            <a:r>
              <a:rPr lang="en-US" sz="2200" dirty="0" smtClean="0">
                <a:ea typeface="宋体"/>
                <a:cs typeface="宋体"/>
              </a:rPr>
              <a:t>Secure Time, DRM Server Side API  and Trust Hierarchy interoperability</a:t>
            </a:r>
          </a:p>
          <a:p>
            <a:pPr marL="457200" lvl="1" indent="0">
              <a:spcBef>
                <a:spcPct val="0"/>
              </a:spcBef>
              <a:buNone/>
            </a:pPr>
            <a:endParaRPr lang="en-US" sz="2200" b="1" u="sng" dirty="0" smtClean="0">
              <a:ea typeface="宋体"/>
              <a:cs typeface="宋体"/>
            </a:endParaRPr>
          </a:p>
          <a:p>
            <a:pPr marL="457200" lvl="1" indent="0">
              <a:spcBef>
                <a:spcPct val="0"/>
              </a:spcBef>
              <a:buNone/>
            </a:pPr>
            <a:r>
              <a:rPr lang="en-US" sz="2200" b="1" u="sng" dirty="0" smtClean="0">
                <a:ea typeface="宋体"/>
                <a:cs typeface="宋体"/>
              </a:rPr>
              <a:t>Current Activity</a:t>
            </a:r>
            <a:endParaRPr lang="en-US" sz="2200" b="1" u="sng" dirty="0">
              <a:ea typeface="宋体"/>
              <a:cs typeface="宋体"/>
            </a:endParaRPr>
          </a:p>
          <a:p>
            <a:pPr lvl="1">
              <a:spcBef>
                <a:spcPct val="0"/>
              </a:spcBef>
            </a:pPr>
            <a:r>
              <a:rPr lang="en-GB" sz="2200" dirty="0" smtClean="0">
                <a:ea typeface="宋体"/>
                <a:cs typeface="宋体"/>
              </a:rPr>
              <a:t>Internet-sourced content and inter-provider CoD services</a:t>
            </a:r>
          </a:p>
          <a:p>
            <a:pPr lvl="1">
              <a:spcBef>
                <a:spcPct val="0"/>
              </a:spcBef>
            </a:pPr>
            <a:r>
              <a:rPr lang="en-GB" sz="2200" dirty="0" smtClean="0">
                <a:ea typeface="宋体"/>
                <a:cs typeface="宋体"/>
              </a:rPr>
              <a:t>Identification and authentication</a:t>
            </a:r>
          </a:p>
          <a:p>
            <a:pPr lvl="1">
              <a:spcBef>
                <a:spcPct val="0"/>
              </a:spcBef>
            </a:pPr>
            <a:r>
              <a:rPr lang="en-US" sz="2200" dirty="0" smtClean="0"/>
              <a:t>Technical Report on Mobile IPTV </a:t>
            </a:r>
            <a:r>
              <a:rPr lang="en-US" sz="2200" dirty="0" err="1" smtClean="0"/>
              <a:t>QoS</a:t>
            </a:r>
            <a:endParaRPr lang="en-US" sz="2200" dirty="0" smtClean="0"/>
          </a:p>
          <a:p>
            <a:pPr lvl="1">
              <a:spcBef>
                <a:spcPct val="0"/>
              </a:spcBef>
            </a:pPr>
            <a:r>
              <a:rPr lang="en-GB" sz="2200" dirty="0">
                <a:ea typeface="宋体"/>
                <a:cs typeface="宋体"/>
              </a:rPr>
              <a:t>Test cases for Emergency Alert Service and IMS </a:t>
            </a:r>
            <a:r>
              <a:rPr lang="en-GB" sz="2200" dirty="0" smtClean="0">
                <a:ea typeface="宋体"/>
                <a:cs typeface="宋体"/>
              </a:rPr>
              <a:t/>
            </a:r>
            <a:br>
              <a:rPr lang="en-GB" sz="2200" dirty="0" smtClean="0">
                <a:ea typeface="宋体"/>
                <a:cs typeface="宋体"/>
              </a:rPr>
            </a:br>
            <a:r>
              <a:rPr lang="en-GB" sz="2200" dirty="0" err="1" smtClean="0">
                <a:ea typeface="宋体"/>
                <a:cs typeface="宋体"/>
              </a:rPr>
              <a:t>CoD</a:t>
            </a:r>
            <a:endParaRPr lang="en-GB" sz="2200" dirty="0" smtClean="0">
              <a:ea typeface="宋体"/>
              <a:cs typeface="宋体"/>
            </a:endParaRPr>
          </a:p>
          <a:p>
            <a:pPr lvl="1">
              <a:spcBef>
                <a:spcPct val="0"/>
              </a:spcBef>
            </a:pPr>
            <a:endParaRPr lang="en-GB" sz="2400" dirty="0">
              <a:ea typeface="宋体"/>
              <a:cs typeface="宋体"/>
            </a:endParaRPr>
          </a:p>
          <a:p>
            <a:pPr lvl="1">
              <a:spcBef>
                <a:spcPct val="0"/>
              </a:spcBef>
            </a:pPr>
            <a:endParaRPr lang="en-GB" sz="2400" dirty="0" smtClean="0">
              <a:ea typeface="宋体"/>
              <a:cs typeface="宋体"/>
            </a:endParaRPr>
          </a:p>
        </p:txBody>
      </p:sp>
      <p:sp>
        <p:nvSpPr>
          <p:cNvPr id="4" name="Rectangle 6"/>
          <p:cNvSpPr>
            <a:spLocks noGrp="1" noChangeArrowheads="1"/>
          </p:cNvSpPr>
          <p:nvPr>
            <p:ph type="sldNum" sz="quarter" idx="10"/>
          </p:nvPr>
        </p:nvSpPr>
        <p:spPr/>
        <p:txBody>
          <a:bodyPr/>
          <a:lstStyle/>
          <a:p>
            <a:pPr>
              <a:defRPr/>
            </a:pPr>
            <a:fld id="{8CBE5884-64ED-4F0F-B422-B94041988878}" type="slidenum">
              <a:rPr lang="en-US" altLang="zh-CN"/>
              <a:pPr>
                <a:defRPr/>
              </a:pPr>
              <a:t>2</a:t>
            </a:fld>
            <a:endParaRPr lang="en-US" altLang="zh-CN"/>
          </a:p>
        </p:txBody>
      </p:sp>
    </p:spTree>
    <p:extLst>
      <p:ext uri="{BB962C8B-B14F-4D97-AF65-F5344CB8AC3E}">
        <p14:creationId xmlns:p14="http://schemas.microsoft.com/office/powerpoint/2010/main" xmlns="" val="38635244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Rot="1" noChangeArrowheads="1"/>
          </p:cNvSpPr>
          <p:nvPr>
            <p:ph type="title"/>
          </p:nvPr>
        </p:nvSpPr>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IIF Publications (cont’d)</a:t>
            </a:r>
          </a:p>
        </p:txBody>
      </p:sp>
      <p:sp>
        <p:nvSpPr>
          <p:cNvPr id="34820" name="Rectangle 3"/>
          <p:cNvSpPr>
            <a:spLocks noGrp="1" noRot="1" noChangeArrowheads="1"/>
          </p:cNvSpPr>
          <p:nvPr>
            <p:ph idx="1"/>
          </p:nvPr>
        </p:nvSpPr>
        <p:spPr/>
        <p:txBody>
          <a:bodyPr lIns="90000" tIns="46800" rIns="90000" bIns="46800"/>
          <a:lstStyle/>
          <a:p>
            <a:pPr marL="333375" indent="-333375" defTabSz="457200">
              <a:lnSpc>
                <a:spcPct val="90000"/>
              </a:lnSpc>
              <a:spcBef>
                <a:spcPts val="200"/>
              </a:spcBef>
              <a:buClr>
                <a:schemeClr val="tx1"/>
              </a:buClr>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b="1" smtClean="0">
                <a:ea typeface="宋体"/>
                <a:cs typeface="宋体"/>
              </a:rPr>
              <a:t>ATIS-0800003</a:t>
            </a:r>
          </a:p>
          <a:p>
            <a:pPr marL="333375" indent="-333375" defTabSz="457200">
              <a:lnSpc>
                <a:spcPct val="90000"/>
              </a:lnSpc>
              <a:spcBef>
                <a:spcPts val="200"/>
              </a:spcBef>
              <a:buClr>
                <a:schemeClr val="tx1"/>
              </a:buCl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smtClean="0">
                <a:ea typeface="宋体"/>
                <a:cs typeface="宋体"/>
              </a:rPr>
              <a:t>Title</a:t>
            </a:r>
            <a:r>
              <a:rPr lang="en-GB" sz="2000" smtClean="0">
                <a:ea typeface="宋体"/>
                <a:cs typeface="宋体"/>
              </a:rPr>
              <a:t>: IPTV Architecture Roadmap</a:t>
            </a:r>
          </a:p>
          <a:p>
            <a:pPr marL="333375" indent="-333375" defTabSz="457200">
              <a:lnSpc>
                <a:spcPct val="90000"/>
              </a:lnSpc>
              <a:spcBef>
                <a:spcPts val="200"/>
              </a:spcBef>
              <a:buClr>
                <a:schemeClr val="tx1"/>
              </a:buCl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smtClean="0">
                <a:solidFill>
                  <a:srgbClr val="CCCCFF"/>
                </a:solidFill>
                <a:ea typeface="宋体"/>
                <a:cs typeface="宋体"/>
                <a:hlinkClick r:id="rId3"/>
              </a:rPr>
              <a:t>https://www.atis.org/docstore/product.aspx?id=22572</a:t>
            </a:r>
            <a:r>
              <a:rPr lang="en-GB" sz="2000" smtClean="0">
                <a:ea typeface="宋体"/>
                <a:cs typeface="宋体"/>
              </a:rPr>
              <a:t> </a:t>
            </a:r>
          </a:p>
          <a:p>
            <a:pPr marL="333375" indent="-333375" defTabSz="457200">
              <a:lnSpc>
                <a:spcPct val="90000"/>
              </a:lnSpc>
              <a:spcBef>
                <a:spcPts val="200"/>
              </a:spcBef>
              <a:buClr>
                <a:schemeClr val="tx1"/>
              </a:buCl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smtClean="0">
                <a:ea typeface="宋体"/>
                <a:cs typeface="宋体"/>
              </a:rPr>
              <a:t>Description</a:t>
            </a:r>
            <a:r>
              <a:rPr lang="en-GB" sz="2000" smtClean="0">
                <a:ea typeface="宋体"/>
                <a:cs typeface="宋体"/>
              </a:rPr>
              <a:t>: The IPTV Architecture Roadmap is intended as a companion to ATIS-0800002, </a:t>
            </a:r>
            <a:r>
              <a:rPr lang="en-GB" sz="2000" i="1" smtClean="0">
                <a:ea typeface="宋体"/>
                <a:cs typeface="宋体"/>
              </a:rPr>
              <a:t>IPTV Architecture Requirements</a:t>
            </a:r>
            <a:r>
              <a:rPr lang="en-GB" sz="2000" smtClean="0">
                <a:ea typeface="宋体"/>
                <a:cs typeface="宋体"/>
              </a:rPr>
              <a:t>.  This document is intended to help guide the architecture specification development work of the IIF. The Roadmap provides an industry consensus perspective on the prioritization and scoping of the specification development efforts of the IIF.</a:t>
            </a:r>
          </a:p>
          <a:p>
            <a:pPr marL="333375" indent="-333375" defTabSz="457200">
              <a:lnSpc>
                <a:spcPct val="90000"/>
              </a:lnSpc>
              <a:spcBef>
                <a:spcPts val="200"/>
              </a:spcBef>
              <a:buClr>
                <a:schemeClr val="tx1"/>
              </a:buClr>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sz="2000" smtClean="0">
              <a:ea typeface="宋体"/>
              <a:cs typeface="宋体"/>
            </a:endParaRPr>
          </a:p>
          <a:p>
            <a:pPr marL="333375" indent="-333375" defTabSz="457200">
              <a:lnSpc>
                <a:spcPct val="90000"/>
              </a:lnSpc>
              <a:spcBef>
                <a:spcPts val="200"/>
              </a:spcBef>
              <a:buClr>
                <a:schemeClr val="tx1"/>
              </a:buClr>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b="1" smtClean="0">
                <a:ea typeface="宋体"/>
                <a:cs typeface="宋体"/>
              </a:rPr>
              <a:t>ATIS-0800004</a:t>
            </a:r>
          </a:p>
          <a:p>
            <a:pPr marL="333375" indent="-333375" defTabSz="457200">
              <a:lnSpc>
                <a:spcPct val="90000"/>
              </a:lnSpc>
              <a:spcBef>
                <a:spcPts val="200"/>
              </a:spcBef>
              <a:buClr>
                <a:schemeClr val="tx1"/>
              </a:buCl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smtClean="0">
                <a:ea typeface="宋体"/>
                <a:cs typeface="宋体"/>
              </a:rPr>
              <a:t>Title</a:t>
            </a:r>
            <a:r>
              <a:rPr lang="en-GB" sz="2000" smtClean="0">
                <a:ea typeface="宋体"/>
                <a:cs typeface="宋体"/>
              </a:rPr>
              <a:t>: IPTV QoS Framework Document</a:t>
            </a:r>
          </a:p>
          <a:p>
            <a:pPr marL="333375" indent="-333375" defTabSz="457200">
              <a:lnSpc>
                <a:spcPct val="90000"/>
              </a:lnSpc>
              <a:spcBef>
                <a:spcPts val="200"/>
              </a:spcBef>
              <a:buClr>
                <a:schemeClr val="tx1"/>
              </a:buCl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smtClean="0">
                <a:solidFill>
                  <a:srgbClr val="CCCCFF"/>
                </a:solidFill>
                <a:ea typeface="宋体"/>
                <a:cs typeface="宋体"/>
                <a:hlinkClick r:id="rId4"/>
              </a:rPr>
              <a:t>https://www.atis.org/docstore/product.aspx?id=22624</a:t>
            </a:r>
            <a:r>
              <a:rPr lang="en-GB" sz="2000" smtClean="0">
                <a:ea typeface="宋体"/>
                <a:cs typeface="宋体"/>
              </a:rPr>
              <a:t> </a:t>
            </a:r>
          </a:p>
          <a:p>
            <a:pPr marL="333375" indent="-333375" defTabSz="457200">
              <a:lnSpc>
                <a:spcPct val="90000"/>
              </a:lnSpc>
              <a:spcBef>
                <a:spcPts val="200"/>
              </a:spcBef>
              <a:buClr>
                <a:schemeClr val="tx1"/>
              </a:buCl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smtClean="0">
                <a:ea typeface="宋体"/>
                <a:cs typeface="宋体"/>
              </a:rPr>
              <a:t>Description</a:t>
            </a:r>
            <a:r>
              <a:rPr lang="en-GB" sz="2000" smtClean="0">
                <a:ea typeface="宋体"/>
                <a:cs typeface="宋体"/>
              </a:rPr>
              <a:t>: This document provides an initial industry consensus view of scope, definitions, and tools to support the creation of IPTV QoS metrics and measurements within ATIS IPTV Interoperability Forum (IIF).</a:t>
            </a:r>
          </a:p>
          <a:p>
            <a:pPr marL="333375" indent="-333375" defTabSz="457200">
              <a:lnSpc>
                <a:spcPct val="90000"/>
              </a:lnSpc>
              <a:spcBef>
                <a:spcPts val="200"/>
              </a:spcBef>
              <a:buClr>
                <a:schemeClr val="tx1"/>
              </a:buClr>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sz="2000" smtClean="0">
              <a:ea typeface="宋体"/>
              <a:cs typeface="宋体"/>
            </a:endParaRPr>
          </a:p>
        </p:txBody>
      </p:sp>
      <p:sp>
        <p:nvSpPr>
          <p:cNvPr id="5" name="Rectangle 6"/>
          <p:cNvSpPr>
            <a:spLocks noGrp="1" noChangeArrowheads="1"/>
          </p:cNvSpPr>
          <p:nvPr>
            <p:ph type="sldNum" sz="quarter" idx="10"/>
          </p:nvPr>
        </p:nvSpPr>
        <p:spPr/>
        <p:txBody>
          <a:bodyPr/>
          <a:lstStyle/>
          <a:p>
            <a:pPr>
              <a:defRPr/>
            </a:pPr>
            <a:fld id="{C02F3FB5-9889-4696-B084-3F676E6A7C69}" type="slidenum">
              <a:rPr lang="en-US" altLang="zh-CN"/>
              <a:pPr>
                <a:defRPr/>
              </a:pPr>
              <a:t>20</a:t>
            </a:fld>
            <a:endParaRPr lang="en-US" altLang="zh-CN"/>
          </a:p>
        </p:txBody>
      </p:sp>
    </p:spTree>
    <p:extLst>
      <p:ext uri="{BB962C8B-B14F-4D97-AF65-F5344CB8AC3E}">
        <p14:creationId xmlns:p14="http://schemas.microsoft.com/office/powerpoint/2010/main" xmlns="" val="108479808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Rot="1" noChangeArrowheads="1"/>
          </p:cNvSpPr>
          <p:nvPr>
            <p:ph type="title"/>
          </p:nvPr>
        </p:nvSpPr>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IIF Publications (cont’d)</a:t>
            </a:r>
          </a:p>
        </p:txBody>
      </p:sp>
      <p:sp>
        <p:nvSpPr>
          <p:cNvPr id="36868" name="Rectangle 3"/>
          <p:cNvSpPr>
            <a:spLocks noGrp="1" noRot="1" noChangeArrowheads="1"/>
          </p:cNvSpPr>
          <p:nvPr>
            <p:ph idx="1"/>
          </p:nvPr>
        </p:nvSpPr>
        <p:spPr/>
        <p:txBody>
          <a:bodyPr lIns="90000" tIns="46800" rIns="90000" bIns="46800"/>
          <a:lstStyle/>
          <a:p>
            <a:pPr marL="333375" indent="-333375" defTabSz="457200">
              <a:lnSpc>
                <a:spcPct val="90000"/>
              </a:lnSpc>
              <a:spcBef>
                <a:spcPts val="200"/>
              </a:spcBef>
              <a:buClr>
                <a:schemeClr val="tx1"/>
              </a:buClr>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b="1" dirty="0" smtClean="0">
                <a:ea typeface="宋体"/>
                <a:cs typeface="宋体"/>
              </a:rPr>
              <a:t>ATIS-0800005</a:t>
            </a:r>
          </a:p>
          <a:p>
            <a:pPr marL="333375" indent="-333375" defTabSz="457200">
              <a:lnSpc>
                <a:spcPct val="90000"/>
              </a:lnSpc>
              <a:spcBef>
                <a:spcPts val="200"/>
              </a:spcBef>
              <a:buClr>
                <a:schemeClr val="tx1"/>
              </a:buCl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Title</a:t>
            </a:r>
            <a:r>
              <a:rPr lang="en-GB" sz="2000" dirty="0" smtClean="0">
                <a:ea typeface="宋体"/>
                <a:cs typeface="宋体"/>
              </a:rPr>
              <a:t>: IPTV Packet Loss Issue Report</a:t>
            </a:r>
          </a:p>
          <a:p>
            <a:pPr marL="333375" indent="-333375" defTabSz="457200">
              <a:lnSpc>
                <a:spcPct val="90000"/>
              </a:lnSpc>
              <a:spcBef>
                <a:spcPts val="200"/>
              </a:spcBef>
              <a:spcAft>
                <a:spcPts val="250"/>
              </a:spcAft>
              <a:buClr>
                <a:schemeClr val="tx1"/>
              </a:buCl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dirty="0" smtClean="0">
                <a:solidFill>
                  <a:srgbClr val="CCCCFF"/>
                </a:solidFill>
                <a:ea typeface="宋体"/>
                <a:cs typeface="宋体"/>
                <a:hlinkClick r:id="rId3"/>
              </a:rPr>
              <a:t>https://www.atis.org/docstore/product.aspx?id=22659</a:t>
            </a:r>
            <a:r>
              <a:rPr lang="en-GB" sz="2000" dirty="0" smtClean="0">
                <a:ea typeface="宋体"/>
                <a:cs typeface="宋体"/>
              </a:rPr>
              <a:t> </a:t>
            </a:r>
          </a:p>
          <a:p>
            <a:pPr marL="333375" indent="-333375" defTabSz="457200">
              <a:lnSpc>
                <a:spcPct val="90000"/>
              </a:lnSpc>
              <a:spcBef>
                <a:spcPts val="200"/>
              </a:spcBef>
              <a:buClr>
                <a:schemeClr val="tx1"/>
              </a:buCl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Description</a:t>
            </a:r>
            <a:r>
              <a:rPr lang="en-GB" sz="2000" dirty="0" smtClean="0">
                <a:ea typeface="宋体"/>
                <a:cs typeface="宋体"/>
              </a:rPr>
              <a:t>: The IPTV Packet Loss Issue report is a technical report that explores a range of potential solutions to the problem of packet loss and makes recommendations regarding their applicability for an IPTV service.</a:t>
            </a:r>
          </a:p>
          <a:p>
            <a:pPr marL="333375" indent="-333375" defTabSz="457200">
              <a:lnSpc>
                <a:spcPct val="90000"/>
              </a:lnSpc>
              <a:spcBef>
                <a:spcPts val="200"/>
              </a:spcBef>
              <a:buClr>
                <a:schemeClr val="tx1"/>
              </a:buClr>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sz="2000" dirty="0" smtClean="0">
              <a:ea typeface="宋体"/>
              <a:cs typeface="宋体"/>
            </a:endParaRPr>
          </a:p>
          <a:p>
            <a:pPr marL="333375" indent="-333375" defTabSz="457200">
              <a:lnSpc>
                <a:spcPct val="90000"/>
              </a:lnSpc>
              <a:spcBef>
                <a:spcPts val="200"/>
              </a:spcBef>
              <a:buClr>
                <a:schemeClr val="tx1"/>
              </a:buClr>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b="1" dirty="0" smtClean="0">
                <a:ea typeface="宋体"/>
                <a:cs typeface="宋体"/>
              </a:rPr>
              <a:t>ATIS-0800006.v002</a:t>
            </a:r>
          </a:p>
          <a:p>
            <a:pPr marL="333375" indent="-333375" defTabSz="457200">
              <a:lnSpc>
                <a:spcPct val="90000"/>
              </a:lnSpc>
              <a:spcBef>
                <a:spcPts val="200"/>
              </a:spcBef>
              <a:buClr>
                <a:schemeClr val="tx1"/>
              </a:buCl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Title</a:t>
            </a:r>
            <a:r>
              <a:rPr lang="en-GB" sz="2000" dirty="0" smtClean="0">
                <a:ea typeface="宋体"/>
                <a:cs typeface="宋体"/>
              </a:rPr>
              <a:t>: IIF Default Scrambling Algorithm</a:t>
            </a:r>
          </a:p>
          <a:p>
            <a:pPr marL="333375" indent="-333375" defTabSz="457200">
              <a:lnSpc>
                <a:spcPct val="90000"/>
              </a:lnSpc>
              <a:spcBef>
                <a:spcPts val="200"/>
              </a:spcBef>
              <a:buClr>
                <a:schemeClr val="tx1"/>
              </a:buCl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dirty="0">
                <a:ea typeface="宋体"/>
                <a:cs typeface="宋体"/>
                <a:hlinkClick r:id="rId4"/>
              </a:rPr>
              <a:t>http://</a:t>
            </a:r>
            <a:r>
              <a:rPr lang="en-GB" sz="2000" dirty="0" smtClean="0">
                <a:ea typeface="宋体"/>
                <a:cs typeface="宋体"/>
                <a:hlinkClick r:id="rId4"/>
              </a:rPr>
              <a:t>www.atis.org/docstore/product.aspx?id=25435</a:t>
            </a:r>
            <a:endParaRPr lang="en-GB" sz="2000" dirty="0" smtClean="0">
              <a:ea typeface="宋体"/>
              <a:cs typeface="宋体"/>
            </a:endParaRPr>
          </a:p>
          <a:p>
            <a:pPr marL="333375" indent="-333375" defTabSz="457200">
              <a:lnSpc>
                <a:spcPct val="90000"/>
              </a:lnSpc>
              <a:spcBef>
                <a:spcPts val="200"/>
              </a:spcBef>
              <a:buClr>
                <a:schemeClr val="tx1"/>
              </a:buCl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Description</a:t>
            </a:r>
            <a:r>
              <a:rPr lang="en-GB" sz="2000" dirty="0" smtClean="0">
                <a:ea typeface="宋体"/>
                <a:cs typeface="宋体"/>
              </a:rPr>
              <a:t>: This document provides the IIF Default Scrambling Algorithm (IDSA) Interoperability Specification.  It supports interoperability by specifying a default scrambling/de-scrambling algorithm for the MPEG-2 Transport Stream and the scrambling algorithm </a:t>
            </a:r>
            <a:r>
              <a:rPr lang="en-GB" sz="2000" dirty="0" err="1" smtClean="0">
                <a:ea typeface="宋体"/>
                <a:cs typeface="宋体"/>
              </a:rPr>
              <a:t>signaling</a:t>
            </a:r>
            <a:r>
              <a:rPr lang="en-GB" sz="2000" dirty="0" smtClean="0">
                <a:ea typeface="宋体"/>
                <a:cs typeface="宋体"/>
              </a:rPr>
              <a:t>. </a:t>
            </a:r>
          </a:p>
        </p:txBody>
      </p:sp>
      <p:sp>
        <p:nvSpPr>
          <p:cNvPr id="5" name="Rectangle 6"/>
          <p:cNvSpPr>
            <a:spLocks noGrp="1" noChangeArrowheads="1"/>
          </p:cNvSpPr>
          <p:nvPr>
            <p:ph type="sldNum" sz="quarter" idx="10"/>
          </p:nvPr>
        </p:nvSpPr>
        <p:spPr/>
        <p:txBody>
          <a:bodyPr/>
          <a:lstStyle/>
          <a:p>
            <a:pPr>
              <a:defRPr/>
            </a:pPr>
            <a:fld id="{D4077057-7451-477F-ACFE-D9AAEEE108D9}" type="slidenum">
              <a:rPr lang="en-US" altLang="zh-CN"/>
              <a:pPr>
                <a:defRPr/>
              </a:pPr>
              <a:t>21</a:t>
            </a:fld>
            <a:endParaRPr lang="en-US" altLang="zh-CN"/>
          </a:p>
        </p:txBody>
      </p:sp>
    </p:spTree>
    <p:extLst>
      <p:ext uri="{BB962C8B-B14F-4D97-AF65-F5344CB8AC3E}">
        <p14:creationId xmlns:p14="http://schemas.microsoft.com/office/powerpoint/2010/main" xmlns="" val="333451111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Rot="1" noChangeArrowheads="1"/>
          </p:cNvSpPr>
          <p:nvPr>
            <p:ph type="title"/>
          </p:nvPr>
        </p:nvSpPr>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IIF Publications (cont’d)</a:t>
            </a:r>
          </a:p>
        </p:txBody>
      </p:sp>
      <p:sp>
        <p:nvSpPr>
          <p:cNvPr id="38914" name="Rectangle 2"/>
          <p:cNvSpPr>
            <a:spLocks noGrp="1" noRot="1" noChangeArrowheads="1"/>
          </p:cNvSpPr>
          <p:nvPr>
            <p:ph idx="1"/>
          </p:nvPr>
        </p:nvSpPr>
        <p:spPr/>
        <p:txBody>
          <a:bodyPr lIns="90000" tIns="46800" rIns="90000" bIns="46800"/>
          <a:lstStyle/>
          <a:p>
            <a:pPr marL="333375" indent="-333375" defTabSz="457200">
              <a:lnSpc>
                <a:spcPct val="90000"/>
              </a:lnSpc>
              <a:spcBef>
                <a:spcPts val="200"/>
              </a:spcBef>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b="1" dirty="0" smtClean="0">
                <a:ea typeface="宋体"/>
                <a:cs typeface="宋体"/>
              </a:rPr>
              <a:t>ATIS-0800007</a:t>
            </a:r>
          </a:p>
          <a:p>
            <a:pPr marL="333375" indent="-333375" defTabSz="457200">
              <a:lnSpc>
                <a:spcPct val="90000"/>
              </a:lnSpc>
              <a:spcBef>
                <a:spcPts val="2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Title</a:t>
            </a:r>
            <a:r>
              <a:rPr lang="en-GB" sz="2000" dirty="0" smtClean="0">
                <a:ea typeface="宋体"/>
                <a:cs typeface="宋体"/>
              </a:rPr>
              <a:t>: IPTV High Level Architecture</a:t>
            </a:r>
          </a:p>
          <a:p>
            <a:pPr marL="333375" indent="-333375" defTabSz="457200">
              <a:lnSpc>
                <a:spcPct val="90000"/>
              </a:lnSpc>
              <a:spcBef>
                <a:spcPts val="2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dirty="0" smtClean="0">
                <a:solidFill>
                  <a:srgbClr val="CCCCFF"/>
                </a:solidFill>
                <a:ea typeface="宋体"/>
                <a:cs typeface="宋体"/>
                <a:hlinkClick r:id="rId3"/>
              </a:rPr>
              <a:t>https://www.atis.org/docstore/product.aspx?id=22679</a:t>
            </a:r>
            <a:r>
              <a:rPr lang="en-GB" sz="2000" dirty="0" smtClean="0">
                <a:ea typeface="宋体"/>
                <a:cs typeface="宋体"/>
              </a:rPr>
              <a:t> </a:t>
            </a:r>
          </a:p>
          <a:p>
            <a:pPr marL="333375" indent="-333375" defTabSz="457200">
              <a:lnSpc>
                <a:spcPct val="90000"/>
              </a:lnSpc>
              <a:spcBef>
                <a:spcPts val="2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Description</a:t>
            </a:r>
            <a:r>
              <a:rPr lang="en-GB" sz="2000" dirty="0" smtClean="0">
                <a:ea typeface="宋体"/>
                <a:cs typeface="宋体"/>
              </a:rPr>
              <a:t>: This document provides a high level architectural framework for end-to-end systems’ implementation and interoperability for the supporting network design.</a:t>
            </a:r>
          </a:p>
          <a:p>
            <a:pPr marL="333375" indent="-333375" defTabSz="457200">
              <a:lnSpc>
                <a:spcPct val="90000"/>
              </a:lnSpc>
              <a:spcBef>
                <a:spcPts val="200"/>
              </a:spcBef>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sz="2000" dirty="0" smtClean="0">
              <a:ea typeface="宋体"/>
              <a:cs typeface="宋体"/>
            </a:endParaRPr>
          </a:p>
          <a:p>
            <a:pPr marL="333375" indent="-333375" defTabSz="457200">
              <a:lnSpc>
                <a:spcPct val="90000"/>
              </a:lnSpc>
              <a:spcBef>
                <a:spcPts val="200"/>
              </a:spcBef>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b="1" dirty="0" smtClean="0">
                <a:ea typeface="宋体"/>
                <a:cs typeface="宋体"/>
              </a:rPr>
              <a:t>ATIS-0800008.v002</a:t>
            </a:r>
          </a:p>
          <a:p>
            <a:pPr marL="333375" indent="-333375" defTabSz="457200">
              <a:lnSpc>
                <a:spcPct val="90000"/>
              </a:lnSpc>
              <a:spcBef>
                <a:spcPts val="2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Title</a:t>
            </a:r>
            <a:r>
              <a:rPr lang="en-GB" sz="2000" dirty="0" smtClean="0">
                <a:ea typeface="宋体"/>
                <a:cs typeface="宋体"/>
              </a:rPr>
              <a:t>: QoS Metrics for Linear Broadcast IPTV</a:t>
            </a:r>
          </a:p>
          <a:p>
            <a:pPr marL="333375" indent="-333375" defTabSz="457200">
              <a:lnSpc>
                <a:spcPct val="90000"/>
              </a:lnSpc>
              <a:spcBef>
                <a:spcPts val="2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dirty="0">
                <a:ea typeface="宋体"/>
                <a:cs typeface="宋体"/>
                <a:hlinkClick r:id="rId4"/>
              </a:rPr>
              <a:t>http://</a:t>
            </a:r>
            <a:r>
              <a:rPr lang="en-GB" sz="2000" dirty="0" smtClean="0">
                <a:ea typeface="宋体"/>
                <a:cs typeface="宋体"/>
                <a:hlinkClick r:id="rId4"/>
              </a:rPr>
              <a:t>www.atis.org/docstore/product.aspx?id=25549</a:t>
            </a:r>
            <a:r>
              <a:rPr lang="en-GB" sz="2000" dirty="0" smtClean="0">
                <a:ea typeface="宋体"/>
                <a:cs typeface="宋体"/>
              </a:rPr>
              <a:t> </a:t>
            </a:r>
            <a:endParaRPr lang="en-GB" sz="2000" dirty="0">
              <a:ea typeface="宋体"/>
              <a:cs typeface="宋体"/>
            </a:endParaRPr>
          </a:p>
          <a:p>
            <a:pPr marL="333375" indent="-333375" defTabSz="457200">
              <a:lnSpc>
                <a:spcPct val="90000"/>
              </a:lnSpc>
              <a:spcBef>
                <a:spcPts val="2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Description</a:t>
            </a:r>
            <a:r>
              <a:rPr lang="en-GB" sz="2000" dirty="0" smtClean="0">
                <a:ea typeface="宋体"/>
                <a:cs typeface="宋体"/>
              </a:rPr>
              <a:t>: This document defines a base set of Quality of Service (QoS) metrics for Linear/Broadcast IPTV service. </a:t>
            </a:r>
          </a:p>
        </p:txBody>
      </p:sp>
      <p:sp>
        <p:nvSpPr>
          <p:cNvPr id="4" name="Rectangle 6"/>
          <p:cNvSpPr>
            <a:spLocks noGrp="1" noChangeArrowheads="1"/>
          </p:cNvSpPr>
          <p:nvPr>
            <p:ph type="sldNum" sz="quarter" idx="10"/>
          </p:nvPr>
        </p:nvSpPr>
        <p:spPr/>
        <p:txBody>
          <a:bodyPr/>
          <a:lstStyle/>
          <a:p>
            <a:pPr>
              <a:defRPr/>
            </a:pPr>
            <a:fld id="{226D00F2-C077-4F30-8BCC-04EDCDB828F9}" type="slidenum">
              <a:rPr lang="en-US" altLang="zh-CN"/>
              <a:pPr>
                <a:defRPr/>
              </a:pPr>
              <a:t>22</a:t>
            </a:fld>
            <a:endParaRPr lang="en-US" altLang="zh-CN"/>
          </a:p>
        </p:txBody>
      </p:sp>
    </p:spTree>
    <p:extLst>
      <p:ext uri="{BB962C8B-B14F-4D97-AF65-F5344CB8AC3E}">
        <p14:creationId xmlns:p14="http://schemas.microsoft.com/office/powerpoint/2010/main" xmlns="" val="289948085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Rot="1" noChangeArrowheads="1"/>
          </p:cNvSpPr>
          <p:nvPr>
            <p:ph type="title"/>
          </p:nvPr>
        </p:nvSpPr>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IIF Publications (cont’d)</a:t>
            </a:r>
          </a:p>
        </p:txBody>
      </p:sp>
      <p:sp>
        <p:nvSpPr>
          <p:cNvPr id="40962" name="Rectangle 2"/>
          <p:cNvSpPr>
            <a:spLocks noGrp="1" noRot="1" noChangeArrowheads="1"/>
          </p:cNvSpPr>
          <p:nvPr>
            <p:ph idx="1"/>
          </p:nvPr>
        </p:nvSpPr>
        <p:spPr/>
        <p:txBody>
          <a:bodyPr lIns="90000" tIns="46800" rIns="90000" bIns="46800"/>
          <a:lstStyle/>
          <a:p>
            <a:pPr marL="333375" indent="-333375" defTabSz="457200">
              <a:lnSpc>
                <a:spcPct val="90000"/>
              </a:lnSpc>
              <a:spcBef>
                <a:spcPts val="200"/>
              </a:spcBef>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b="1" smtClean="0">
                <a:ea typeface="宋体"/>
                <a:cs typeface="宋体"/>
              </a:rPr>
              <a:t>ATIS-0800009.v002</a:t>
            </a:r>
          </a:p>
          <a:p>
            <a:pPr marL="333375" indent="-333375" defTabSz="457200">
              <a:lnSpc>
                <a:spcPct val="90000"/>
              </a:lnSpc>
              <a:spcBef>
                <a:spcPts val="2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smtClean="0">
                <a:ea typeface="宋体"/>
                <a:cs typeface="宋体"/>
              </a:rPr>
              <a:t>Title</a:t>
            </a:r>
            <a:r>
              <a:rPr lang="en-GB" sz="2000" smtClean="0">
                <a:ea typeface="宋体"/>
                <a:cs typeface="宋体"/>
              </a:rPr>
              <a:t>: Remote Management of Devices in the Consumer Domain for IPTV Services</a:t>
            </a:r>
          </a:p>
          <a:p>
            <a:pPr marL="333375" indent="-333375" defTabSz="457200">
              <a:lnSpc>
                <a:spcPct val="90000"/>
              </a:lnSpc>
              <a:spcBef>
                <a:spcPts val="2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smtClean="0">
                <a:solidFill>
                  <a:srgbClr val="CCCCFF"/>
                </a:solidFill>
                <a:ea typeface="宋体"/>
                <a:cs typeface="宋体"/>
                <a:hlinkClick r:id="rId3"/>
              </a:rPr>
              <a:t>https://www.atis.org/docstore/product.aspx?id=22867</a:t>
            </a:r>
            <a:r>
              <a:rPr lang="en-GB" sz="2000" smtClean="0">
                <a:ea typeface="宋体"/>
                <a:cs typeface="宋体"/>
              </a:rPr>
              <a:t> </a:t>
            </a:r>
          </a:p>
          <a:p>
            <a:pPr marL="333375" indent="-333375" defTabSz="457200">
              <a:lnSpc>
                <a:spcPct val="90000"/>
              </a:lnSpc>
              <a:spcBef>
                <a:spcPts val="2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smtClean="0">
                <a:ea typeface="宋体"/>
                <a:cs typeface="宋体"/>
              </a:rPr>
              <a:t>Description</a:t>
            </a:r>
            <a:r>
              <a:rPr lang="en-GB" sz="2000" smtClean="0">
                <a:ea typeface="宋体"/>
                <a:cs typeface="宋体"/>
              </a:rPr>
              <a:t>: This document covers remote device management architecture and protocols, software download, provisioning, configuration, and monitoring of devices in the consumer domain for IPTV services.</a:t>
            </a:r>
          </a:p>
          <a:p>
            <a:pPr marL="333375" indent="-333375" defTabSz="457200">
              <a:lnSpc>
                <a:spcPct val="90000"/>
              </a:lnSpc>
              <a:spcBef>
                <a:spcPts val="200"/>
              </a:spcBef>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sz="2000" smtClean="0">
              <a:ea typeface="宋体"/>
              <a:cs typeface="宋体"/>
            </a:endParaRPr>
          </a:p>
          <a:p>
            <a:pPr marL="333375" indent="-333375" defTabSz="457200">
              <a:lnSpc>
                <a:spcPct val="90000"/>
              </a:lnSpc>
              <a:spcBef>
                <a:spcPts val="200"/>
              </a:spcBef>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b="1" smtClean="0">
                <a:ea typeface="宋体"/>
                <a:cs typeface="宋体"/>
              </a:rPr>
              <a:t>ATIS-0800010</a:t>
            </a:r>
          </a:p>
          <a:p>
            <a:pPr marL="333375" indent="-333375" defTabSz="457200">
              <a:lnSpc>
                <a:spcPct val="90000"/>
              </a:lnSpc>
              <a:spcBef>
                <a:spcPts val="2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smtClean="0">
                <a:ea typeface="宋体"/>
                <a:cs typeface="宋体"/>
              </a:rPr>
              <a:t>Title</a:t>
            </a:r>
            <a:r>
              <a:rPr lang="en-GB" sz="2000" smtClean="0">
                <a:ea typeface="宋体"/>
                <a:cs typeface="宋体"/>
              </a:rPr>
              <a:t>: Emergency Alert Provisioning Specifications</a:t>
            </a:r>
          </a:p>
          <a:p>
            <a:pPr marL="333375" indent="-333375" defTabSz="457200">
              <a:lnSpc>
                <a:spcPct val="90000"/>
              </a:lnSpc>
              <a:spcBef>
                <a:spcPts val="2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smtClean="0">
                <a:solidFill>
                  <a:srgbClr val="CCCCFF"/>
                </a:solidFill>
                <a:ea typeface="宋体"/>
                <a:cs typeface="宋体"/>
                <a:hlinkClick r:id="rId4"/>
              </a:rPr>
              <a:t>https://www.atis.org/docstore/product.aspx?id=22927</a:t>
            </a:r>
            <a:r>
              <a:rPr lang="en-GB" sz="2000" smtClean="0">
                <a:ea typeface="宋体"/>
                <a:cs typeface="宋体"/>
              </a:rPr>
              <a:t> </a:t>
            </a:r>
          </a:p>
          <a:p>
            <a:pPr marL="333375" indent="-333375" defTabSz="457200">
              <a:lnSpc>
                <a:spcPct val="90000"/>
              </a:lnSpc>
              <a:spcBef>
                <a:spcPts val="2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smtClean="0">
                <a:ea typeface="宋体"/>
                <a:cs typeface="宋体"/>
              </a:rPr>
              <a:t>Description</a:t>
            </a:r>
            <a:r>
              <a:rPr lang="en-GB" sz="2000" smtClean="0">
                <a:ea typeface="宋体"/>
                <a:cs typeface="宋体"/>
              </a:rPr>
              <a:t>: The Emergency Alert System for IPTV addressed in this document broadens the delivery of EAS messages from a few linear channels to the complete IPTV experience, spanning the full range of activities from live and recorded TV viewing, through games, internet streaming and sourced content, and even including IPTV client menu activities. </a:t>
            </a:r>
          </a:p>
        </p:txBody>
      </p:sp>
      <p:sp>
        <p:nvSpPr>
          <p:cNvPr id="4" name="Rectangle 6"/>
          <p:cNvSpPr>
            <a:spLocks noGrp="1" noChangeArrowheads="1"/>
          </p:cNvSpPr>
          <p:nvPr>
            <p:ph type="sldNum" sz="quarter" idx="10"/>
          </p:nvPr>
        </p:nvSpPr>
        <p:spPr/>
        <p:txBody>
          <a:bodyPr/>
          <a:lstStyle/>
          <a:p>
            <a:pPr>
              <a:defRPr/>
            </a:pPr>
            <a:fld id="{E5C05CA5-48C7-49E0-BCB8-8D81246061D8}" type="slidenum">
              <a:rPr lang="en-US" altLang="zh-CN"/>
              <a:pPr>
                <a:defRPr/>
              </a:pPr>
              <a:t>23</a:t>
            </a:fld>
            <a:endParaRPr lang="en-US" altLang="zh-CN"/>
          </a:p>
        </p:txBody>
      </p:sp>
    </p:spTree>
    <p:extLst>
      <p:ext uri="{BB962C8B-B14F-4D97-AF65-F5344CB8AC3E}">
        <p14:creationId xmlns:p14="http://schemas.microsoft.com/office/powerpoint/2010/main" xmlns="" val="397888683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Rot="1" noChangeArrowheads="1"/>
          </p:cNvSpPr>
          <p:nvPr>
            <p:ph type="title"/>
          </p:nvPr>
        </p:nvSpPr>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IIF Publications (cont’d)</a:t>
            </a:r>
          </a:p>
        </p:txBody>
      </p:sp>
      <p:sp>
        <p:nvSpPr>
          <p:cNvPr id="43010" name="Rectangle 2"/>
          <p:cNvSpPr>
            <a:spLocks noGrp="1" noRot="1" noChangeArrowheads="1"/>
          </p:cNvSpPr>
          <p:nvPr>
            <p:ph idx="1"/>
          </p:nvPr>
        </p:nvSpPr>
        <p:spPr/>
        <p:txBody>
          <a:bodyPr lIns="90000" tIns="46800" rIns="90000" bIns="46800">
            <a:normAutofit lnSpcReduction="10000"/>
          </a:bodyPr>
          <a:lstStyle/>
          <a:p>
            <a:pPr marL="333375" indent="-333375" defTabSz="457200">
              <a:lnSpc>
                <a:spcPct val="80000"/>
              </a:lnSpc>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b="1" smtClean="0">
                <a:ea typeface="宋体"/>
                <a:cs typeface="宋体"/>
              </a:rPr>
              <a:t>ATIS-0800011</a:t>
            </a:r>
          </a:p>
          <a:p>
            <a:pPr marL="333375" indent="-333375" defTabSz="457200">
              <a:lnSpc>
                <a:spcPct val="8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smtClean="0">
                <a:ea typeface="宋体"/>
                <a:cs typeface="宋体"/>
              </a:rPr>
              <a:t>Title</a:t>
            </a:r>
            <a:r>
              <a:rPr lang="en-GB" sz="2000" smtClean="0">
                <a:ea typeface="宋体"/>
                <a:cs typeface="宋体"/>
              </a:rPr>
              <a:t>: QoS Metrics for Public Services</a:t>
            </a:r>
          </a:p>
          <a:p>
            <a:pPr marL="333375" indent="-333375" defTabSz="457200">
              <a:lnSpc>
                <a:spcPct val="8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smtClean="0">
                <a:solidFill>
                  <a:srgbClr val="CCCCFF"/>
                </a:solidFill>
                <a:ea typeface="宋体"/>
                <a:cs typeface="宋体"/>
                <a:hlinkClick r:id="rId3"/>
              </a:rPr>
              <a:t>https://www.atis.org/docstore/product.aspx?id=22790</a:t>
            </a:r>
            <a:r>
              <a:rPr lang="en-GB" sz="2000" i="1" smtClean="0">
                <a:ea typeface="宋体"/>
                <a:cs typeface="宋体"/>
              </a:rPr>
              <a:t> </a:t>
            </a:r>
          </a:p>
          <a:p>
            <a:pPr marL="333375" indent="-333375" defTabSz="457200">
              <a:lnSpc>
                <a:spcPct val="8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smtClean="0">
                <a:ea typeface="宋体"/>
                <a:cs typeface="宋体"/>
              </a:rPr>
              <a:t>Description</a:t>
            </a:r>
            <a:r>
              <a:rPr lang="en-GB" sz="2000" smtClean="0">
                <a:ea typeface="宋体"/>
                <a:cs typeface="宋体"/>
              </a:rPr>
              <a:t>: The goal of this document is to define a base set of QoS metrics for regulatory services, including Emergency Alert Systems, Closed Captioning and Content Advisories, and V-Chip Technology.</a:t>
            </a:r>
          </a:p>
          <a:p>
            <a:pPr marL="333375" indent="-333375" defTabSz="457200">
              <a:lnSpc>
                <a:spcPct val="8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sz="2000" b="1" smtClean="0">
              <a:ea typeface="宋体"/>
              <a:cs typeface="宋体"/>
            </a:endParaRPr>
          </a:p>
          <a:p>
            <a:pPr marL="333375" indent="-333375" defTabSz="457200">
              <a:lnSpc>
                <a:spcPct val="80000"/>
              </a:lnSpc>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b="1" smtClean="0">
                <a:ea typeface="宋体"/>
                <a:cs typeface="宋体"/>
              </a:rPr>
              <a:t>ATIS-0800012</a:t>
            </a:r>
          </a:p>
          <a:p>
            <a:pPr marL="333375" indent="-333375" defTabSz="457200">
              <a:lnSpc>
                <a:spcPct val="8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smtClean="0">
                <a:ea typeface="宋体"/>
                <a:cs typeface="宋体"/>
              </a:rPr>
              <a:t>Title</a:t>
            </a:r>
            <a:r>
              <a:rPr lang="en-GB" sz="2000" smtClean="0">
                <a:ea typeface="宋体"/>
                <a:cs typeface="宋体"/>
              </a:rPr>
              <a:t>: IPTV Emergency Alert System Metadata Specification</a:t>
            </a:r>
          </a:p>
          <a:p>
            <a:pPr marL="333375" indent="-333375" defTabSz="457200">
              <a:lnSpc>
                <a:spcPct val="8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smtClean="0">
                <a:solidFill>
                  <a:srgbClr val="CCCCFF"/>
                </a:solidFill>
                <a:ea typeface="宋体"/>
                <a:cs typeface="宋体"/>
                <a:hlinkClick r:id="rId4"/>
              </a:rPr>
              <a:t>https://www.atis.org/docstore/product.aspx?id=22946</a:t>
            </a:r>
            <a:r>
              <a:rPr lang="en-GB" sz="2000" smtClean="0">
                <a:ea typeface="宋体"/>
                <a:cs typeface="宋体"/>
              </a:rPr>
              <a:t> </a:t>
            </a:r>
          </a:p>
          <a:p>
            <a:pPr marL="333375" indent="-333375" defTabSz="457200">
              <a:lnSpc>
                <a:spcPct val="8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smtClean="0">
                <a:ea typeface="宋体"/>
                <a:cs typeface="宋体"/>
              </a:rPr>
              <a:t>Description</a:t>
            </a:r>
            <a:r>
              <a:rPr lang="en-GB" sz="2000" smtClean="0">
                <a:ea typeface="宋体"/>
                <a:cs typeface="宋体"/>
              </a:rPr>
              <a:t>: Building upon the system requirements given in ATIS-0800010, </a:t>
            </a:r>
            <a:r>
              <a:rPr lang="en-GB" sz="2000" i="1" smtClean="0">
                <a:ea typeface="宋体"/>
                <a:cs typeface="宋体"/>
              </a:rPr>
              <a:t>Emergency Alert Service Provisioning Specifications</a:t>
            </a:r>
            <a:r>
              <a:rPr lang="en-GB" sz="2000" smtClean="0">
                <a:ea typeface="宋体"/>
                <a:cs typeface="宋体"/>
              </a:rPr>
              <a:t>, the IPTV Emergency Alert System Metadata Specification in this document defines an XML schema used for delivery of emergency alert signaling and information to the IPTV service provider’s EAS Ingestion System (EIS), and for delivery of alert information and signaling to the IPTV Terminal Function on the consumer premisis. In addition, the document specifies the methods used to authenticate EAS data and audio files. </a:t>
            </a:r>
          </a:p>
        </p:txBody>
      </p:sp>
      <p:sp>
        <p:nvSpPr>
          <p:cNvPr id="4" name="Rectangle 6"/>
          <p:cNvSpPr>
            <a:spLocks noGrp="1" noChangeArrowheads="1"/>
          </p:cNvSpPr>
          <p:nvPr>
            <p:ph type="sldNum" sz="quarter" idx="10"/>
          </p:nvPr>
        </p:nvSpPr>
        <p:spPr/>
        <p:txBody>
          <a:bodyPr/>
          <a:lstStyle/>
          <a:p>
            <a:pPr>
              <a:defRPr/>
            </a:pPr>
            <a:fld id="{222FAE02-DCF1-4053-9465-D9422DE0E15E}" type="slidenum">
              <a:rPr lang="en-US" altLang="zh-CN"/>
              <a:pPr>
                <a:defRPr/>
              </a:pPr>
              <a:t>24</a:t>
            </a:fld>
            <a:endParaRPr lang="en-US" altLang="zh-CN"/>
          </a:p>
        </p:txBody>
      </p:sp>
    </p:spTree>
    <p:extLst>
      <p:ext uri="{BB962C8B-B14F-4D97-AF65-F5344CB8AC3E}">
        <p14:creationId xmlns:p14="http://schemas.microsoft.com/office/powerpoint/2010/main" xmlns="" val="265721241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Rot="1" noChangeArrowheads="1"/>
          </p:cNvSpPr>
          <p:nvPr>
            <p:ph type="title"/>
          </p:nvPr>
        </p:nvSpPr>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IIF Publications (cont’d)</a:t>
            </a:r>
          </a:p>
        </p:txBody>
      </p:sp>
      <p:sp>
        <p:nvSpPr>
          <p:cNvPr id="45058" name="Rectangle 2"/>
          <p:cNvSpPr>
            <a:spLocks noGrp="1" noRot="1" noChangeArrowheads="1"/>
          </p:cNvSpPr>
          <p:nvPr>
            <p:ph idx="1"/>
          </p:nvPr>
        </p:nvSpPr>
        <p:spPr/>
        <p:txBody>
          <a:bodyPr/>
          <a:lstStyle/>
          <a:p>
            <a:pPr>
              <a:buFont typeface="Wingdings" pitchFamily="2" charset="2"/>
              <a:buNone/>
            </a:pPr>
            <a:r>
              <a:rPr lang="en-GB" sz="2000" b="1" smtClean="0">
                <a:ea typeface="宋体"/>
                <a:cs typeface="宋体"/>
              </a:rPr>
              <a:t>ATIS-0800013</a:t>
            </a:r>
          </a:p>
          <a:p>
            <a:r>
              <a:rPr lang="en-GB" sz="2000" i="1" smtClean="0">
                <a:ea typeface="宋体"/>
                <a:cs typeface="宋体"/>
              </a:rPr>
              <a:t>Title</a:t>
            </a:r>
            <a:r>
              <a:rPr lang="en-GB" sz="2000" smtClean="0">
                <a:ea typeface="宋体"/>
                <a:cs typeface="宋体"/>
              </a:rPr>
              <a:t>: Media Formats and Protocols for IPTV Services</a:t>
            </a:r>
          </a:p>
          <a:p>
            <a:r>
              <a:rPr lang="en-GB" sz="2000" smtClean="0">
                <a:ea typeface="宋体"/>
                <a:cs typeface="宋体"/>
                <a:hlinkClick r:id="rId2"/>
              </a:rPr>
              <a:t>https://www.atis.org/docstore/product.aspx?id=24504</a:t>
            </a:r>
            <a:endParaRPr lang="en-GB" sz="2000" smtClean="0">
              <a:ea typeface="宋体"/>
              <a:cs typeface="宋体"/>
            </a:endParaRPr>
          </a:p>
          <a:p>
            <a:r>
              <a:rPr lang="en-GB" sz="2000" i="1" smtClean="0">
                <a:ea typeface="宋体"/>
                <a:cs typeface="宋体"/>
              </a:rPr>
              <a:t>Description</a:t>
            </a:r>
            <a:r>
              <a:rPr lang="en-GB" sz="2000" smtClean="0">
                <a:ea typeface="宋体"/>
                <a:cs typeface="宋体"/>
              </a:rPr>
              <a:t>: </a:t>
            </a:r>
            <a:r>
              <a:rPr lang="en-US" sz="2000" smtClean="0">
                <a:ea typeface="宋体"/>
                <a:cs typeface="宋体"/>
              </a:rPr>
              <a:t>This document identifies the media formats and protocols, including reliability protocols, required for implementation of ATIS IIF IPTV-related services. </a:t>
            </a:r>
          </a:p>
          <a:p>
            <a:pPr>
              <a:buFont typeface="Wingdings" pitchFamily="2" charset="2"/>
              <a:buNone/>
            </a:pPr>
            <a:endParaRPr lang="en-US" sz="2000" smtClean="0">
              <a:ea typeface="宋体"/>
              <a:cs typeface="宋体"/>
            </a:endParaRPr>
          </a:p>
          <a:p>
            <a:pPr>
              <a:spcBef>
                <a:spcPts val="200"/>
              </a:spcBef>
              <a:buFont typeface="Wingdings" pitchFamily="2" charset="2"/>
              <a:buNone/>
            </a:pPr>
            <a:r>
              <a:rPr lang="en-GB" sz="2000" b="1" smtClean="0">
                <a:ea typeface="宋体"/>
                <a:cs typeface="宋体"/>
              </a:rPr>
              <a:t>ATIS-0800014.v002</a:t>
            </a:r>
          </a:p>
          <a:p>
            <a:pPr>
              <a:spcBef>
                <a:spcPts val="200"/>
              </a:spcBef>
            </a:pPr>
            <a:r>
              <a:rPr lang="en-GB" sz="2000" i="1" smtClean="0">
                <a:ea typeface="宋体"/>
                <a:cs typeface="宋体"/>
              </a:rPr>
              <a:t>Title</a:t>
            </a:r>
            <a:r>
              <a:rPr lang="en-GB" sz="2000" smtClean="0">
                <a:ea typeface="宋体"/>
                <a:cs typeface="宋体"/>
              </a:rPr>
              <a:t>: Secure Download and Messaging Interoperability Specification</a:t>
            </a:r>
          </a:p>
          <a:p>
            <a:pPr>
              <a:spcBef>
                <a:spcPts val="200"/>
              </a:spcBef>
            </a:pPr>
            <a:r>
              <a:rPr lang="en-GB" sz="2000" smtClean="0">
                <a:solidFill>
                  <a:srgbClr val="CCCCFF"/>
                </a:solidFill>
                <a:ea typeface="宋体"/>
                <a:cs typeface="宋体"/>
                <a:hlinkClick r:id="rId3"/>
              </a:rPr>
              <a:t>https://www.atis.org/docstore/product.aspx?id=22885</a:t>
            </a:r>
            <a:r>
              <a:rPr lang="en-GB" sz="2000" smtClean="0">
                <a:ea typeface="宋体"/>
                <a:cs typeface="宋体"/>
              </a:rPr>
              <a:t> </a:t>
            </a:r>
          </a:p>
          <a:p>
            <a:pPr>
              <a:spcBef>
                <a:spcPts val="200"/>
              </a:spcBef>
            </a:pPr>
            <a:r>
              <a:rPr lang="en-GB" sz="2000" i="1" smtClean="0">
                <a:ea typeface="宋体"/>
                <a:cs typeface="宋体"/>
              </a:rPr>
              <a:t>Description</a:t>
            </a:r>
            <a:r>
              <a:rPr lang="en-GB" sz="2000" smtClean="0">
                <a:ea typeface="宋体"/>
                <a:cs typeface="宋体"/>
              </a:rPr>
              <a:t>: This document is one of a series of documents that specify the IPTV Security Solution (ISS). This document specifies the IPTV Security Solution/Authentication (ISS/A), which is used to authenticate downloads and messages to IPTV receiving devices. </a:t>
            </a:r>
          </a:p>
          <a:p>
            <a:pPr>
              <a:buFont typeface="Wingdings" pitchFamily="2" charset="2"/>
              <a:buNone/>
            </a:pPr>
            <a:endParaRPr lang="en-US" sz="2000" smtClean="0">
              <a:ea typeface="宋体"/>
              <a:cs typeface="宋体"/>
            </a:endParaRPr>
          </a:p>
        </p:txBody>
      </p:sp>
      <p:sp>
        <p:nvSpPr>
          <p:cNvPr id="4" name="Rectangle 6"/>
          <p:cNvSpPr>
            <a:spLocks noGrp="1" noChangeArrowheads="1"/>
          </p:cNvSpPr>
          <p:nvPr>
            <p:ph type="sldNum" sz="quarter" idx="10"/>
          </p:nvPr>
        </p:nvSpPr>
        <p:spPr/>
        <p:txBody>
          <a:bodyPr/>
          <a:lstStyle/>
          <a:p>
            <a:pPr>
              <a:defRPr/>
            </a:pPr>
            <a:fld id="{813EFAA9-9D8F-43CE-950B-EA8B12846DFE}" type="slidenum">
              <a:rPr lang="en-US" altLang="zh-CN"/>
              <a:pPr>
                <a:defRPr/>
              </a:pPr>
              <a:t>25</a:t>
            </a:fld>
            <a:endParaRPr lang="en-US" altLang="zh-CN"/>
          </a:p>
        </p:txBody>
      </p:sp>
    </p:spTree>
    <p:extLst>
      <p:ext uri="{BB962C8B-B14F-4D97-AF65-F5344CB8AC3E}">
        <p14:creationId xmlns:p14="http://schemas.microsoft.com/office/powerpoint/2010/main" xmlns="" val="7487631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Rot="1" noChangeArrowheads="1"/>
          </p:cNvSpPr>
          <p:nvPr>
            <p:ph type="title"/>
          </p:nvPr>
        </p:nvSpPr>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IIF Publications (cont’d)</a:t>
            </a:r>
          </a:p>
        </p:txBody>
      </p:sp>
      <p:sp>
        <p:nvSpPr>
          <p:cNvPr id="46082" name="Rectangle 2"/>
          <p:cNvSpPr>
            <a:spLocks noGrp="1" noRot="1" noChangeArrowheads="1"/>
          </p:cNvSpPr>
          <p:nvPr>
            <p:ph idx="1"/>
          </p:nvPr>
        </p:nvSpPr>
        <p:spPr/>
        <p:txBody>
          <a:bodyPr/>
          <a:lstStyle/>
          <a:p>
            <a:pPr>
              <a:spcBef>
                <a:spcPts val="200"/>
              </a:spcBef>
              <a:buFont typeface="Wingdings" pitchFamily="2" charset="2"/>
              <a:buNone/>
            </a:pPr>
            <a:r>
              <a:rPr lang="en-GB" sz="2000" b="1" dirty="0" smtClean="0">
                <a:ea typeface="宋体"/>
                <a:cs typeface="宋体"/>
              </a:rPr>
              <a:t>ATIS-0800015.v002</a:t>
            </a:r>
          </a:p>
          <a:p>
            <a:pPr>
              <a:spcBef>
                <a:spcPts val="200"/>
              </a:spcBef>
            </a:pPr>
            <a:r>
              <a:rPr lang="en-GB" sz="2000" i="1" dirty="0" smtClean="0">
                <a:ea typeface="宋体"/>
                <a:cs typeface="宋体"/>
              </a:rPr>
              <a:t>Title</a:t>
            </a:r>
            <a:r>
              <a:rPr lang="en-GB" sz="2000" dirty="0" smtClean="0">
                <a:ea typeface="宋体"/>
                <a:cs typeface="宋体"/>
              </a:rPr>
              <a:t>: Certificate Trust Management Hierarchy Interoperability Specification </a:t>
            </a:r>
          </a:p>
          <a:p>
            <a:pPr>
              <a:spcBef>
                <a:spcPts val="200"/>
              </a:spcBef>
            </a:pPr>
            <a:r>
              <a:rPr lang="en-GB" sz="2000" dirty="0">
                <a:solidFill>
                  <a:srgbClr val="CCCCFF"/>
                </a:solidFill>
                <a:ea typeface="宋体"/>
                <a:cs typeface="宋体"/>
                <a:hlinkClick r:id="rId2"/>
              </a:rPr>
              <a:t>http://</a:t>
            </a:r>
            <a:r>
              <a:rPr lang="en-GB" sz="2000" dirty="0" smtClean="0">
                <a:solidFill>
                  <a:srgbClr val="CCCCFF"/>
                </a:solidFill>
                <a:ea typeface="宋体"/>
                <a:cs typeface="宋体"/>
                <a:hlinkClick r:id="rId2"/>
              </a:rPr>
              <a:t>www.atis.org/docstore/product.aspx?id=25563</a:t>
            </a:r>
            <a:r>
              <a:rPr lang="en-GB" sz="2000" dirty="0" smtClean="0">
                <a:ea typeface="宋体"/>
                <a:cs typeface="宋体"/>
                <a:hlinkClick r:id="rId2"/>
              </a:rPr>
              <a:t> </a:t>
            </a:r>
            <a:endParaRPr lang="en-GB" sz="2000" dirty="0" smtClean="0">
              <a:ea typeface="宋体"/>
              <a:cs typeface="宋体"/>
            </a:endParaRPr>
          </a:p>
          <a:p>
            <a:pPr>
              <a:spcBef>
                <a:spcPts val="200"/>
              </a:spcBef>
            </a:pPr>
            <a:r>
              <a:rPr lang="en-GB" sz="2000" i="1" dirty="0" smtClean="0">
                <a:ea typeface="宋体"/>
                <a:cs typeface="宋体"/>
              </a:rPr>
              <a:t>Description</a:t>
            </a:r>
            <a:r>
              <a:rPr lang="en-GB" sz="2000" dirty="0" smtClean="0">
                <a:ea typeface="宋体"/>
                <a:cs typeface="宋体"/>
              </a:rPr>
              <a:t>: </a:t>
            </a:r>
            <a:r>
              <a:rPr lang="en-US" sz="2000" dirty="0" smtClean="0">
                <a:ea typeface="宋体"/>
                <a:cs typeface="宋体"/>
              </a:rPr>
              <a:t>This document defines the specifications for the interoperability of systems and components in the IPTV DRM/security environment with respect to Certificate Trust management Hierarchy.</a:t>
            </a:r>
          </a:p>
          <a:p>
            <a:pPr>
              <a:spcBef>
                <a:spcPts val="200"/>
              </a:spcBef>
            </a:pPr>
            <a:endParaRPr lang="en-US" sz="2000" dirty="0" smtClean="0">
              <a:ea typeface="宋体"/>
              <a:cs typeface="宋体"/>
            </a:endParaRPr>
          </a:p>
          <a:p>
            <a:pPr>
              <a:spcBef>
                <a:spcPts val="200"/>
              </a:spcBef>
              <a:buFont typeface="Wingdings" pitchFamily="2" charset="2"/>
              <a:buNone/>
            </a:pPr>
            <a:r>
              <a:rPr lang="en-GB" sz="2000" b="1" dirty="0" smtClean="0">
                <a:ea typeface="宋体"/>
                <a:cs typeface="宋体"/>
              </a:rPr>
              <a:t>ATIS-0800016.v002</a:t>
            </a:r>
          </a:p>
          <a:p>
            <a:pPr>
              <a:spcBef>
                <a:spcPts val="200"/>
              </a:spcBef>
            </a:pPr>
            <a:r>
              <a:rPr lang="en-GB" sz="2000" i="1" dirty="0" smtClean="0">
                <a:ea typeface="宋体"/>
                <a:cs typeface="宋体"/>
              </a:rPr>
              <a:t>Title</a:t>
            </a:r>
            <a:r>
              <a:rPr lang="en-GB" sz="2000" dirty="0" smtClean="0">
                <a:ea typeface="宋体"/>
                <a:cs typeface="宋体"/>
              </a:rPr>
              <a:t>: Standard PKI Certificate Format Interoperability Specification</a:t>
            </a:r>
          </a:p>
          <a:p>
            <a:pPr>
              <a:spcBef>
                <a:spcPts val="200"/>
              </a:spcBef>
            </a:pPr>
            <a:r>
              <a:rPr lang="en-GB" sz="2000" dirty="0">
                <a:ea typeface="宋体"/>
                <a:cs typeface="宋体"/>
                <a:hlinkClick r:id="rId3"/>
              </a:rPr>
              <a:t>http://</a:t>
            </a:r>
            <a:r>
              <a:rPr lang="en-GB" sz="2000" dirty="0" smtClean="0">
                <a:ea typeface="宋体"/>
                <a:cs typeface="宋体"/>
                <a:hlinkClick r:id="rId3"/>
              </a:rPr>
              <a:t>www.atis.org/docstore/product.aspx?id=25599</a:t>
            </a:r>
            <a:r>
              <a:rPr lang="en-GB" sz="2000" dirty="0" smtClean="0">
                <a:ea typeface="宋体"/>
                <a:cs typeface="宋体"/>
              </a:rPr>
              <a:t>  </a:t>
            </a:r>
          </a:p>
          <a:p>
            <a:pPr>
              <a:spcBef>
                <a:spcPts val="200"/>
              </a:spcBef>
            </a:pPr>
            <a:r>
              <a:rPr lang="en-GB" sz="2000" i="1" dirty="0" smtClean="0">
                <a:ea typeface="宋体"/>
                <a:cs typeface="宋体"/>
              </a:rPr>
              <a:t>Description</a:t>
            </a:r>
            <a:r>
              <a:rPr lang="en-GB" sz="2000" dirty="0" smtClean="0">
                <a:ea typeface="宋体"/>
                <a:cs typeface="宋体"/>
              </a:rPr>
              <a:t>: </a:t>
            </a:r>
            <a:r>
              <a:rPr lang="en-US" sz="2000" dirty="0" smtClean="0">
                <a:ea typeface="宋体"/>
                <a:cs typeface="宋体"/>
              </a:rPr>
              <a:t>This document specifies the default ATIS IIF certificate format, the IPTV Security Solution/Certificate (ISS/C), that can be used as part of the IPTV Security Solution (ISS).</a:t>
            </a:r>
          </a:p>
        </p:txBody>
      </p:sp>
      <p:sp>
        <p:nvSpPr>
          <p:cNvPr id="4" name="Rectangle 6"/>
          <p:cNvSpPr>
            <a:spLocks noGrp="1" noChangeArrowheads="1"/>
          </p:cNvSpPr>
          <p:nvPr>
            <p:ph type="sldNum" sz="quarter" idx="10"/>
          </p:nvPr>
        </p:nvSpPr>
        <p:spPr/>
        <p:txBody>
          <a:bodyPr/>
          <a:lstStyle/>
          <a:p>
            <a:pPr>
              <a:defRPr/>
            </a:pPr>
            <a:fld id="{2B07B6C0-A9D7-473E-AA93-B4DFD512ADE4}" type="slidenum">
              <a:rPr lang="en-US" altLang="zh-CN"/>
              <a:pPr>
                <a:defRPr/>
              </a:pPr>
              <a:t>26</a:t>
            </a:fld>
            <a:endParaRPr lang="en-US" altLang="zh-CN"/>
          </a:p>
        </p:txBody>
      </p:sp>
    </p:spTree>
    <p:extLst>
      <p:ext uri="{BB962C8B-B14F-4D97-AF65-F5344CB8AC3E}">
        <p14:creationId xmlns:p14="http://schemas.microsoft.com/office/powerpoint/2010/main" xmlns="" val="23734519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Rot="1" noChangeArrowheads="1"/>
          </p:cNvSpPr>
          <p:nvPr>
            <p:ph type="title"/>
          </p:nvPr>
        </p:nvSpPr>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IIF Publications (cont’d)</a:t>
            </a:r>
          </a:p>
        </p:txBody>
      </p:sp>
      <p:sp>
        <p:nvSpPr>
          <p:cNvPr id="47106" name="Rectangle 2"/>
          <p:cNvSpPr>
            <a:spLocks noGrp="1" noChangeArrowheads="1"/>
          </p:cNvSpPr>
          <p:nvPr>
            <p:ph idx="1"/>
          </p:nvPr>
        </p:nvSpPr>
        <p:spPr/>
        <p:txBody>
          <a:bodyPr lIns="90000" tIns="46800" rIns="90000" bIns="46800"/>
          <a:lstStyle/>
          <a:p>
            <a:pPr>
              <a:lnSpc>
                <a:spcPct val="90000"/>
              </a:lnSpc>
              <a:spcBef>
                <a:spcPts val="200"/>
              </a:spcBef>
              <a:buFont typeface="Wingdings" pitchFamily="2" charset="2"/>
              <a:buNone/>
            </a:pPr>
            <a:r>
              <a:rPr lang="en-GB" sz="2000" b="1" smtClean="0">
                <a:ea typeface="宋体"/>
                <a:cs typeface="宋体"/>
              </a:rPr>
              <a:t>ATIS-0800017.v002</a:t>
            </a:r>
          </a:p>
          <a:p>
            <a:pPr>
              <a:lnSpc>
                <a:spcPct val="90000"/>
              </a:lnSpc>
              <a:spcBef>
                <a:spcPts val="200"/>
              </a:spcBef>
            </a:pPr>
            <a:r>
              <a:rPr lang="en-GB" sz="2000" i="1" smtClean="0">
                <a:ea typeface="宋体"/>
                <a:cs typeface="宋体"/>
              </a:rPr>
              <a:t>Title</a:t>
            </a:r>
            <a:r>
              <a:rPr lang="en-GB" sz="2000" smtClean="0">
                <a:ea typeface="宋体"/>
                <a:cs typeface="宋体"/>
              </a:rPr>
              <a:t>: </a:t>
            </a:r>
            <a:r>
              <a:rPr lang="en-US" sz="2000" smtClean="0">
                <a:ea typeface="宋体"/>
                <a:cs typeface="宋体"/>
              </a:rPr>
              <a:t>Network Attachment and Initialization of Devices and Client Discovery of IPTV Services</a:t>
            </a:r>
          </a:p>
          <a:p>
            <a:pPr>
              <a:lnSpc>
                <a:spcPct val="90000"/>
              </a:lnSpc>
              <a:spcBef>
                <a:spcPts val="200"/>
              </a:spcBef>
            </a:pPr>
            <a:r>
              <a:rPr lang="en-US" sz="2000" smtClean="0">
                <a:solidFill>
                  <a:srgbClr val="CCCCFF"/>
                </a:solidFill>
                <a:ea typeface="宋体"/>
                <a:cs typeface="宋体"/>
                <a:hlinkClick r:id="rId2"/>
              </a:rPr>
              <a:t>https://www.atis.org/docstore/product.aspx?id=24591</a:t>
            </a:r>
            <a:endParaRPr lang="en-US" sz="2000" smtClean="0">
              <a:ea typeface="宋体"/>
              <a:cs typeface="宋体"/>
            </a:endParaRPr>
          </a:p>
          <a:p>
            <a:pPr>
              <a:lnSpc>
                <a:spcPct val="90000"/>
              </a:lnSpc>
              <a:spcBef>
                <a:spcPts val="200"/>
              </a:spcBef>
            </a:pPr>
            <a:r>
              <a:rPr lang="en-GB" sz="2000" i="1" smtClean="0">
                <a:ea typeface="宋体"/>
                <a:cs typeface="宋体"/>
              </a:rPr>
              <a:t>Description</a:t>
            </a:r>
            <a:r>
              <a:rPr lang="en-GB" sz="2000" smtClean="0">
                <a:ea typeface="宋体"/>
                <a:cs typeface="宋体"/>
              </a:rPr>
              <a:t>: </a:t>
            </a:r>
            <a:r>
              <a:rPr lang="en-US" sz="2000" smtClean="0">
                <a:ea typeface="宋体"/>
                <a:cs typeface="宋体"/>
              </a:rPr>
              <a:t>This document specifies the initial set of activities that prepare devices in the consumer domain to receive and consume IPTV services. The document describes the initialization and attachment phases of the Delivery Network Gateway (DNG) and the IPTV Terminal Function (ITF), covering network attachment, service provider discovery, service provider attachment, and services discovery procedures. </a:t>
            </a:r>
          </a:p>
          <a:p>
            <a:pPr>
              <a:lnSpc>
                <a:spcPct val="90000"/>
              </a:lnSpc>
              <a:spcBef>
                <a:spcPts val="200"/>
              </a:spcBef>
            </a:pPr>
            <a:endParaRPr lang="en-US" sz="2000" smtClean="0">
              <a:ea typeface="宋体"/>
              <a:cs typeface="宋体"/>
            </a:endParaRPr>
          </a:p>
        </p:txBody>
      </p:sp>
      <p:sp>
        <p:nvSpPr>
          <p:cNvPr id="4" name="Rectangle 6"/>
          <p:cNvSpPr>
            <a:spLocks noGrp="1" noChangeArrowheads="1"/>
          </p:cNvSpPr>
          <p:nvPr>
            <p:ph type="sldNum" sz="quarter" idx="10"/>
          </p:nvPr>
        </p:nvSpPr>
        <p:spPr/>
        <p:txBody>
          <a:bodyPr/>
          <a:lstStyle/>
          <a:p>
            <a:pPr>
              <a:defRPr/>
            </a:pPr>
            <a:fld id="{A0D8BC0D-6906-4169-81C4-251232F2C1D3}" type="slidenum">
              <a:rPr lang="en-US" altLang="zh-CN"/>
              <a:pPr>
                <a:defRPr/>
              </a:pPr>
              <a:t>27</a:t>
            </a:fld>
            <a:endParaRPr lang="en-US" altLang="zh-CN"/>
          </a:p>
        </p:txBody>
      </p:sp>
    </p:spTree>
    <p:extLst>
      <p:ext uri="{BB962C8B-B14F-4D97-AF65-F5344CB8AC3E}">
        <p14:creationId xmlns:p14="http://schemas.microsoft.com/office/powerpoint/2010/main" xmlns="" val="19803173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Rot="1" noChangeArrowheads="1"/>
          </p:cNvSpPr>
          <p:nvPr>
            <p:ph type="title"/>
          </p:nvPr>
        </p:nvSpPr>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IIF Publications (cont’d)</a:t>
            </a:r>
          </a:p>
        </p:txBody>
      </p:sp>
      <p:sp>
        <p:nvSpPr>
          <p:cNvPr id="48130" name="Rectangle 2"/>
          <p:cNvSpPr>
            <a:spLocks noGrp="1" noChangeArrowheads="1"/>
          </p:cNvSpPr>
          <p:nvPr>
            <p:ph idx="1"/>
          </p:nvPr>
        </p:nvSpPr>
        <p:spPr/>
        <p:txBody>
          <a:bodyPr lIns="90000" tIns="46800" rIns="90000" bIns="46800">
            <a:normAutofit lnSpcReduction="10000"/>
          </a:bodyPr>
          <a:lstStyle/>
          <a:p>
            <a:pPr>
              <a:lnSpc>
                <a:spcPct val="80000"/>
              </a:lnSpc>
              <a:spcBef>
                <a:spcPts val="200"/>
              </a:spcBef>
              <a:buFont typeface="Wingdings" pitchFamily="2" charset="2"/>
              <a:buNone/>
            </a:pPr>
            <a:r>
              <a:rPr lang="en-GB" sz="2000" b="1" smtClean="0">
                <a:ea typeface="宋体"/>
                <a:cs typeface="宋体"/>
              </a:rPr>
              <a:t>ATIS-0800018</a:t>
            </a:r>
          </a:p>
          <a:p>
            <a:pPr>
              <a:lnSpc>
                <a:spcPct val="80000"/>
              </a:lnSpc>
              <a:spcBef>
                <a:spcPts val="200"/>
              </a:spcBef>
            </a:pPr>
            <a:r>
              <a:rPr lang="en-GB" sz="2000" i="1" smtClean="0">
                <a:ea typeface="宋体"/>
                <a:cs typeface="宋体"/>
              </a:rPr>
              <a:t>Title</a:t>
            </a:r>
            <a:r>
              <a:rPr lang="en-GB" sz="2000" smtClean="0">
                <a:ea typeface="宋体"/>
                <a:cs typeface="宋体"/>
              </a:rPr>
              <a:t>: </a:t>
            </a:r>
            <a:r>
              <a:rPr lang="en-US" sz="2000" smtClean="0">
                <a:ea typeface="宋体"/>
                <a:cs typeface="宋体"/>
              </a:rPr>
              <a:t>IPTV Linear TV Service </a:t>
            </a:r>
            <a:endParaRPr lang="en-GB" sz="2000" smtClean="0">
              <a:ea typeface="宋体"/>
              <a:cs typeface="宋体"/>
            </a:endParaRPr>
          </a:p>
          <a:p>
            <a:pPr>
              <a:lnSpc>
                <a:spcPct val="80000"/>
              </a:lnSpc>
              <a:spcBef>
                <a:spcPts val="200"/>
              </a:spcBef>
            </a:pPr>
            <a:r>
              <a:rPr lang="en-US" sz="2000" smtClean="0">
                <a:solidFill>
                  <a:srgbClr val="CCCCFF"/>
                </a:solidFill>
                <a:ea typeface="宋体"/>
                <a:cs typeface="宋体"/>
                <a:hlinkClick r:id="rId2"/>
              </a:rPr>
              <a:t>https://www.atis.org/docstore/product.aspx?id=24503</a:t>
            </a:r>
            <a:r>
              <a:rPr lang="en-GB" sz="2000" smtClean="0">
                <a:ea typeface="宋体"/>
                <a:cs typeface="宋体"/>
              </a:rPr>
              <a:t> </a:t>
            </a:r>
          </a:p>
          <a:p>
            <a:pPr>
              <a:lnSpc>
                <a:spcPct val="80000"/>
              </a:lnSpc>
              <a:spcBef>
                <a:spcPts val="200"/>
              </a:spcBef>
            </a:pPr>
            <a:r>
              <a:rPr lang="en-GB" sz="2000" i="1" smtClean="0">
                <a:ea typeface="宋体"/>
                <a:cs typeface="宋体"/>
              </a:rPr>
              <a:t>Description</a:t>
            </a:r>
            <a:r>
              <a:rPr lang="en-GB" sz="2000" smtClean="0">
                <a:ea typeface="宋体"/>
                <a:cs typeface="宋体"/>
              </a:rPr>
              <a:t>: </a:t>
            </a:r>
            <a:r>
              <a:rPr lang="en-US" sz="2000" smtClean="0">
                <a:ea typeface="宋体"/>
                <a:cs typeface="宋体"/>
              </a:rPr>
              <a:t>This specification defines the basic Linear TV service operation after the initialization, configuration, service provider discovery, and services discovery documented in ATIS-0800017, Network Attachment and Initialization of Devices and Client Discovery of IPTV Services, and ATIS-0800009, Remote Management of Devices in the Consumer Domain for IPTV Services.</a:t>
            </a:r>
            <a:br>
              <a:rPr lang="en-US" sz="2000" smtClean="0">
                <a:ea typeface="宋体"/>
                <a:cs typeface="宋体"/>
              </a:rPr>
            </a:br>
            <a:endParaRPr lang="en-US" sz="2000" smtClean="0">
              <a:ea typeface="宋体"/>
              <a:cs typeface="宋体"/>
            </a:endParaRPr>
          </a:p>
          <a:p>
            <a:pPr>
              <a:lnSpc>
                <a:spcPct val="80000"/>
              </a:lnSpc>
              <a:spcBef>
                <a:spcPts val="200"/>
              </a:spcBef>
              <a:buFont typeface="Wingdings" pitchFamily="2" charset="2"/>
              <a:buNone/>
            </a:pPr>
            <a:r>
              <a:rPr lang="en-GB" sz="2000" b="1" smtClean="0">
                <a:ea typeface="宋体"/>
                <a:cs typeface="宋体"/>
              </a:rPr>
              <a:t>ATIS-0800019</a:t>
            </a:r>
          </a:p>
          <a:p>
            <a:pPr>
              <a:lnSpc>
                <a:spcPct val="80000"/>
              </a:lnSpc>
              <a:spcBef>
                <a:spcPts val="200"/>
              </a:spcBef>
            </a:pPr>
            <a:r>
              <a:rPr lang="en-GB" sz="2000" i="1" smtClean="0">
                <a:ea typeface="宋体"/>
                <a:cs typeface="宋体"/>
              </a:rPr>
              <a:t>Title</a:t>
            </a:r>
            <a:r>
              <a:rPr lang="en-GB" sz="2000" smtClean="0">
                <a:ea typeface="宋体"/>
                <a:cs typeface="宋体"/>
              </a:rPr>
              <a:t>: </a:t>
            </a:r>
            <a:r>
              <a:rPr lang="en-US" sz="2000" smtClean="0">
                <a:ea typeface="宋体"/>
                <a:cs typeface="宋体"/>
              </a:rPr>
              <a:t>Multicast Network Service Specification</a:t>
            </a:r>
            <a:endParaRPr lang="en-GB" sz="2000" smtClean="0">
              <a:ea typeface="宋体"/>
              <a:cs typeface="宋体"/>
            </a:endParaRPr>
          </a:p>
          <a:p>
            <a:pPr>
              <a:lnSpc>
                <a:spcPct val="80000"/>
              </a:lnSpc>
              <a:spcBef>
                <a:spcPts val="200"/>
              </a:spcBef>
            </a:pPr>
            <a:r>
              <a:rPr lang="en-US" sz="2000" smtClean="0">
                <a:solidFill>
                  <a:srgbClr val="CCCCFF"/>
                </a:solidFill>
                <a:ea typeface="宋体"/>
                <a:cs typeface="宋体"/>
                <a:hlinkClick r:id="rId3"/>
              </a:rPr>
              <a:t>http://www.atis.org/docstore/product.aspx?id=24903</a:t>
            </a:r>
            <a:r>
              <a:rPr lang="en-US" sz="2000" smtClean="0">
                <a:solidFill>
                  <a:srgbClr val="CCCCFF"/>
                </a:solidFill>
                <a:ea typeface="宋体"/>
                <a:cs typeface="宋体"/>
              </a:rPr>
              <a:t> </a:t>
            </a:r>
          </a:p>
          <a:p>
            <a:pPr>
              <a:lnSpc>
                <a:spcPct val="80000"/>
              </a:lnSpc>
              <a:spcBef>
                <a:spcPts val="200"/>
              </a:spcBef>
            </a:pPr>
            <a:r>
              <a:rPr lang="en-GB" sz="2000" i="1" smtClean="0">
                <a:ea typeface="宋体"/>
                <a:cs typeface="宋体"/>
              </a:rPr>
              <a:t>Description</a:t>
            </a:r>
            <a:r>
              <a:rPr lang="en-GB" sz="2000" smtClean="0">
                <a:ea typeface="宋体"/>
                <a:cs typeface="宋体"/>
              </a:rPr>
              <a:t>: </a:t>
            </a:r>
            <a:r>
              <a:rPr lang="en-US" sz="2000" smtClean="0"/>
              <a:t>The multicast service must have a baseline set of requirements to ensure interoperability between the service provider IPTV multicast applications, the network provider domain, the home network, and the IPTV Terminal Function. This document describes an IP multicast service that the network provider can provide for use as a basis for a linear/broadcast TV service.</a:t>
            </a:r>
            <a:br>
              <a:rPr lang="en-US" sz="2000" smtClean="0"/>
            </a:br>
            <a:endParaRPr lang="en-US" sz="2000" smtClean="0">
              <a:ea typeface="宋体"/>
              <a:cs typeface="宋体"/>
            </a:endParaRPr>
          </a:p>
        </p:txBody>
      </p:sp>
      <p:sp>
        <p:nvSpPr>
          <p:cNvPr id="4" name="Rectangle 6"/>
          <p:cNvSpPr>
            <a:spLocks noGrp="1" noChangeArrowheads="1"/>
          </p:cNvSpPr>
          <p:nvPr>
            <p:ph type="sldNum" sz="quarter" idx="10"/>
          </p:nvPr>
        </p:nvSpPr>
        <p:spPr/>
        <p:txBody>
          <a:bodyPr/>
          <a:lstStyle/>
          <a:p>
            <a:pPr>
              <a:defRPr/>
            </a:pPr>
            <a:fld id="{431E3A28-1125-4455-8218-386CDF5EF377}" type="slidenum">
              <a:rPr lang="en-US" altLang="zh-CN"/>
              <a:pPr>
                <a:defRPr/>
              </a:pPr>
              <a:t>28</a:t>
            </a:fld>
            <a:endParaRPr lang="en-US" altLang="zh-CN"/>
          </a:p>
        </p:txBody>
      </p:sp>
    </p:spTree>
    <p:extLst>
      <p:ext uri="{BB962C8B-B14F-4D97-AF65-F5344CB8AC3E}">
        <p14:creationId xmlns:p14="http://schemas.microsoft.com/office/powerpoint/2010/main" xmlns="" val="21097946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Rot="1" noChangeArrowheads="1"/>
          </p:cNvSpPr>
          <p:nvPr>
            <p:ph type="title"/>
          </p:nvPr>
        </p:nvSpPr>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IIF Publications (cont’d)</a:t>
            </a:r>
          </a:p>
        </p:txBody>
      </p:sp>
      <p:sp>
        <p:nvSpPr>
          <p:cNvPr id="49154" name="Rectangle 2"/>
          <p:cNvSpPr>
            <a:spLocks noGrp="1" noRot="1" noChangeArrowheads="1"/>
          </p:cNvSpPr>
          <p:nvPr>
            <p:ph idx="1"/>
          </p:nvPr>
        </p:nvSpPr>
        <p:spPr/>
        <p:txBody>
          <a:bodyPr lIns="90000" tIns="46800" rIns="90000" bIns="46800">
            <a:normAutofit lnSpcReduction="10000"/>
          </a:bodyPr>
          <a:lstStyle/>
          <a:p>
            <a:pPr>
              <a:lnSpc>
                <a:spcPct val="80000"/>
              </a:lnSpc>
              <a:spcBef>
                <a:spcPts val="200"/>
              </a:spcBef>
              <a:buFont typeface="Wingdings" pitchFamily="2" charset="2"/>
              <a:buNone/>
            </a:pPr>
            <a:r>
              <a:rPr lang="en-GB" sz="1900" b="1" dirty="0" smtClean="0">
                <a:ea typeface="宋体"/>
                <a:cs typeface="宋体"/>
              </a:rPr>
              <a:t>ATIS-0800020.v002</a:t>
            </a:r>
          </a:p>
          <a:p>
            <a:pPr>
              <a:lnSpc>
                <a:spcPct val="80000"/>
              </a:lnSpc>
              <a:spcBef>
                <a:spcPts val="200"/>
              </a:spcBef>
            </a:pPr>
            <a:r>
              <a:rPr lang="en-GB" sz="2000" i="1" dirty="0" smtClean="0">
                <a:ea typeface="宋体"/>
                <a:cs typeface="宋体"/>
              </a:rPr>
              <a:t>Title</a:t>
            </a:r>
            <a:r>
              <a:rPr lang="en-GB" sz="2000" dirty="0" smtClean="0">
                <a:ea typeface="宋体"/>
                <a:cs typeface="宋体"/>
              </a:rPr>
              <a:t>: IPTV Electronic Program Guide Metadata Specification</a:t>
            </a:r>
          </a:p>
          <a:p>
            <a:pPr>
              <a:lnSpc>
                <a:spcPct val="80000"/>
              </a:lnSpc>
              <a:spcBef>
                <a:spcPts val="200"/>
              </a:spcBef>
            </a:pPr>
            <a:r>
              <a:rPr lang="en-GB" sz="2000" dirty="0">
                <a:ea typeface="宋体"/>
                <a:cs typeface="宋体"/>
                <a:hlinkClick r:id="rId3"/>
              </a:rPr>
              <a:t>http://www.atis.org/docstore/product.aspx?id=25525</a:t>
            </a:r>
            <a:endParaRPr lang="en-GB" sz="2000" dirty="0" smtClean="0">
              <a:ea typeface="宋体"/>
              <a:cs typeface="宋体"/>
              <a:hlinkClick r:id="rId3"/>
            </a:endParaRPr>
          </a:p>
          <a:p>
            <a:pPr>
              <a:lnSpc>
                <a:spcPct val="80000"/>
              </a:lnSpc>
              <a:spcBef>
                <a:spcPts val="200"/>
              </a:spcBef>
            </a:pPr>
            <a:r>
              <a:rPr lang="en-GB" sz="2000" i="1" dirty="0" smtClean="0">
                <a:ea typeface="宋体"/>
                <a:cs typeface="宋体"/>
              </a:rPr>
              <a:t>Description</a:t>
            </a:r>
            <a:r>
              <a:rPr lang="en-GB" sz="2000" dirty="0" smtClean="0">
                <a:ea typeface="宋体"/>
                <a:cs typeface="宋体"/>
              </a:rPr>
              <a:t>: This document specifies the logical data model and delivery mechanisms for IPTV Electronic Program Guide (EPG) information to be delivered from EPG servers in the service provider domain to EPG clients in the consumer domain. The delivery specifications include fragmentation, encoding, encapsulation, and transport of the EPG information, with support for both multicast push and unicast pull transport. </a:t>
            </a:r>
          </a:p>
          <a:p>
            <a:pPr>
              <a:lnSpc>
                <a:spcPct val="80000"/>
              </a:lnSpc>
              <a:spcBef>
                <a:spcPts val="200"/>
              </a:spcBef>
              <a:buFont typeface="Wingdings" pitchFamily="2" charset="2"/>
              <a:buNone/>
            </a:pPr>
            <a:endParaRPr lang="en-GB" sz="2000" b="1" dirty="0" smtClean="0">
              <a:ea typeface="宋体"/>
              <a:cs typeface="宋体"/>
            </a:endParaRPr>
          </a:p>
          <a:p>
            <a:pPr>
              <a:lnSpc>
                <a:spcPct val="80000"/>
              </a:lnSpc>
              <a:spcBef>
                <a:spcPts val="200"/>
              </a:spcBef>
              <a:buFont typeface="Wingdings" pitchFamily="2" charset="2"/>
              <a:buNone/>
            </a:pPr>
            <a:r>
              <a:rPr lang="en-GB" sz="2000" b="1" dirty="0" smtClean="0">
                <a:ea typeface="宋体"/>
                <a:cs typeface="宋体"/>
              </a:rPr>
              <a:t>ATIS-0800022.v002</a:t>
            </a:r>
          </a:p>
          <a:p>
            <a:pPr>
              <a:lnSpc>
                <a:spcPct val="80000"/>
              </a:lnSpc>
              <a:spcBef>
                <a:spcPts val="200"/>
              </a:spcBef>
            </a:pPr>
            <a:r>
              <a:rPr lang="en-GB" sz="2000" i="1" dirty="0" smtClean="0">
                <a:ea typeface="宋体"/>
                <a:cs typeface="宋体"/>
              </a:rPr>
              <a:t>Title</a:t>
            </a:r>
            <a:r>
              <a:rPr lang="en-GB" sz="2000" dirty="0" smtClean="0">
                <a:ea typeface="宋体"/>
                <a:cs typeface="宋体"/>
              </a:rPr>
              <a:t>: IPTV Consumer Domain Device Configuration Metadata</a:t>
            </a:r>
          </a:p>
          <a:p>
            <a:pPr>
              <a:lnSpc>
                <a:spcPct val="80000"/>
              </a:lnSpc>
              <a:spcBef>
                <a:spcPts val="200"/>
              </a:spcBef>
            </a:pPr>
            <a:r>
              <a:rPr lang="en-US" sz="2000" dirty="0">
                <a:ea typeface="宋体"/>
                <a:cs typeface="宋体"/>
                <a:hlinkClick r:id="rId3"/>
              </a:rPr>
              <a:t>http://www.atis.org/docstore/product.aspx?id=25548</a:t>
            </a:r>
            <a:endParaRPr lang="en-US" sz="2000" dirty="0" smtClean="0">
              <a:ea typeface="宋体"/>
              <a:cs typeface="宋体"/>
              <a:hlinkClick r:id="rId3"/>
            </a:endParaRPr>
          </a:p>
          <a:p>
            <a:pPr>
              <a:lnSpc>
                <a:spcPct val="80000"/>
              </a:lnSpc>
              <a:spcBef>
                <a:spcPts val="200"/>
              </a:spcBef>
            </a:pPr>
            <a:r>
              <a:rPr lang="en-GB" sz="2000" i="1" dirty="0" smtClean="0">
                <a:ea typeface="宋体"/>
                <a:cs typeface="宋体"/>
              </a:rPr>
              <a:t>Description</a:t>
            </a:r>
            <a:r>
              <a:rPr lang="en-GB" sz="2000" dirty="0" smtClean="0">
                <a:ea typeface="宋体"/>
                <a:cs typeface="宋体"/>
              </a:rPr>
              <a:t>: </a:t>
            </a:r>
            <a:r>
              <a:rPr lang="en-US" sz="2000" dirty="0" smtClean="0">
                <a:ea typeface="宋体"/>
                <a:cs typeface="宋体"/>
              </a:rPr>
              <a:t>This document complements ATIS-0800017, Network Attachment and Initialization of Decides and Client Discovery of IPTV Services, by specifying the data structures (metadata) and transactions that are necessary to implement network attachment of IPTV Delivery Network Gateway (DNG) devices and IPTV Terminal Function (ITF) devices and processes for service provider discovery, service provider attachment, and services discovery.</a:t>
            </a:r>
            <a:endParaRPr lang="en-GB" sz="2000" dirty="0" smtClean="0">
              <a:ea typeface="宋体"/>
              <a:cs typeface="宋体"/>
            </a:endParaRPr>
          </a:p>
          <a:p>
            <a:pPr>
              <a:lnSpc>
                <a:spcPct val="80000"/>
              </a:lnSpc>
              <a:spcBef>
                <a:spcPts val="200"/>
              </a:spcBef>
              <a:buFont typeface="Wingdings" pitchFamily="2" charset="2"/>
              <a:buNone/>
            </a:pPr>
            <a:endParaRPr lang="en-GB" sz="2000" dirty="0" smtClean="0">
              <a:ea typeface="宋体"/>
              <a:cs typeface="宋体"/>
            </a:endParaRPr>
          </a:p>
          <a:p>
            <a:pPr>
              <a:lnSpc>
                <a:spcPct val="80000"/>
              </a:lnSpc>
              <a:spcBef>
                <a:spcPts val="200"/>
              </a:spcBef>
            </a:pPr>
            <a:endParaRPr lang="en-GB" sz="1600" dirty="0" smtClean="0">
              <a:ea typeface="宋体"/>
              <a:cs typeface="宋体"/>
            </a:endParaRPr>
          </a:p>
        </p:txBody>
      </p:sp>
      <p:sp>
        <p:nvSpPr>
          <p:cNvPr id="4" name="Rectangle 6"/>
          <p:cNvSpPr>
            <a:spLocks noGrp="1" noChangeArrowheads="1"/>
          </p:cNvSpPr>
          <p:nvPr>
            <p:ph type="sldNum" sz="quarter" idx="10"/>
          </p:nvPr>
        </p:nvSpPr>
        <p:spPr/>
        <p:txBody>
          <a:bodyPr/>
          <a:lstStyle/>
          <a:p>
            <a:pPr>
              <a:defRPr/>
            </a:pPr>
            <a:fld id="{56F6FB05-A000-4934-9B6F-6E8F52C3A50B}" type="slidenum">
              <a:rPr lang="en-US" altLang="zh-CN"/>
              <a:pPr>
                <a:defRPr/>
              </a:pPr>
              <a:t>29</a:t>
            </a:fld>
            <a:endParaRPr lang="en-US" altLang="zh-CN"/>
          </a:p>
        </p:txBody>
      </p:sp>
    </p:spTree>
    <p:extLst>
      <p:ext uri="{BB962C8B-B14F-4D97-AF65-F5344CB8AC3E}">
        <p14:creationId xmlns:p14="http://schemas.microsoft.com/office/powerpoint/2010/main" xmlns="" val="229204114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3758190-59B5-4FAF-92D8-77798514AC83}" type="slidenum">
              <a:rPr lang="en-CA" smtClean="0"/>
              <a:pPr/>
              <a:t>3</a:t>
            </a:fld>
            <a:endParaRPr lang="en-CA"/>
          </a:p>
        </p:txBody>
      </p:sp>
      <p:sp>
        <p:nvSpPr>
          <p:cNvPr id="6" name="Title 1"/>
          <p:cNvSpPr>
            <a:spLocks noGrp="1"/>
          </p:cNvSpPr>
          <p:nvPr>
            <p:ph type="title"/>
          </p:nvPr>
        </p:nvSpPr>
        <p:spPr>
          <a:xfrm>
            <a:off x="0" y="228600"/>
            <a:ext cx="9144000" cy="1143000"/>
          </a:xfrm>
        </p:spPr>
        <p:txBody>
          <a:bodyPr/>
          <a:lstStyle/>
          <a:p>
            <a:r>
              <a:rPr lang="en-US" dirty="0"/>
              <a:t>Highlight of Current </a:t>
            </a:r>
            <a:r>
              <a:rPr lang="en-US" dirty="0" smtClean="0"/>
              <a:t>Activities (2)</a:t>
            </a:r>
            <a:endParaRPr lang="en-US" dirty="0"/>
          </a:p>
        </p:txBody>
      </p:sp>
      <p:sp>
        <p:nvSpPr>
          <p:cNvPr id="7" name="Rectangle 3"/>
          <p:cNvSpPr>
            <a:spLocks noGrp="1" noRot="1" noChangeArrowheads="1"/>
          </p:cNvSpPr>
          <p:nvPr>
            <p:ph idx="1"/>
          </p:nvPr>
        </p:nvSpPr>
        <p:spPr>
          <a:xfrm>
            <a:off x="304800" y="1448594"/>
            <a:ext cx="8229600" cy="5257006"/>
          </a:xfrm>
        </p:spPr>
        <p:txBody>
          <a:bodyPr>
            <a:normAutofit/>
          </a:bodyPr>
          <a:lstStyle/>
          <a:p>
            <a:pPr>
              <a:spcBef>
                <a:spcPts val="500"/>
              </a:spcBef>
            </a:pPr>
            <a:r>
              <a:rPr lang="en-GB" sz="2200" b="1" dirty="0" smtClean="0">
                <a:ea typeface="宋体"/>
                <a:cs typeface="宋体"/>
              </a:rPr>
              <a:t>Current Focus of IIF Standards</a:t>
            </a:r>
          </a:p>
          <a:p>
            <a:pPr marL="457200" lvl="1" indent="0">
              <a:spcBef>
                <a:spcPct val="0"/>
              </a:spcBef>
              <a:buNone/>
            </a:pPr>
            <a:r>
              <a:rPr lang="en-GB" sz="2200" b="1" u="sng" dirty="0" smtClean="0">
                <a:ea typeface="宋体"/>
                <a:cs typeface="宋体"/>
              </a:rPr>
              <a:t>Impending Work</a:t>
            </a:r>
          </a:p>
          <a:p>
            <a:pPr lvl="1">
              <a:spcBef>
                <a:spcPct val="0"/>
              </a:spcBef>
            </a:pPr>
            <a:r>
              <a:rPr lang="en-GB" sz="2400" dirty="0" err="1" smtClean="0">
                <a:ea typeface="宋体"/>
                <a:cs typeface="宋体"/>
              </a:rPr>
              <a:t>Multiscreen</a:t>
            </a:r>
            <a:r>
              <a:rPr lang="en-GB" sz="2400" dirty="0" smtClean="0">
                <a:ea typeface="宋体"/>
                <a:cs typeface="宋体"/>
              </a:rPr>
              <a:t> &amp; Mobile IPTV</a:t>
            </a:r>
          </a:p>
          <a:p>
            <a:pPr lvl="1">
              <a:spcBef>
                <a:spcPct val="0"/>
              </a:spcBef>
            </a:pPr>
            <a:r>
              <a:rPr lang="en-GB" sz="2400" dirty="0" smtClean="0">
                <a:ea typeface="宋体"/>
                <a:cs typeface="宋体"/>
              </a:rPr>
              <a:t>Extension to Adaptive Streaming (MPEG/DASH)</a:t>
            </a:r>
          </a:p>
          <a:p>
            <a:pPr lvl="1">
              <a:spcBef>
                <a:spcPct val="0"/>
              </a:spcBef>
            </a:pPr>
            <a:r>
              <a:rPr lang="en-GB" sz="2400" dirty="0" smtClean="0">
                <a:ea typeface="宋体"/>
                <a:cs typeface="宋体"/>
              </a:rPr>
              <a:t>Extension to support HTML5 (W3C)</a:t>
            </a:r>
            <a:endParaRPr lang="en-GB" sz="2400" dirty="0">
              <a:ea typeface="宋体"/>
              <a:cs typeface="宋体"/>
            </a:endParaRPr>
          </a:p>
        </p:txBody>
      </p:sp>
    </p:spTree>
    <p:extLst>
      <p:ext uri="{BB962C8B-B14F-4D97-AF65-F5344CB8AC3E}">
        <p14:creationId xmlns:p14="http://schemas.microsoft.com/office/powerpoint/2010/main" xmlns="" val="39217050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Rot="1" noChangeArrowheads="1"/>
          </p:cNvSpPr>
          <p:nvPr>
            <p:ph type="title"/>
          </p:nvPr>
        </p:nvSpPr>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IIF Publications (cont’d)</a:t>
            </a:r>
          </a:p>
        </p:txBody>
      </p:sp>
      <p:sp>
        <p:nvSpPr>
          <p:cNvPr id="51202" name="Rectangle 2"/>
          <p:cNvSpPr>
            <a:spLocks noGrp="1" noChangeArrowheads="1"/>
          </p:cNvSpPr>
          <p:nvPr>
            <p:ph idx="1"/>
          </p:nvPr>
        </p:nvSpPr>
        <p:spPr/>
        <p:txBody>
          <a:bodyPr lIns="90000" tIns="46800" rIns="90000" bIns="46800"/>
          <a:lstStyle/>
          <a:p>
            <a:pPr marL="333375" indent="-333375" defTabSz="457200">
              <a:lnSpc>
                <a:spcPct val="80000"/>
              </a:lnSpc>
              <a:spcBef>
                <a:spcPts val="200"/>
              </a:spcBef>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b="1" smtClean="0">
                <a:ea typeface="宋体"/>
                <a:cs typeface="宋体"/>
              </a:rPr>
              <a:t>ATIS-0800024</a:t>
            </a:r>
          </a:p>
          <a:p>
            <a:pPr marL="333375" indent="-333375" defTabSz="457200">
              <a:lnSpc>
                <a:spcPct val="80000"/>
              </a:lnSpc>
              <a:spcBef>
                <a:spcPts val="2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smtClean="0">
                <a:ea typeface="宋体"/>
                <a:cs typeface="宋体"/>
              </a:rPr>
              <a:t>Title</a:t>
            </a:r>
            <a:r>
              <a:rPr lang="en-GB" sz="2000" smtClean="0">
                <a:ea typeface="宋体"/>
                <a:cs typeface="宋体"/>
              </a:rPr>
              <a:t>: </a:t>
            </a:r>
            <a:r>
              <a:rPr lang="en-US" sz="2000" smtClean="0">
                <a:ea typeface="宋体"/>
                <a:cs typeface="宋体"/>
              </a:rPr>
              <a:t>Security Robustness Rules Interoperability Specification</a:t>
            </a:r>
            <a:endParaRPr lang="en-GB" sz="2000" smtClean="0">
              <a:ea typeface="宋体"/>
              <a:cs typeface="宋体"/>
            </a:endParaRPr>
          </a:p>
          <a:p>
            <a:pPr marL="333375" indent="-333375" defTabSz="457200">
              <a:lnSpc>
                <a:spcPct val="80000"/>
              </a:lnSpc>
              <a:spcBef>
                <a:spcPts val="2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000" smtClean="0">
                <a:solidFill>
                  <a:srgbClr val="CCCCFF"/>
                </a:solidFill>
                <a:ea typeface="宋体"/>
                <a:cs typeface="宋体"/>
                <a:hlinkClick r:id="rId3"/>
              </a:rPr>
              <a:t>https://www.atis.org/docstore/product.aspx?id=24595</a:t>
            </a:r>
            <a:r>
              <a:rPr lang="en-GB" sz="2000" smtClean="0">
                <a:ea typeface="宋体"/>
                <a:cs typeface="宋体"/>
              </a:rPr>
              <a:t> </a:t>
            </a:r>
          </a:p>
          <a:p>
            <a:pPr marL="333375" indent="-333375" defTabSz="457200">
              <a:lnSpc>
                <a:spcPct val="80000"/>
              </a:lnSpc>
              <a:spcBef>
                <a:spcPts val="2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smtClean="0">
                <a:ea typeface="宋体"/>
                <a:cs typeface="宋体"/>
              </a:rPr>
              <a:t>Description</a:t>
            </a:r>
            <a:r>
              <a:rPr lang="en-GB" sz="2000" smtClean="0">
                <a:ea typeface="宋体"/>
                <a:cs typeface="宋体"/>
              </a:rPr>
              <a:t>: </a:t>
            </a:r>
            <a:r>
              <a:rPr lang="en-US" sz="2000" smtClean="0">
                <a:ea typeface="宋体"/>
                <a:cs typeface="宋体"/>
              </a:rPr>
              <a:t>In the interest of promoting and maintaining secure environments for handling, storing, and transmitting of sensitive material, such as keys, certifications, operating code, etc., this document defines the IPTV interoperability specifications for Security Robustness Rules. This specification pertains to IPTV devices both on the server side and on the receiving side. This document augments the IPTV Security Solutions (ISS) Security Profiles by defining Secure Execution Environment elements and their robustness levels. The ISS Security Profiles and robustness levels may be useful in matching content value to platform security capability. </a:t>
            </a:r>
          </a:p>
          <a:p>
            <a:pPr marL="333375" indent="-333375" defTabSz="457200">
              <a:lnSpc>
                <a:spcPct val="80000"/>
              </a:lnSpc>
              <a:spcBef>
                <a:spcPts val="2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US" sz="2000" smtClean="0">
              <a:ea typeface="宋体"/>
              <a:cs typeface="宋体"/>
            </a:endParaRPr>
          </a:p>
          <a:p>
            <a:pPr marL="333375" indent="-333375" defTabSz="457200">
              <a:lnSpc>
                <a:spcPct val="80000"/>
              </a:lnSpc>
              <a:spcBef>
                <a:spcPts val="200"/>
              </a:spcBef>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b="1" smtClean="0">
                <a:ea typeface="宋体"/>
                <a:cs typeface="宋体"/>
              </a:rPr>
              <a:t>ATIS-0800025</a:t>
            </a:r>
          </a:p>
          <a:p>
            <a:pPr marL="333375" indent="-333375" defTabSz="457200">
              <a:lnSpc>
                <a:spcPct val="80000"/>
              </a:lnSpc>
              <a:spcBef>
                <a:spcPts val="2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smtClean="0">
                <a:ea typeface="宋体"/>
                <a:cs typeface="宋体"/>
              </a:rPr>
              <a:t>Title</a:t>
            </a:r>
            <a:r>
              <a:rPr lang="en-GB" sz="2000" smtClean="0">
                <a:ea typeface="宋体"/>
                <a:cs typeface="宋体"/>
              </a:rPr>
              <a:t>: </a:t>
            </a:r>
            <a:r>
              <a:rPr lang="en-US" sz="2000" smtClean="0">
                <a:ea typeface="宋体"/>
                <a:cs typeface="宋体"/>
              </a:rPr>
              <a:t>Test Plan for Evaluation of Quality Models for IPTV Services</a:t>
            </a:r>
            <a:endParaRPr lang="en-GB" sz="2000" smtClean="0">
              <a:ea typeface="宋体"/>
              <a:cs typeface="宋体"/>
            </a:endParaRPr>
          </a:p>
          <a:p>
            <a:pPr marL="333375" indent="-333375" defTabSz="457200">
              <a:lnSpc>
                <a:spcPct val="80000"/>
              </a:lnSpc>
              <a:spcBef>
                <a:spcPts val="2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000" smtClean="0">
                <a:ea typeface="宋体"/>
                <a:cs typeface="宋体"/>
                <a:hlinkClick r:id="rId4"/>
              </a:rPr>
              <a:t>http://www.atis.org/docstore/product.aspx?id=24905 </a:t>
            </a:r>
          </a:p>
          <a:p>
            <a:pPr marL="333375" indent="-333375" defTabSz="457200">
              <a:lnSpc>
                <a:spcPct val="80000"/>
              </a:lnSpc>
              <a:spcBef>
                <a:spcPts val="2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smtClean="0">
                <a:ea typeface="宋体"/>
                <a:cs typeface="宋体"/>
              </a:rPr>
              <a:t>Description</a:t>
            </a:r>
            <a:r>
              <a:rPr lang="en-GB" sz="2000" smtClean="0">
                <a:ea typeface="宋体"/>
                <a:cs typeface="宋体"/>
              </a:rPr>
              <a:t>: </a:t>
            </a:r>
            <a:r>
              <a:rPr lang="en-US" sz="2000" smtClean="0">
                <a:ea typeface="宋体"/>
                <a:cs typeface="宋体"/>
              </a:rPr>
              <a:t>This document describes a test plan for validating objective perceptual quality models in the context of IPTV services.</a:t>
            </a:r>
            <a:endParaRPr lang="en-GB" sz="2000" smtClean="0">
              <a:ea typeface="宋体"/>
              <a:cs typeface="宋体"/>
            </a:endParaRPr>
          </a:p>
          <a:p>
            <a:pPr marL="333375" indent="-333375" defTabSz="457200">
              <a:lnSpc>
                <a:spcPct val="80000"/>
              </a:lnSpc>
              <a:spcBef>
                <a:spcPts val="2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sz="2000" smtClean="0">
              <a:ea typeface="宋体"/>
              <a:cs typeface="宋体"/>
            </a:endParaRPr>
          </a:p>
          <a:p>
            <a:pPr marL="333375" indent="-333375" defTabSz="457200">
              <a:lnSpc>
                <a:spcPct val="80000"/>
              </a:lnSpc>
              <a:spcBef>
                <a:spcPts val="200"/>
              </a:spcBef>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sz="2000" smtClean="0">
              <a:ea typeface="宋体"/>
              <a:cs typeface="宋体"/>
            </a:endParaRPr>
          </a:p>
        </p:txBody>
      </p:sp>
      <p:sp>
        <p:nvSpPr>
          <p:cNvPr id="4" name="Rectangle 6"/>
          <p:cNvSpPr>
            <a:spLocks noGrp="1" noChangeArrowheads="1"/>
          </p:cNvSpPr>
          <p:nvPr>
            <p:ph type="sldNum" sz="quarter" idx="10"/>
          </p:nvPr>
        </p:nvSpPr>
        <p:spPr/>
        <p:txBody>
          <a:bodyPr/>
          <a:lstStyle/>
          <a:p>
            <a:pPr>
              <a:defRPr/>
            </a:pPr>
            <a:fld id="{F0E2E76F-2E11-46A4-8287-EC63F01D9F61}" type="slidenum">
              <a:rPr lang="en-US" altLang="zh-CN"/>
              <a:pPr>
                <a:defRPr/>
              </a:pPr>
              <a:t>30</a:t>
            </a:fld>
            <a:endParaRPr lang="en-US" altLang="zh-CN"/>
          </a:p>
        </p:txBody>
      </p:sp>
    </p:spTree>
    <p:extLst>
      <p:ext uri="{BB962C8B-B14F-4D97-AF65-F5344CB8AC3E}">
        <p14:creationId xmlns:p14="http://schemas.microsoft.com/office/powerpoint/2010/main" xmlns="" val="278780150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Rot="1" noChangeArrowheads="1"/>
          </p:cNvSpPr>
          <p:nvPr>
            <p:ph type="title"/>
          </p:nvPr>
        </p:nvSpPr>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IIF Publications (cont’d)</a:t>
            </a:r>
          </a:p>
        </p:txBody>
      </p:sp>
      <p:sp>
        <p:nvSpPr>
          <p:cNvPr id="53250" name="Rectangle 2"/>
          <p:cNvSpPr>
            <a:spLocks noGrp="1" noChangeArrowheads="1"/>
          </p:cNvSpPr>
          <p:nvPr>
            <p:ph idx="1"/>
          </p:nvPr>
        </p:nvSpPr>
        <p:spPr/>
        <p:txBody>
          <a:bodyPr lIns="90000" tIns="46800" rIns="90000" bIns="46800">
            <a:normAutofit lnSpcReduction="10000"/>
          </a:bodyPr>
          <a:lstStyle/>
          <a:p>
            <a:pPr marL="333375" indent="-333375" defTabSz="457200">
              <a:lnSpc>
                <a:spcPct val="80000"/>
              </a:lnSpc>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b="1" dirty="0" smtClean="0">
                <a:ea typeface="宋体"/>
                <a:cs typeface="宋体"/>
              </a:rPr>
              <a:t>ATIS-0800028</a:t>
            </a:r>
          </a:p>
          <a:p>
            <a:pPr marL="333375" indent="-333375" defTabSz="457200">
              <a:lnSpc>
                <a:spcPct val="8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Title</a:t>
            </a:r>
            <a:r>
              <a:rPr lang="en-GB" sz="2000" dirty="0" smtClean="0">
                <a:ea typeface="宋体"/>
                <a:cs typeface="宋体"/>
              </a:rPr>
              <a:t>: </a:t>
            </a:r>
            <a:r>
              <a:rPr lang="en-US" sz="2000" dirty="0" smtClean="0">
                <a:ea typeface="宋体"/>
                <a:cs typeface="宋体"/>
              </a:rPr>
              <a:t>Fault Codes for IPTV </a:t>
            </a:r>
            <a:endParaRPr lang="en-GB" sz="2000" dirty="0" smtClean="0">
              <a:ea typeface="宋体"/>
              <a:cs typeface="宋体"/>
            </a:endParaRPr>
          </a:p>
          <a:p>
            <a:pPr marL="333375" indent="-333375" defTabSz="457200">
              <a:lnSpc>
                <a:spcPct val="8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000" dirty="0" smtClean="0">
                <a:ea typeface="宋体"/>
                <a:cs typeface="宋体"/>
                <a:hlinkClick r:id="rId2"/>
              </a:rPr>
              <a:t>https://www.atis.org/docstore/product.aspx?id=24538</a:t>
            </a:r>
            <a:endParaRPr lang="en-US" sz="2000" dirty="0" smtClean="0">
              <a:ea typeface="宋体"/>
              <a:cs typeface="宋体"/>
              <a:hlinkClick r:id="rId3"/>
            </a:endParaRPr>
          </a:p>
          <a:p>
            <a:pPr marL="333375" indent="-333375" defTabSz="457200">
              <a:lnSpc>
                <a:spcPct val="8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Description</a:t>
            </a:r>
            <a:r>
              <a:rPr lang="en-GB" sz="2000" dirty="0" smtClean="0">
                <a:ea typeface="宋体"/>
                <a:cs typeface="宋体"/>
              </a:rPr>
              <a:t>: </a:t>
            </a:r>
            <a:r>
              <a:rPr lang="en-US" sz="2000" dirty="0" smtClean="0">
                <a:ea typeface="宋体"/>
                <a:cs typeface="宋体"/>
              </a:rPr>
              <a:t>This document contains a categorized listing of fault codes for IPV functions and components, including Linear TV, emergency alert services, device initialization and network attachment, digital rights management, IPTV service subscription, and data collection.</a:t>
            </a:r>
          </a:p>
          <a:p>
            <a:pPr marL="333375" indent="-333375" defTabSz="457200">
              <a:lnSpc>
                <a:spcPct val="80000"/>
              </a:lnSpc>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US" sz="2000" dirty="0" smtClean="0">
              <a:ea typeface="宋体"/>
              <a:cs typeface="宋体"/>
            </a:endParaRPr>
          </a:p>
          <a:p>
            <a:pPr marL="333375" indent="-333375" defTabSz="457200">
              <a:lnSpc>
                <a:spcPct val="80000"/>
              </a:lnSpc>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b="1" dirty="0" smtClean="0">
                <a:ea typeface="宋体"/>
                <a:cs typeface="宋体"/>
              </a:rPr>
              <a:t>ATIS-0800029</a:t>
            </a:r>
          </a:p>
          <a:p>
            <a:pPr marL="333375" indent="-333375" defTabSz="457200">
              <a:lnSpc>
                <a:spcPct val="8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Title</a:t>
            </a:r>
            <a:r>
              <a:rPr lang="en-GB" sz="2000" dirty="0" smtClean="0">
                <a:ea typeface="宋体"/>
                <a:cs typeface="宋体"/>
              </a:rPr>
              <a:t>: </a:t>
            </a:r>
            <a:r>
              <a:rPr lang="en-US" sz="2000" dirty="0" smtClean="0">
                <a:ea typeface="宋体"/>
                <a:cs typeface="宋体"/>
              </a:rPr>
              <a:t>IPTV Terminal Metadata Specification</a:t>
            </a:r>
          </a:p>
          <a:p>
            <a:pPr marL="333375" indent="-333375" defTabSz="457200">
              <a:lnSpc>
                <a:spcPct val="8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000" dirty="0" smtClean="0">
                <a:ea typeface="宋体"/>
                <a:cs typeface="宋体"/>
                <a:hlinkClick r:id="rId4"/>
              </a:rPr>
              <a:t>https://www.atis.org/docstore/product.aspx?id=24561</a:t>
            </a:r>
            <a:r>
              <a:rPr lang="en-GB" sz="2000" dirty="0" smtClean="0">
                <a:ea typeface="宋体"/>
                <a:cs typeface="宋体"/>
              </a:rPr>
              <a:t> </a:t>
            </a:r>
          </a:p>
          <a:p>
            <a:pPr marL="333375" indent="-333375" defTabSz="457200">
              <a:lnSpc>
                <a:spcPct val="8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Description</a:t>
            </a:r>
            <a:r>
              <a:rPr lang="en-GB" sz="2000" dirty="0" smtClean="0">
                <a:ea typeface="宋体"/>
                <a:cs typeface="宋体"/>
              </a:rPr>
              <a:t>: </a:t>
            </a:r>
            <a:r>
              <a:rPr lang="en-US" sz="2000" dirty="0" smtClean="0">
                <a:ea typeface="宋体"/>
                <a:cs typeface="宋体"/>
              </a:rPr>
              <a:t>This document specifies a logical data model to address the requirements related to IPTV services in the Consumer Domain, one of the domains defined in the ATIS IPTV architecture. The data model is specified using XML schemas and facilitates the exchange of data related to users and devices with which users consume IPTV services. Specifically, the following areas are addressed user preferences for content consumption and accessibility, services to which users are subscribed, and recording of content consumptions and user interaction. </a:t>
            </a:r>
            <a:endParaRPr lang="en-GB" sz="2000" dirty="0" smtClean="0">
              <a:ea typeface="宋体"/>
              <a:cs typeface="宋体"/>
            </a:endParaRPr>
          </a:p>
        </p:txBody>
      </p:sp>
      <p:sp>
        <p:nvSpPr>
          <p:cNvPr id="4" name="Rectangle 6"/>
          <p:cNvSpPr>
            <a:spLocks noGrp="1" noChangeArrowheads="1"/>
          </p:cNvSpPr>
          <p:nvPr>
            <p:ph type="sldNum" sz="quarter" idx="10"/>
          </p:nvPr>
        </p:nvSpPr>
        <p:spPr/>
        <p:txBody>
          <a:bodyPr/>
          <a:lstStyle/>
          <a:p>
            <a:pPr>
              <a:defRPr/>
            </a:pPr>
            <a:fld id="{0FCE0F49-05D9-4CD2-961C-913D1F844541}" type="slidenum">
              <a:rPr lang="en-US" altLang="zh-CN"/>
              <a:pPr>
                <a:defRPr/>
              </a:pPr>
              <a:t>31</a:t>
            </a:fld>
            <a:endParaRPr lang="en-US" altLang="zh-CN"/>
          </a:p>
        </p:txBody>
      </p:sp>
    </p:spTree>
    <p:extLst>
      <p:ext uri="{BB962C8B-B14F-4D97-AF65-F5344CB8AC3E}">
        <p14:creationId xmlns:p14="http://schemas.microsoft.com/office/powerpoint/2010/main" xmlns="" val="9831449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Rot="1" noChangeArrowheads="1"/>
          </p:cNvSpPr>
          <p:nvPr>
            <p:ph type="title"/>
          </p:nvPr>
        </p:nvSpPr>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IIF Publications (cont’d)</a:t>
            </a:r>
          </a:p>
        </p:txBody>
      </p:sp>
      <p:sp>
        <p:nvSpPr>
          <p:cNvPr id="54274" name="Rectangle 2"/>
          <p:cNvSpPr>
            <a:spLocks noGrp="1" noChangeArrowheads="1"/>
          </p:cNvSpPr>
          <p:nvPr>
            <p:ph idx="1"/>
          </p:nvPr>
        </p:nvSpPr>
        <p:spPr/>
        <p:txBody>
          <a:bodyPr lIns="90000" tIns="46800" rIns="90000" bIns="46800"/>
          <a:lstStyle/>
          <a:p>
            <a:pPr marL="333375" indent="-333375" defTabSz="457200">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b="1" dirty="0" smtClean="0">
                <a:ea typeface="宋体"/>
                <a:cs typeface="宋体"/>
              </a:rPr>
              <a:t>ATIS-0800030</a:t>
            </a:r>
          </a:p>
          <a:p>
            <a:pPr marL="333375" indent="-333375" defTabSz="457200">
              <a:spcBef>
                <a:spcPct val="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Title</a:t>
            </a:r>
            <a:r>
              <a:rPr lang="en-GB" sz="2000" dirty="0" smtClean="0">
                <a:ea typeface="宋体"/>
                <a:cs typeface="宋体"/>
              </a:rPr>
              <a:t>: </a:t>
            </a:r>
            <a:r>
              <a:rPr lang="en-US" sz="2000" dirty="0" smtClean="0">
                <a:ea typeface="宋体"/>
                <a:cs typeface="宋体"/>
              </a:rPr>
              <a:t>Technical Report on IPTV Advertising </a:t>
            </a:r>
          </a:p>
          <a:p>
            <a:pPr marL="333375" indent="-333375" defTabSz="457200">
              <a:spcBef>
                <a:spcPct val="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dirty="0" smtClean="0">
                <a:ea typeface="宋体"/>
                <a:cs typeface="宋体"/>
                <a:hlinkClick r:id="rId2"/>
              </a:rPr>
              <a:t>http://www.atis.org/docstore/product.aspx?id=25366</a:t>
            </a:r>
            <a:r>
              <a:rPr lang="en-GB" sz="2000" dirty="0" smtClean="0">
                <a:ea typeface="宋体"/>
                <a:cs typeface="宋体"/>
              </a:rPr>
              <a:t> </a:t>
            </a:r>
          </a:p>
          <a:p>
            <a:pPr marL="333375" indent="-333375" defTabSz="457200">
              <a:spcBef>
                <a:spcPct val="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Description</a:t>
            </a:r>
            <a:r>
              <a:rPr lang="en-GB" sz="2000" dirty="0" smtClean="0">
                <a:ea typeface="宋体"/>
                <a:cs typeface="宋体"/>
              </a:rPr>
              <a:t>: </a:t>
            </a:r>
            <a:r>
              <a:rPr lang="en-US" sz="2000" dirty="0" smtClean="0"/>
              <a:t>This technical report analyzes existing advertising standards and considers how they may be re-used for ATIS IPTV. Existing standards are identified to help determine further work areas for ATIS standards.</a:t>
            </a:r>
            <a:endParaRPr lang="en-US" sz="2000" dirty="0" smtClean="0">
              <a:ea typeface="宋体"/>
              <a:cs typeface="宋体"/>
            </a:endParaRPr>
          </a:p>
          <a:p>
            <a:pPr marL="333375" indent="-333375" defTabSz="457200">
              <a:spcBef>
                <a:spcPct val="0"/>
              </a:spcBef>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sz="2000" b="1" dirty="0" smtClean="0">
              <a:ea typeface="宋体"/>
              <a:cs typeface="宋体"/>
            </a:endParaRPr>
          </a:p>
          <a:p>
            <a:pPr marL="333375" indent="-333375" defTabSz="457200">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b="1" dirty="0" smtClean="0">
                <a:ea typeface="宋体"/>
                <a:cs typeface="宋体"/>
              </a:rPr>
              <a:t>ATIS-0800032</a:t>
            </a:r>
          </a:p>
          <a:p>
            <a:pPr marL="333375" indent="-333375" defTabSz="457200">
              <a:spcBef>
                <a:spcPct val="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Title</a:t>
            </a:r>
            <a:r>
              <a:rPr lang="en-GB" sz="2000" dirty="0" smtClean="0">
                <a:ea typeface="宋体"/>
                <a:cs typeface="宋体"/>
              </a:rPr>
              <a:t>: </a:t>
            </a:r>
            <a:r>
              <a:rPr lang="en-US" sz="2000" dirty="0" smtClean="0">
                <a:ea typeface="宋体"/>
                <a:cs typeface="宋体"/>
              </a:rPr>
              <a:t>Metadata for IPTV Fault Codes </a:t>
            </a:r>
            <a:endParaRPr lang="en-GB" sz="2000" dirty="0" smtClean="0">
              <a:ea typeface="宋体"/>
              <a:cs typeface="宋体"/>
            </a:endParaRPr>
          </a:p>
          <a:p>
            <a:pPr marL="333375" indent="-333375" defTabSz="457200">
              <a:spcBef>
                <a:spcPct val="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000" dirty="0" smtClean="0">
                <a:ea typeface="宋体"/>
                <a:cs typeface="宋体"/>
                <a:hlinkClick r:id="rId3"/>
              </a:rPr>
              <a:t>https://www.atis.org/docstore/product.aspx?id=24610</a:t>
            </a:r>
            <a:endParaRPr lang="en-US" sz="2000" dirty="0" smtClean="0">
              <a:ea typeface="宋体"/>
              <a:cs typeface="宋体"/>
              <a:hlinkClick r:id="rId4"/>
            </a:endParaRPr>
          </a:p>
          <a:p>
            <a:pPr marL="333375" indent="-333375" defTabSz="457200">
              <a:spcBef>
                <a:spcPct val="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Description</a:t>
            </a:r>
            <a:r>
              <a:rPr lang="en-GB" sz="2000" dirty="0" smtClean="0">
                <a:ea typeface="宋体"/>
                <a:cs typeface="宋体"/>
              </a:rPr>
              <a:t>: </a:t>
            </a:r>
            <a:r>
              <a:rPr lang="en-US" sz="2000" dirty="0" smtClean="0">
                <a:ea typeface="宋体"/>
                <a:cs typeface="宋体"/>
              </a:rPr>
              <a:t>The fault codes defined in ATIS-0800028, Fault Codes for IPTV, require a metadata exchange between consumer domain devices and service provider and/or network provider systems. This document and the associated XML schema provide this metadata. </a:t>
            </a:r>
            <a:endParaRPr lang="en-GB" sz="2000" dirty="0" smtClean="0">
              <a:ea typeface="宋体"/>
              <a:cs typeface="宋体"/>
            </a:endParaRPr>
          </a:p>
        </p:txBody>
      </p:sp>
      <p:sp>
        <p:nvSpPr>
          <p:cNvPr id="4" name="Rectangle 6"/>
          <p:cNvSpPr>
            <a:spLocks noGrp="1" noChangeArrowheads="1"/>
          </p:cNvSpPr>
          <p:nvPr>
            <p:ph type="sldNum" sz="quarter" idx="10"/>
          </p:nvPr>
        </p:nvSpPr>
        <p:spPr/>
        <p:txBody>
          <a:bodyPr/>
          <a:lstStyle/>
          <a:p>
            <a:pPr>
              <a:defRPr/>
            </a:pPr>
            <a:fld id="{17691B38-73F3-4080-9EBD-9EC8D2B74B54}" type="slidenum">
              <a:rPr lang="en-US" altLang="zh-CN"/>
              <a:pPr>
                <a:defRPr/>
              </a:pPr>
              <a:t>32</a:t>
            </a:fld>
            <a:endParaRPr lang="en-US" altLang="zh-CN"/>
          </a:p>
        </p:txBody>
      </p:sp>
    </p:spTree>
    <p:extLst>
      <p:ext uri="{BB962C8B-B14F-4D97-AF65-F5344CB8AC3E}">
        <p14:creationId xmlns:p14="http://schemas.microsoft.com/office/powerpoint/2010/main" xmlns="" val="28143497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pitchFamily="34" charset="0"/>
                <a:ea typeface="宋体" pitchFamily="2" charset="-122"/>
              </a:rPr>
              <a:t>IIF Publications (cont’d</a:t>
            </a:r>
            <a:r>
              <a:rPr lang="en-GB" dirty="0" smtClean="0">
                <a:latin typeface="Arial" pitchFamily="34" charset="0"/>
                <a:ea typeface="宋体" pitchFamily="2" charset="-122"/>
              </a:rPr>
              <a:t>)</a:t>
            </a:r>
            <a:endParaRPr lang="en-US" dirty="0"/>
          </a:p>
        </p:txBody>
      </p:sp>
      <p:sp>
        <p:nvSpPr>
          <p:cNvPr id="3" name="Content Placeholder 2"/>
          <p:cNvSpPr>
            <a:spLocks noGrp="1"/>
          </p:cNvSpPr>
          <p:nvPr>
            <p:ph idx="1"/>
          </p:nvPr>
        </p:nvSpPr>
        <p:spPr/>
        <p:txBody>
          <a:bodyPr/>
          <a:lstStyle/>
          <a:p>
            <a:pPr marL="333375" lvl="0" indent="-333375" defTabSz="457200" eaLnBrk="0" hangingPunct="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smtClean="0">
                <a:latin typeface="Arial" pitchFamily="34" charset="0"/>
                <a:ea typeface="宋体" pitchFamily="2" charset="-122"/>
              </a:rPr>
              <a:t>ATIS-0800033</a:t>
            </a:r>
            <a:endParaRPr lang="en-GB" sz="2000" b="1"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Title</a:t>
            </a:r>
            <a:r>
              <a:rPr lang="en-GB" sz="2000" dirty="0">
                <a:latin typeface="Arial" pitchFamily="34" charset="0"/>
                <a:ea typeface="宋体" pitchFamily="2" charset="-122"/>
              </a:rPr>
              <a:t>: </a:t>
            </a:r>
            <a:r>
              <a:rPr lang="en-US" sz="2000" dirty="0">
                <a:latin typeface="Arial" pitchFamily="34" charset="0"/>
                <a:ea typeface="宋体" pitchFamily="2" charset="-122"/>
              </a:rPr>
              <a:t>A-POD: An IPTV Separable Security Interface Specification </a:t>
            </a: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dirty="0">
                <a:latin typeface="Arial" pitchFamily="34" charset="0"/>
                <a:ea typeface="宋体" pitchFamily="2" charset="-122"/>
                <a:hlinkClick r:id="rId2"/>
              </a:rPr>
              <a:t>http://www.atis.org/docstore/product.aspx?id=24673</a:t>
            </a:r>
            <a:r>
              <a:rPr lang="en-GB" sz="2000" dirty="0">
                <a:latin typeface="Arial" pitchFamily="34" charset="0"/>
                <a:ea typeface="宋体" pitchFamily="2" charset="-122"/>
              </a:rPr>
              <a:t> </a:t>
            </a: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Description</a:t>
            </a:r>
            <a:r>
              <a:rPr lang="en-GB" sz="2000" dirty="0">
                <a:latin typeface="Arial" pitchFamily="34" charset="0"/>
                <a:ea typeface="宋体" pitchFamily="2" charset="-122"/>
              </a:rPr>
              <a:t>: </a:t>
            </a:r>
            <a:r>
              <a:rPr lang="en-US" sz="2000" kern="1200" dirty="0">
                <a:latin typeface="Arial" pitchFamily="34" charset="0"/>
                <a:ea typeface="宋体" pitchFamily="2" charset="-122"/>
              </a:rPr>
              <a:t>This document specifies one potential example of an Internet Protocol Television (IPTV) security interface specification. The A-POD specification is not the only possible implementation of a Separable Security Element (SSE) within the IIF standards, or for IPTV in general. The solution specified in this document achieves a physically separable security solution for IPTV that is harmonized with and backwards compatible to the existing unidirectional and multi-stream, </a:t>
            </a:r>
            <a:r>
              <a:rPr lang="en-US" sz="2000" kern="1200" dirty="0" err="1">
                <a:latin typeface="Arial" pitchFamily="34" charset="0"/>
                <a:ea typeface="宋体" pitchFamily="2" charset="-122"/>
              </a:rPr>
              <a:t>CableCARD</a:t>
            </a:r>
            <a:r>
              <a:rPr lang="en-US" sz="2000" kern="1200" dirty="0">
                <a:latin typeface="Arial" pitchFamily="34" charset="0"/>
                <a:ea typeface="宋体" pitchFamily="2" charset="-122"/>
              </a:rPr>
              <a:t>™ standards. As such, the solutions defined in this standard may not be the most efficient method for accomplishing IPTV separable security.</a:t>
            </a:r>
            <a:endParaRPr lang="en-US" sz="2000" dirty="0">
              <a:latin typeface="Arial" pitchFamily="34" charset="0"/>
              <a:ea typeface="宋体" pitchFamily="2" charset="-122"/>
            </a:endParaRPr>
          </a:p>
          <a:p>
            <a:pPr marL="333375" lvl="0" indent="-333375" defTabSz="457200" eaLnBrk="0" hangingPunct="0">
              <a:spcBef>
                <a:spcPts val="0"/>
              </a:spcBef>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GB" sz="2000" b="1" dirty="0">
              <a:latin typeface="Arial" pitchFamily="34" charset="0"/>
              <a:ea typeface="宋体" pitchFamily="2" charset="-122"/>
            </a:endParaRPr>
          </a:p>
          <a:p>
            <a:endParaRPr lang="en-US" dirty="0"/>
          </a:p>
        </p:txBody>
      </p:sp>
      <p:sp>
        <p:nvSpPr>
          <p:cNvPr id="6" name="Rectangle 6"/>
          <p:cNvSpPr>
            <a:spLocks noGrp="1" noChangeArrowheads="1"/>
          </p:cNvSpPr>
          <p:nvPr>
            <p:ph type="sldNum" sz="quarter" idx="10"/>
          </p:nvPr>
        </p:nvSpPr>
        <p:spPr/>
        <p:txBody>
          <a:bodyPr/>
          <a:lstStyle/>
          <a:p>
            <a:pPr>
              <a:defRPr/>
            </a:pPr>
            <a:fld id="{68D21323-6590-4879-8DB0-F65CE46195CC}" type="slidenum">
              <a:rPr lang="en-US" altLang="zh-CN"/>
              <a:pPr>
                <a:defRPr/>
              </a:pPr>
              <a:t>33</a:t>
            </a:fld>
            <a:endParaRPr lang="en-US" altLang="zh-CN"/>
          </a:p>
        </p:txBody>
      </p:sp>
    </p:spTree>
    <p:extLst>
      <p:ext uri="{BB962C8B-B14F-4D97-AF65-F5344CB8AC3E}">
        <p14:creationId xmlns:p14="http://schemas.microsoft.com/office/powerpoint/2010/main" xmlns="" val="42495134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3758190-59B5-4FAF-92D8-77798514AC83}" type="slidenum">
              <a:rPr lang="en-CA" smtClean="0"/>
              <a:pPr/>
              <a:t>34</a:t>
            </a:fld>
            <a:endParaRPr lang="en-CA"/>
          </a:p>
        </p:txBody>
      </p:sp>
      <p:sp>
        <p:nvSpPr>
          <p:cNvPr id="6" name="Title 1"/>
          <p:cNvSpPr>
            <a:spLocks noGrp="1"/>
          </p:cNvSpPr>
          <p:nvPr>
            <p:ph type="title"/>
          </p:nvPr>
        </p:nvSpPr>
        <p:spPr>
          <a:xfrm>
            <a:off x="0" y="-27384"/>
            <a:ext cx="9144000" cy="1143000"/>
          </a:xfrm>
        </p:spPr>
        <p:txBody>
          <a:bodyPr/>
          <a:lstStyle/>
          <a:p>
            <a:r>
              <a:rPr lang="en-GB" dirty="0">
                <a:latin typeface="Arial" pitchFamily="34" charset="0"/>
                <a:ea typeface="宋体" pitchFamily="2" charset="-122"/>
              </a:rPr>
              <a:t>IIF Publications (cont’d</a:t>
            </a:r>
            <a:r>
              <a:rPr lang="en-GB" dirty="0" smtClean="0">
                <a:latin typeface="Arial" pitchFamily="34" charset="0"/>
                <a:ea typeface="宋体" pitchFamily="2" charset="-122"/>
              </a:rPr>
              <a:t>)</a:t>
            </a:r>
            <a:endParaRPr lang="en-US" dirty="0"/>
          </a:p>
        </p:txBody>
      </p:sp>
      <p:sp>
        <p:nvSpPr>
          <p:cNvPr id="7" name="Content Placeholder 2"/>
          <p:cNvSpPr>
            <a:spLocks noGrp="1"/>
          </p:cNvSpPr>
          <p:nvPr>
            <p:ph idx="1"/>
          </p:nvPr>
        </p:nvSpPr>
        <p:spPr>
          <a:xfrm>
            <a:off x="468313" y="1124744"/>
            <a:ext cx="8229600" cy="5257006"/>
          </a:xfrm>
        </p:spPr>
        <p:txBody>
          <a:bodyPr>
            <a:normAutofit lnSpcReduction="10000"/>
          </a:bodyPr>
          <a:lstStyle/>
          <a:p>
            <a:pPr marL="333375" lvl="0" indent="-333375" defTabSz="457200" eaLnBrk="0" hangingPunct="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smtClean="0">
                <a:latin typeface="Arial" pitchFamily="34" charset="0"/>
                <a:ea typeface="宋体" pitchFamily="2" charset="-122"/>
              </a:rPr>
              <a:t>ATIS-0800034</a:t>
            </a:r>
            <a:endParaRPr lang="en-GB" sz="2000" b="1"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Title</a:t>
            </a:r>
            <a:r>
              <a:rPr lang="en-GB" sz="2000" dirty="0">
                <a:latin typeface="Arial" pitchFamily="34" charset="0"/>
                <a:ea typeface="宋体" pitchFamily="2" charset="-122"/>
              </a:rPr>
              <a:t>: </a:t>
            </a:r>
            <a:r>
              <a:rPr lang="en-US" sz="2000" dirty="0"/>
              <a:t>Secure Time Interoperability </a:t>
            </a:r>
            <a:r>
              <a:rPr lang="en-US" sz="2000" dirty="0" smtClean="0"/>
              <a:t>Specification</a:t>
            </a: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dirty="0">
                <a:latin typeface="Arial" pitchFamily="34" charset="0"/>
                <a:ea typeface="宋体" pitchFamily="2" charset="-122"/>
                <a:hlinkClick r:id="rId2"/>
              </a:rPr>
              <a:t>http://</a:t>
            </a:r>
            <a:r>
              <a:rPr lang="en-GB" sz="2000" dirty="0" smtClean="0">
                <a:latin typeface="Arial" pitchFamily="34" charset="0"/>
                <a:ea typeface="宋体" pitchFamily="2" charset="-122"/>
                <a:hlinkClick r:id="rId2"/>
              </a:rPr>
              <a:t>www.atis.org/docstore/product.aspx?id=25434</a:t>
            </a:r>
            <a:r>
              <a:rPr lang="en-GB" sz="2000" dirty="0" smtClean="0">
                <a:latin typeface="Arial" pitchFamily="34" charset="0"/>
                <a:ea typeface="宋体" pitchFamily="2" charset="-122"/>
              </a:rPr>
              <a:t>  </a:t>
            </a:r>
            <a:endParaRPr lang="en-GB" sz="2000"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Description</a:t>
            </a:r>
            <a:r>
              <a:rPr lang="en-GB" sz="2000" dirty="0">
                <a:latin typeface="Arial" pitchFamily="34" charset="0"/>
                <a:ea typeface="宋体" pitchFamily="2" charset="-122"/>
              </a:rPr>
              <a:t>: </a:t>
            </a:r>
            <a:r>
              <a:rPr lang="en-US" sz="2000" kern="1200" dirty="0">
                <a:latin typeface="Arial" pitchFamily="34" charset="0"/>
                <a:ea typeface="宋体" pitchFamily="2" charset="-122"/>
              </a:rPr>
              <a:t>This document defines the specifications for the interoperability of systems and components in the IPTV Security Solutions environment with respect to secure time</a:t>
            </a:r>
            <a:r>
              <a:rPr lang="en-US" sz="2000" kern="1200" dirty="0" smtClean="0">
                <a:latin typeface="Arial" pitchFamily="34" charset="0"/>
                <a:ea typeface="宋体" pitchFamily="2" charset="-122"/>
              </a:rPr>
              <a:t>.</a:t>
            </a: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US" sz="2000" kern="1200" dirty="0">
              <a:latin typeface="Arial" pitchFamily="34" charset="0"/>
              <a:ea typeface="宋体" pitchFamily="2" charset="-122"/>
            </a:endParaRPr>
          </a:p>
          <a:p>
            <a:pPr marL="333375" lvl="0" indent="-333375" defTabSz="457200" eaLnBrk="0" hangingPunct="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a:latin typeface="Arial" pitchFamily="34" charset="0"/>
                <a:ea typeface="宋体" pitchFamily="2" charset="-122"/>
              </a:rPr>
              <a:t>ATIS-0800035</a:t>
            </a: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Title</a:t>
            </a:r>
            <a:r>
              <a:rPr lang="en-GB" sz="2000" dirty="0">
                <a:latin typeface="Arial" pitchFamily="34" charset="0"/>
                <a:ea typeface="宋体" pitchFamily="2" charset="-122"/>
              </a:rPr>
              <a:t>: </a:t>
            </a:r>
            <a:r>
              <a:rPr lang="en-US" sz="2000" kern="1200" dirty="0">
                <a:latin typeface="Arial" pitchFamily="34" charset="0"/>
                <a:ea typeface="宋体" pitchFamily="2" charset="-122"/>
              </a:rPr>
              <a:t>Technical Report on a Validation Process for IPTV Perceptual Quality Measurements</a:t>
            </a:r>
            <a:endParaRPr lang="en-US" sz="2000"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dirty="0">
                <a:latin typeface="Arial" pitchFamily="34" charset="0"/>
                <a:ea typeface="宋体" pitchFamily="2" charset="-122"/>
                <a:hlinkClick r:id="rId3"/>
              </a:rPr>
              <a:t>http://www.atis.org/docstore/product.aspx?id=24974</a:t>
            </a:r>
            <a:r>
              <a:rPr lang="en-GB" sz="2000" dirty="0">
                <a:latin typeface="Arial" pitchFamily="34" charset="0"/>
                <a:ea typeface="宋体" pitchFamily="2" charset="-122"/>
              </a:rPr>
              <a:t> </a:t>
            </a: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Description</a:t>
            </a:r>
            <a:r>
              <a:rPr lang="en-GB" sz="2000" dirty="0">
                <a:latin typeface="Arial" pitchFamily="34" charset="0"/>
                <a:ea typeface="宋体" pitchFamily="2" charset="-122"/>
              </a:rPr>
              <a:t>: </a:t>
            </a:r>
            <a:r>
              <a:rPr lang="en-US" sz="2000" kern="1200" dirty="0">
                <a:latin typeface="Arial" pitchFamily="34" charset="0"/>
                <a:ea typeface="宋体" pitchFamily="2" charset="-122"/>
              </a:rPr>
              <a:t>This document discusses a proposed test process for IPTV Perceptual Quality Measurements. It describes the industry standards test process currently followed, indicates its shortcomings, and suggests solutions for the identified weaknesses. The proposed process is flexible and is believed to address market needs better than the current process.</a:t>
            </a:r>
            <a:endParaRPr lang="en-GB" sz="2000"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GB" sz="2000" dirty="0">
              <a:latin typeface="Arial" pitchFamily="34" charset="0"/>
              <a:ea typeface="宋体" pitchFamily="2" charset="-122"/>
            </a:endParaRPr>
          </a:p>
        </p:txBody>
      </p:sp>
    </p:spTree>
    <p:extLst>
      <p:ext uri="{BB962C8B-B14F-4D97-AF65-F5344CB8AC3E}">
        <p14:creationId xmlns:p14="http://schemas.microsoft.com/office/powerpoint/2010/main" xmlns="" val="24000651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pitchFamily="34" charset="0"/>
                <a:ea typeface="宋体" pitchFamily="2" charset="-122"/>
              </a:rPr>
              <a:t>IIF Publications (cont’d</a:t>
            </a:r>
            <a:r>
              <a:rPr lang="en-GB" dirty="0" smtClean="0">
                <a:latin typeface="Arial" pitchFamily="34" charset="0"/>
                <a:ea typeface="宋体" pitchFamily="2" charset="-122"/>
              </a:rPr>
              <a:t>)</a:t>
            </a:r>
            <a:endParaRPr lang="en-US" dirty="0"/>
          </a:p>
        </p:txBody>
      </p:sp>
      <p:sp>
        <p:nvSpPr>
          <p:cNvPr id="3" name="Content Placeholder 2"/>
          <p:cNvSpPr>
            <a:spLocks noGrp="1"/>
          </p:cNvSpPr>
          <p:nvPr>
            <p:ph idx="1"/>
          </p:nvPr>
        </p:nvSpPr>
        <p:spPr/>
        <p:txBody>
          <a:bodyPr>
            <a:normAutofit/>
          </a:bodyPr>
          <a:lstStyle/>
          <a:p>
            <a:pPr marL="333375" lvl="0" indent="-333375" defTabSz="457200" eaLnBrk="0" hangingPunct="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smtClean="0">
                <a:latin typeface="Arial" pitchFamily="34" charset="0"/>
                <a:ea typeface="宋体" pitchFamily="2" charset="-122"/>
              </a:rPr>
              <a:t>ATIS-0800036</a:t>
            </a:r>
            <a:endParaRPr lang="en-GB" sz="2000" b="1"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Title</a:t>
            </a:r>
            <a:r>
              <a:rPr lang="en-GB" sz="2000" dirty="0">
                <a:latin typeface="Arial" pitchFamily="34" charset="0"/>
                <a:ea typeface="宋体" pitchFamily="2" charset="-122"/>
              </a:rPr>
              <a:t>: </a:t>
            </a:r>
            <a:r>
              <a:rPr lang="en-US" sz="2000" kern="1200" dirty="0">
                <a:latin typeface="Arial" pitchFamily="34" charset="0"/>
                <a:ea typeface="宋体" pitchFamily="2" charset="-122"/>
              </a:rPr>
              <a:t>XML Schema for ITF Execution Environment </a:t>
            </a:r>
            <a:endParaRPr lang="en-GB" sz="2000"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sz="2000" dirty="0">
                <a:latin typeface="Arial" pitchFamily="34" charset="0"/>
                <a:ea typeface="宋体" pitchFamily="2" charset="-122"/>
                <a:hlinkClick r:id="rId2"/>
              </a:rPr>
              <a:t>http://www.atis.org/docstore/product.aspx?id=24900</a:t>
            </a: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Description</a:t>
            </a:r>
            <a:r>
              <a:rPr lang="en-GB" sz="2000" dirty="0">
                <a:latin typeface="Arial" pitchFamily="34" charset="0"/>
                <a:ea typeface="宋体" pitchFamily="2" charset="-122"/>
              </a:rPr>
              <a:t>: </a:t>
            </a:r>
            <a:r>
              <a:rPr lang="en-US" sz="2000" kern="1200" dirty="0">
                <a:latin typeface="Arial" pitchFamily="34" charset="0"/>
                <a:ea typeface="宋体" pitchFamily="2" charset="-122"/>
              </a:rPr>
              <a:t>This specification provides an XML schema for the Execution Environment profiles for use in services and functions within an IPTV Solution</a:t>
            </a:r>
            <a:r>
              <a:rPr lang="en-US" sz="2000" kern="1200" dirty="0" smtClean="0">
                <a:latin typeface="Arial" pitchFamily="34" charset="0"/>
                <a:ea typeface="宋体" pitchFamily="2" charset="-122"/>
              </a:rPr>
              <a:t>.</a:t>
            </a: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US" sz="2000" kern="1200" dirty="0">
              <a:latin typeface="Arial" pitchFamily="34" charset="0"/>
              <a:ea typeface="宋体" pitchFamily="2" charset="-122"/>
            </a:endParaRPr>
          </a:p>
          <a:p>
            <a:pPr marL="333375" lvl="0" indent="-333375" defTabSz="457200" eaLnBrk="0" hangingPunct="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smtClean="0">
                <a:latin typeface="Arial" pitchFamily="34" charset="0"/>
                <a:ea typeface="宋体" pitchFamily="2" charset="-122"/>
              </a:rPr>
              <a:t>ATIS-0800038</a:t>
            </a:r>
            <a:endParaRPr lang="en-GB" sz="2000" b="1"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Title</a:t>
            </a:r>
            <a:r>
              <a:rPr lang="en-GB" sz="2000" dirty="0">
                <a:latin typeface="Arial" pitchFamily="34" charset="0"/>
                <a:ea typeface="宋体" pitchFamily="2" charset="-122"/>
              </a:rPr>
              <a:t>: </a:t>
            </a:r>
            <a:r>
              <a:rPr lang="en-US" sz="2000" kern="1200" dirty="0">
                <a:latin typeface="Arial" pitchFamily="34" charset="0"/>
                <a:ea typeface="宋体" pitchFamily="2" charset="-122"/>
              </a:rPr>
              <a:t>IIF XML Guidelines  </a:t>
            </a:r>
            <a:endParaRPr lang="en-GB" sz="2000"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sz="2000" dirty="0">
                <a:latin typeface="Arial" pitchFamily="34" charset="0"/>
                <a:ea typeface="宋体" pitchFamily="2" charset="-122"/>
                <a:hlinkClick r:id="rId2"/>
              </a:rPr>
              <a:t>http://www.atis.org/docstore/product.aspx?id=25678</a:t>
            </a: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Description</a:t>
            </a:r>
            <a:r>
              <a:rPr lang="en-GB" sz="2000" dirty="0" smtClean="0">
                <a:latin typeface="Arial" pitchFamily="34" charset="0"/>
                <a:ea typeface="宋体" pitchFamily="2" charset="-122"/>
              </a:rPr>
              <a:t>: </a:t>
            </a:r>
            <a:r>
              <a:rPr lang="en-US" sz="2000" dirty="0">
                <a:latin typeface="Arial" pitchFamily="34" charset="0"/>
                <a:ea typeface="宋体" pitchFamily="2" charset="-122"/>
              </a:rPr>
              <a:t>This document specifies guidelines to be used in the development of XML Schemas by the ATIS IPTV Interoperability Forum (IIF).</a:t>
            </a:r>
            <a:endParaRPr lang="en-GB" sz="2000"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GB" sz="2000" dirty="0">
              <a:latin typeface="Arial" pitchFamily="34" charset="0"/>
              <a:ea typeface="宋体" pitchFamily="2" charset="-122"/>
            </a:endParaRPr>
          </a:p>
          <a:p>
            <a:endParaRPr lang="en-US" dirty="0"/>
          </a:p>
        </p:txBody>
      </p:sp>
      <p:sp>
        <p:nvSpPr>
          <p:cNvPr id="7" name="Rectangle 6"/>
          <p:cNvSpPr>
            <a:spLocks noGrp="1" noChangeArrowheads="1"/>
          </p:cNvSpPr>
          <p:nvPr>
            <p:ph type="sldNum" sz="quarter" idx="10"/>
          </p:nvPr>
        </p:nvSpPr>
        <p:spPr/>
        <p:txBody>
          <a:bodyPr/>
          <a:lstStyle/>
          <a:p>
            <a:pPr>
              <a:defRPr/>
            </a:pPr>
            <a:fld id="{166F8539-A36A-400B-B276-3B104298FB00}" type="slidenum">
              <a:rPr lang="en-US" altLang="zh-CN"/>
              <a:pPr>
                <a:defRPr/>
              </a:pPr>
              <a:t>35</a:t>
            </a:fld>
            <a:endParaRPr lang="en-US" altLang="zh-CN"/>
          </a:p>
        </p:txBody>
      </p:sp>
    </p:spTree>
    <p:extLst>
      <p:ext uri="{BB962C8B-B14F-4D97-AF65-F5344CB8AC3E}">
        <p14:creationId xmlns:p14="http://schemas.microsoft.com/office/powerpoint/2010/main" xmlns="" val="535150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pitchFamily="34" charset="0"/>
                <a:ea typeface="宋体" pitchFamily="2" charset="-122"/>
              </a:rPr>
              <a:t>IIF Publications (cont’d</a:t>
            </a:r>
            <a:r>
              <a:rPr lang="en-GB" dirty="0" smtClean="0">
                <a:latin typeface="Arial" pitchFamily="34" charset="0"/>
                <a:ea typeface="宋体" pitchFamily="2" charset="-122"/>
              </a:rPr>
              <a:t>)</a:t>
            </a:r>
            <a:endParaRPr lang="en-US" dirty="0"/>
          </a:p>
        </p:txBody>
      </p:sp>
      <p:sp>
        <p:nvSpPr>
          <p:cNvPr id="3" name="Content Placeholder 2"/>
          <p:cNvSpPr>
            <a:spLocks noGrp="1"/>
          </p:cNvSpPr>
          <p:nvPr>
            <p:ph idx="1"/>
          </p:nvPr>
        </p:nvSpPr>
        <p:spPr/>
        <p:txBody>
          <a:bodyPr/>
          <a:lstStyle/>
          <a:p>
            <a:pPr marL="333375" lvl="0" indent="-333375" defTabSz="457200" eaLnBrk="0" hangingPunct="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a:latin typeface="Arial" pitchFamily="34" charset="0"/>
                <a:ea typeface="宋体" pitchFamily="2" charset="-122"/>
              </a:rPr>
              <a:t>ATIS-0800039.v002</a:t>
            </a: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Title</a:t>
            </a:r>
            <a:r>
              <a:rPr lang="en-GB" sz="2000" dirty="0">
                <a:latin typeface="Arial" pitchFamily="34" charset="0"/>
                <a:ea typeface="宋体" pitchFamily="2" charset="-122"/>
              </a:rPr>
              <a:t>: </a:t>
            </a:r>
            <a:r>
              <a:rPr lang="en-US" sz="2000" kern="1200" dirty="0">
                <a:latin typeface="Arial" pitchFamily="34" charset="0"/>
                <a:ea typeface="宋体" pitchFamily="2" charset="-122"/>
              </a:rPr>
              <a:t>DRM Server-Side Application Programming Interfaces Interoperability Specification </a:t>
            </a:r>
            <a:endParaRPr lang="en-US" sz="2000"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dirty="0">
                <a:latin typeface="Arial" pitchFamily="34" charset="0"/>
                <a:ea typeface="宋体" pitchFamily="2" charset="-122"/>
                <a:hlinkClick r:id="rId2"/>
              </a:rPr>
              <a:t>http://www.atis.org/docstore/product.aspx?id=25033</a:t>
            </a:r>
            <a:r>
              <a:rPr lang="en-GB" sz="2000" dirty="0">
                <a:latin typeface="Arial" pitchFamily="34" charset="0"/>
                <a:ea typeface="宋体" pitchFamily="2" charset="-122"/>
              </a:rPr>
              <a:t> </a:t>
            </a: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Description</a:t>
            </a:r>
            <a:r>
              <a:rPr lang="en-GB" sz="2000" dirty="0">
                <a:latin typeface="Arial" pitchFamily="34" charset="0"/>
                <a:ea typeface="宋体" pitchFamily="2" charset="-122"/>
              </a:rPr>
              <a:t>: </a:t>
            </a:r>
            <a:r>
              <a:rPr lang="en-US" sz="2000" kern="1200" dirty="0">
                <a:latin typeface="Arial" pitchFamily="34" charset="0"/>
                <a:ea typeface="宋体" pitchFamily="2" charset="-122"/>
              </a:rPr>
              <a:t>This document contains the IPTV DRM Interoperability Application-Level Interfaces Interoperability Server-Side APIs Specification. Note – Annex A, XML Schema for DRM Server-Side APIs, of this Standard has also been formatted as a separate file and electronically packaged with this standard.</a:t>
            </a:r>
            <a:endParaRPr lang="en-GB" sz="2000" dirty="0">
              <a:latin typeface="Arial" pitchFamily="34" charset="0"/>
              <a:ea typeface="宋体" pitchFamily="2" charset="-122"/>
            </a:endParaRPr>
          </a:p>
          <a:p>
            <a:pPr>
              <a:buFont typeface="Arial" pitchFamily="34" charset="0"/>
              <a:buChar char="•"/>
            </a:pPr>
            <a:endParaRPr lang="en-US" dirty="0"/>
          </a:p>
        </p:txBody>
      </p:sp>
      <p:sp>
        <p:nvSpPr>
          <p:cNvPr id="6" name="Rectangle 6"/>
          <p:cNvSpPr>
            <a:spLocks noGrp="1" noChangeArrowheads="1"/>
          </p:cNvSpPr>
          <p:nvPr>
            <p:ph type="sldNum" sz="quarter" idx="10"/>
          </p:nvPr>
        </p:nvSpPr>
        <p:spPr/>
        <p:txBody>
          <a:bodyPr/>
          <a:lstStyle/>
          <a:p>
            <a:pPr>
              <a:defRPr/>
            </a:pPr>
            <a:fld id="{971386FD-15C9-4B4D-87A7-FE3FC19FAAC4}" type="slidenum">
              <a:rPr lang="en-US" altLang="zh-CN"/>
              <a:pPr>
                <a:defRPr/>
              </a:pPr>
              <a:t>36</a:t>
            </a:fld>
            <a:endParaRPr lang="en-US" altLang="zh-CN"/>
          </a:p>
        </p:txBody>
      </p:sp>
    </p:spTree>
    <p:extLst>
      <p:ext uri="{BB962C8B-B14F-4D97-AF65-F5344CB8AC3E}">
        <p14:creationId xmlns:p14="http://schemas.microsoft.com/office/powerpoint/2010/main" xmlns="" val="26377911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pitchFamily="34" charset="0"/>
                <a:ea typeface="宋体" pitchFamily="2" charset="-122"/>
              </a:rPr>
              <a:t>IIF Publications (cont’d</a:t>
            </a:r>
            <a:r>
              <a:rPr lang="en-GB" dirty="0" smtClean="0">
                <a:latin typeface="Arial" pitchFamily="34" charset="0"/>
                <a:ea typeface="宋体" pitchFamily="2" charset="-122"/>
              </a:rPr>
              <a:t>)</a:t>
            </a:r>
            <a:endParaRPr lang="en-US" dirty="0"/>
          </a:p>
        </p:txBody>
      </p:sp>
      <p:sp>
        <p:nvSpPr>
          <p:cNvPr id="3" name="Content Placeholder 2"/>
          <p:cNvSpPr>
            <a:spLocks noGrp="1"/>
          </p:cNvSpPr>
          <p:nvPr>
            <p:ph idx="1"/>
          </p:nvPr>
        </p:nvSpPr>
        <p:spPr/>
        <p:txBody>
          <a:bodyPr/>
          <a:lstStyle/>
          <a:p>
            <a:pPr marL="333375" lvl="0" indent="-333375" defTabSz="457200" eaLnBrk="0" hangingPunct="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a:latin typeface="Arial" pitchFamily="34" charset="0"/>
                <a:ea typeface="宋体" pitchFamily="2" charset="-122"/>
              </a:rPr>
              <a:t>ATIS-0800040</a:t>
            </a: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Title</a:t>
            </a:r>
            <a:r>
              <a:rPr lang="en-GB" sz="2000" dirty="0">
                <a:latin typeface="Arial" pitchFamily="34" charset="0"/>
                <a:ea typeface="宋体" pitchFamily="2" charset="-122"/>
              </a:rPr>
              <a:t>: </a:t>
            </a:r>
            <a:r>
              <a:rPr lang="en-US" sz="2000" kern="1200" dirty="0">
                <a:latin typeface="Arial" pitchFamily="34" charset="0"/>
                <a:ea typeface="宋体" pitchFamily="2" charset="-122"/>
              </a:rPr>
              <a:t>IPTV MPEG Transport Stream Monitoring </a:t>
            </a:r>
            <a:endParaRPr lang="en-GB" sz="2000"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sz="2000" dirty="0">
                <a:latin typeface="Arial" pitchFamily="34" charset="0"/>
                <a:ea typeface="宋体" pitchFamily="2" charset="-122"/>
                <a:hlinkClick r:id="rId2"/>
              </a:rPr>
              <a:t>http://www.atis.org/docstore/product.aspx?id=25390 </a:t>
            </a: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Description</a:t>
            </a:r>
            <a:r>
              <a:rPr lang="en-GB" sz="2000" dirty="0">
                <a:latin typeface="Arial" pitchFamily="34" charset="0"/>
                <a:ea typeface="宋体" pitchFamily="2" charset="-122"/>
              </a:rPr>
              <a:t>: </a:t>
            </a:r>
            <a:r>
              <a:rPr lang="en-US" sz="2000" kern="1200" dirty="0">
                <a:latin typeface="Arial" pitchFamily="34" charset="0"/>
                <a:ea typeface="宋体" pitchFamily="2" charset="-122"/>
              </a:rPr>
              <a:t>This recommended practice provides a common methodology for describing Transport Stream conformance criteria. It explicitly describes the elements and parameters that should be verified in an ATIS IIF-compliant Transport Stream for it to be considered a proper emission. This document incorporates by reference all of SCTE-142, except where explicitly extended or </a:t>
            </a:r>
            <a:r>
              <a:rPr lang="en-US" sz="2000" kern="1200" dirty="0" smtClean="0">
                <a:latin typeface="Arial" pitchFamily="34" charset="0"/>
                <a:ea typeface="宋体" pitchFamily="2" charset="-122"/>
              </a:rPr>
              <a:t>constrained</a:t>
            </a:r>
            <a:r>
              <a:rPr lang="en-US" sz="2000" kern="1200" dirty="0">
                <a:latin typeface="Arial" pitchFamily="34" charset="0"/>
                <a:ea typeface="宋体" pitchFamily="2" charset="-122"/>
              </a:rPr>
              <a:t>.</a:t>
            </a:r>
            <a:endParaRPr lang="en-GB" sz="2000" dirty="0">
              <a:latin typeface="Arial" pitchFamily="34" charset="0"/>
              <a:ea typeface="宋体" pitchFamily="2" charset="-122"/>
            </a:endParaRPr>
          </a:p>
        </p:txBody>
      </p:sp>
      <p:sp>
        <p:nvSpPr>
          <p:cNvPr id="6" name="Rectangle 6"/>
          <p:cNvSpPr>
            <a:spLocks noGrp="1" noChangeArrowheads="1"/>
          </p:cNvSpPr>
          <p:nvPr>
            <p:ph type="sldNum" sz="quarter" idx="10"/>
          </p:nvPr>
        </p:nvSpPr>
        <p:spPr/>
        <p:txBody>
          <a:bodyPr/>
          <a:lstStyle/>
          <a:p>
            <a:pPr>
              <a:defRPr/>
            </a:pPr>
            <a:fld id="{98C1DCEC-1AAD-492B-9272-D4A3C08241E0}" type="slidenum">
              <a:rPr lang="en-US" altLang="zh-CN"/>
              <a:pPr>
                <a:defRPr/>
              </a:pPr>
              <a:t>37</a:t>
            </a:fld>
            <a:endParaRPr lang="en-US" altLang="zh-CN"/>
          </a:p>
        </p:txBody>
      </p:sp>
    </p:spTree>
    <p:extLst>
      <p:ext uri="{BB962C8B-B14F-4D97-AF65-F5344CB8AC3E}">
        <p14:creationId xmlns:p14="http://schemas.microsoft.com/office/powerpoint/2010/main" xmlns="" val="32973734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3758190-59B5-4FAF-92D8-77798514AC83}" type="slidenum">
              <a:rPr lang="en-CA" smtClean="0"/>
              <a:pPr/>
              <a:t>38</a:t>
            </a:fld>
            <a:endParaRPr lang="en-CA"/>
          </a:p>
        </p:txBody>
      </p:sp>
      <p:sp>
        <p:nvSpPr>
          <p:cNvPr id="5" name="Title 1"/>
          <p:cNvSpPr>
            <a:spLocks noGrp="1"/>
          </p:cNvSpPr>
          <p:nvPr>
            <p:ph type="title"/>
          </p:nvPr>
        </p:nvSpPr>
        <p:spPr>
          <a:xfrm>
            <a:off x="0" y="-27384"/>
            <a:ext cx="9144000" cy="1143000"/>
          </a:xfrm>
        </p:spPr>
        <p:txBody>
          <a:bodyPr/>
          <a:lstStyle/>
          <a:p>
            <a:r>
              <a:rPr lang="en-GB" dirty="0">
                <a:latin typeface="Arial" pitchFamily="34" charset="0"/>
                <a:ea typeface="宋体" pitchFamily="2" charset="-122"/>
              </a:rPr>
              <a:t>IIF Publications (cont’d</a:t>
            </a:r>
            <a:r>
              <a:rPr lang="en-GB" dirty="0" smtClean="0">
                <a:latin typeface="Arial" pitchFamily="34" charset="0"/>
                <a:ea typeface="宋体" pitchFamily="2" charset="-122"/>
              </a:rPr>
              <a:t>)</a:t>
            </a:r>
            <a:endParaRPr lang="en-US" dirty="0"/>
          </a:p>
        </p:txBody>
      </p:sp>
      <p:sp>
        <p:nvSpPr>
          <p:cNvPr id="6" name="Content Placeholder 2"/>
          <p:cNvSpPr>
            <a:spLocks noGrp="1"/>
          </p:cNvSpPr>
          <p:nvPr>
            <p:ph idx="1"/>
          </p:nvPr>
        </p:nvSpPr>
        <p:spPr>
          <a:xfrm>
            <a:off x="468313" y="1124744"/>
            <a:ext cx="8229600" cy="5257006"/>
          </a:xfrm>
        </p:spPr>
        <p:txBody>
          <a:bodyPr/>
          <a:lstStyle/>
          <a:p>
            <a:pPr marL="333375" lvl="0" indent="-333375" defTabSz="457200" eaLnBrk="0" hangingPunct="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smtClean="0">
                <a:latin typeface="Arial" pitchFamily="34" charset="0"/>
                <a:ea typeface="宋体" pitchFamily="2" charset="-122"/>
              </a:rPr>
              <a:t>ATIS-0800041</a:t>
            </a:r>
            <a:endParaRPr lang="en-GB" sz="2000" b="1"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Title</a:t>
            </a:r>
            <a:r>
              <a:rPr lang="en-GB" sz="2000" dirty="0">
                <a:latin typeface="Arial" pitchFamily="34" charset="0"/>
                <a:ea typeface="宋体" pitchFamily="2" charset="-122"/>
              </a:rPr>
              <a:t>: </a:t>
            </a:r>
            <a:r>
              <a:rPr lang="en-US" sz="2000" kern="1200" dirty="0">
                <a:latin typeface="Arial" pitchFamily="34" charset="0"/>
                <a:ea typeface="宋体" pitchFamily="2" charset="-122"/>
              </a:rPr>
              <a:t>Implementer's Guide to QoS Metrics  </a:t>
            </a:r>
            <a:endParaRPr lang="en-GB" sz="2000"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sz="2000" dirty="0" smtClean="0">
                <a:latin typeface="Arial" pitchFamily="34" charset="0"/>
                <a:ea typeface="宋体" pitchFamily="2" charset="-122"/>
                <a:hlinkClick r:id="rId2"/>
              </a:rPr>
              <a:t>http</a:t>
            </a:r>
            <a:r>
              <a:rPr lang="en-US" sz="2000" dirty="0">
                <a:latin typeface="Arial" pitchFamily="34" charset="0"/>
                <a:ea typeface="宋体" pitchFamily="2" charset="-122"/>
                <a:hlinkClick r:id="rId2"/>
              </a:rPr>
              <a:t>://www.atis.org/docstore/product.aspx?id=25412</a:t>
            </a: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Description</a:t>
            </a:r>
            <a:r>
              <a:rPr lang="en-GB" sz="2000" dirty="0">
                <a:latin typeface="Arial" pitchFamily="34" charset="0"/>
                <a:ea typeface="宋体" pitchFamily="2" charset="-122"/>
              </a:rPr>
              <a:t>: </a:t>
            </a:r>
            <a:r>
              <a:rPr lang="en-US" sz="2000" kern="1200" dirty="0">
                <a:latin typeface="Arial" pitchFamily="34" charset="0"/>
                <a:ea typeface="宋体" pitchFamily="2" charset="-122"/>
              </a:rPr>
              <a:t>This document provides guidance to network providers and service providers on how to use ATIS IIF standard Quality of Service metrics, Quality of Experience indicators, and fault codes in testing and performance monitoring to run their IPTV services and bolster customer satisfaction. This version of the document focuses on Linear (broadcast) IPTV service.</a:t>
            </a:r>
            <a:endParaRPr lang="en-GB" sz="2000" dirty="0">
              <a:latin typeface="Arial" pitchFamily="34" charset="0"/>
              <a:ea typeface="宋体" pitchFamily="2" charset="-122"/>
            </a:endParaRPr>
          </a:p>
        </p:txBody>
      </p:sp>
    </p:spTree>
    <p:extLst>
      <p:ext uri="{BB962C8B-B14F-4D97-AF65-F5344CB8AC3E}">
        <p14:creationId xmlns:p14="http://schemas.microsoft.com/office/powerpoint/2010/main" xmlns="" val="26539944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3758190-59B5-4FAF-92D8-77798514AC83}" type="slidenum">
              <a:rPr lang="en-CA" smtClean="0"/>
              <a:pPr/>
              <a:t>39</a:t>
            </a:fld>
            <a:endParaRPr lang="en-CA"/>
          </a:p>
        </p:txBody>
      </p:sp>
      <p:sp>
        <p:nvSpPr>
          <p:cNvPr id="5" name="Content Placeholder 2"/>
          <p:cNvSpPr>
            <a:spLocks noGrp="1"/>
          </p:cNvSpPr>
          <p:nvPr>
            <p:ph idx="1"/>
          </p:nvPr>
        </p:nvSpPr>
        <p:spPr>
          <a:xfrm>
            <a:off x="468313" y="1124744"/>
            <a:ext cx="8229600" cy="5257006"/>
          </a:xfrm>
        </p:spPr>
        <p:txBody>
          <a:bodyPr/>
          <a:lstStyle/>
          <a:p>
            <a:pPr marL="333375" lvl="0" indent="-333375" defTabSz="457200" eaLnBrk="0" hangingPunct="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smtClean="0">
                <a:latin typeface="Arial" pitchFamily="34" charset="0"/>
                <a:ea typeface="宋体" pitchFamily="2" charset="-122"/>
              </a:rPr>
              <a:t>ATIS-0800042.v002</a:t>
            </a:r>
            <a:endParaRPr lang="en-GB" sz="2000" b="1"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Title</a:t>
            </a:r>
            <a:r>
              <a:rPr lang="en-GB" sz="2000" dirty="0">
                <a:latin typeface="Arial" pitchFamily="34" charset="0"/>
                <a:ea typeface="宋体" pitchFamily="2" charset="-122"/>
              </a:rPr>
              <a:t>: IPTV Content on Demand Service </a:t>
            </a: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sz="2000" dirty="0">
                <a:latin typeface="Arial" pitchFamily="34" charset="0"/>
                <a:ea typeface="宋体" pitchFamily="2" charset="-122"/>
                <a:hlinkClick r:id="rId2"/>
              </a:rPr>
              <a:t>http://www.atis.org/docstore/product.aspx?id=25670</a:t>
            </a: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Description</a:t>
            </a:r>
            <a:r>
              <a:rPr lang="en-GB" sz="2000" dirty="0">
                <a:latin typeface="Arial" pitchFamily="34" charset="0"/>
                <a:ea typeface="宋体" pitchFamily="2" charset="-122"/>
              </a:rPr>
              <a:t>: </a:t>
            </a:r>
            <a:r>
              <a:rPr lang="en-US" sz="2000" kern="1200" dirty="0">
                <a:latin typeface="Arial" pitchFamily="34" charset="0"/>
                <a:ea typeface="宋体" pitchFamily="2" charset="-122"/>
              </a:rPr>
              <a:t>This document specifies the use of relevant functions for delivery of an IPTV Content on Demand (CoD) Service. An instance of an IPTV CoD Service may be configured to provide a consumer experience similar to that of traditional Video on Demand (VoD) television services, but additionally provides access to the potentially greater functionality also available through capabilities of the IPTV infrastructure.</a:t>
            </a:r>
            <a:endParaRPr lang="en-GB" sz="2000" dirty="0">
              <a:latin typeface="Arial" pitchFamily="34" charset="0"/>
              <a:ea typeface="宋体" pitchFamily="2" charset="-122"/>
            </a:endParaRPr>
          </a:p>
        </p:txBody>
      </p:sp>
      <p:sp>
        <p:nvSpPr>
          <p:cNvPr id="6" name="Title 1"/>
          <p:cNvSpPr>
            <a:spLocks noGrp="1"/>
          </p:cNvSpPr>
          <p:nvPr>
            <p:ph type="title"/>
          </p:nvPr>
        </p:nvSpPr>
        <p:spPr>
          <a:xfrm>
            <a:off x="0" y="-27384"/>
            <a:ext cx="9144000" cy="1143000"/>
          </a:xfrm>
        </p:spPr>
        <p:txBody>
          <a:bodyPr/>
          <a:lstStyle/>
          <a:p>
            <a:r>
              <a:rPr lang="en-GB" dirty="0">
                <a:latin typeface="Arial" pitchFamily="34" charset="0"/>
                <a:ea typeface="宋体" pitchFamily="2" charset="-122"/>
              </a:rPr>
              <a:t>IIF Publications (cont’d</a:t>
            </a:r>
            <a:r>
              <a:rPr lang="en-GB" dirty="0" smtClean="0">
                <a:latin typeface="Arial" pitchFamily="34" charset="0"/>
                <a:ea typeface="宋体" pitchFamily="2" charset="-122"/>
              </a:rPr>
              <a:t>)</a:t>
            </a:r>
            <a:endParaRPr lang="en-US" dirty="0"/>
          </a:p>
        </p:txBody>
      </p:sp>
    </p:spTree>
    <p:extLst>
      <p:ext uri="{BB962C8B-B14F-4D97-AF65-F5344CB8AC3E}">
        <p14:creationId xmlns:p14="http://schemas.microsoft.com/office/powerpoint/2010/main" xmlns="" val="4009732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Strategic Direction (1</a:t>
            </a:r>
            <a:r>
              <a:rPr lang="en-US" dirty="0" smtClean="0"/>
              <a:t>)</a:t>
            </a:r>
            <a:endParaRPr lang="en-US" dirty="0"/>
          </a:p>
        </p:txBody>
      </p:sp>
      <p:sp>
        <p:nvSpPr>
          <p:cNvPr id="7170" name="Rectangle 2"/>
          <p:cNvSpPr>
            <a:spLocks noGrp="1" noRot="1" noChangeArrowheads="1"/>
          </p:cNvSpPr>
          <p:nvPr>
            <p:ph idx="1"/>
          </p:nvPr>
        </p:nvSpPr>
        <p:spPr>
          <a:xfrm>
            <a:off x="457200" y="990600"/>
            <a:ext cx="8229600" cy="5257006"/>
          </a:xfrm>
        </p:spPr>
        <p:txBody>
          <a:bodyPr>
            <a:normAutofit/>
          </a:bodyPr>
          <a:lstStyle/>
          <a:p>
            <a:pPr>
              <a:lnSpc>
                <a:spcPct val="90000"/>
              </a:lnSpc>
            </a:pPr>
            <a:r>
              <a:rPr lang="en-GB" sz="2400" b="1" i="1" dirty="0" smtClean="0">
                <a:ea typeface="宋体"/>
                <a:cs typeface="宋体"/>
              </a:rPr>
              <a:t>Expanding the capabilities for service providers to reach their customers by a variety of methods including OTT and unmanaged delivery as well as managed infrastructures </a:t>
            </a:r>
          </a:p>
          <a:p>
            <a:pPr>
              <a:lnSpc>
                <a:spcPct val="90000"/>
              </a:lnSpc>
            </a:pPr>
            <a:r>
              <a:rPr lang="en-GB" sz="2000" dirty="0" smtClean="0"/>
              <a:t>Whenever </a:t>
            </a:r>
            <a:r>
              <a:rPr lang="en-GB" sz="2000" dirty="0"/>
              <a:t>possible, IIF standards align with the work of other SDOs, including the ITU-T, DVB, CEA, Broadband Forum, and ETSI, ISO/MPEG.</a:t>
            </a:r>
          </a:p>
          <a:p>
            <a:pPr lvl="1">
              <a:lnSpc>
                <a:spcPct val="80000"/>
              </a:lnSpc>
            </a:pPr>
            <a:r>
              <a:rPr lang="en-GB" sz="2000" dirty="0"/>
              <a:t>Continue with SDO and ITU-T coordination and collaboration.</a:t>
            </a:r>
          </a:p>
          <a:p>
            <a:pPr lvl="1">
              <a:lnSpc>
                <a:spcPct val="80000"/>
              </a:lnSpc>
            </a:pPr>
            <a:r>
              <a:rPr lang="en-GB" sz="2000" dirty="0"/>
              <a:t>Established important relationships with all of the leading organizations working in the IPTV realm to share our end-to-end view of the standards being developed.</a:t>
            </a:r>
            <a:endParaRPr lang="en-US" sz="2000" dirty="0"/>
          </a:p>
        </p:txBody>
      </p:sp>
      <p:sp>
        <p:nvSpPr>
          <p:cNvPr id="4" name="Rectangle 6"/>
          <p:cNvSpPr>
            <a:spLocks noGrp="1" noChangeArrowheads="1"/>
          </p:cNvSpPr>
          <p:nvPr>
            <p:ph type="sldNum" sz="quarter" idx="10"/>
          </p:nvPr>
        </p:nvSpPr>
        <p:spPr/>
        <p:txBody>
          <a:bodyPr/>
          <a:lstStyle/>
          <a:p>
            <a:pPr>
              <a:defRPr/>
            </a:pPr>
            <a:fld id="{C83FE86F-160E-44E7-83CD-32889A7A23F6}" type="slidenum">
              <a:rPr lang="en-US" altLang="zh-CN"/>
              <a:pPr>
                <a:defRPr/>
              </a:pPr>
              <a:t>4</a:t>
            </a:fld>
            <a:endParaRPr lang="en-US" altLang="zh-CN"/>
          </a:p>
        </p:txBody>
      </p:sp>
    </p:spTree>
    <p:extLst>
      <p:ext uri="{BB962C8B-B14F-4D97-AF65-F5344CB8AC3E}">
        <p14:creationId xmlns:p14="http://schemas.microsoft.com/office/powerpoint/2010/main" xmlns="" val="224008447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3758190-59B5-4FAF-92D8-77798514AC83}" type="slidenum">
              <a:rPr lang="en-CA" smtClean="0"/>
              <a:pPr/>
              <a:t>40</a:t>
            </a:fld>
            <a:endParaRPr lang="en-CA"/>
          </a:p>
        </p:txBody>
      </p:sp>
      <p:sp>
        <p:nvSpPr>
          <p:cNvPr id="5" name="Title 1"/>
          <p:cNvSpPr>
            <a:spLocks noGrp="1"/>
          </p:cNvSpPr>
          <p:nvPr>
            <p:ph type="title"/>
          </p:nvPr>
        </p:nvSpPr>
        <p:spPr>
          <a:xfrm>
            <a:off x="0" y="-27384"/>
            <a:ext cx="9144000" cy="1143000"/>
          </a:xfrm>
        </p:spPr>
        <p:txBody>
          <a:bodyPr/>
          <a:lstStyle/>
          <a:p>
            <a:r>
              <a:rPr lang="en-GB" dirty="0">
                <a:latin typeface="Arial" pitchFamily="34" charset="0"/>
                <a:ea typeface="宋体" pitchFamily="2" charset="-122"/>
              </a:rPr>
              <a:t>IIF Publications (cont’d</a:t>
            </a:r>
            <a:r>
              <a:rPr lang="en-GB" dirty="0" smtClean="0">
                <a:latin typeface="Arial" pitchFamily="34" charset="0"/>
                <a:ea typeface="宋体" pitchFamily="2" charset="-122"/>
              </a:rPr>
              <a:t>)</a:t>
            </a:r>
            <a:endParaRPr lang="en-US" dirty="0"/>
          </a:p>
        </p:txBody>
      </p:sp>
      <p:sp>
        <p:nvSpPr>
          <p:cNvPr id="6" name="Content Placeholder 2"/>
          <p:cNvSpPr>
            <a:spLocks noGrp="1"/>
          </p:cNvSpPr>
          <p:nvPr>
            <p:ph idx="1"/>
          </p:nvPr>
        </p:nvSpPr>
        <p:spPr>
          <a:xfrm>
            <a:off x="468313" y="1124744"/>
            <a:ext cx="8229600" cy="5257006"/>
          </a:xfrm>
        </p:spPr>
        <p:txBody>
          <a:bodyPr/>
          <a:lstStyle/>
          <a:p>
            <a:pPr marL="333375" lvl="0" indent="-333375" defTabSz="457200" eaLnBrk="0" hangingPunct="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smtClean="0">
                <a:latin typeface="Arial" pitchFamily="34" charset="0"/>
                <a:ea typeface="宋体" pitchFamily="2" charset="-122"/>
              </a:rPr>
              <a:t>ATIS-0800043</a:t>
            </a:r>
            <a:endParaRPr lang="en-GB" sz="2000" b="1"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Title</a:t>
            </a:r>
            <a:r>
              <a:rPr lang="en-GB" sz="2000" dirty="0" smtClean="0">
                <a:latin typeface="Arial" pitchFamily="34" charset="0"/>
                <a:ea typeface="宋体" pitchFamily="2" charset="-122"/>
              </a:rPr>
              <a:t>: Content on Demand Metadata Schema and Metadata Transactions</a:t>
            </a:r>
            <a:endParaRPr lang="en-GB" sz="2000"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US" sz="2000" dirty="0">
              <a:latin typeface="Arial" pitchFamily="34" charset="0"/>
              <a:ea typeface="宋体" pitchFamily="2" charset="-122"/>
              <a:hlinkClick r:id="rId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smtClean="0">
                <a:latin typeface="Arial" pitchFamily="34" charset="0"/>
                <a:ea typeface="宋体" pitchFamily="2" charset="-122"/>
              </a:rPr>
              <a:t>Description</a:t>
            </a:r>
            <a:r>
              <a:rPr lang="en-GB" sz="2000" dirty="0" smtClean="0">
                <a:latin typeface="Arial" pitchFamily="34" charset="0"/>
                <a:ea typeface="宋体" pitchFamily="2" charset="-122"/>
              </a:rPr>
              <a:t>: </a:t>
            </a:r>
            <a:r>
              <a:rPr lang="en-US" sz="2000" dirty="0">
                <a:latin typeface="Arial" pitchFamily="34" charset="0"/>
                <a:ea typeface="宋体" pitchFamily="2" charset="-122"/>
              </a:rPr>
              <a:t>This document defines the metadata for use on interfaces related to the delivery of Content on Demand according to </a:t>
            </a:r>
            <a:r>
              <a:rPr lang="en-US" sz="2000" dirty="0" smtClean="0">
                <a:latin typeface="Arial" pitchFamily="34" charset="0"/>
                <a:ea typeface="宋体" pitchFamily="2" charset="-122"/>
              </a:rPr>
              <a:t>ATIS-0800042, </a:t>
            </a:r>
            <a:r>
              <a:rPr lang="en-US" sz="2000" i="1" dirty="0" smtClean="0">
                <a:latin typeface="Arial" pitchFamily="34" charset="0"/>
                <a:ea typeface="宋体" pitchFamily="2" charset="-122"/>
              </a:rPr>
              <a:t>IPTV Content on Demand Service</a:t>
            </a:r>
            <a:r>
              <a:rPr lang="en-US" sz="2000" dirty="0" smtClean="0">
                <a:latin typeface="Arial" pitchFamily="34" charset="0"/>
                <a:ea typeface="宋体" pitchFamily="2" charset="-122"/>
              </a:rPr>
              <a:t>.</a:t>
            </a: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US" sz="2000" dirty="0">
              <a:latin typeface="Arial" pitchFamily="34" charset="0"/>
              <a:ea typeface="宋体" pitchFamily="2" charset="-122"/>
            </a:endParaRPr>
          </a:p>
          <a:p>
            <a:pPr marL="333375" lvl="0" indent="-333375" defTabSz="457200" eaLnBrk="0" hangingPunct="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smtClean="0">
                <a:latin typeface="Arial" pitchFamily="34" charset="0"/>
                <a:ea typeface="宋体" pitchFamily="2" charset="-122"/>
              </a:rPr>
              <a:t>ATIS-0800044</a:t>
            </a:r>
            <a:endParaRPr lang="en-GB" sz="2000" b="1"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Title</a:t>
            </a:r>
            <a:r>
              <a:rPr lang="en-GB" sz="2000" dirty="0" smtClean="0">
                <a:latin typeface="Arial" pitchFamily="34" charset="0"/>
                <a:ea typeface="宋体" pitchFamily="2" charset="-122"/>
              </a:rPr>
              <a:t>: </a:t>
            </a:r>
            <a:r>
              <a:rPr lang="en-US" sz="2000" dirty="0"/>
              <a:t>IPTV Media Bookmark Specification </a:t>
            </a:r>
            <a:endParaRPr lang="en-GB" sz="2000" dirty="0" smtClean="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sz="2000" dirty="0">
                <a:latin typeface="Arial" pitchFamily="34" charset="0"/>
                <a:ea typeface="宋体" pitchFamily="2" charset="-122"/>
                <a:hlinkClick r:id="rId2"/>
              </a:rPr>
              <a:t>http://www.atis.org/docstore/product.aspx?id=25553</a:t>
            </a: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Description</a:t>
            </a:r>
            <a:r>
              <a:rPr lang="en-GB" sz="2000" dirty="0">
                <a:latin typeface="Arial" pitchFamily="34" charset="0"/>
                <a:ea typeface="宋体" pitchFamily="2" charset="-122"/>
              </a:rPr>
              <a:t>: </a:t>
            </a:r>
            <a:r>
              <a:rPr lang="en-US" sz="2000" dirty="0"/>
              <a:t>This document specifies the logical data model for the creation and use of bookmarks for IPTV programs or IPTV content. The logical data model is specified in the form of an XML schema.</a:t>
            </a:r>
            <a:endParaRPr lang="en-GB" sz="2000" dirty="0">
              <a:latin typeface="Arial" pitchFamily="34" charset="0"/>
              <a:ea typeface="宋体" pitchFamily="2" charset="-122"/>
            </a:endParaRPr>
          </a:p>
        </p:txBody>
      </p:sp>
    </p:spTree>
    <p:extLst>
      <p:ext uri="{BB962C8B-B14F-4D97-AF65-F5344CB8AC3E}">
        <p14:creationId xmlns:p14="http://schemas.microsoft.com/office/powerpoint/2010/main" xmlns="" val="14526365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3758190-59B5-4FAF-92D8-77798514AC83}" type="slidenum">
              <a:rPr lang="en-CA" smtClean="0"/>
              <a:pPr/>
              <a:t>41</a:t>
            </a:fld>
            <a:endParaRPr lang="en-CA"/>
          </a:p>
        </p:txBody>
      </p:sp>
      <p:sp>
        <p:nvSpPr>
          <p:cNvPr id="5" name="Title 1"/>
          <p:cNvSpPr>
            <a:spLocks noGrp="1"/>
          </p:cNvSpPr>
          <p:nvPr>
            <p:ph type="title"/>
          </p:nvPr>
        </p:nvSpPr>
        <p:spPr>
          <a:xfrm>
            <a:off x="0" y="-27384"/>
            <a:ext cx="9144000" cy="1143000"/>
          </a:xfrm>
        </p:spPr>
        <p:txBody>
          <a:bodyPr/>
          <a:lstStyle/>
          <a:p>
            <a:r>
              <a:rPr lang="en-GB" dirty="0">
                <a:latin typeface="Arial" pitchFamily="34" charset="0"/>
                <a:ea typeface="宋体" pitchFamily="2" charset="-122"/>
              </a:rPr>
              <a:t>IIF Publications (cont’d</a:t>
            </a:r>
            <a:r>
              <a:rPr lang="en-GB" dirty="0" smtClean="0">
                <a:latin typeface="Arial" pitchFamily="34" charset="0"/>
                <a:ea typeface="宋体" pitchFamily="2" charset="-122"/>
              </a:rPr>
              <a:t>)</a:t>
            </a:r>
            <a:endParaRPr lang="en-US" dirty="0"/>
          </a:p>
        </p:txBody>
      </p:sp>
      <p:sp>
        <p:nvSpPr>
          <p:cNvPr id="6" name="Content Placeholder 2"/>
          <p:cNvSpPr>
            <a:spLocks noGrp="1"/>
          </p:cNvSpPr>
          <p:nvPr>
            <p:ph idx="1"/>
          </p:nvPr>
        </p:nvSpPr>
        <p:spPr>
          <a:xfrm>
            <a:off x="468313" y="1124744"/>
            <a:ext cx="8229600" cy="5257006"/>
          </a:xfrm>
        </p:spPr>
        <p:txBody>
          <a:bodyPr>
            <a:normAutofit lnSpcReduction="10000"/>
          </a:bodyPr>
          <a:lstStyle/>
          <a:p>
            <a:pPr marL="333375" lvl="0" indent="-333375" defTabSz="457200" eaLnBrk="0" hangingPunct="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smtClean="0">
                <a:latin typeface="Arial" pitchFamily="34" charset="0"/>
                <a:ea typeface="宋体" pitchFamily="2" charset="-122"/>
              </a:rPr>
              <a:t>ATIS-0800045</a:t>
            </a:r>
            <a:endParaRPr lang="en-GB" sz="2000" b="1"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Title</a:t>
            </a:r>
            <a:r>
              <a:rPr lang="en-GB" sz="2000" dirty="0">
                <a:latin typeface="Arial" pitchFamily="34" charset="0"/>
                <a:ea typeface="宋体" pitchFamily="2" charset="-122"/>
              </a:rPr>
              <a:t>: IPTV QoS Metrics Metadata</a:t>
            </a: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sz="2000" dirty="0">
                <a:latin typeface="Arial" pitchFamily="34" charset="0"/>
                <a:ea typeface="宋体" pitchFamily="2" charset="-122"/>
                <a:hlinkClick r:id="rId2"/>
              </a:rPr>
              <a:t>http://www.atis.org/docstore/product.aspx?id=25629</a:t>
            </a: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smtClean="0">
                <a:latin typeface="Arial" pitchFamily="34" charset="0"/>
                <a:ea typeface="宋体" pitchFamily="2" charset="-122"/>
              </a:rPr>
              <a:t>Description</a:t>
            </a:r>
            <a:r>
              <a:rPr lang="en-GB" sz="2000" dirty="0" smtClean="0">
                <a:latin typeface="Arial" pitchFamily="34" charset="0"/>
                <a:ea typeface="宋体" pitchFamily="2" charset="-122"/>
              </a:rPr>
              <a:t>: </a:t>
            </a:r>
            <a:r>
              <a:rPr lang="en-US" sz="2000" dirty="0">
                <a:latin typeface="Arial" pitchFamily="34" charset="0"/>
                <a:ea typeface="宋体" pitchFamily="2" charset="-122"/>
              </a:rPr>
              <a:t>The Quality of Service metrics defined in ATIS-0800008, QoS Metrics for Linear IPTV, need to be exchanged between metric points within the service provider and/or network provider systems and some element management systems. This document and the associated XML schema define the metadata structures for this exchange</a:t>
            </a:r>
            <a:r>
              <a:rPr lang="en-US" sz="2000" dirty="0" smtClean="0">
                <a:latin typeface="Arial" pitchFamily="34" charset="0"/>
                <a:ea typeface="宋体" pitchFamily="2" charset="-122"/>
              </a:rPr>
              <a:t>.</a:t>
            </a: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US" sz="2000" dirty="0">
              <a:latin typeface="Arial" pitchFamily="34" charset="0"/>
              <a:ea typeface="宋体" pitchFamily="2" charset="-122"/>
            </a:endParaRPr>
          </a:p>
          <a:p>
            <a:pPr marL="333375" lvl="0" indent="-333375" defTabSz="457200" eaLnBrk="0" hangingPunct="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smtClean="0">
                <a:latin typeface="Arial" pitchFamily="34" charset="0"/>
                <a:ea typeface="宋体" pitchFamily="2" charset="-122"/>
              </a:rPr>
              <a:t>ATIS-0800046</a:t>
            </a:r>
            <a:endParaRPr lang="en-GB" sz="2000" b="1"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Title</a:t>
            </a:r>
            <a:r>
              <a:rPr lang="en-GB" sz="2000" dirty="0" smtClean="0">
                <a:latin typeface="Arial" pitchFamily="34" charset="0"/>
                <a:ea typeface="宋体" pitchFamily="2" charset="-122"/>
              </a:rPr>
              <a:t>: </a:t>
            </a:r>
            <a:r>
              <a:rPr lang="en-US" sz="2000" dirty="0"/>
              <a:t>IPTV EPG Metadata for Light-Weight Devices</a:t>
            </a:r>
            <a:endParaRPr lang="en-GB" sz="2000" dirty="0" smtClean="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sz="2000" dirty="0">
                <a:latin typeface="Arial" pitchFamily="34" charset="0"/>
                <a:ea typeface="宋体" pitchFamily="2" charset="-122"/>
                <a:hlinkClick r:id="rId2"/>
              </a:rPr>
              <a:t>http://www.atis.org/docstore/product.aspx?id=25552</a:t>
            </a:r>
            <a:endParaRPr lang="en-US" sz="2000" dirty="0" smtClean="0">
              <a:latin typeface="Arial" pitchFamily="34" charset="0"/>
              <a:ea typeface="宋体" pitchFamily="2" charset="-122"/>
              <a:hlinkClick r:id="rId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smtClean="0">
                <a:latin typeface="Arial" pitchFamily="34" charset="0"/>
                <a:ea typeface="宋体" pitchFamily="2" charset="-122"/>
              </a:rPr>
              <a:t>Description</a:t>
            </a:r>
            <a:r>
              <a:rPr lang="en-GB" sz="2000" dirty="0" smtClean="0">
                <a:latin typeface="Arial" pitchFamily="34" charset="0"/>
                <a:ea typeface="宋体" pitchFamily="2" charset="-122"/>
              </a:rPr>
              <a:t>: </a:t>
            </a:r>
            <a:r>
              <a:rPr lang="en-US" sz="2000" dirty="0"/>
              <a:t>The purpose of this specification is to define a subset of the Electronic Program Guide (EPG) metadata model in ATIS-0800020, </a:t>
            </a:r>
            <a:r>
              <a:rPr lang="en-US" sz="2000" i="1" dirty="0"/>
              <a:t>IPTV EPG Metadata Specification</a:t>
            </a:r>
            <a:r>
              <a:rPr lang="en-US" sz="2000" dirty="0"/>
              <a:t>, that includes the most important elements and attributes of the full EPG metadata mode</a:t>
            </a:r>
            <a:r>
              <a:rPr lang="en-US" sz="2000" dirty="0">
                <a:solidFill>
                  <a:schemeClr val="bg1"/>
                </a:solidFill>
              </a:rPr>
              <a:t>l</a:t>
            </a:r>
            <a:r>
              <a:rPr lang="en-US" sz="2000" dirty="0"/>
              <a:t>, but is small enough to be suitable for light-weight devices.</a:t>
            </a:r>
            <a:endParaRPr lang="en-GB" sz="2000" dirty="0">
              <a:latin typeface="Arial" pitchFamily="34" charset="0"/>
              <a:ea typeface="宋体" pitchFamily="2" charset="-122"/>
            </a:endParaRPr>
          </a:p>
        </p:txBody>
      </p:sp>
    </p:spTree>
    <p:extLst>
      <p:ext uri="{BB962C8B-B14F-4D97-AF65-F5344CB8AC3E}">
        <p14:creationId xmlns:p14="http://schemas.microsoft.com/office/powerpoint/2010/main" xmlns="" val="19215179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3758190-59B5-4FAF-92D8-77798514AC83}" type="slidenum">
              <a:rPr lang="en-CA" smtClean="0"/>
              <a:pPr/>
              <a:t>42</a:t>
            </a:fld>
            <a:endParaRPr lang="en-CA"/>
          </a:p>
        </p:txBody>
      </p:sp>
      <p:sp>
        <p:nvSpPr>
          <p:cNvPr id="5" name="Title 1"/>
          <p:cNvSpPr>
            <a:spLocks noGrp="1"/>
          </p:cNvSpPr>
          <p:nvPr>
            <p:ph type="title"/>
          </p:nvPr>
        </p:nvSpPr>
        <p:spPr>
          <a:xfrm>
            <a:off x="0" y="-27384"/>
            <a:ext cx="9144000" cy="1143000"/>
          </a:xfrm>
        </p:spPr>
        <p:txBody>
          <a:bodyPr/>
          <a:lstStyle/>
          <a:p>
            <a:r>
              <a:rPr lang="en-GB" dirty="0">
                <a:latin typeface="Arial" pitchFamily="34" charset="0"/>
                <a:ea typeface="宋体" pitchFamily="2" charset="-122"/>
              </a:rPr>
              <a:t>IIF Publications (cont’d</a:t>
            </a:r>
            <a:r>
              <a:rPr lang="en-GB" dirty="0" smtClean="0">
                <a:latin typeface="Arial" pitchFamily="34" charset="0"/>
                <a:ea typeface="宋体" pitchFamily="2" charset="-122"/>
              </a:rPr>
              <a:t>)</a:t>
            </a:r>
            <a:endParaRPr lang="en-US" dirty="0"/>
          </a:p>
        </p:txBody>
      </p:sp>
      <p:sp>
        <p:nvSpPr>
          <p:cNvPr id="6" name="Content Placeholder 2"/>
          <p:cNvSpPr>
            <a:spLocks noGrp="1"/>
          </p:cNvSpPr>
          <p:nvPr>
            <p:ph idx="1"/>
          </p:nvPr>
        </p:nvSpPr>
        <p:spPr>
          <a:xfrm>
            <a:off x="468313" y="1124744"/>
            <a:ext cx="8229600" cy="5257006"/>
          </a:xfrm>
        </p:spPr>
        <p:txBody>
          <a:bodyPr>
            <a:normAutofit lnSpcReduction="10000"/>
          </a:bodyPr>
          <a:lstStyle/>
          <a:p>
            <a:pPr marL="333375" lvl="0" indent="-333375" defTabSz="457200" eaLnBrk="0" hangingPunct="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smtClean="0">
                <a:latin typeface="Arial" pitchFamily="34" charset="0"/>
                <a:ea typeface="宋体" pitchFamily="2" charset="-122"/>
              </a:rPr>
              <a:t>ATIS-0800047</a:t>
            </a:r>
            <a:endParaRPr lang="en-GB" sz="2000" b="1"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Title</a:t>
            </a:r>
            <a:r>
              <a:rPr lang="en-GB" sz="2000" dirty="0">
                <a:latin typeface="Arial" pitchFamily="34" charset="0"/>
                <a:ea typeface="宋体" pitchFamily="2" charset="-122"/>
              </a:rPr>
              <a:t>: </a:t>
            </a:r>
            <a:r>
              <a:rPr lang="en-US" sz="2000" dirty="0"/>
              <a:t>Scenarios for ATIS IIF IPTV Interoperability Testing </a:t>
            </a:r>
            <a:endParaRPr lang="en-GB" sz="2000"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sz="2000" dirty="0">
                <a:latin typeface="Arial" pitchFamily="34" charset="0"/>
                <a:ea typeface="宋体" pitchFamily="2" charset="-122"/>
                <a:hlinkClick r:id="rId2"/>
              </a:rPr>
              <a:t>http://www.atis.org/docstore/product.aspx?id=25645</a:t>
            </a: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smtClean="0">
                <a:latin typeface="Arial" pitchFamily="34" charset="0"/>
                <a:ea typeface="宋体" pitchFamily="2" charset="-122"/>
              </a:rPr>
              <a:t>Description</a:t>
            </a:r>
            <a:r>
              <a:rPr lang="en-GB" sz="2000" dirty="0" smtClean="0">
                <a:latin typeface="Arial" pitchFamily="34" charset="0"/>
                <a:ea typeface="宋体" pitchFamily="2" charset="-122"/>
              </a:rPr>
              <a:t>: </a:t>
            </a:r>
            <a:r>
              <a:rPr lang="en-US" sz="2000" dirty="0">
                <a:latin typeface="Arial" pitchFamily="34" charset="0"/>
                <a:ea typeface="宋体" pitchFamily="2" charset="-122"/>
              </a:rPr>
              <a:t>This ATIS document describes a set of physical scenarios to test the interoperability between key components of the ATIS IIF IPTV architecture. The interfaces to be tested are specified in terms of references to the appropriate ATIS IIF specifications. </a:t>
            </a:r>
            <a:endParaRPr lang="en-US" sz="2000" dirty="0" smtClean="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US" sz="2000" dirty="0">
              <a:latin typeface="Arial" pitchFamily="34" charset="0"/>
              <a:ea typeface="宋体" pitchFamily="2" charset="-122"/>
            </a:endParaRPr>
          </a:p>
          <a:p>
            <a:pPr marL="333375" lvl="0" indent="-333375" defTabSz="457200" eaLnBrk="0" hangingPunct="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smtClean="0">
                <a:latin typeface="Arial" pitchFamily="34" charset="0"/>
                <a:ea typeface="宋体" pitchFamily="2" charset="-122"/>
              </a:rPr>
              <a:t>ATIS-0800048</a:t>
            </a:r>
            <a:endParaRPr lang="en-GB" sz="2000" b="1"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Title</a:t>
            </a:r>
            <a:r>
              <a:rPr lang="en-GB" sz="2000" dirty="0" smtClean="0">
                <a:latin typeface="Arial" pitchFamily="34" charset="0"/>
                <a:ea typeface="宋体" pitchFamily="2" charset="-122"/>
              </a:rPr>
              <a:t>: </a:t>
            </a:r>
            <a:r>
              <a:rPr lang="en-US" sz="2000" dirty="0">
                <a:latin typeface="Arial" pitchFamily="34" charset="0"/>
                <a:ea typeface="宋体" pitchFamily="2" charset="-122"/>
              </a:rPr>
              <a:t>Test Cases for Network Attachment, Service Provider Discovery and Attachment, and Services Discovery</a:t>
            </a:r>
            <a:endParaRPr lang="en-GB" sz="2000" dirty="0" smtClean="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sz="2000" dirty="0">
                <a:latin typeface="Arial" pitchFamily="34" charset="0"/>
                <a:ea typeface="宋体" pitchFamily="2" charset="-122"/>
                <a:hlinkClick r:id="rId2"/>
              </a:rPr>
              <a:t>http://www.atis.org/docstore/product.aspx?id=25656</a:t>
            </a:r>
            <a:endParaRPr lang="en-US" sz="2000" dirty="0" smtClean="0">
              <a:latin typeface="Arial" pitchFamily="34" charset="0"/>
              <a:ea typeface="宋体" pitchFamily="2" charset="-122"/>
              <a:hlinkClick r:id="rId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smtClean="0">
                <a:latin typeface="Arial" pitchFamily="34" charset="0"/>
                <a:ea typeface="宋体" pitchFamily="2" charset="-122"/>
              </a:rPr>
              <a:t>Description</a:t>
            </a:r>
            <a:r>
              <a:rPr lang="en-GB" sz="2000" dirty="0" smtClean="0">
                <a:latin typeface="Arial" pitchFamily="34" charset="0"/>
                <a:ea typeface="宋体" pitchFamily="2" charset="-122"/>
              </a:rPr>
              <a:t>: </a:t>
            </a:r>
            <a:r>
              <a:rPr lang="en-US" sz="2000" dirty="0"/>
              <a:t>This ATIS document describes the test cases for the interoperability between key components of the IIF IPTV architecture. The interfaces to be tested are primarily specified in ATIS-0800017, </a:t>
            </a:r>
            <a:r>
              <a:rPr lang="en-US" sz="2000" i="1" dirty="0"/>
              <a:t>Network Attachment and Initialization of Devices in the Consumer </a:t>
            </a:r>
            <a:r>
              <a:rPr lang="en-US" sz="2000" i="1" dirty="0" smtClean="0"/>
              <a:t>Domain</a:t>
            </a:r>
            <a:r>
              <a:rPr lang="en-US" sz="2000" dirty="0" smtClean="0"/>
              <a:t>, </a:t>
            </a:r>
            <a:r>
              <a:rPr lang="en-US" sz="2000" dirty="0"/>
              <a:t>and ATIS-0800022, </a:t>
            </a:r>
            <a:r>
              <a:rPr lang="en-US" sz="2000" i="1" dirty="0"/>
              <a:t>IPTV Consumer Domain Device Configuration</a:t>
            </a:r>
            <a:r>
              <a:rPr lang="en-US" sz="2000" dirty="0"/>
              <a:t>.</a:t>
            </a:r>
            <a:endParaRPr lang="en-GB" sz="2000" dirty="0">
              <a:latin typeface="Arial" pitchFamily="34" charset="0"/>
              <a:ea typeface="宋体" pitchFamily="2" charset="-122"/>
            </a:endParaRPr>
          </a:p>
        </p:txBody>
      </p:sp>
    </p:spTree>
    <p:extLst>
      <p:ext uri="{BB962C8B-B14F-4D97-AF65-F5344CB8AC3E}">
        <p14:creationId xmlns:p14="http://schemas.microsoft.com/office/powerpoint/2010/main" xmlns="" val="42366700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3758190-59B5-4FAF-92D8-77798514AC83}" type="slidenum">
              <a:rPr lang="en-CA" smtClean="0"/>
              <a:pPr/>
              <a:t>43</a:t>
            </a:fld>
            <a:endParaRPr lang="en-CA"/>
          </a:p>
        </p:txBody>
      </p:sp>
      <p:sp>
        <p:nvSpPr>
          <p:cNvPr id="5" name="Title 1"/>
          <p:cNvSpPr>
            <a:spLocks noGrp="1"/>
          </p:cNvSpPr>
          <p:nvPr>
            <p:ph type="title"/>
          </p:nvPr>
        </p:nvSpPr>
        <p:spPr>
          <a:xfrm>
            <a:off x="0" y="-27384"/>
            <a:ext cx="9144000" cy="1143000"/>
          </a:xfrm>
        </p:spPr>
        <p:txBody>
          <a:bodyPr/>
          <a:lstStyle/>
          <a:p>
            <a:r>
              <a:rPr lang="en-GB" dirty="0">
                <a:latin typeface="Arial" pitchFamily="34" charset="0"/>
                <a:ea typeface="宋体" pitchFamily="2" charset="-122"/>
              </a:rPr>
              <a:t>IIF Publications (cont’d</a:t>
            </a:r>
            <a:r>
              <a:rPr lang="en-GB" dirty="0" smtClean="0">
                <a:latin typeface="Arial" pitchFamily="34" charset="0"/>
                <a:ea typeface="宋体" pitchFamily="2" charset="-122"/>
              </a:rPr>
              <a:t>)</a:t>
            </a:r>
            <a:endParaRPr lang="en-US" dirty="0"/>
          </a:p>
        </p:txBody>
      </p:sp>
      <p:sp>
        <p:nvSpPr>
          <p:cNvPr id="6" name="Content Placeholder 2"/>
          <p:cNvSpPr>
            <a:spLocks noGrp="1"/>
          </p:cNvSpPr>
          <p:nvPr>
            <p:ph idx="1"/>
          </p:nvPr>
        </p:nvSpPr>
        <p:spPr>
          <a:xfrm>
            <a:off x="468313" y="1124744"/>
            <a:ext cx="8229600" cy="5257006"/>
          </a:xfrm>
        </p:spPr>
        <p:txBody>
          <a:bodyPr>
            <a:normAutofit/>
          </a:bodyPr>
          <a:lstStyle/>
          <a:p>
            <a:pPr marL="333375" lvl="0" indent="-333375" defTabSz="457200" eaLnBrk="0" hangingPunct="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smtClean="0">
                <a:latin typeface="Arial" pitchFamily="34" charset="0"/>
                <a:ea typeface="宋体" pitchFamily="2" charset="-122"/>
              </a:rPr>
              <a:t>ATIS-0800049</a:t>
            </a:r>
            <a:endParaRPr lang="en-GB" sz="2000" b="1"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Title</a:t>
            </a:r>
            <a:r>
              <a:rPr lang="en-GB" sz="2000" dirty="0">
                <a:latin typeface="Arial" pitchFamily="34" charset="0"/>
                <a:ea typeface="宋体" pitchFamily="2" charset="-122"/>
              </a:rPr>
              <a:t>: </a:t>
            </a:r>
            <a:r>
              <a:rPr lang="en-US" sz="2000" dirty="0">
                <a:latin typeface="Arial" pitchFamily="34" charset="0"/>
                <a:ea typeface="宋体" pitchFamily="2" charset="-122"/>
              </a:rPr>
              <a:t>Test Cases for Linear TV Service Selection, Attachment, and Usage</a:t>
            </a:r>
            <a:r>
              <a:rPr lang="en-US" sz="2000" dirty="0" smtClean="0"/>
              <a:t> </a:t>
            </a:r>
            <a:endParaRPr lang="en-GB" sz="2000"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sz="2000" dirty="0">
                <a:latin typeface="Arial" pitchFamily="34" charset="0"/>
                <a:ea typeface="宋体" pitchFamily="2" charset="-122"/>
                <a:hlinkClick r:id="rId2"/>
              </a:rPr>
              <a:t>http://www.atis.org/docstore/product.aspx?id=25657</a:t>
            </a: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smtClean="0">
                <a:latin typeface="Arial" pitchFamily="34" charset="0"/>
                <a:ea typeface="宋体" pitchFamily="2" charset="-122"/>
              </a:rPr>
              <a:t>Description</a:t>
            </a:r>
            <a:r>
              <a:rPr lang="en-GB" sz="2000" dirty="0" smtClean="0">
                <a:latin typeface="Arial" pitchFamily="34" charset="0"/>
                <a:ea typeface="宋体" pitchFamily="2" charset="-122"/>
              </a:rPr>
              <a:t>: </a:t>
            </a:r>
            <a:r>
              <a:rPr lang="en-US" sz="2000" dirty="0">
                <a:latin typeface="Arial" pitchFamily="34" charset="0"/>
                <a:ea typeface="宋体" pitchFamily="2" charset="-122"/>
              </a:rPr>
              <a:t> This ATIS document describes the test cases for the linear TV service, as primarily defined in ATIS-0800018, IPTV Linear TV Service, including terminal attachment and service usage.</a:t>
            </a:r>
            <a:endParaRPr lang="en-US" sz="2000" dirty="0" smtClean="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US" sz="2000" dirty="0">
              <a:latin typeface="Arial" pitchFamily="34" charset="0"/>
              <a:ea typeface="宋体" pitchFamily="2" charset="-122"/>
            </a:endParaRPr>
          </a:p>
          <a:p>
            <a:pPr marL="333375" lvl="0" indent="-333375" defTabSz="457200" eaLnBrk="0" hangingPunct="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smtClean="0">
                <a:latin typeface="Arial" pitchFamily="34" charset="0"/>
                <a:ea typeface="宋体" pitchFamily="2" charset="-122"/>
              </a:rPr>
              <a:t>ATIS-0800050</a:t>
            </a:r>
            <a:endParaRPr lang="en-GB" sz="2000" b="1"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Title</a:t>
            </a:r>
            <a:r>
              <a:rPr lang="en-GB" sz="2000" dirty="0" smtClean="0">
                <a:latin typeface="Arial" pitchFamily="34" charset="0"/>
                <a:ea typeface="宋体" pitchFamily="2" charset="-122"/>
              </a:rPr>
              <a:t>: </a:t>
            </a:r>
            <a:r>
              <a:rPr lang="en-US" sz="2000" dirty="0">
                <a:latin typeface="Arial" pitchFamily="34" charset="0"/>
                <a:ea typeface="宋体" pitchFamily="2" charset="-122"/>
              </a:rPr>
              <a:t>Test Cases for </a:t>
            </a:r>
            <a:r>
              <a:rPr lang="en-US" sz="2000" dirty="0" smtClean="0">
                <a:latin typeface="Arial" pitchFamily="34" charset="0"/>
                <a:ea typeface="宋体" pitchFamily="2" charset="-122"/>
              </a:rPr>
              <a:t>Non-IMS Content </a:t>
            </a:r>
            <a:r>
              <a:rPr lang="en-US" sz="2000" dirty="0">
                <a:latin typeface="Arial" pitchFamily="34" charset="0"/>
                <a:ea typeface="宋体" pitchFamily="2" charset="-122"/>
              </a:rPr>
              <a:t>on Demand Service Attachment and Service Use</a:t>
            </a:r>
            <a:endParaRPr lang="en-GB" sz="2000" dirty="0" smtClean="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sz="2000" dirty="0">
                <a:latin typeface="Arial" pitchFamily="34" charset="0"/>
                <a:ea typeface="宋体" pitchFamily="2" charset="-122"/>
                <a:hlinkClick r:id="rId2"/>
              </a:rPr>
              <a:t>http://www.atis.org/docstore/product.aspx?id=25660</a:t>
            </a:r>
            <a:endParaRPr lang="en-US" sz="2000" dirty="0" smtClean="0">
              <a:latin typeface="Arial" pitchFamily="34" charset="0"/>
              <a:ea typeface="宋体" pitchFamily="2" charset="-122"/>
              <a:hlinkClick r:id="rId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smtClean="0">
                <a:latin typeface="Arial" pitchFamily="34" charset="0"/>
                <a:ea typeface="宋体" pitchFamily="2" charset="-122"/>
              </a:rPr>
              <a:t>Description</a:t>
            </a:r>
            <a:r>
              <a:rPr lang="en-GB" sz="2000" dirty="0" smtClean="0">
                <a:latin typeface="Arial" pitchFamily="34" charset="0"/>
                <a:ea typeface="宋体" pitchFamily="2" charset="-122"/>
              </a:rPr>
              <a:t>: </a:t>
            </a:r>
            <a:r>
              <a:rPr lang="en-US" sz="2000" dirty="0"/>
              <a:t>This ATIS document describes the test cases for the interoperability between key components of the IIF IPTV architecture. The interfaces to be tested are primarily specified in ATIS-0800042, </a:t>
            </a:r>
            <a:r>
              <a:rPr lang="en-US" sz="2000" i="1" dirty="0"/>
              <a:t>IPTV Content on Demand Service</a:t>
            </a:r>
            <a:r>
              <a:rPr lang="en-US" sz="2000" dirty="0"/>
              <a:t>.</a:t>
            </a:r>
            <a:endParaRPr lang="en-GB" sz="2000" dirty="0">
              <a:latin typeface="Arial" pitchFamily="34" charset="0"/>
              <a:ea typeface="宋体" pitchFamily="2" charset="-122"/>
            </a:endParaRPr>
          </a:p>
        </p:txBody>
      </p:sp>
    </p:spTree>
    <p:extLst>
      <p:ext uri="{BB962C8B-B14F-4D97-AF65-F5344CB8AC3E}">
        <p14:creationId xmlns:p14="http://schemas.microsoft.com/office/powerpoint/2010/main" xmlns="" val="7566800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3758190-59B5-4FAF-92D8-77798514AC83}" type="slidenum">
              <a:rPr lang="en-CA" smtClean="0"/>
              <a:pPr/>
              <a:t>44</a:t>
            </a:fld>
            <a:endParaRPr lang="en-CA"/>
          </a:p>
        </p:txBody>
      </p:sp>
      <p:sp>
        <p:nvSpPr>
          <p:cNvPr id="5" name="Content Placeholder 2"/>
          <p:cNvSpPr>
            <a:spLocks noGrp="1"/>
          </p:cNvSpPr>
          <p:nvPr>
            <p:ph idx="1"/>
          </p:nvPr>
        </p:nvSpPr>
        <p:spPr>
          <a:xfrm>
            <a:off x="468313" y="1124744"/>
            <a:ext cx="8229600" cy="5257006"/>
          </a:xfrm>
        </p:spPr>
        <p:txBody>
          <a:bodyPr>
            <a:normAutofit/>
          </a:bodyPr>
          <a:lstStyle/>
          <a:p>
            <a:pPr marL="333375" lvl="0" indent="-333375" defTabSz="457200" eaLnBrk="0" hangingPunct="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smtClean="0">
                <a:latin typeface="Arial" pitchFamily="34" charset="0"/>
                <a:ea typeface="宋体" pitchFamily="2" charset="-122"/>
              </a:rPr>
              <a:t>ATIS-0800051</a:t>
            </a:r>
            <a:endParaRPr lang="en-GB" sz="2000" b="1"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Title</a:t>
            </a:r>
            <a:r>
              <a:rPr lang="en-GB" sz="2000" dirty="0">
                <a:latin typeface="Arial" pitchFamily="34" charset="0"/>
                <a:ea typeface="宋体" pitchFamily="2" charset="-122"/>
              </a:rPr>
              <a:t>: </a:t>
            </a:r>
            <a:r>
              <a:rPr lang="en-US" sz="2000" dirty="0"/>
              <a:t>Test Cases for Remote Management of Consumer Domain Devices and QoS Metric Reporting </a:t>
            </a:r>
            <a:r>
              <a:rPr lang="en-US" sz="2000" dirty="0" smtClean="0"/>
              <a:t> </a:t>
            </a:r>
            <a:endParaRPr lang="en-GB" sz="2000"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sz="2000" dirty="0">
                <a:latin typeface="Arial" pitchFamily="34" charset="0"/>
                <a:ea typeface="宋体" pitchFamily="2" charset="-122"/>
                <a:hlinkClick r:id="rId2"/>
              </a:rPr>
              <a:t>http://www.atis.org/docstore/product.aspx?id=25662</a:t>
            </a: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smtClean="0">
                <a:latin typeface="Arial" pitchFamily="34" charset="0"/>
                <a:ea typeface="宋体" pitchFamily="2" charset="-122"/>
              </a:rPr>
              <a:t>Description</a:t>
            </a:r>
            <a:r>
              <a:rPr lang="en-GB" sz="2000" dirty="0" smtClean="0">
                <a:latin typeface="Arial" pitchFamily="34" charset="0"/>
                <a:ea typeface="宋体" pitchFamily="2" charset="-122"/>
              </a:rPr>
              <a:t>: </a:t>
            </a:r>
            <a:r>
              <a:rPr lang="en-US" sz="2000" dirty="0">
                <a:latin typeface="Arial" pitchFamily="34" charset="0"/>
                <a:ea typeface="宋体" pitchFamily="2" charset="-122"/>
              </a:rPr>
              <a:t> This ATIS document describes the test cases for the interoperability between key components of the IIF IPTV architecture. The interfaces to be tested are primarily specified in ATIS-0800009, Remote Management of Devices, and ATIS-0800008, QoS Metrics for Linear IPTV.</a:t>
            </a:r>
            <a:endParaRPr lang="en-US" sz="2000" dirty="0" smtClean="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US" sz="2000" dirty="0">
              <a:latin typeface="Arial" pitchFamily="34" charset="0"/>
              <a:ea typeface="宋体" pitchFamily="2" charset="-122"/>
            </a:endParaRPr>
          </a:p>
        </p:txBody>
      </p:sp>
      <p:sp>
        <p:nvSpPr>
          <p:cNvPr id="6" name="Title 1"/>
          <p:cNvSpPr>
            <a:spLocks noGrp="1"/>
          </p:cNvSpPr>
          <p:nvPr>
            <p:ph type="title"/>
          </p:nvPr>
        </p:nvSpPr>
        <p:spPr>
          <a:xfrm>
            <a:off x="0" y="-27384"/>
            <a:ext cx="9144000" cy="1143000"/>
          </a:xfrm>
        </p:spPr>
        <p:txBody>
          <a:bodyPr/>
          <a:lstStyle/>
          <a:p>
            <a:r>
              <a:rPr lang="en-GB" dirty="0">
                <a:latin typeface="Arial" pitchFamily="34" charset="0"/>
                <a:ea typeface="宋体" pitchFamily="2" charset="-122"/>
              </a:rPr>
              <a:t>IIF Publications (cont’d</a:t>
            </a:r>
            <a:r>
              <a:rPr lang="en-GB" dirty="0" smtClean="0">
                <a:latin typeface="Arial" pitchFamily="34" charset="0"/>
                <a:ea typeface="宋体" pitchFamily="2" charset="-122"/>
              </a:rPr>
              <a:t>)</a:t>
            </a:r>
            <a:endParaRPr lang="en-US" dirty="0"/>
          </a:p>
        </p:txBody>
      </p:sp>
    </p:spTree>
    <p:extLst>
      <p:ext uri="{BB962C8B-B14F-4D97-AF65-F5344CB8AC3E}">
        <p14:creationId xmlns:p14="http://schemas.microsoft.com/office/powerpoint/2010/main" xmlns="" val="10765143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pitchFamily="34" charset="0"/>
                <a:ea typeface="宋体" pitchFamily="2" charset="-122"/>
              </a:rPr>
              <a:t>IIF Active </a:t>
            </a:r>
            <a:r>
              <a:rPr lang="en-GB" dirty="0" smtClean="0">
                <a:latin typeface="Arial" pitchFamily="34" charset="0"/>
                <a:ea typeface="宋体" pitchFamily="2" charset="-122"/>
              </a:rPr>
              <a:t>Issues</a:t>
            </a:r>
            <a:endParaRPr lang="en-US" dirty="0"/>
          </a:p>
        </p:txBody>
      </p:sp>
      <p:sp>
        <p:nvSpPr>
          <p:cNvPr id="59394" name="Rectangle 2"/>
          <p:cNvSpPr>
            <a:spLocks noGrp="1" noRot="1" noChangeArrowheads="1"/>
          </p:cNvSpPr>
          <p:nvPr>
            <p:ph idx="1"/>
          </p:nvPr>
        </p:nvSpPr>
        <p:spPr/>
        <p:txBody>
          <a:bodyPr lIns="90000" tIns="46800" rIns="90000" bIns="46800">
            <a:normAutofit lnSpcReduction="10000"/>
          </a:bodyPr>
          <a:lstStyle/>
          <a:p>
            <a:pPr marL="333375" indent="-333375" defTabSz="457200">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800" b="1" dirty="0" smtClean="0">
                <a:ea typeface="宋体"/>
                <a:cs typeface="宋体"/>
              </a:rPr>
              <a:t>ARCH Committee; IIF Issue 105</a:t>
            </a:r>
          </a:p>
          <a:p>
            <a:pPr marL="333375" indent="-333375" defTabSz="4572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i="1" dirty="0" smtClean="0">
                <a:ea typeface="宋体"/>
                <a:cs typeface="宋体"/>
              </a:rPr>
              <a:t>Title</a:t>
            </a:r>
            <a:r>
              <a:rPr lang="en-GB" sz="2400" dirty="0" smtClean="0">
                <a:ea typeface="宋体"/>
                <a:cs typeface="宋体"/>
              </a:rPr>
              <a:t>: Revision to ATIS-0800042, </a:t>
            </a:r>
            <a:r>
              <a:rPr lang="en-GB" sz="2400" i="1" dirty="0" smtClean="0">
                <a:ea typeface="宋体"/>
                <a:cs typeface="宋体"/>
              </a:rPr>
              <a:t>IPTV Content on Demand Service</a:t>
            </a:r>
          </a:p>
          <a:p>
            <a:pPr marL="333375" indent="-333375" defTabSz="4572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i="1" dirty="0" smtClean="0">
                <a:ea typeface="宋体"/>
                <a:cs typeface="宋体"/>
              </a:rPr>
              <a:t>Target completion</a:t>
            </a:r>
            <a:r>
              <a:rPr lang="en-GB" sz="2400" dirty="0" smtClean="0">
                <a:ea typeface="宋体"/>
                <a:cs typeface="宋体"/>
              </a:rPr>
              <a:t>: 1st Quarter 2012</a:t>
            </a:r>
          </a:p>
          <a:p>
            <a:pPr marL="333375" indent="-333375" defTabSz="4572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i="1" dirty="0" smtClean="0">
                <a:ea typeface="宋体"/>
                <a:cs typeface="宋体"/>
              </a:rPr>
              <a:t>Description</a:t>
            </a:r>
            <a:r>
              <a:rPr lang="en-GB" sz="2400" dirty="0" smtClean="0">
                <a:ea typeface="宋体"/>
                <a:cs typeface="宋体"/>
              </a:rPr>
              <a:t>: </a:t>
            </a:r>
            <a:r>
              <a:rPr lang="en-US" sz="2400" dirty="0">
                <a:ea typeface="宋体"/>
                <a:cs typeface="宋体"/>
              </a:rPr>
              <a:t>This specification shall build on the existing CoD standard </a:t>
            </a:r>
            <a:r>
              <a:rPr lang="en-US" sz="2400" dirty="0" smtClean="0">
                <a:ea typeface="宋体"/>
                <a:cs typeface="宋体"/>
              </a:rPr>
              <a:t>(ATIS-0800042) and </a:t>
            </a:r>
            <a:r>
              <a:rPr lang="en-US" sz="2400" dirty="0">
                <a:ea typeface="宋体"/>
                <a:cs typeface="宋体"/>
              </a:rPr>
              <a:t>provide updates as </a:t>
            </a:r>
            <a:r>
              <a:rPr lang="en-US" sz="2400" dirty="0" smtClean="0">
                <a:ea typeface="宋体"/>
                <a:cs typeface="宋体"/>
              </a:rPr>
              <a:t>needed. </a:t>
            </a:r>
            <a:r>
              <a:rPr lang="en-US" sz="2400" dirty="0">
                <a:ea typeface="宋体"/>
                <a:cs typeface="宋体"/>
              </a:rPr>
              <a:t>The revised specification should give priority to the following topics:</a:t>
            </a:r>
          </a:p>
          <a:p>
            <a:pPr marL="733425" lvl="1" indent="-333375" defTabSz="4572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000" dirty="0" smtClean="0">
                <a:ea typeface="宋体"/>
                <a:cs typeface="宋体"/>
              </a:rPr>
              <a:t>Adaptive </a:t>
            </a:r>
            <a:r>
              <a:rPr lang="en-US" sz="2000" dirty="0">
                <a:ea typeface="宋体"/>
                <a:cs typeface="宋体"/>
              </a:rPr>
              <a:t>HTTP Streaming (on-demand, live unicast)</a:t>
            </a:r>
          </a:p>
          <a:p>
            <a:pPr marL="733425" lvl="1" indent="-333375" defTabSz="4572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000" dirty="0" smtClean="0">
                <a:ea typeface="宋体"/>
                <a:cs typeface="宋体"/>
              </a:rPr>
              <a:t>MP4 </a:t>
            </a:r>
            <a:r>
              <a:rPr lang="en-US" sz="2000" dirty="0">
                <a:ea typeface="宋体"/>
                <a:cs typeface="宋体"/>
              </a:rPr>
              <a:t>containers</a:t>
            </a:r>
          </a:p>
          <a:p>
            <a:pPr marL="733425" lvl="1" indent="-333375" defTabSz="4572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000" dirty="0" smtClean="0">
                <a:ea typeface="宋体"/>
                <a:cs typeface="宋体"/>
              </a:rPr>
              <a:t>Multiscreen </a:t>
            </a:r>
          </a:p>
          <a:p>
            <a:pPr marL="733425" lvl="1" indent="-333375" defTabSz="4572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000" dirty="0" smtClean="0">
                <a:ea typeface="宋体"/>
                <a:cs typeface="宋体"/>
              </a:rPr>
              <a:t>TV </a:t>
            </a:r>
            <a:r>
              <a:rPr lang="en-US" sz="2000" dirty="0">
                <a:ea typeface="宋体"/>
                <a:cs typeface="宋体"/>
              </a:rPr>
              <a:t>Everywhere (e.g., authorization, off-net delivery</a:t>
            </a:r>
            <a:r>
              <a:rPr lang="en-US" sz="2000" dirty="0" smtClean="0">
                <a:ea typeface="宋体"/>
                <a:cs typeface="宋体"/>
              </a:rPr>
              <a:t>)</a:t>
            </a:r>
            <a:endParaRPr lang="en-US" sz="2400" dirty="0" smtClean="0">
              <a:ea typeface="宋体"/>
              <a:cs typeface="宋体"/>
            </a:endParaRPr>
          </a:p>
          <a:p>
            <a:pPr marL="333375" indent="-333375" defTabSz="4572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US" sz="2800" dirty="0" smtClean="0">
              <a:ea typeface="宋体"/>
              <a:cs typeface="宋体"/>
            </a:endParaRPr>
          </a:p>
          <a:p>
            <a:pPr marL="733425" lvl="1" indent="-333375" defTabSz="457200">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1800" i="1" dirty="0" smtClean="0">
                <a:ea typeface="宋体"/>
                <a:cs typeface="宋体"/>
              </a:rPr>
              <a:t>URL for all IIF Issues: </a:t>
            </a:r>
            <a:r>
              <a:rPr lang="en-US" sz="1800" i="1" dirty="0" smtClean="0">
                <a:ea typeface="宋体"/>
                <a:cs typeface="宋体"/>
                <a:hlinkClick r:id="rId3"/>
              </a:rPr>
              <a:t>http://www.atis.org/iif/issues.asp</a:t>
            </a:r>
            <a:r>
              <a:rPr lang="en-US" sz="1800" i="1" dirty="0" smtClean="0">
                <a:ea typeface="宋体"/>
                <a:cs typeface="宋体"/>
              </a:rPr>
              <a:t> </a:t>
            </a:r>
          </a:p>
          <a:p>
            <a:pPr marL="333375" indent="-333375" defTabSz="4572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sz="2800" dirty="0" smtClean="0">
              <a:ea typeface="宋体"/>
              <a:cs typeface="宋体"/>
            </a:endParaRPr>
          </a:p>
          <a:p>
            <a:pPr marL="333375" indent="-333375" defTabSz="457200">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sz="2800" dirty="0" smtClean="0">
              <a:ea typeface="宋体"/>
              <a:cs typeface="宋体"/>
            </a:endParaRPr>
          </a:p>
        </p:txBody>
      </p:sp>
      <p:sp>
        <p:nvSpPr>
          <p:cNvPr id="4" name="Rectangle 6"/>
          <p:cNvSpPr>
            <a:spLocks noGrp="1" noChangeArrowheads="1"/>
          </p:cNvSpPr>
          <p:nvPr>
            <p:ph type="sldNum" sz="quarter" idx="10"/>
          </p:nvPr>
        </p:nvSpPr>
        <p:spPr/>
        <p:txBody>
          <a:bodyPr/>
          <a:lstStyle/>
          <a:p>
            <a:pPr>
              <a:defRPr/>
            </a:pPr>
            <a:fld id="{6F791C94-0A5F-473C-B061-766242F5A920}" type="slidenum">
              <a:rPr lang="en-US" altLang="zh-CN"/>
              <a:pPr>
                <a:defRPr/>
              </a:pPr>
              <a:t>45</a:t>
            </a:fld>
            <a:endParaRPr lang="en-US" altLang="zh-CN"/>
          </a:p>
        </p:txBody>
      </p:sp>
    </p:spTree>
    <p:extLst>
      <p:ext uri="{BB962C8B-B14F-4D97-AF65-F5344CB8AC3E}">
        <p14:creationId xmlns:p14="http://schemas.microsoft.com/office/powerpoint/2010/main" xmlns="" val="99433191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Rot="1" noChangeArrowheads="1"/>
          </p:cNvSpPr>
          <p:nvPr>
            <p:ph type="title"/>
          </p:nvPr>
        </p:nvSpPr>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IIF Active Issues (cont’d)</a:t>
            </a:r>
          </a:p>
        </p:txBody>
      </p:sp>
      <p:sp>
        <p:nvSpPr>
          <p:cNvPr id="61442" name="Rectangle 2"/>
          <p:cNvSpPr>
            <a:spLocks noGrp="1" noRot="1" noChangeArrowheads="1"/>
          </p:cNvSpPr>
          <p:nvPr>
            <p:ph idx="1"/>
          </p:nvPr>
        </p:nvSpPr>
        <p:spPr/>
        <p:txBody>
          <a:bodyPr lIns="90000" tIns="46800" rIns="90000" bIns="46800"/>
          <a:lstStyle/>
          <a:p>
            <a:pPr marL="333375" indent="-333375" defTabSz="457200">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800" b="1" dirty="0" smtClean="0">
                <a:ea typeface="宋体"/>
                <a:cs typeface="宋体"/>
              </a:rPr>
              <a:t>ISS Committee; IIF Issue 8</a:t>
            </a:r>
          </a:p>
          <a:p>
            <a:pPr marL="333375" indent="-333375" defTabSz="4572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i="1" dirty="0" smtClean="0">
                <a:ea typeface="宋体"/>
                <a:cs typeface="宋体"/>
              </a:rPr>
              <a:t>Title</a:t>
            </a:r>
            <a:r>
              <a:rPr lang="en-GB" sz="2400" dirty="0" smtClean="0">
                <a:ea typeface="宋体"/>
                <a:cs typeface="宋体"/>
              </a:rPr>
              <a:t>: Distributing of Content in the Subscriber's Authorized Service Domain</a:t>
            </a:r>
          </a:p>
          <a:p>
            <a:pPr marL="333375" indent="-333375" defTabSz="4572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i="1" dirty="0" smtClean="0">
                <a:ea typeface="宋体"/>
                <a:cs typeface="宋体"/>
              </a:rPr>
              <a:t>Target completion</a:t>
            </a:r>
            <a:r>
              <a:rPr lang="en-GB" sz="2400" dirty="0" smtClean="0">
                <a:ea typeface="宋体"/>
                <a:cs typeface="宋体"/>
              </a:rPr>
              <a:t>: 2nd Quarter 2012</a:t>
            </a:r>
          </a:p>
          <a:p>
            <a:pPr marL="333375" indent="-333375" defTabSz="4572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i="1" dirty="0" smtClean="0">
                <a:ea typeface="宋体"/>
                <a:cs typeface="宋体"/>
              </a:rPr>
              <a:t>Description</a:t>
            </a:r>
            <a:r>
              <a:rPr lang="en-GB" sz="2400" dirty="0" smtClean="0">
                <a:ea typeface="宋体"/>
                <a:cs typeface="宋体"/>
              </a:rPr>
              <a:t>: This issue will produce a requirements document that primarily addressed the IPTV DRM interoperability requirements for the distributing of content in the subscriber’s authorized service domain (e.g. in the home).  This requirements document will identify related work and gaps (as appropriate) that are currently done in the industry by other groups.</a:t>
            </a:r>
          </a:p>
          <a:p>
            <a:pPr marL="333375" indent="-333375" defTabSz="457200">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sz="2400" dirty="0" smtClean="0">
              <a:ea typeface="宋体"/>
              <a:cs typeface="宋体"/>
            </a:endParaRPr>
          </a:p>
          <a:p>
            <a:pPr marL="333375" indent="-333375" defTabSz="457200">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sz="2000" dirty="0" smtClean="0">
              <a:ea typeface="宋体"/>
              <a:cs typeface="宋体"/>
            </a:endParaRPr>
          </a:p>
        </p:txBody>
      </p:sp>
      <p:sp>
        <p:nvSpPr>
          <p:cNvPr id="4" name="Rectangle 6"/>
          <p:cNvSpPr>
            <a:spLocks noGrp="1" noChangeArrowheads="1"/>
          </p:cNvSpPr>
          <p:nvPr>
            <p:ph type="sldNum" sz="quarter" idx="10"/>
          </p:nvPr>
        </p:nvSpPr>
        <p:spPr/>
        <p:txBody>
          <a:bodyPr/>
          <a:lstStyle/>
          <a:p>
            <a:pPr>
              <a:defRPr/>
            </a:pPr>
            <a:fld id="{48F04EEF-6A70-4499-BD94-6F6F96975CA6}" type="slidenum">
              <a:rPr lang="en-US" altLang="zh-CN"/>
              <a:pPr>
                <a:defRPr/>
              </a:pPr>
              <a:t>46</a:t>
            </a:fld>
            <a:endParaRPr lang="en-US" altLang="zh-CN"/>
          </a:p>
        </p:txBody>
      </p:sp>
    </p:spTree>
    <p:extLst>
      <p:ext uri="{BB962C8B-B14F-4D97-AF65-F5344CB8AC3E}">
        <p14:creationId xmlns:p14="http://schemas.microsoft.com/office/powerpoint/2010/main" xmlns="" val="147080112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Rot="1" noChangeArrowheads="1"/>
          </p:cNvSpPr>
          <p:nvPr>
            <p:ph type="title"/>
          </p:nvPr>
        </p:nvSpPr>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IIF Active Issues (cont’d)</a:t>
            </a:r>
          </a:p>
        </p:txBody>
      </p:sp>
      <p:sp>
        <p:nvSpPr>
          <p:cNvPr id="63490" name="Rectangle 2"/>
          <p:cNvSpPr>
            <a:spLocks noGrp="1" noRot="1" noChangeArrowheads="1"/>
          </p:cNvSpPr>
          <p:nvPr>
            <p:ph idx="1"/>
          </p:nvPr>
        </p:nvSpPr>
        <p:spPr/>
        <p:txBody>
          <a:bodyPr lIns="90000" tIns="46800" rIns="90000" bIns="46800"/>
          <a:lstStyle/>
          <a:p>
            <a:pPr marL="333375" indent="-333375" defTabSz="457200">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800" b="1" dirty="0" smtClean="0">
                <a:ea typeface="宋体"/>
                <a:cs typeface="宋体"/>
              </a:rPr>
              <a:t>ISS Committee; IIF Issue 47</a:t>
            </a:r>
          </a:p>
          <a:p>
            <a:pPr marL="333375" indent="-333375" defTabSz="4572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i="1" dirty="0" smtClean="0">
                <a:ea typeface="宋体"/>
                <a:cs typeface="宋体"/>
              </a:rPr>
              <a:t>Title</a:t>
            </a:r>
            <a:r>
              <a:rPr lang="en-GB" sz="2400" dirty="0" smtClean="0">
                <a:ea typeface="宋体"/>
                <a:cs typeface="宋体"/>
              </a:rPr>
              <a:t>: Client-Side Interoperability Application Level Interfaces Interoperability Specification </a:t>
            </a:r>
          </a:p>
          <a:p>
            <a:pPr marL="333375" indent="-333375" defTabSz="4572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i="1" dirty="0" smtClean="0">
                <a:ea typeface="宋体"/>
                <a:cs typeface="宋体"/>
              </a:rPr>
              <a:t>Target completion</a:t>
            </a:r>
            <a:r>
              <a:rPr lang="en-GB" sz="2400" dirty="0" smtClean="0">
                <a:ea typeface="宋体"/>
                <a:cs typeface="宋体"/>
              </a:rPr>
              <a:t>: 2nd Quarter 2012</a:t>
            </a:r>
          </a:p>
          <a:p>
            <a:pPr marL="333375" indent="-333375" defTabSz="4572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i="1" dirty="0" smtClean="0">
                <a:ea typeface="宋体"/>
                <a:cs typeface="宋体"/>
              </a:rPr>
              <a:t>Description</a:t>
            </a:r>
            <a:r>
              <a:rPr lang="en-GB" sz="2400" dirty="0" smtClean="0">
                <a:ea typeface="宋体"/>
                <a:cs typeface="宋体"/>
              </a:rPr>
              <a:t>: This issue shall produce a DRM Interoperability Specification/Standard that addresses all the requirements associated with Client-Side Interoperability Application Programming Interfaces (APIs).</a:t>
            </a:r>
          </a:p>
        </p:txBody>
      </p:sp>
      <p:sp>
        <p:nvSpPr>
          <p:cNvPr id="4" name="Rectangle 6"/>
          <p:cNvSpPr>
            <a:spLocks noGrp="1" noChangeArrowheads="1"/>
          </p:cNvSpPr>
          <p:nvPr>
            <p:ph type="sldNum" sz="quarter" idx="10"/>
          </p:nvPr>
        </p:nvSpPr>
        <p:spPr/>
        <p:txBody>
          <a:bodyPr/>
          <a:lstStyle/>
          <a:p>
            <a:pPr>
              <a:defRPr/>
            </a:pPr>
            <a:fld id="{1F8CDE6B-8EDE-4376-8D11-6B00FBFEF9C1}" type="slidenum">
              <a:rPr lang="en-US" altLang="zh-CN"/>
              <a:pPr>
                <a:defRPr/>
              </a:pPr>
              <a:t>47</a:t>
            </a:fld>
            <a:endParaRPr lang="en-US" altLang="zh-CN"/>
          </a:p>
        </p:txBody>
      </p:sp>
    </p:spTree>
    <p:extLst>
      <p:ext uri="{BB962C8B-B14F-4D97-AF65-F5344CB8AC3E}">
        <p14:creationId xmlns:p14="http://schemas.microsoft.com/office/powerpoint/2010/main" xmlns="" val="11859164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a:spLocks noGrp="1" noRot="1" noChangeArrowheads="1"/>
          </p:cNvSpPr>
          <p:nvPr>
            <p:ph type="title"/>
          </p:nvPr>
        </p:nvSpPr>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IIF Active Issues (cont’d)</a:t>
            </a:r>
          </a:p>
        </p:txBody>
      </p:sp>
      <p:sp>
        <p:nvSpPr>
          <p:cNvPr id="68610" name="Rectangle 2"/>
          <p:cNvSpPr>
            <a:spLocks noGrp="1" noRot="1" noChangeArrowheads="1"/>
          </p:cNvSpPr>
          <p:nvPr>
            <p:ph idx="1"/>
          </p:nvPr>
        </p:nvSpPr>
        <p:spPr/>
        <p:txBody>
          <a:bodyPr/>
          <a:lstStyle/>
          <a:p>
            <a:pPr>
              <a:buFont typeface="Wingdings" pitchFamily="2" charset="2"/>
              <a:buNone/>
            </a:pPr>
            <a:r>
              <a:rPr lang="en-GB" sz="2800" b="1" dirty="0" smtClean="0">
                <a:ea typeface="宋体"/>
                <a:cs typeface="宋体"/>
              </a:rPr>
              <a:t>ISS Committee; IIF Issue 67</a:t>
            </a:r>
          </a:p>
          <a:p>
            <a:r>
              <a:rPr lang="en-GB" sz="2400" i="1" dirty="0" smtClean="0">
                <a:ea typeface="宋体"/>
                <a:cs typeface="宋体"/>
              </a:rPr>
              <a:t>Title</a:t>
            </a:r>
            <a:r>
              <a:rPr lang="en-GB" sz="2400" dirty="0" smtClean="0">
                <a:ea typeface="宋体"/>
                <a:cs typeface="宋体"/>
              </a:rPr>
              <a:t>: Device Identity and Authentication</a:t>
            </a:r>
          </a:p>
          <a:p>
            <a:r>
              <a:rPr lang="en-GB" sz="2400" i="1" dirty="0" smtClean="0">
                <a:ea typeface="宋体"/>
                <a:cs typeface="宋体"/>
              </a:rPr>
              <a:t>Target completion</a:t>
            </a:r>
            <a:r>
              <a:rPr lang="en-GB" sz="2400" dirty="0" smtClean="0">
                <a:ea typeface="宋体"/>
                <a:cs typeface="宋体"/>
              </a:rPr>
              <a:t>: 4th Quarter 2011</a:t>
            </a:r>
          </a:p>
          <a:p>
            <a:r>
              <a:rPr lang="en-GB" sz="2400" i="1" dirty="0" smtClean="0">
                <a:ea typeface="宋体"/>
                <a:cs typeface="宋体"/>
              </a:rPr>
              <a:t>Description</a:t>
            </a:r>
            <a:r>
              <a:rPr lang="en-GB" sz="2400" dirty="0" smtClean="0">
                <a:ea typeface="宋体"/>
                <a:cs typeface="宋体"/>
              </a:rPr>
              <a:t>: </a:t>
            </a:r>
            <a:r>
              <a:rPr lang="en-US" sz="2400" dirty="0" smtClean="0">
                <a:ea typeface="宋体"/>
                <a:cs typeface="宋体"/>
              </a:rPr>
              <a:t>ISS will examine a set of architecture specifications as directed by IIF Architecture Committee, where the Architecture Committee has identified a threat that it has deemed can be mitigated by authentication. ISS will identify types of procedures, services, and scenarios that require authentication and type of entities that need to be authenticated as part of those procedures and infrastructure available/required to perform the authentication. </a:t>
            </a:r>
          </a:p>
        </p:txBody>
      </p:sp>
      <p:sp>
        <p:nvSpPr>
          <p:cNvPr id="4" name="Rectangle 6"/>
          <p:cNvSpPr>
            <a:spLocks noGrp="1" noChangeArrowheads="1"/>
          </p:cNvSpPr>
          <p:nvPr>
            <p:ph type="sldNum" sz="quarter" idx="10"/>
          </p:nvPr>
        </p:nvSpPr>
        <p:spPr/>
        <p:txBody>
          <a:bodyPr/>
          <a:lstStyle/>
          <a:p>
            <a:pPr>
              <a:defRPr/>
            </a:pPr>
            <a:fld id="{D83C92EB-A683-430D-B001-AB9AC3AC69FD}" type="slidenum">
              <a:rPr lang="en-US" altLang="zh-CN"/>
              <a:pPr>
                <a:defRPr/>
              </a:pPr>
              <a:t>48</a:t>
            </a:fld>
            <a:endParaRPr lang="en-US" altLang="zh-CN"/>
          </a:p>
        </p:txBody>
      </p:sp>
    </p:spTree>
    <p:extLst>
      <p:ext uri="{BB962C8B-B14F-4D97-AF65-F5344CB8AC3E}">
        <p14:creationId xmlns:p14="http://schemas.microsoft.com/office/powerpoint/2010/main" xmlns="" val="34936676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3"/>
          <p:cNvSpPr>
            <a:spLocks noGrp="1" noRot="1" noChangeArrowheads="1"/>
          </p:cNvSpPr>
          <p:nvPr>
            <p:ph type="title"/>
          </p:nvPr>
        </p:nvSpPr>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ea typeface="宋体"/>
                <a:cs typeface="宋体"/>
              </a:rPr>
              <a:t>IIF Active Issues (cont’d)</a:t>
            </a:r>
          </a:p>
        </p:txBody>
      </p:sp>
      <p:sp>
        <p:nvSpPr>
          <p:cNvPr id="69634" name="Rectangle 2"/>
          <p:cNvSpPr>
            <a:spLocks noGrp="1" noRot="1" noChangeArrowheads="1"/>
          </p:cNvSpPr>
          <p:nvPr>
            <p:ph idx="1"/>
          </p:nvPr>
        </p:nvSpPr>
        <p:spPr/>
        <p:txBody>
          <a:bodyPr/>
          <a:lstStyle/>
          <a:p>
            <a:pPr>
              <a:buFont typeface="Wingdings" pitchFamily="2" charset="2"/>
              <a:buNone/>
            </a:pPr>
            <a:r>
              <a:rPr lang="en-GB" b="1" dirty="0" smtClean="0">
                <a:ea typeface="宋体"/>
                <a:cs typeface="宋体"/>
              </a:rPr>
              <a:t>ISS Committee; IIF Issue 68</a:t>
            </a:r>
          </a:p>
          <a:p>
            <a:r>
              <a:rPr lang="en-GB" sz="2400" i="1" dirty="0" smtClean="0">
                <a:ea typeface="宋体"/>
                <a:cs typeface="宋体"/>
              </a:rPr>
              <a:t>Title</a:t>
            </a:r>
            <a:r>
              <a:rPr lang="en-GB" sz="2400" dirty="0" smtClean="0">
                <a:ea typeface="宋体"/>
                <a:cs typeface="宋体"/>
              </a:rPr>
              <a:t>: </a:t>
            </a:r>
            <a:r>
              <a:rPr lang="en-US" sz="2400" dirty="0" smtClean="0">
                <a:ea typeface="宋体"/>
                <a:cs typeface="宋体"/>
              </a:rPr>
              <a:t>Security for Content on Demand Services </a:t>
            </a:r>
            <a:endParaRPr lang="en-GB" sz="2400" dirty="0" smtClean="0">
              <a:ea typeface="宋体"/>
              <a:cs typeface="宋体"/>
            </a:endParaRPr>
          </a:p>
          <a:p>
            <a:r>
              <a:rPr lang="en-GB" sz="2400" i="1" dirty="0" smtClean="0">
                <a:ea typeface="宋体"/>
                <a:cs typeface="宋体"/>
              </a:rPr>
              <a:t>Target completion</a:t>
            </a:r>
            <a:r>
              <a:rPr lang="en-GB" sz="2400" dirty="0" smtClean="0">
                <a:ea typeface="宋体"/>
                <a:cs typeface="宋体"/>
              </a:rPr>
              <a:t>: 2nd Quarter 2012</a:t>
            </a:r>
          </a:p>
          <a:p>
            <a:r>
              <a:rPr lang="en-GB" sz="2400" i="1" dirty="0" smtClean="0">
                <a:ea typeface="宋体"/>
                <a:cs typeface="宋体"/>
              </a:rPr>
              <a:t>Description</a:t>
            </a:r>
            <a:r>
              <a:rPr lang="en-GB" sz="2400" dirty="0" smtClean="0">
                <a:ea typeface="宋体"/>
                <a:cs typeface="宋体"/>
              </a:rPr>
              <a:t>: </a:t>
            </a:r>
            <a:r>
              <a:rPr lang="en-US" sz="2400" dirty="0" smtClean="0">
                <a:ea typeface="宋体"/>
                <a:cs typeface="宋体"/>
              </a:rPr>
              <a:t>Analyze the security needs of the Content On Demand solution(s) developed by the IIF ARCH Committee.  Determine if additional or modified security techniques, APIs, or tools are needed.</a:t>
            </a:r>
          </a:p>
        </p:txBody>
      </p:sp>
      <p:sp>
        <p:nvSpPr>
          <p:cNvPr id="4" name="Rectangle 6"/>
          <p:cNvSpPr>
            <a:spLocks noGrp="1" noChangeArrowheads="1"/>
          </p:cNvSpPr>
          <p:nvPr>
            <p:ph type="sldNum" sz="quarter" idx="10"/>
          </p:nvPr>
        </p:nvSpPr>
        <p:spPr/>
        <p:txBody>
          <a:bodyPr/>
          <a:lstStyle/>
          <a:p>
            <a:pPr>
              <a:defRPr/>
            </a:pPr>
            <a:fld id="{05EC1708-2777-42C5-8C55-BE44564592DF}" type="slidenum">
              <a:rPr lang="en-US" altLang="zh-CN"/>
              <a:pPr>
                <a:defRPr/>
              </a:pPr>
              <a:t>49</a:t>
            </a:fld>
            <a:endParaRPr lang="en-US" altLang="zh-CN"/>
          </a:p>
        </p:txBody>
      </p:sp>
    </p:spTree>
    <p:extLst>
      <p:ext uri="{BB962C8B-B14F-4D97-AF65-F5344CB8AC3E}">
        <p14:creationId xmlns:p14="http://schemas.microsoft.com/office/powerpoint/2010/main" xmlns="" val="784450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Strategic Direction (2</a:t>
            </a:r>
            <a:r>
              <a:rPr lang="en-US" dirty="0" smtClean="0"/>
              <a:t>)</a:t>
            </a:r>
            <a:endParaRPr lang="en-US" dirty="0"/>
          </a:p>
        </p:txBody>
      </p:sp>
      <p:sp>
        <p:nvSpPr>
          <p:cNvPr id="8194" name="Rectangle 3"/>
          <p:cNvSpPr>
            <a:spLocks noGrp="1" noRot="1" noChangeArrowheads="1"/>
          </p:cNvSpPr>
          <p:nvPr>
            <p:ph idx="1"/>
          </p:nvPr>
        </p:nvSpPr>
        <p:spPr/>
        <p:txBody>
          <a:bodyPr>
            <a:normAutofit/>
          </a:bodyPr>
          <a:lstStyle/>
          <a:p>
            <a:pPr>
              <a:lnSpc>
                <a:spcPct val="80000"/>
              </a:lnSpc>
              <a:spcBef>
                <a:spcPts val="1375"/>
              </a:spcBef>
            </a:pPr>
            <a:r>
              <a:rPr lang="en-GB" sz="2400" dirty="0" smtClean="0">
                <a:ea typeface="宋体"/>
                <a:cs typeface="宋体"/>
              </a:rPr>
              <a:t>ATIS IIF is developing standards within and across all of the domains.</a:t>
            </a:r>
          </a:p>
          <a:p>
            <a:pPr>
              <a:lnSpc>
                <a:spcPct val="80000"/>
              </a:lnSpc>
              <a:spcBef>
                <a:spcPts val="1375"/>
              </a:spcBef>
              <a:buFont typeface="Wingdings" pitchFamily="2" charset="2"/>
              <a:buNone/>
            </a:pPr>
            <a:endParaRPr lang="en-GB" sz="2400" dirty="0" smtClean="0">
              <a:ea typeface="宋体"/>
              <a:cs typeface="宋体"/>
            </a:endParaRPr>
          </a:p>
          <a:p>
            <a:pPr>
              <a:lnSpc>
                <a:spcPct val="80000"/>
              </a:lnSpc>
              <a:spcBef>
                <a:spcPts val="1375"/>
              </a:spcBef>
              <a:buFont typeface="Wingdings" pitchFamily="2" charset="2"/>
              <a:buNone/>
            </a:pPr>
            <a:endParaRPr lang="en-GB" sz="2400" dirty="0" smtClean="0">
              <a:ea typeface="宋体"/>
              <a:cs typeface="宋体"/>
            </a:endParaRPr>
          </a:p>
          <a:p>
            <a:pPr>
              <a:lnSpc>
                <a:spcPct val="80000"/>
              </a:lnSpc>
            </a:pPr>
            <a:endParaRPr lang="en-US" sz="2400" dirty="0" smtClean="0"/>
          </a:p>
          <a:p>
            <a:pPr>
              <a:lnSpc>
                <a:spcPct val="80000"/>
              </a:lnSpc>
            </a:pPr>
            <a:r>
              <a:rPr lang="en-US" sz="2400" dirty="0" smtClean="0"/>
              <a:t>IIF standards are data-driven, not protocol-driven</a:t>
            </a:r>
          </a:p>
          <a:p>
            <a:pPr lvl="1">
              <a:lnSpc>
                <a:spcPct val="80000"/>
              </a:lnSpc>
            </a:pPr>
            <a:r>
              <a:rPr lang="en-US" sz="2000" dirty="0" smtClean="0"/>
              <a:t>Video is not the sole domain of any one access network technology—e.g., FTTP, Wireless, DSL</a:t>
            </a:r>
          </a:p>
          <a:p>
            <a:pPr>
              <a:lnSpc>
                <a:spcPct val="80000"/>
              </a:lnSpc>
            </a:pPr>
            <a:r>
              <a:rPr lang="en-GB" sz="2400" dirty="0" smtClean="0">
                <a:ea typeface="宋体"/>
                <a:cs typeface="宋体"/>
              </a:rPr>
              <a:t>IIF continues to emphasize timely completion of deliverables to support deployment of standardized IPTV.</a:t>
            </a:r>
          </a:p>
        </p:txBody>
      </p:sp>
      <p:sp>
        <p:nvSpPr>
          <p:cNvPr id="19" name="Rectangle 6"/>
          <p:cNvSpPr>
            <a:spLocks noGrp="1" noChangeArrowheads="1"/>
          </p:cNvSpPr>
          <p:nvPr>
            <p:ph type="sldNum" sz="quarter" idx="10"/>
          </p:nvPr>
        </p:nvSpPr>
        <p:spPr/>
        <p:txBody>
          <a:bodyPr/>
          <a:lstStyle/>
          <a:p>
            <a:pPr>
              <a:defRPr/>
            </a:pPr>
            <a:fld id="{A38D1643-3292-42F5-A0C5-C422857EE115}" type="slidenum">
              <a:rPr lang="en-US" altLang="zh-CN"/>
              <a:pPr>
                <a:defRPr/>
              </a:pPr>
              <a:t>5</a:t>
            </a:fld>
            <a:endParaRPr lang="en-US" altLang="zh-CN"/>
          </a:p>
        </p:txBody>
      </p:sp>
      <p:grpSp>
        <p:nvGrpSpPr>
          <p:cNvPr id="8195" name="Group 20"/>
          <p:cNvGrpSpPr>
            <a:grpSpLocks/>
          </p:cNvGrpSpPr>
          <p:nvPr/>
        </p:nvGrpSpPr>
        <p:grpSpPr bwMode="auto">
          <a:xfrm>
            <a:off x="1676400" y="1736725"/>
            <a:ext cx="5559425" cy="1044575"/>
            <a:chOff x="1056" y="1094"/>
            <a:chExt cx="3502" cy="658"/>
          </a:xfrm>
        </p:grpSpPr>
        <p:sp>
          <p:nvSpPr>
            <p:cNvPr id="8197" name="Text Box 4"/>
            <p:cNvSpPr txBox="1">
              <a:spLocks noChangeArrowheads="1"/>
            </p:cNvSpPr>
            <p:nvPr/>
          </p:nvSpPr>
          <p:spPr bwMode="auto">
            <a:xfrm>
              <a:off x="1294" y="1597"/>
              <a:ext cx="3264" cy="155"/>
            </a:xfrm>
            <a:prstGeom prst="rect">
              <a:avLst/>
            </a:prstGeom>
            <a:noFill/>
            <a:ln w="9525">
              <a:noFill/>
              <a:round/>
              <a:headEnd/>
              <a:tailEnd/>
            </a:ln>
          </p:spPr>
          <p:txBody>
            <a:bodyPr lIns="90000" tIns="46800" rIns="90000" bIns="46800">
              <a:spAutoFit/>
            </a:bodyPr>
            <a:lstStyle/>
            <a:p>
              <a:pPr defTabSz="457200" eaLnBrk="0" hangingPunct="0">
                <a:spcBef>
                  <a:spcPts val="625"/>
                </a:spcBef>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000" b="1">
                  <a:solidFill>
                    <a:srgbClr val="000000"/>
                  </a:solidFill>
                  <a:ea typeface="Arial Unicode MS" pitchFamily="34" charset="-128"/>
                  <a:cs typeface="Arial Unicode MS" pitchFamily="34" charset="-128"/>
                </a:rPr>
                <a:t>Source: “IPTV Architecture Requirements,” ATIS-0800002, May 2006</a:t>
              </a:r>
            </a:p>
          </p:txBody>
        </p:sp>
        <p:grpSp>
          <p:nvGrpSpPr>
            <p:cNvPr id="8198" name="Group 5"/>
            <p:cNvGrpSpPr>
              <a:grpSpLocks/>
            </p:cNvGrpSpPr>
            <p:nvPr/>
          </p:nvGrpSpPr>
          <p:grpSpPr bwMode="auto">
            <a:xfrm>
              <a:off x="1056" y="1094"/>
              <a:ext cx="3359" cy="431"/>
              <a:chOff x="1056" y="1152"/>
              <a:chExt cx="3359" cy="431"/>
            </a:xfrm>
          </p:grpSpPr>
          <p:sp>
            <p:nvSpPr>
              <p:cNvPr id="8199" name="Line 6"/>
              <p:cNvSpPr>
                <a:spLocks noChangeShapeType="1"/>
              </p:cNvSpPr>
              <p:nvPr/>
            </p:nvSpPr>
            <p:spPr bwMode="auto">
              <a:xfrm>
                <a:off x="1710" y="1376"/>
                <a:ext cx="2021" cy="1"/>
              </a:xfrm>
              <a:prstGeom prst="line">
                <a:avLst/>
              </a:prstGeom>
              <a:noFill/>
              <a:ln w="38160">
                <a:solidFill>
                  <a:srgbClr val="000000"/>
                </a:solidFill>
                <a:miter lim="800000"/>
                <a:headEnd/>
                <a:tailEnd/>
              </a:ln>
            </p:spPr>
            <p:txBody>
              <a:bodyPr/>
              <a:lstStyle/>
              <a:p>
                <a:endParaRPr lang="en-US"/>
              </a:p>
            </p:txBody>
          </p:sp>
          <p:sp>
            <p:nvSpPr>
              <p:cNvPr id="8200" name="Oval 7"/>
              <p:cNvSpPr>
                <a:spLocks noChangeArrowheads="1"/>
              </p:cNvSpPr>
              <p:nvPr/>
            </p:nvSpPr>
            <p:spPr bwMode="auto">
              <a:xfrm>
                <a:off x="1056" y="1218"/>
                <a:ext cx="773" cy="334"/>
              </a:xfrm>
              <a:prstGeom prst="ellipse">
                <a:avLst/>
              </a:prstGeom>
              <a:solidFill>
                <a:srgbClr val="FFFF99"/>
              </a:solidFill>
              <a:ln w="28440">
                <a:solidFill>
                  <a:srgbClr val="000000"/>
                </a:solidFill>
                <a:miter lim="800000"/>
                <a:headEnd/>
                <a:tailEnd/>
              </a:ln>
            </p:spPr>
            <p:txBody>
              <a:bodyPr wrap="none" anchor="ctr"/>
              <a:lstStyle/>
              <a:p>
                <a:endParaRPr lang="en-US"/>
              </a:p>
            </p:txBody>
          </p:sp>
          <p:sp>
            <p:nvSpPr>
              <p:cNvPr id="8201" name="Oval 8"/>
              <p:cNvSpPr>
                <a:spLocks noChangeArrowheads="1"/>
              </p:cNvSpPr>
              <p:nvPr/>
            </p:nvSpPr>
            <p:spPr bwMode="auto">
              <a:xfrm>
                <a:off x="1918" y="1218"/>
                <a:ext cx="773" cy="334"/>
              </a:xfrm>
              <a:prstGeom prst="ellipse">
                <a:avLst/>
              </a:prstGeom>
              <a:solidFill>
                <a:srgbClr val="99FF99"/>
              </a:solidFill>
              <a:ln w="28440">
                <a:solidFill>
                  <a:srgbClr val="000000"/>
                </a:solidFill>
                <a:miter lim="800000"/>
                <a:headEnd/>
                <a:tailEnd/>
              </a:ln>
            </p:spPr>
            <p:txBody>
              <a:bodyPr wrap="none" anchor="ctr"/>
              <a:lstStyle/>
              <a:p>
                <a:endParaRPr lang="en-US"/>
              </a:p>
            </p:txBody>
          </p:sp>
          <p:sp>
            <p:nvSpPr>
              <p:cNvPr id="8202" name="Oval 9"/>
              <p:cNvSpPr>
                <a:spLocks noChangeArrowheads="1"/>
              </p:cNvSpPr>
              <p:nvPr/>
            </p:nvSpPr>
            <p:spPr bwMode="auto">
              <a:xfrm>
                <a:off x="2780" y="1218"/>
                <a:ext cx="773" cy="334"/>
              </a:xfrm>
              <a:prstGeom prst="ellipse">
                <a:avLst/>
              </a:prstGeom>
              <a:solidFill>
                <a:srgbClr val="BBE0E3"/>
              </a:solidFill>
              <a:ln w="28440">
                <a:solidFill>
                  <a:srgbClr val="000000"/>
                </a:solidFill>
                <a:miter lim="800000"/>
                <a:headEnd/>
                <a:tailEnd/>
              </a:ln>
            </p:spPr>
            <p:txBody>
              <a:bodyPr wrap="none" anchor="ctr"/>
              <a:lstStyle/>
              <a:p>
                <a:endParaRPr lang="en-US"/>
              </a:p>
            </p:txBody>
          </p:sp>
          <p:sp>
            <p:nvSpPr>
              <p:cNvPr id="8203" name="Oval 10"/>
              <p:cNvSpPr>
                <a:spLocks noChangeArrowheads="1"/>
              </p:cNvSpPr>
              <p:nvPr/>
            </p:nvSpPr>
            <p:spPr bwMode="auto">
              <a:xfrm>
                <a:off x="3642" y="1218"/>
                <a:ext cx="773" cy="334"/>
              </a:xfrm>
              <a:prstGeom prst="ellipse">
                <a:avLst/>
              </a:prstGeom>
              <a:solidFill>
                <a:srgbClr val="FFCCCC"/>
              </a:solidFill>
              <a:ln w="28440">
                <a:solidFill>
                  <a:srgbClr val="000000"/>
                </a:solidFill>
                <a:miter lim="800000"/>
                <a:headEnd/>
                <a:tailEnd/>
              </a:ln>
            </p:spPr>
            <p:txBody>
              <a:bodyPr wrap="none" anchor="ctr"/>
              <a:lstStyle/>
              <a:p>
                <a:endParaRPr lang="en-US"/>
              </a:p>
            </p:txBody>
          </p:sp>
          <p:sp>
            <p:nvSpPr>
              <p:cNvPr id="8204" name="Text Box 11"/>
              <p:cNvSpPr txBox="1">
                <a:spLocks noChangeArrowheads="1"/>
              </p:cNvSpPr>
              <p:nvPr/>
            </p:nvSpPr>
            <p:spPr bwMode="auto">
              <a:xfrm>
                <a:off x="1200" y="1248"/>
                <a:ext cx="503" cy="289"/>
              </a:xfrm>
              <a:prstGeom prst="rect">
                <a:avLst/>
              </a:prstGeom>
              <a:noFill/>
              <a:ln w="9525">
                <a:noFill/>
                <a:round/>
                <a:headEnd/>
                <a:tailEnd/>
              </a:ln>
            </p:spPr>
            <p:txBody>
              <a:bodyPr wrap="none" lIns="90000" tIns="46800" rIns="90000" bIns="46800">
                <a:spAutoFit/>
              </a:bodyPr>
              <a:lstStyle/>
              <a:p>
                <a:pPr algn="ct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b="1">
                    <a:solidFill>
                      <a:srgbClr val="000000"/>
                    </a:solidFill>
                    <a:ea typeface="Arial Unicode MS" pitchFamily="34" charset="-128"/>
                    <a:cs typeface="Arial Unicode MS" pitchFamily="34" charset="-128"/>
                  </a:rPr>
                  <a:t>Content </a:t>
                </a:r>
              </a:p>
              <a:p>
                <a:pPr algn="ct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b="1">
                    <a:solidFill>
                      <a:srgbClr val="000000"/>
                    </a:solidFill>
                    <a:ea typeface="Arial Unicode MS" pitchFamily="34" charset="-128"/>
                    <a:cs typeface="Arial Unicode MS" pitchFamily="34" charset="-128"/>
                  </a:rPr>
                  <a:t>Provider</a:t>
                </a:r>
              </a:p>
            </p:txBody>
          </p:sp>
          <p:sp>
            <p:nvSpPr>
              <p:cNvPr id="8205" name="Text Box 12"/>
              <p:cNvSpPr txBox="1">
                <a:spLocks noChangeArrowheads="1"/>
              </p:cNvSpPr>
              <p:nvPr/>
            </p:nvSpPr>
            <p:spPr bwMode="auto">
              <a:xfrm>
                <a:off x="2062" y="1248"/>
                <a:ext cx="503" cy="289"/>
              </a:xfrm>
              <a:prstGeom prst="rect">
                <a:avLst/>
              </a:prstGeom>
              <a:noFill/>
              <a:ln w="9525">
                <a:noFill/>
                <a:round/>
                <a:headEnd/>
                <a:tailEnd/>
              </a:ln>
            </p:spPr>
            <p:txBody>
              <a:bodyPr wrap="none" lIns="90000" tIns="46800" rIns="90000" bIns="46800">
                <a:spAutoFit/>
              </a:bodyPr>
              <a:lstStyle/>
              <a:p>
                <a:pPr algn="ct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b="1">
                    <a:solidFill>
                      <a:srgbClr val="000000"/>
                    </a:solidFill>
                    <a:ea typeface="Arial Unicode MS" pitchFamily="34" charset="-128"/>
                    <a:cs typeface="Arial Unicode MS" pitchFamily="34" charset="-128"/>
                  </a:rPr>
                  <a:t>Service </a:t>
                </a:r>
              </a:p>
              <a:p>
                <a:pPr algn="ct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b="1">
                    <a:solidFill>
                      <a:srgbClr val="000000"/>
                    </a:solidFill>
                    <a:ea typeface="Arial Unicode MS" pitchFamily="34" charset="-128"/>
                    <a:cs typeface="Arial Unicode MS" pitchFamily="34" charset="-128"/>
                  </a:rPr>
                  <a:t>Provider</a:t>
                </a:r>
              </a:p>
            </p:txBody>
          </p:sp>
          <p:sp>
            <p:nvSpPr>
              <p:cNvPr id="8206" name="Text Box 13"/>
              <p:cNvSpPr txBox="1">
                <a:spLocks noChangeArrowheads="1"/>
              </p:cNvSpPr>
              <p:nvPr/>
            </p:nvSpPr>
            <p:spPr bwMode="auto">
              <a:xfrm>
                <a:off x="2892" y="1248"/>
                <a:ext cx="519" cy="288"/>
              </a:xfrm>
              <a:prstGeom prst="rect">
                <a:avLst/>
              </a:prstGeom>
              <a:noFill/>
              <a:ln w="9525">
                <a:noFill/>
                <a:round/>
                <a:headEnd/>
                <a:tailEnd/>
              </a:ln>
            </p:spPr>
            <p:txBody>
              <a:bodyPr wrap="none" lIns="90000" tIns="46800" rIns="90000" bIns="46800">
                <a:spAutoFit/>
              </a:bodyPr>
              <a:lstStyle/>
              <a:p>
                <a:pPr algn="ct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b="1">
                    <a:solidFill>
                      <a:srgbClr val="000000"/>
                    </a:solidFill>
                    <a:ea typeface="Arial Unicode MS" pitchFamily="34" charset="-128"/>
                    <a:cs typeface="Arial Unicode MS" pitchFamily="34" charset="-128"/>
                  </a:rPr>
                  <a:t>Network </a:t>
                </a:r>
              </a:p>
              <a:p>
                <a:pPr algn="ct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b="1">
                    <a:solidFill>
                      <a:srgbClr val="000000"/>
                    </a:solidFill>
                    <a:ea typeface="Arial Unicode MS" pitchFamily="34" charset="-128"/>
                    <a:cs typeface="Arial Unicode MS" pitchFamily="34" charset="-128"/>
                  </a:rPr>
                  <a:t>Provider</a:t>
                </a:r>
              </a:p>
            </p:txBody>
          </p:sp>
          <p:sp>
            <p:nvSpPr>
              <p:cNvPr id="8207" name="Text Box 14"/>
              <p:cNvSpPr txBox="1">
                <a:spLocks noChangeArrowheads="1"/>
              </p:cNvSpPr>
              <p:nvPr/>
            </p:nvSpPr>
            <p:spPr bwMode="auto">
              <a:xfrm>
                <a:off x="3752" y="1315"/>
                <a:ext cx="589" cy="174"/>
              </a:xfrm>
              <a:prstGeom prst="rect">
                <a:avLst/>
              </a:prstGeom>
              <a:noFill/>
              <a:ln w="9525">
                <a:noFill/>
                <a:round/>
                <a:headEnd/>
                <a:tailEnd/>
              </a:ln>
            </p:spPr>
            <p:txBody>
              <a:bodyPr wrap="none" lIns="90000" tIns="46800" rIns="90000" bIns="46800">
                <a:spAutoFit/>
              </a:bodyPr>
              <a:lstStyle/>
              <a:p>
                <a:pPr algn="ct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b="1">
                    <a:solidFill>
                      <a:srgbClr val="000000"/>
                    </a:solidFill>
                    <a:ea typeface="Arial Unicode MS" pitchFamily="34" charset="-128"/>
                    <a:cs typeface="Arial Unicode MS" pitchFamily="34" charset="-128"/>
                  </a:rPr>
                  <a:t>Consumer</a:t>
                </a:r>
              </a:p>
            </p:txBody>
          </p:sp>
          <p:sp>
            <p:nvSpPr>
              <p:cNvPr id="8208" name="Line 15"/>
              <p:cNvSpPr>
                <a:spLocks noChangeShapeType="1"/>
              </p:cNvSpPr>
              <p:nvPr/>
            </p:nvSpPr>
            <p:spPr bwMode="auto">
              <a:xfrm>
                <a:off x="1881" y="1161"/>
                <a:ext cx="1" cy="422"/>
              </a:xfrm>
              <a:prstGeom prst="line">
                <a:avLst/>
              </a:prstGeom>
              <a:noFill/>
              <a:ln w="28440">
                <a:solidFill>
                  <a:srgbClr val="000000"/>
                </a:solidFill>
                <a:prstDash val="sysDot"/>
                <a:miter lim="800000"/>
                <a:headEnd/>
                <a:tailEnd/>
              </a:ln>
            </p:spPr>
            <p:txBody>
              <a:bodyPr/>
              <a:lstStyle/>
              <a:p>
                <a:endParaRPr lang="en-US"/>
              </a:p>
            </p:txBody>
          </p:sp>
          <p:sp>
            <p:nvSpPr>
              <p:cNvPr id="8209" name="Line 16"/>
              <p:cNvSpPr>
                <a:spLocks noChangeShapeType="1"/>
              </p:cNvSpPr>
              <p:nvPr/>
            </p:nvSpPr>
            <p:spPr bwMode="auto">
              <a:xfrm>
                <a:off x="3604" y="1152"/>
                <a:ext cx="1" cy="422"/>
              </a:xfrm>
              <a:prstGeom prst="line">
                <a:avLst/>
              </a:prstGeom>
              <a:noFill/>
              <a:ln w="28440">
                <a:solidFill>
                  <a:srgbClr val="000000"/>
                </a:solidFill>
                <a:prstDash val="sysDot"/>
                <a:miter lim="800000"/>
                <a:headEnd/>
                <a:tailEnd/>
              </a:ln>
            </p:spPr>
            <p:txBody>
              <a:bodyPr/>
              <a:lstStyle/>
              <a:p>
                <a:endParaRPr lang="en-US"/>
              </a:p>
            </p:txBody>
          </p:sp>
          <p:sp>
            <p:nvSpPr>
              <p:cNvPr id="8210" name="Line 17"/>
              <p:cNvSpPr>
                <a:spLocks noChangeShapeType="1"/>
              </p:cNvSpPr>
              <p:nvPr/>
            </p:nvSpPr>
            <p:spPr bwMode="auto">
              <a:xfrm>
                <a:off x="2736" y="1161"/>
                <a:ext cx="1" cy="422"/>
              </a:xfrm>
              <a:prstGeom prst="line">
                <a:avLst/>
              </a:prstGeom>
              <a:noFill/>
              <a:ln w="28440">
                <a:solidFill>
                  <a:srgbClr val="000000"/>
                </a:solidFill>
                <a:prstDash val="sysDot"/>
                <a:miter lim="800000"/>
                <a:headEnd/>
                <a:tailEnd/>
              </a:ln>
            </p:spPr>
            <p:txBody>
              <a:bodyPr/>
              <a:lstStyle/>
              <a:p>
                <a:endParaRPr lang="en-US"/>
              </a:p>
            </p:txBody>
          </p:sp>
        </p:grpSp>
      </p:grpSp>
    </p:spTree>
    <p:extLst>
      <p:ext uri="{BB962C8B-B14F-4D97-AF65-F5344CB8AC3E}">
        <p14:creationId xmlns:p14="http://schemas.microsoft.com/office/powerpoint/2010/main" xmlns="" val="373255072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a typeface="宋体"/>
                <a:cs typeface="宋体"/>
              </a:rPr>
              <a:t>IIF Active Issues (cont’d)</a:t>
            </a:r>
            <a:endParaRPr lang="en-US" dirty="0"/>
          </a:p>
        </p:txBody>
      </p:sp>
      <p:sp>
        <p:nvSpPr>
          <p:cNvPr id="3" name="Content Placeholder 2"/>
          <p:cNvSpPr>
            <a:spLocks noGrp="1"/>
          </p:cNvSpPr>
          <p:nvPr>
            <p:ph idx="1"/>
          </p:nvPr>
        </p:nvSpPr>
        <p:spPr/>
        <p:txBody>
          <a:bodyPr/>
          <a:lstStyle/>
          <a:p>
            <a:pPr lvl="0" eaLnBrk="0" hangingPunct="0">
              <a:buClr>
                <a:srgbClr val="99CC00"/>
              </a:buClr>
              <a:buNone/>
              <a:defRPr/>
            </a:pPr>
            <a:r>
              <a:rPr lang="en-GB" b="1" dirty="0">
                <a:latin typeface="Arial" pitchFamily="34" charset="0"/>
                <a:ea typeface="宋体" pitchFamily="2" charset="-122"/>
              </a:rPr>
              <a:t>Metadata Committee; IIF Issue 93</a:t>
            </a:r>
          </a:p>
          <a:p>
            <a:pPr lvl="0" eaLnBrk="0" hangingPunct="0">
              <a:buFont typeface="Arial" pitchFamily="34" charset="0"/>
              <a:buChar char="•"/>
              <a:defRPr/>
            </a:pPr>
            <a:r>
              <a:rPr lang="en-GB" sz="2400" i="1" dirty="0">
                <a:latin typeface="Arial" pitchFamily="34" charset="0"/>
                <a:ea typeface="宋体" pitchFamily="2" charset="-122"/>
              </a:rPr>
              <a:t>Title</a:t>
            </a:r>
            <a:r>
              <a:rPr lang="en-GB" sz="2400" dirty="0">
                <a:latin typeface="Arial" pitchFamily="34" charset="0"/>
                <a:ea typeface="宋体" pitchFamily="2" charset="-122"/>
              </a:rPr>
              <a:t>: </a:t>
            </a:r>
            <a:r>
              <a:rPr lang="en-US" sz="2400" kern="1200" dirty="0">
                <a:latin typeface="Arial" pitchFamily="34" charset="0"/>
                <a:ea typeface="宋体" pitchFamily="2" charset="-122"/>
              </a:rPr>
              <a:t>Internet-Sourced Content Metadata and Transaction Details</a:t>
            </a:r>
            <a:endParaRPr lang="en-US" sz="2400" dirty="0">
              <a:latin typeface="Arial" pitchFamily="34" charset="0"/>
              <a:ea typeface="宋体" pitchFamily="2" charset="-122"/>
            </a:endParaRPr>
          </a:p>
          <a:p>
            <a:pPr lvl="0" eaLnBrk="0" hangingPunct="0">
              <a:buFont typeface="Arial" pitchFamily="34" charset="0"/>
              <a:buChar char="•"/>
              <a:defRPr/>
            </a:pPr>
            <a:r>
              <a:rPr lang="en-GB" sz="2400" i="1" dirty="0">
                <a:latin typeface="Arial" pitchFamily="34" charset="0"/>
                <a:ea typeface="宋体" pitchFamily="2" charset="-122"/>
              </a:rPr>
              <a:t>Target completion</a:t>
            </a:r>
            <a:r>
              <a:rPr lang="en-GB" sz="2400" dirty="0">
                <a:latin typeface="Arial" pitchFamily="34" charset="0"/>
                <a:ea typeface="宋体" pitchFamily="2" charset="-122"/>
              </a:rPr>
              <a:t>: </a:t>
            </a:r>
            <a:r>
              <a:rPr lang="en-GB" sz="2400" dirty="0" smtClean="0">
                <a:latin typeface="Arial" pitchFamily="34" charset="0"/>
                <a:ea typeface="宋体" pitchFamily="2" charset="-122"/>
              </a:rPr>
              <a:t>2nd Quarter 2012</a:t>
            </a:r>
            <a:endParaRPr lang="en-GB" sz="2400" dirty="0">
              <a:latin typeface="Arial" pitchFamily="34" charset="0"/>
              <a:ea typeface="宋体" pitchFamily="2" charset="-122"/>
            </a:endParaRPr>
          </a:p>
          <a:p>
            <a:pPr lvl="0" eaLnBrk="0" hangingPunct="0">
              <a:buFont typeface="Arial" pitchFamily="34" charset="0"/>
              <a:buChar char="•"/>
              <a:defRPr/>
            </a:pPr>
            <a:r>
              <a:rPr lang="en-GB" sz="2400" i="1" dirty="0">
                <a:latin typeface="Arial" pitchFamily="34" charset="0"/>
                <a:ea typeface="宋体" pitchFamily="2" charset="-122"/>
              </a:rPr>
              <a:t>Description</a:t>
            </a:r>
            <a:r>
              <a:rPr lang="en-GB" sz="2400" dirty="0">
                <a:latin typeface="Arial" pitchFamily="34" charset="0"/>
                <a:ea typeface="宋体" pitchFamily="2" charset="-122"/>
              </a:rPr>
              <a:t>: </a:t>
            </a:r>
            <a:r>
              <a:rPr lang="en-US" sz="2400" kern="1200" dirty="0">
                <a:latin typeface="Arial" pitchFamily="34" charset="0"/>
                <a:ea typeface="宋体" pitchFamily="2" charset="-122"/>
              </a:rPr>
              <a:t>There is a need to develop and specify metadata and transaction details to support the use of Internet-sourced content in IPTV. </a:t>
            </a:r>
            <a:endParaRPr lang="en-US" sz="2400" dirty="0">
              <a:latin typeface="Arial" pitchFamily="34" charset="0"/>
              <a:ea typeface="宋体" pitchFamily="2" charset="-122"/>
            </a:endParaRPr>
          </a:p>
          <a:p>
            <a:endParaRPr lang="en-US" dirty="0"/>
          </a:p>
        </p:txBody>
      </p:sp>
      <p:sp>
        <p:nvSpPr>
          <p:cNvPr id="6" name="Rectangle 6"/>
          <p:cNvSpPr>
            <a:spLocks noGrp="1" noChangeArrowheads="1"/>
          </p:cNvSpPr>
          <p:nvPr>
            <p:ph type="sldNum" sz="quarter" idx="10"/>
          </p:nvPr>
        </p:nvSpPr>
        <p:spPr/>
        <p:txBody>
          <a:bodyPr/>
          <a:lstStyle/>
          <a:p>
            <a:pPr>
              <a:defRPr/>
            </a:pPr>
            <a:fld id="{E6BC24DA-D9F6-4F60-A8EF-FCEF5C6286EC}" type="slidenum">
              <a:rPr lang="en-US" altLang="zh-CN"/>
              <a:pPr>
                <a:defRPr/>
              </a:pPr>
              <a:t>50</a:t>
            </a:fld>
            <a:endParaRPr lang="en-US" altLang="zh-CN"/>
          </a:p>
        </p:txBody>
      </p:sp>
    </p:spTree>
    <p:extLst>
      <p:ext uri="{BB962C8B-B14F-4D97-AF65-F5344CB8AC3E}">
        <p14:creationId xmlns:p14="http://schemas.microsoft.com/office/powerpoint/2010/main" xmlns="" val="357151863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3"/>
          <p:cNvSpPr>
            <a:spLocks noGrp="1" noRot="1" noChangeArrowheads="1"/>
          </p:cNvSpPr>
          <p:nvPr>
            <p:ph type="title"/>
          </p:nvPr>
        </p:nvSpPr>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IIF Active Issues (cont’d)</a:t>
            </a:r>
          </a:p>
        </p:txBody>
      </p:sp>
      <p:sp>
        <p:nvSpPr>
          <p:cNvPr id="77826" name="Rectangle 2"/>
          <p:cNvSpPr>
            <a:spLocks noGrp="1" noRot="1" noChangeArrowheads="1"/>
          </p:cNvSpPr>
          <p:nvPr>
            <p:ph idx="1"/>
          </p:nvPr>
        </p:nvSpPr>
        <p:spPr/>
        <p:txBody>
          <a:bodyPr lIns="90000" tIns="46800" rIns="90000" bIns="46800"/>
          <a:lstStyle/>
          <a:p>
            <a:pPr marL="333375" indent="-333375" defTabSz="457200">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1" dirty="0" err="1" smtClean="0">
                <a:ea typeface="宋体"/>
                <a:cs typeface="宋体"/>
              </a:rPr>
              <a:t>QoSM</a:t>
            </a:r>
            <a:r>
              <a:rPr lang="en-GB" b="1" dirty="0" smtClean="0">
                <a:ea typeface="宋体"/>
                <a:cs typeface="宋体"/>
              </a:rPr>
              <a:t> Committee; IIF Issue 43</a:t>
            </a:r>
          </a:p>
          <a:p>
            <a:pPr marL="333375" indent="-333375" defTabSz="4572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i="1" dirty="0" smtClean="0">
                <a:ea typeface="宋体"/>
                <a:cs typeface="宋体"/>
              </a:rPr>
              <a:t>Title</a:t>
            </a:r>
            <a:r>
              <a:rPr lang="en-GB" sz="2400" dirty="0" smtClean="0">
                <a:ea typeface="宋体"/>
                <a:cs typeface="宋体"/>
              </a:rPr>
              <a:t>: </a:t>
            </a:r>
            <a:r>
              <a:rPr lang="en-GB" sz="2400" dirty="0" err="1" smtClean="0">
                <a:ea typeface="宋体"/>
                <a:cs typeface="宋体"/>
              </a:rPr>
              <a:t>QoS</a:t>
            </a:r>
            <a:r>
              <a:rPr lang="en-GB" sz="2400" dirty="0" smtClean="0">
                <a:ea typeface="宋体"/>
                <a:cs typeface="宋体"/>
              </a:rPr>
              <a:t> Metrics for Video on Demand (VOD)</a:t>
            </a:r>
            <a:r>
              <a:rPr lang="ar-SA" sz="2400" dirty="0" smtClean="0">
                <a:ea typeface="宋体"/>
                <a:cs typeface="Arial" charset="0"/>
              </a:rPr>
              <a:t>‏</a:t>
            </a:r>
            <a:endParaRPr lang="en-GB" sz="2400" dirty="0" smtClean="0">
              <a:ea typeface="宋体"/>
              <a:cs typeface="宋体"/>
            </a:endParaRPr>
          </a:p>
          <a:p>
            <a:pPr marL="333375" indent="-333375" defTabSz="4572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i="1" dirty="0" smtClean="0">
                <a:ea typeface="宋体"/>
                <a:cs typeface="宋体"/>
              </a:rPr>
              <a:t>Target completion</a:t>
            </a:r>
            <a:r>
              <a:rPr lang="en-GB" sz="2400" dirty="0" smtClean="0">
                <a:ea typeface="宋体"/>
                <a:cs typeface="宋体"/>
              </a:rPr>
              <a:t>: 4th Quarter 2011</a:t>
            </a:r>
          </a:p>
          <a:p>
            <a:pPr marL="333375" indent="-333375" defTabSz="4572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i="1" dirty="0" smtClean="0">
                <a:ea typeface="宋体"/>
                <a:cs typeface="宋体"/>
              </a:rPr>
              <a:t>Description</a:t>
            </a:r>
            <a:r>
              <a:rPr lang="en-GB" sz="2400" dirty="0" smtClean="0">
                <a:ea typeface="宋体"/>
                <a:cs typeface="宋体"/>
              </a:rPr>
              <a:t>: This document will establish basic </a:t>
            </a:r>
            <a:r>
              <a:rPr lang="en-GB" sz="2400" dirty="0" err="1" smtClean="0">
                <a:ea typeface="宋体"/>
                <a:cs typeface="宋体"/>
              </a:rPr>
              <a:t>QoS</a:t>
            </a:r>
            <a:r>
              <a:rPr lang="en-GB" sz="2400" dirty="0" smtClean="0">
                <a:ea typeface="宋体"/>
                <a:cs typeface="宋体"/>
              </a:rPr>
              <a:t> metrics </a:t>
            </a:r>
            <a:r>
              <a:rPr lang="en-GB" sz="2400" smtClean="0">
                <a:ea typeface="宋体"/>
                <a:cs typeface="宋体"/>
              </a:rPr>
              <a:t>for VOD</a:t>
            </a:r>
            <a:r>
              <a:rPr lang="en-GB" sz="2400" dirty="0" smtClean="0">
                <a:ea typeface="宋体"/>
                <a:cs typeface="宋体"/>
              </a:rPr>
              <a:t>.  The work will establish interpretations of the meanings of these metrics, and measurement points and applicable measurements will be identified.</a:t>
            </a:r>
          </a:p>
          <a:p>
            <a:pPr marL="333375" indent="-333375" defTabSz="457200">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sz="2800" dirty="0" smtClean="0">
              <a:ea typeface="宋体"/>
              <a:cs typeface="宋体"/>
            </a:endParaRPr>
          </a:p>
          <a:p>
            <a:pPr marL="333375" indent="-333375" defTabSz="457200">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dirty="0" smtClean="0">
              <a:ea typeface="宋体"/>
              <a:cs typeface="宋体"/>
            </a:endParaRPr>
          </a:p>
        </p:txBody>
      </p:sp>
      <p:sp>
        <p:nvSpPr>
          <p:cNvPr id="4" name="Rectangle 6"/>
          <p:cNvSpPr>
            <a:spLocks noGrp="1" noChangeArrowheads="1"/>
          </p:cNvSpPr>
          <p:nvPr>
            <p:ph type="sldNum" sz="quarter" idx="10"/>
          </p:nvPr>
        </p:nvSpPr>
        <p:spPr/>
        <p:txBody>
          <a:bodyPr/>
          <a:lstStyle/>
          <a:p>
            <a:pPr>
              <a:defRPr/>
            </a:pPr>
            <a:fld id="{535D22D0-C751-4AB0-A24E-AE15D43ED305}" type="slidenum">
              <a:rPr lang="en-US" altLang="zh-CN"/>
              <a:pPr>
                <a:defRPr/>
              </a:pPr>
              <a:t>51</a:t>
            </a:fld>
            <a:endParaRPr lang="en-US" altLang="zh-CN"/>
          </a:p>
        </p:txBody>
      </p:sp>
    </p:spTree>
    <p:extLst>
      <p:ext uri="{BB962C8B-B14F-4D97-AF65-F5344CB8AC3E}">
        <p14:creationId xmlns:p14="http://schemas.microsoft.com/office/powerpoint/2010/main" xmlns="" val="327591316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Rectangle 3"/>
          <p:cNvSpPr>
            <a:spLocks noGrp="1" noRot="1" noChangeArrowheads="1"/>
          </p:cNvSpPr>
          <p:nvPr>
            <p:ph type="title"/>
          </p:nvPr>
        </p:nvSpPr>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ea typeface="宋体"/>
                <a:cs typeface="宋体"/>
              </a:rPr>
              <a:t>IIF Active Issues (cont’d)</a:t>
            </a:r>
          </a:p>
        </p:txBody>
      </p:sp>
      <p:sp>
        <p:nvSpPr>
          <p:cNvPr id="79874" name="Rectangle 2"/>
          <p:cNvSpPr>
            <a:spLocks noGrp="1" noRot="1" noChangeArrowheads="1"/>
          </p:cNvSpPr>
          <p:nvPr>
            <p:ph idx="1"/>
          </p:nvPr>
        </p:nvSpPr>
        <p:spPr/>
        <p:txBody>
          <a:bodyPr lIns="90000" tIns="46800" rIns="90000" bIns="46800"/>
          <a:lstStyle/>
          <a:p>
            <a:pPr marL="333375" indent="-333375" defTabSz="457200">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1" dirty="0" smtClean="0">
                <a:ea typeface="宋体"/>
                <a:cs typeface="宋体"/>
              </a:rPr>
              <a:t>QoSM Committee; IIF Issue 48</a:t>
            </a:r>
          </a:p>
          <a:p>
            <a:pPr marL="333375" indent="-333375" defTabSz="4572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i="1" dirty="0" smtClean="0">
                <a:ea typeface="宋体"/>
                <a:cs typeface="宋体"/>
              </a:rPr>
              <a:t>Title</a:t>
            </a:r>
            <a:r>
              <a:rPr lang="en-GB" sz="2400" dirty="0" smtClean="0">
                <a:ea typeface="宋体"/>
                <a:cs typeface="宋体"/>
              </a:rPr>
              <a:t>: IPTV QoE Requirements</a:t>
            </a:r>
          </a:p>
          <a:p>
            <a:pPr marL="333375" indent="-333375" defTabSz="4572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i="1" dirty="0" smtClean="0">
                <a:ea typeface="宋体"/>
                <a:cs typeface="宋体"/>
              </a:rPr>
              <a:t>Target completion</a:t>
            </a:r>
            <a:r>
              <a:rPr lang="en-GB" sz="2400" dirty="0" smtClean="0">
                <a:ea typeface="宋体"/>
                <a:cs typeface="宋体"/>
              </a:rPr>
              <a:t>: 4th Quarter 2011</a:t>
            </a:r>
          </a:p>
          <a:p>
            <a:pPr marL="333375" indent="-333375" defTabSz="4572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i="1" dirty="0" smtClean="0">
                <a:ea typeface="宋体"/>
                <a:cs typeface="宋体"/>
              </a:rPr>
              <a:t>Description</a:t>
            </a:r>
            <a:r>
              <a:rPr lang="en-GB" sz="2400" dirty="0" smtClean="0">
                <a:ea typeface="宋体"/>
                <a:cs typeface="宋体"/>
              </a:rPr>
              <a:t>: This document will provide a comprehensive survey of the various activities of other standards bodies in QoE as well as a detailed perspective that describes the overall needs around QoE particularly for all ATIS IIF-defined IPTV services.</a:t>
            </a:r>
          </a:p>
        </p:txBody>
      </p:sp>
      <p:sp>
        <p:nvSpPr>
          <p:cNvPr id="4" name="Rectangle 6"/>
          <p:cNvSpPr>
            <a:spLocks noGrp="1" noChangeArrowheads="1"/>
          </p:cNvSpPr>
          <p:nvPr>
            <p:ph type="sldNum" sz="quarter" idx="10"/>
          </p:nvPr>
        </p:nvSpPr>
        <p:spPr/>
        <p:txBody>
          <a:bodyPr/>
          <a:lstStyle/>
          <a:p>
            <a:pPr>
              <a:defRPr/>
            </a:pPr>
            <a:fld id="{382793DA-9668-4A99-B69F-EA53775CD6A8}" type="slidenum">
              <a:rPr lang="en-US" altLang="zh-CN"/>
              <a:pPr>
                <a:defRPr/>
              </a:pPr>
              <a:t>52</a:t>
            </a:fld>
            <a:endParaRPr lang="en-US" altLang="zh-CN"/>
          </a:p>
        </p:txBody>
      </p:sp>
    </p:spTree>
    <p:extLst>
      <p:ext uri="{BB962C8B-B14F-4D97-AF65-F5344CB8AC3E}">
        <p14:creationId xmlns:p14="http://schemas.microsoft.com/office/powerpoint/2010/main" xmlns="" val="271823516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3758190-59B5-4FAF-92D8-77798514AC83}" type="slidenum">
              <a:rPr lang="en-CA" smtClean="0"/>
              <a:pPr/>
              <a:t>53</a:t>
            </a:fld>
            <a:endParaRPr lang="en-CA"/>
          </a:p>
        </p:txBody>
      </p:sp>
      <p:sp>
        <p:nvSpPr>
          <p:cNvPr id="5" name="Rectangle 3"/>
          <p:cNvSpPr>
            <a:spLocks noGrp="1" noRot="1" noChangeArrowheads="1"/>
          </p:cNvSpPr>
          <p:nvPr>
            <p:ph type="title"/>
          </p:nvPr>
        </p:nvSpPr>
        <p:spPr>
          <a:xfrm>
            <a:off x="0" y="-27384"/>
            <a:ext cx="9144000" cy="1143000"/>
          </a:xfrm>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ea typeface="宋体"/>
                <a:cs typeface="宋体"/>
              </a:rPr>
              <a:t>IIF Active Issues (cont’d)</a:t>
            </a:r>
          </a:p>
        </p:txBody>
      </p:sp>
      <p:sp>
        <p:nvSpPr>
          <p:cNvPr id="6" name="Rectangle 2"/>
          <p:cNvSpPr>
            <a:spLocks noGrp="1" noRot="1" noChangeArrowheads="1"/>
          </p:cNvSpPr>
          <p:nvPr>
            <p:ph idx="1"/>
          </p:nvPr>
        </p:nvSpPr>
        <p:spPr>
          <a:xfrm>
            <a:off x="468313" y="1124744"/>
            <a:ext cx="8229600" cy="5257006"/>
          </a:xfrm>
        </p:spPr>
        <p:txBody>
          <a:bodyPr lIns="90000" tIns="46800" rIns="90000" bIns="46800"/>
          <a:lstStyle/>
          <a:p>
            <a:pPr marL="333375" indent="-333375" defTabSz="457200">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1" dirty="0" smtClean="0">
                <a:ea typeface="宋体"/>
                <a:cs typeface="宋体"/>
              </a:rPr>
              <a:t>QoSM Committee; IIF Issue 101</a:t>
            </a:r>
          </a:p>
          <a:p>
            <a:pPr marL="333375" indent="-333375" defTabSz="4572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i="1" dirty="0" smtClean="0">
                <a:ea typeface="宋体"/>
                <a:cs typeface="宋体"/>
              </a:rPr>
              <a:t>Title</a:t>
            </a:r>
            <a:r>
              <a:rPr lang="en-GB" sz="2400" dirty="0" smtClean="0">
                <a:ea typeface="宋体"/>
                <a:cs typeface="宋体"/>
              </a:rPr>
              <a:t>: </a:t>
            </a:r>
            <a:r>
              <a:rPr lang="en-US" sz="2400" dirty="0">
                <a:ea typeface="宋体"/>
                <a:cs typeface="宋体"/>
              </a:rPr>
              <a:t>QoS and QoE for Stereoscopic 3D </a:t>
            </a:r>
            <a:endParaRPr lang="en-GB" sz="2400" dirty="0" smtClean="0">
              <a:ea typeface="宋体"/>
              <a:cs typeface="宋体"/>
            </a:endParaRPr>
          </a:p>
          <a:p>
            <a:pPr marL="333375" indent="-333375" defTabSz="4572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i="1" dirty="0" smtClean="0">
                <a:ea typeface="宋体"/>
                <a:cs typeface="宋体"/>
              </a:rPr>
              <a:t>Target completion</a:t>
            </a:r>
            <a:r>
              <a:rPr lang="en-GB" sz="2400" dirty="0" smtClean="0">
                <a:ea typeface="宋体"/>
                <a:cs typeface="宋体"/>
              </a:rPr>
              <a:t>: 4th Quarter 2012</a:t>
            </a:r>
          </a:p>
          <a:p>
            <a:pPr marL="333375" indent="-333375" defTabSz="4572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i="1" dirty="0" smtClean="0">
                <a:ea typeface="宋体"/>
                <a:cs typeface="宋体"/>
              </a:rPr>
              <a:t>Description</a:t>
            </a:r>
            <a:r>
              <a:rPr lang="en-GB" sz="2400" dirty="0" smtClean="0">
                <a:ea typeface="宋体"/>
                <a:cs typeface="宋体"/>
              </a:rPr>
              <a:t>: </a:t>
            </a:r>
            <a:r>
              <a:rPr lang="en-US" sz="2400" dirty="0">
                <a:ea typeface="宋体"/>
                <a:cs typeface="宋体"/>
              </a:rPr>
              <a:t>Stereoscopic 3D is a new area and it may be necessary to collect metrics related to 3D to understand 3D and user’s perceptions of 3D quality.  These metrics could include depth, distortion, loss of resolution, left and right video synchronization, closed captioning, 3D fatigue, left-right cross-talk etc</a:t>
            </a:r>
            <a:r>
              <a:rPr lang="en-US" sz="2400" dirty="0" smtClean="0">
                <a:ea typeface="宋体"/>
                <a:cs typeface="宋体"/>
              </a:rPr>
              <a:t>. </a:t>
            </a:r>
            <a:r>
              <a:rPr lang="en-US" sz="2400" smtClean="0">
                <a:ea typeface="宋体"/>
                <a:cs typeface="宋体"/>
              </a:rPr>
              <a:t>Joint with VSF.</a:t>
            </a:r>
            <a:endParaRPr lang="en-GB" sz="2400" dirty="0" smtClean="0">
              <a:ea typeface="宋体"/>
              <a:cs typeface="宋体"/>
            </a:endParaRPr>
          </a:p>
        </p:txBody>
      </p:sp>
    </p:spTree>
    <p:extLst>
      <p:ext uri="{BB962C8B-B14F-4D97-AF65-F5344CB8AC3E}">
        <p14:creationId xmlns:p14="http://schemas.microsoft.com/office/powerpoint/2010/main" xmlns="" val="72289052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3758190-59B5-4FAF-92D8-77798514AC83}" type="slidenum">
              <a:rPr lang="en-CA" smtClean="0"/>
              <a:pPr/>
              <a:t>54</a:t>
            </a:fld>
            <a:endParaRPr lang="en-CA"/>
          </a:p>
        </p:txBody>
      </p:sp>
      <p:sp>
        <p:nvSpPr>
          <p:cNvPr id="5" name="Rectangle 3"/>
          <p:cNvSpPr>
            <a:spLocks noGrp="1" noRot="1" noChangeArrowheads="1"/>
          </p:cNvSpPr>
          <p:nvPr>
            <p:ph type="title"/>
          </p:nvPr>
        </p:nvSpPr>
        <p:spPr>
          <a:xfrm>
            <a:off x="0" y="-27384"/>
            <a:ext cx="9144000" cy="1143000"/>
          </a:xfrm>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ea typeface="宋体"/>
                <a:cs typeface="宋体"/>
              </a:rPr>
              <a:t>IIF Active Issues (cont’d)</a:t>
            </a:r>
          </a:p>
        </p:txBody>
      </p:sp>
      <p:sp>
        <p:nvSpPr>
          <p:cNvPr id="6" name="Rectangle 2"/>
          <p:cNvSpPr>
            <a:spLocks noGrp="1" noRot="1" noChangeArrowheads="1"/>
          </p:cNvSpPr>
          <p:nvPr>
            <p:ph idx="1"/>
          </p:nvPr>
        </p:nvSpPr>
        <p:spPr>
          <a:xfrm>
            <a:off x="468313" y="1124744"/>
            <a:ext cx="8229600" cy="5257006"/>
          </a:xfrm>
        </p:spPr>
        <p:txBody>
          <a:bodyPr lIns="90000" tIns="46800" rIns="90000" bIns="46800"/>
          <a:lstStyle/>
          <a:p>
            <a:pPr marL="333375" indent="-333375" defTabSz="457200">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1" dirty="0" smtClean="0">
                <a:ea typeface="宋体"/>
                <a:cs typeface="宋体"/>
              </a:rPr>
              <a:t>QoSM Committee; IIF Issue 106</a:t>
            </a:r>
          </a:p>
          <a:p>
            <a:pPr marL="333375" indent="-333375" defTabSz="4572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i="1" dirty="0" smtClean="0">
                <a:ea typeface="宋体"/>
                <a:cs typeface="宋体"/>
              </a:rPr>
              <a:t>Title</a:t>
            </a:r>
            <a:r>
              <a:rPr lang="en-GB" sz="2400" dirty="0" smtClean="0">
                <a:ea typeface="宋体"/>
                <a:cs typeface="宋体"/>
              </a:rPr>
              <a:t>: </a:t>
            </a:r>
            <a:r>
              <a:rPr lang="en-GB" sz="2400" dirty="0">
                <a:ea typeface="宋体"/>
                <a:cs typeface="宋体"/>
              </a:rPr>
              <a:t>Technical Report on Mobile IPTV QoS</a:t>
            </a:r>
            <a:endParaRPr lang="en-GB" sz="2400" dirty="0" smtClean="0">
              <a:ea typeface="宋体"/>
              <a:cs typeface="宋体"/>
            </a:endParaRPr>
          </a:p>
          <a:p>
            <a:pPr marL="333375" indent="-333375" defTabSz="4572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i="1" dirty="0" smtClean="0">
                <a:ea typeface="宋体"/>
                <a:cs typeface="宋体"/>
              </a:rPr>
              <a:t>Target completion</a:t>
            </a:r>
            <a:r>
              <a:rPr lang="en-GB" sz="2400" dirty="0" smtClean="0">
                <a:ea typeface="宋体"/>
                <a:cs typeface="宋体"/>
              </a:rPr>
              <a:t>: 1st Quarter 2012</a:t>
            </a:r>
          </a:p>
          <a:p>
            <a:pPr marL="333375" indent="-333375" defTabSz="4572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i="1" dirty="0" smtClean="0">
                <a:ea typeface="宋体"/>
                <a:cs typeface="宋体"/>
              </a:rPr>
              <a:t>Description</a:t>
            </a:r>
            <a:r>
              <a:rPr lang="en-GB" sz="2400" dirty="0" smtClean="0">
                <a:ea typeface="宋体"/>
                <a:cs typeface="宋体"/>
              </a:rPr>
              <a:t>: </a:t>
            </a:r>
            <a:r>
              <a:rPr lang="en-US" sz="2400" dirty="0"/>
              <a:t>Mobile IPTV is a new delivery method for IPTV services. QoS mechanisms and metrics may be unique within this environment. Exploration of the technical issues is deemed highly beneficial before creation of any specifications.</a:t>
            </a:r>
            <a:endParaRPr lang="en-GB" sz="2400" dirty="0" smtClean="0">
              <a:ea typeface="宋体"/>
              <a:cs typeface="宋体"/>
            </a:endParaRPr>
          </a:p>
        </p:txBody>
      </p:sp>
    </p:spTree>
    <p:extLst>
      <p:ext uri="{BB962C8B-B14F-4D97-AF65-F5344CB8AC3E}">
        <p14:creationId xmlns:p14="http://schemas.microsoft.com/office/powerpoint/2010/main" xmlns="" val="383141200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3"/>
          <p:cNvSpPr>
            <a:spLocks noGrp="1" noRot="1" noChangeArrowheads="1"/>
          </p:cNvSpPr>
          <p:nvPr>
            <p:ph type="title"/>
          </p:nvPr>
        </p:nvSpPr>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ea typeface="宋体"/>
                <a:cs typeface="宋体"/>
              </a:rPr>
              <a:t>IIF Active Issues (cont’d)</a:t>
            </a:r>
          </a:p>
        </p:txBody>
      </p:sp>
      <p:sp>
        <p:nvSpPr>
          <p:cNvPr id="81923" name="Rectangle 4"/>
          <p:cNvSpPr>
            <a:spLocks noGrp="1" noRot="1" noChangeArrowheads="1"/>
          </p:cNvSpPr>
          <p:nvPr>
            <p:ph idx="1"/>
          </p:nvPr>
        </p:nvSpPr>
        <p:spPr>
          <a:xfrm>
            <a:off x="468313" y="1124744"/>
            <a:ext cx="8229600" cy="3834896"/>
          </a:xfrm>
        </p:spPr>
        <p:txBody>
          <a:bodyPr>
            <a:spAutoFit/>
          </a:bodyPr>
          <a:lstStyle/>
          <a:p>
            <a:pPr>
              <a:buFont typeface="Wingdings" pitchFamily="2" charset="2"/>
              <a:buNone/>
            </a:pPr>
            <a:r>
              <a:rPr lang="en-GB" b="1" dirty="0" smtClean="0">
                <a:ea typeface="宋体"/>
                <a:cs typeface="宋体"/>
              </a:rPr>
              <a:t>T&amp;I Committee; IIF Issue 109</a:t>
            </a:r>
          </a:p>
          <a:p>
            <a:r>
              <a:rPr lang="en-GB" sz="2400" i="1" dirty="0" smtClean="0">
                <a:ea typeface="宋体"/>
                <a:cs typeface="宋体"/>
              </a:rPr>
              <a:t>Title</a:t>
            </a:r>
            <a:r>
              <a:rPr lang="en-GB" sz="2400" dirty="0" smtClean="0">
                <a:ea typeface="宋体"/>
                <a:cs typeface="宋体"/>
              </a:rPr>
              <a:t>: </a:t>
            </a:r>
            <a:r>
              <a:rPr lang="en-US" sz="2400" dirty="0"/>
              <a:t> Test Plan Development for Emergency Alert Service</a:t>
            </a:r>
            <a:endParaRPr lang="en-GB" sz="2400" dirty="0" smtClean="0">
              <a:ea typeface="宋体"/>
              <a:cs typeface="宋体"/>
            </a:endParaRPr>
          </a:p>
          <a:p>
            <a:r>
              <a:rPr lang="en-GB" sz="2400" i="1" dirty="0" smtClean="0">
                <a:ea typeface="宋体"/>
                <a:cs typeface="宋体"/>
              </a:rPr>
              <a:t>Target completion</a:t>
            </a:r>
            <a:r>
              <a:rPr lang="en-GB" sz="2400" dirty="0" smtClean="0">
                <a:ea typeface="宋体"/>
                <a:cs typeface="宋体"/>
              </a:rPr>
              <a:t>: 1st Quarter 2012</a:t>
            </a:r>
          </a:p>
          <a:p>
            <a:r>
              <a:rPr lang="en-GB" sz="2400" i="1" dirty="0" smtClean="0">
                <a:ea typeface="宋体"/>
                <a:cs typeface="宋体"/>
              </a:rPr>
              <a:t>Description</a:t>
            </a:r>
            <a:r>
              <a:rPr lang="en-GB" sz="2400" dirty="0" smtClean="0">
                <a:ea typeface="宋体"/>
                <a:cs typeface="宋体"/>
              </a:rPr>
              <a:t>: </a:t>
            </a:r>
            <a:r>
              <a:rPr lang="en-US" sz="2400" dirty="0"/>
              <a:t>There is a need to develop test cases for the Emergency Alert Service (EAS) specified in ATIS-0800010, </a:t>
            </a:r>
            <a:r>
              <a:rPr lang="en-US" sz="2400" i="1" dirty="0"/>
              <a:t>Emergency Alert Provisioning Specification</a:t>
            </a:r>
            <a:r>
              <a:rPr lang="en-US" sz="2400" dirty="0"/>
              <a:t>, for the purposes of interoperability testing</a:t>
            </a:r>
            <a:r>
              <a:rPr lang="en-US" sz="2400" dirty="0" smtClean="0"/>
              <a:t>. </a:t>
            </a:r>
            <a:endParaRPr lang="en-GB" sz="2800" dirty="0" smtClean="0">
              <a:ea typeface="宋体"/>
              <a:cs typeface="宋体"/>
            </a:endParaRPr>
          </a:p>
          <a:p>
            <a:endParaRPr lang="en-US" sz="2400" dirty="0" smtClean="0">
              <a:ea typeface="宋体"/>
              <a:cs typeface="宋体"/>
            </a:endParaRPr>
          </a:p>
        </p:txBody>
      </p:sp>
      <p:sp>
        <p:nvSpPr>
          <p:cNvPr id="4" name="Rectangle 6"/>
          <p:cNvSpPr>
            <a:spLocks noGrp="1" noChangeArrowheads="1"/>
          </p:cNvSpPr>
          <p:nvPr>
            <p:ph type="sldNum" sz="quarter" idx="10"/>
          </p:nvPr>
        </p:nvSpPr>
        <p:spPr/>
        <p:txBody>
          <a:bodyPr/>
          <a:lstStyle/>
          <a:p>
            <a:pPr>
              <a:defRPr/>
            </a:pPr>
            <a:fld id="{7EB519CC-85C3-4375-914D-E3C258C694E8}" type="slidenum">
              <a:rPr lang="en-US" altLang="zh-CN"/>
              <a:pPr>
                <a:defRPr/>
              </a:pPr>
              <a:t>55</a:t>
            </a:fld>
            <a:endParaRPr lang="en-US" altLang="zh-CN"/>
          </a:p>
        </p:txBody>
      </p:sp>
    </p:spTree>
    <p:extLst>
      <p:ext uri="{BB962C8B-B14F-4D97-AF65-F5344CB8AC3E}">
        <p14:creationId xmlns:p14="http://schemas.microsoft.com/office/powerpoint/2010/main" xmlns="" val="371286866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3758190-59B5-4FAF-92D8-77798514AC83}" type="slidenum">
              <a:rPr lang="en-CA" smtClean="0"/>
              <a:pPr/>
              <a:t>56</a:t>
            </a:fld>
            <a:endParaRPr lang="en-CA"/>
          </a:p>
        </p:txBody>
      </p:sp>
      <p:sp>
        <p:nvSpPr>
          <p:cNvPr id="5" name="Rectangle 3"/>
          <p:cNvSpPr>
            <a:spLocks noGrp="1" noRot="1" noChangeArrowheads="1"/>
          </p:cNvSpPr>
          <p:nvPr>
            <p:ph type="title"/>
          </p:nvPr>
        </p:nvSpPr>
        <p:spPr>
          <a:xfrm>
            <a:off x="0" y="-27384"/>
            <a:ext cx="9144000" cy="1143000"/>
          </a:xfrm>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ea typeface="宋体"/>
                <a:cs typeface="宋体"/>
              </a:rPr>
              <a:t>IIF Active Issues (cont’d)</a:t>
            </a:r>
          </a:p>
        </p:txBody>
      </p:sp>
      <p:sp>
        <p:nvSpPr>
          <p:cNvPr id="6" name="Rectangle 4"/>
          <p:cNvSpPr>
            <a:spLocks noGrp="1" noRot="1" noChangeArrowheads="1"/>
          </p:cNvSpPr>
          <p:nvPr>
            <p:ph idx="1"/>
          </p:nvPr>
        </p:nvSpPr>
        <p:spPr>
          <a:xfrm>
            <a:off x="468313" y="1124744"/>
            <a:ext cx="8229600" cy="3834896"/>
          </a:xfrm>
        </p:spPr>
        <p:txBody>
          <a:bodyPr>
            <a:spAutoFit/>
          </a:bodyPr>
          <a:lstStyle/>
          <a:p>
            <a:pPr>
              <a:buFont typeface="Wingdings" pitchFamily="2" charset="2"/>
              <a:buNone/>
            </a:pPr>
            <a:r>
              <a:rPr lang="en-GB" b="1" dirty="0" smtClean="0">
                <a:ea typeface="宋体"/>
                <a:cs typeface="宋体"/>
              </a:rPr>
              <a:t>T&amp;I Committee; IIF Issue 110</a:t>
            </a:r>
          </a:p>
          <a:p>
            <a:r>
              <a:rPr lang="en-GB" sz="2400" i="1" dirty="0" smtClean="0">
                <a:ea typeface="宋体"/>
                <a:cs typeface="宋体"/>
              </a:rPr>
              <a:t>Title</a:t>
            </a:r>
            <a:r>
              <a:rPr lang="en-GB" sz="2400" dirty="0" smtClean="0">
                <a:ea typeface="宋体"/>
                <a:cs typeface="宋体"/>
              </a:rPr>
              <a:t>: </a:t>
            </a:r>
            <a:r>
              <a:rPr lang="en-US" sz="2400" dirty="0"/>
              <a:t> Test Plan Development for IMS Content on Demand </a:t>
            </a:r>
            <a:endParaRPr lang="en-GB" sz="2400" dirty="0" smtClean="0">
              <a:ea typeface="宋体"/>
              <a:cs typeface="宋体"/>
            </a:endParaRPr>
          </a:p>
          <a:p>
            <a:r>
              <a:rPr lang="en-GB" sz="2400" i="1" dirty="0" smtClean="0">
                <a:ea typeface="宋体"/>
                <a:cs typeface="宋体"/>
              </a:rPr>
              <a:t>Target completion</a:t>
            </a:r>
            <a:r>
              <a:rPr lang="en-GB" sz="2400" dirty="0" smtClean="0">
                <a:ea typeface="宋体"/>
                <a:cs typeface="宋体"/>
              </a:rPr>
              <a:t>: 1st Quarter 2012</a:t>
            </a:r>
          </a:p>
          <a:p>
            <a:r>
              <a:rPr lang="en-GB" sz="2400" i="1" dirty="0" smtClean="0">
                <a:ea typeface="宋体"/>
                <a:cs typeface="宋体"/>
              </a:rPr>
              <a:t>Description</a:t>
            </a:r>
            <a:r>
              <a:rPr lang="en-GB" sz="2400" dirty="0" smtClean="0">
                <a:ea typeface="宋体"/>
                <a:cs typeface="宋体"/>
              </a:rPr>
              <a:t>: </a:t>
            </a:r>
            <a:r>
              <a:rPr lang="en-US" sz="2400" dirty="0"/>
              <a:t>There is a need to develop test cases for the IMS Content on Demand service specified in ATIS-0800042.v002, </a:t>
            </a:r>
            <a:r>
              <a:rPr lang="en-US" sz="2400" i="1" dirty="0"/>
              <a:t>IPTV Content on Demand Service</a:t>
            </a:r>
            <a:r>
              <a:rPr lang="en-US" sz="2400" dirty="0"/>
              <a:t>, for the purposes of interoperability testing.</a:t>
            </a:r>
            <a:r>
              <a:rPr lang="en-US" sz="2400" dirty="0" smtClean="0"/>
              <a:t> </a:t>
            </a:r>
            <a:endParaRPr lang="en-GB" sz="2800" dirty="0" smtClean="0">
              <a:ea typeface="宋体"/>
              <a:cs typeface="宋体"/>
            </a:endParaRPr>
          </a:p>
          <a:p>
            <a:endParaRPr lang="en-US" sz="2400" dirty="0" smtClean="0">
              <a:ea typeface="宋体"/>
              <a:cs typeface="宋体"/>
            </a:endParaRPr>
          </a:p>
        </p:txBody>
      </p:sp>
    </p:spTree>
    <p:extLst>
      <p:ext uri="{BB962C8B-B14F-4D97-AF65-F5344CB8AC3E}">
        <p14:creationId xmlns:p14="http://schemas.microsoft.com/office/powerpoint/2010/main" xmlns="" val="126614679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10"/>
          </p:nvPr>
        </p:nvSpPr>
        <p:spPr/>
        <p:txBody>
          <a:bodyPr/>
          <a:lstStyle/>
          <a:p>
            <a:pPr>
              <a:defRPr/>
            </a:pPr>
            <a:fld id="{713BB978-66A6-472F-96FF-D42BA86CE8BB}" type="slidenum">
              <a:rPr lang="en-US" altLang="zh-CN"/>
              <a:pPr>
                <a:defRPr/>
              </a:pPr>
              <a:t>57</a:t>
            </a:fld>
            <a:endParaRPr lang="en-US" altLang="zh-CN"/>
          </a:p>
        </p:txBody>
      </p:sp>
      <p:sp>
        <p:nvSpPr>
          <p:cNvPr id="83971" name="Rectangle 2"/>
          <p:cNvSpPr>
            <a:spLocks noGrp="1" noRot="1" noChangeArrowheads="1"/>
          </p:cNvSpPr>
          <p:nvPr>
            <p:ph type="title" idx="4294967295"/>
          </p:nvPr>
        </p:nvSpPr>
        <p:spPr>
          <a:xfrm>
            <a:off x="0" y="-26988"/>
            <a:ext cx="9144000" cy="1143001"/>
          </a:xfrm>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IPTV Sub-Domains</a:t>
            </a:r>
          </a:p>
        </p:txBody>
      </p:sp>
      <p:sp>
        <p:nvSpPr>
          <p:cNvPr id="83972" name="Text Box 3"/>
          <p:cNvSpPr txBox="1">
            <a:spLocks noChangeArrowheads="1"/>
          </p:cNvSpPr>
          <p:nvPr/>
        </p:nvSpPr>
        <p:spPr bwMode="auto">
          <a:xfrm>
            <a:off x="1447800" y="5791200"/>
            <a:ext cx="6121400" cy="276225"/>
          </a:xfrm>
          <a:prstGeom prst="rect">
            <a:avLst/>
          </a:prstGeom>
          <a:noFill/>
          <a:ln w="9525">
            <a:noFill/>
            <a:round/>
            <a:headEnd/>
            <a:tailEnd/>
          </a:ln>
        </p:spPr>
        <p:txBody>
          <a:bodyPr lIns="90000" tIns="46800" rIns="90000" bIns="46800">
            <a:spAutoFit/>
          </a:bodyPr>
          <a:lstStyle/>
          <a:p>
            <a:pPr defTabSz="457200" eaLnBrk="0" hangingPunct="0">
              <a:spcBef>
                <a:spcPts val="750"/>
              </a:spcBef>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b="1">
                <a:solidFill>
                  <a:srgbClr val="000000"/>
                </a:solidFill>
                <a:ea typeface="Arial Unicode MS" pitchFamily="34" charset="-128"/>
                <a:cs typeface="Arial Unicode MS" pitchFamily="34" charset="-128"/>
              </a:rPr>
              <a:t>Source: “IPTV Architecture Requirements,” ATIS-0800002, May 2006</a:t>
            </a:r>
          </a:p>
        </p:txBody>
      </p:sp>
      <p:pic>
        <p:nvPicPr>
          <p:cNvPr id="83973" name="Picture 4"/>
          <p:cNvPicPr>
            <a:picLocks noChangeAspect="1" noChangeArrowheads="1"/>
          </p:cNvPicPr>
          <p:nvPr/>
        </p:nvPicPr>
        <p:blipFill>
          <a:blip r:embed="rId3" cstate="print"/>
          <a:srcRect/>
          <a:stretch>
            <a:fillRect/>
          </a:stretch>
        </p:blipFill>
        <p:spPr bwMode="auto">
          <a:xfrm>
            <a:off x="1152525" y="1370013"/>
            <a:ext cx="6962775" cy="4240212"/>
          </a:xfrm>
          <a:prstGeom prst="rect">
            <a:avLst/>
          </a:prstGeom>
          <a:noFill/>
          <a:ln w="9525">
            <a:noFill/>
            <a:round/>
            <a:headEnd/>
            <a:tailEnd/>
          </a:ln>
        </p:spPr>
      </p:pic>
    </p:spTree>
    <p:extLst>
      <p:ext uri="{BB962C8B-B14F-4D97-AF65-F5344CB8AC3E}">
        <p14:creationId xmlns:p14="http://schemas.microsoft.com/office/powerpoint/2010/main" xmlns="" val="89576681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10"/>
          </p:nvPr>
        </p:nvSpPr>
        <p:spPr/>
        <p:txBody>
          <a:bodyPr/>
          <a:lstStyle/>
          <a:p>
            <a:pPr>
              <a:defRPr/>
            </a:pPr>
            <a:fld id="{6067A3D2-BA8C-4099-B454-1C6E8F1CF8B8}" type="slidenum">
              <a:rPr lang="en-US" altLang="zh-CN"/>
              <a:pPr>
                <a:defRPr/>
              </a:pPr>
              <a:t>58</a:t>
            </a:fld>
            <a:endParaRPr lang="en-US" altLang="zh-CN"/>
          </a:p>
        </p:txBody>
      </p:sp>
      <p:sp>
        <p:nvSpPr>
          <p:cNvPr id="1029" name="Rectangle 2"/>
          <p:cNvSpPr>
            <a:spLocks noGrp="1" noRot="1" noChangeArrowheads="1"/>
          </p:cNvSpPr>
          <p:nvPr>
            <p:ph type="title" idx="4294967295"/>
          </p:nvPr>
        </p:nvSpPr>
        <p:spPr>
          <a:xfrm>
            <a:off x="0" y="-26988"/>
            <a:ext cx="9144000" cy="1143001"/>
          </a:xfrm>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IIF DRM Components</a:t>
            </a:r>
          </a:p>
        </p:txBody>
      </p:sp>
      <p:sp>
        <p:nvSpPr>
          <p:cNvPr id="1030" name="Rectangle 3"/>
          <p:cNvSpPr>
            <a:spLocks noChangeArrowheads="1"/>
          </p:cNvSpPr>
          <p:nvPr/>
        </p:nvSpPr>
        <p:spPr bwMode="auto">
          <a:xfrm>
            <a:off x="0" y="1023938"/>
            <a:ext cx="9144000" cy="1587"/>
          </a:xfrm>
          <a:prstGeom prst="rect">
            <a:avLst/>
          </a:prstGeom>
          <a:noFill/>
          <a:ln w="9525">
            <a:noFill/>
            <a:round/>
            <a:headEnd/>
            <a:tailEnd/>
          </a:ln>
        </p:spPr>
        <p:txBody>
          <a:bodyPr wrap="none" anchor="ctr"/>
          <a:lstStyle/>
          <a:p>
            <a:endParaRPr lang="en-US"/>
          </a:p>
        </p:txBody>
      </p:sp>
      <p:graphicFrame>
        <p:nvGraphicFramePr>
          <p:cNvPr id="1026" name="Object 4"/>
          <p:cNvGraphicFramePr>
            <a:graphicFrameLocks noChangeAspect="1"/>
          </p:cNvGraphicFramePr>
          <p:nvPr/>
        </p:nvGraphicFramePr>
        <p:xfrm>
          <a:off x="1116013" y="1052513"/>
          <a:ext cx="6970712" cy="5238750"/>
        </p:xfrm>
        <a:graphic>
          <a:graphicData uri="http://schemas.openxmlformats.org/presentationml/2006/ole">
            <p:oleObj spid="_x0000_s1062" r:id="rId4" imgW="4572180" imgH="3428976" progId="PowerPoint.Slide.8">
              <p:embed/>
            </p:oleObj>
          </a:graphicData>
        </a:graphic>
      </p:graphicFrame>
    </p:spTree>
    <p:extLst>
      <p:ext uri="{BB962C8B-B14F-4D97-AF65-F5344CB8AC3E}">
        <p14:creationId xmlns:p14="http://schemas.microsoft.com/office/powerpoint/2010/main" xmlns="" val="317476161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2"/>
          <p:cNvSpPr>
            <a:spLocks noGrp="1" noRot="1" noChangeArrowheads="1"/>
          </p:cNvSpPr>
          <p:nvPr>
            <p:ph type="title"/>
          </p:nvPr>
        </p:nvSpPr>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IPTV OSS/BSS HLA</a:t>
            </a:r>
          </a:p>
        </p:txBody>
      </p:sp>
      <p:sp>
        <p:nvSpPr>
          <p:cNvPr id="89092" name="Rectangle 3"/>
          <p:cNvSpPr>
            <a:spLocks noGrp="1" noRot="1" noChangeArrowheads="1"/>
          </p:cNvSpPr>
          <p:nvPr>
            <p:ph idx="1"/>
          </p:nvPr>
        </p:nvSpPr>
        <p:spPr/>
        <p:txBody>
          <a:bodyPr/>
          <a:lstStyle/>
          <a:p>
            <a:pPr marL="333375" indent="-333375" defTabSz="457200">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800" smtClean="0">
                <a:ea typeface="宋体"/>
                <a:cs typeface="宋体"/>
              </a:rPr>
              <a:t>Description:</a:t>
            </a:r>
          </a:p>
          <a:p>
            <a:pPr marL="733425" lvl="1" indent="-276225" defTabSz="457200">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smtClean="0">
                <a:ea typeface="宋体"/>
                <a:cs typeface="宋体"/>
              </a:rPr>
              <a:t>Define high level architecture for IPTV OSS/BSS</a:t>
            </a:r>
          </a:p>
          <a:p>
            <a:pPr marL="733425" lvl="1" indent="-276225" defTabSz="457200">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smtClean="0">
                <a:ea typeface="宋体"/>
                <a:cs typeface="宋体"/>
              </a:rPr>
              <a:t>Uses eTOM (TM Forum/ITU-T) as basis</a:t>
            </a:r>
          </a:p>
          <a:p>
            <a:pPr marL="333375" indent="-333375" defTabSz="457200">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800" smtClean="0">
                <a:ea typeface="宋体"/>
                <a:cs typeface="宋体"/>
              </a:rPr>
              <a:t>Goal of an OSS solution for IPTV:</a:t>
            </a:r>
          </a:p>
          <a:p>
            <a:pPr marL="733425" lvl="1" indent="-276225" defTabSz="457200">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smtClean="0">
                <a:ea typeface="宋体"/>
                <a:cs typeface="宋体"/>
              </a:rPr>
              <a:t>Enable the widest range of IPTV business models by a flexible service integration framework</a:t>
            </a:r>
          </a:p>
          <a:p>
            <a:pPr marL="333375" indent="-333375" defTabSz="457200">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800" smtClean="0">
                <a:ea typeface="宋体"/>
                <a:cs typeface="宋体"/>
              </a:rPr>
              <a:t>Plan for continued collaboration with ITU-T and others as work evolves </a:t>
            </a:r>
          </a:p>
        </p:txBody>
      </p:sp>
      <p:sp>
        <p:nvSpPr>
          <p:cNvPr id="5" name="Rectangle 6"/>
          <p:cNvSpPr>
            <a:spLocks noGrp="1" noChangeArrowheads="1"/>
          </p:cNvSpPr>
          <p:nvPr>
            <p:ph type="sldNum" sz="quarter" idx="10"/>
          </p:nvPr>
        </p:nvSpPr>
        <p:spPr/>
        <p:txBody>
          <a:bodyPr/>
          <a:lstStyle/>
          <a:p>
            <a:pPr>
              <a:defRPr/>
            </a:pPr>
            <a:fld id="{3F1F85F5-4D71-4650-B941-D8E4BAC0216A}" type="slidenum">
              <a:rPr lang="en-US" altLang="zh-CN"/>
              <a:pPr>
                <a:defRPr/>
              </a:pPr>
              <a:t>59</a:t>
            </a:fld>
            <a:endParaRPr lang="en-US" altLang="zh-CN"/>
          </a:p>
        </p:txBody>
      </p:sp>
    </p:spTree>
    <p:extLst>
      <p:ext uri="{BB962C8B-B14F-4D97-AF65-F5344CB8AC3E}">
        <p14:creationId xmlns:p14="http://schemas.microsoft.com/office/powerpoint/2010/main" xmlns="" val="342212797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a:t>
            </a:r>
            <a:r>
              <a:rPr lang="en-US" dirty="0" smtClean="0"/>
              <a:t>Steps/Actions</a:t>
            </a:r>
            <a:endParaRPr lang="en-US" dirty="0"/>
          </a:p>
        </p:txBody>
      </p:sp>
      <p:sp>
        <p:nvSpPr>
          <p:cNvPr id="9218" name="Rectangle 2"/>
          <p:cNvSpPr>
            <a:spLocks noGrp="1" noRot="1" noChangeArrowheads="1"/>
          </p:cNvSpPr>
          <p:nvPr>
            <p:ph idx="1"/>
          </p:nvPr>
        </p:nvSpPr>
        <p:spPr/>
        <p:txBody>
          <a:bodyPr>
            <a:normAutofit/>
          </a:bodyPr>
          <a:lstStyle/>
          <a:p>
            <a:pPr>
              <a:lnSpc>
                <a:spcPct val="90000"/>
              </a:lnSpc>
            </a:pPr>
            <a:r>
              <a:rPr lang="en-GB" sz="2600" dirty="0" smtClean="0">
                <a:ea typeface="宋体"/>
                <a:cs typeface="宋体"/>
              </a:rPr>
              <a:t>Complete currently defined work program work, per IIF Issue statements</a:t>
            </a:r>
          </a:p>
          <a:p>
            <a:pPr>
              <a:lnSpc>
                <a:spcPct val="90000"/>
              </a:lnSpc>
            </a:pPr>
            <a:r>
              <a:rPr lang="en-US" sz="2600" dirty="0" smtClean="0"/>
              <a:t>IPTV Services Management - Ad Space Ordering API; led by TMOC.</a:t>
            </a:r>
          </a:p>
          <a:p>
            <a:pPr>
              <a:lnSpc>
                <a:spcPct val="90000"/>
              </a:lnSpc>
            </a:pPr>
            <a:r>
              <a:rPr lang="en-GB" sz="2600" dirty="0" smtClean="0">
                <a:ea typeface="宋体"/>
                <a:cs typeface="宋体"/>
              </a:rPr>
              <a:t>Continue to work cooperatively with external organizations, such as ITU-T, DVB, VSF, and Broadband Forum, on aligning efforts and work products.</a:t>
            </a:r>
          </a:p>
          <a:p>
            <a:pPr>
              <a:lnSpc>
                <a:spcPct val="90000"/>
              </a:lnSpc>
            </a:pPr>
            <a:r>
              <a:rPr lang="en-GB" sz="2600" dirty="0" smtClean="0">
                <a:ea typeface="宋体"/>
                <a:cs typeface="宋体"/>
              </a:rPr>
              <a:t>Continue to work cooperatively with internal organizations such as CSF, OBF, PRQC, PTSC, and TMOC.</a:t>
            </a:r>
          </a:p>
        </p:txBody>
      </p:sp>
      <p:sp>
        <p:nvSpPr>
          <p:cNvPr id="4" name="Rectangle 6"/>
          <p:cNvSpPr>
            <a:spLocks noGrp="1" noChangeArrowheads="1"/>
          </p:cNvSpPr>
          <p:nvPr>
            <p:ph type="sldNum" sz="quarter" idx="10"/>
          </p:nvPr>
        </p:nvSpPr>
        <p:spPr/>
        <p:txBody>
          <a:bodyPr/>
          <a:lstStyle/>
          <a:p>
            <a:pPr>
              <a:defRPr/>
            </a:pPr>
            <a:fld id="{DDB628C3-880E-4E8B-B13C-9891EFBE5143}" type="slidenum">
              <a:rPr lang="en-US" altLang="zh-CN"/>
              <a:pPr>
                <a:defRPr/>
              </a:pPr>
              <a:t>6</a:t>
            </a:fld>
            <a:endParaRPr lang="en-US" altLang="zh-CN"/>
          </a:p>
        </p:txBody>
      </p:sp>
    </p:spTree>
    <p:extLst>
      <p:ext uri="{BB962C8B-B14F-4D97-AF65-F5344CB8AC3E}">
        <p14:creationId xmlns:p14="http://schemas.microsoft.com/office/powerpoint/2010/main" xmlns="" val="242402754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0"/>
          </p:nvPr>
        </p:nvSpPr>
        <p:spPr/>
        <p:txBody>
          <a:bodyPr/>
          <a:lstStyle/>
          <a:p>
            <a:pPr>
              <a:defRPr/>
            </a:pPr>
            <a:fld id="{2119079C-79A7-45CE-982E-7D342D23C6B3}" type="slidenum">
              <a:rPr lang="en-US" altLang="zh-CN"/>
              <a:pPr>
                <a:defRPr/>
              </a:pPr>
              <a:t>60</a:t>
            </a:fld>
            <a:endParaRPr lang="en-US" altLang="zh-CN"/>
          </a:p>
        </p:txBody>
      </p:sp>
      <p:sp>
        <p:nvSpPr>
          <p:cNvPr id="91140" name="Rectangle 3"/>
          <p:cNvSpPr>
            <a:spLocks noGrp="1" noRot="1" noChangeArrowheads="1"/>
          </p:cNvSpPr>
          <p:nvPr>
            <p:ph type="title" idx="4294967295"/>
          </p:nvPr>
        </p:nvSpPr>
        <p:spPr>
          <a:xfrm>
            <a:off x="0" y="-26988"/>
            <a:ext cx="9144000" cy="1143001"/>
          </a:xfrm>
          <a:solidFill>
            <a:schemeClr val="bg1"/>
          </a:solidFill>
          <a:ln>
            <a:noFill/>
          </a:ln>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ea typeface="宋体"/>
                <a:cs typeface="宋体"/>
              </a:rPr>
              <a:t>IPTV OSS/BSS HLA (cont’d)</a:t>
            </a:r>
            <a:endParaRPr lang="en-GB" sz="1600" dirty="0" smtClean="0">
              <a:ea typeface="宋体"/>
              <a:cs typeface="宋体"/>
            </a:endParaRPr>
          </a:p>
        </p:txBody>
      </p:sp>
      <p:pic>
        <p:nvPicPr>
          <p:cNvPr id="91139" name="Picture 2"/>
          <p:cNvPicPr>
            <a:picLocks noChangeAspect="1" noChangeArrowheads="1"/>
          </p:cNvPicPr>
          <p:nvPr/>
        </p:nvPicPr>
        <p:blipFill>
          <a:blip r:embed="rId3" cstate="print"/>
          <a:srcRect/>
          <a:stretch>
            <a:fillRect/>
          </a:stretch>
        </p:blipFill>
        <p:spPr bwMode="auto">
          <a:xfrm>
            <a:off x="2409825" y="1066800"/>
            <a:ext cx="3971925" cy="5334000"/>
          </a:xfrm>
          <a:prstGeom prst="rect">
            <a:avLst/>
          </a:prstGeom>
          <a:noFill/>
          <a:ln w="9525">
            <a:noFill/>
            <a:round/>
            <a:headEnd/>
            <a:tailEnd/>
          </a:ln>
        </p:spPr>
      </p:pic>
    </p:spTree>
    <p:extLst>
      <p:ext uri="{BB962C8B-B14F-4D97-AF65-F5344CB8AC3E}">
        <p14:creationId xmlns:p14="http://schemas.microsoft.com/office/powerpoint/2010/main" xmlns="" val="79800321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Rectangle 2"/>
          <p:cNvSpPr>
            <a:spLocks noGrp="1" noRot="1" noChangeArrowheads="1"/>
          </p:cNvSpPr>
          <p:nvPr>
            <p:ph type="title"/>
          </p:nvPr>
        </p:nvSpPr>
        <p:spPr>
          <a:solidFill>
            <a:schemeClr val="bg1"/>
          </a:solidFill>
          <a:ln>
            <a:noFill/>
          </a:ln>
        </p:spPr>
        <p:txBody>
          <a:bodyPr lIns="90000" tIns="46800" rIns="90000" bIns="46800"/>
          <a:lstStyle/>
          <a:p>
            <a:pPr defTabSz="457200">
              <a:lnSpc>
                <a:spcPct val="9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ea typeface="宋体"/>
                <a:cs typeface="宋体"/>
              </a:rPr>
              <a:t>IIF Liaisons or Collaboration Include…</a:t>
            </a:r>
          </a:p>
        </p:txBody>
      </p:sp>
      <p:sp>
        <p:nvSpPr>
          <p:cNvPr id="93188" name="Rectangle 3"/>
          <p:cNvSpPr>
            <a:spLocks noGrp="1" noRot="1" noChangeArrowheads="1"/>
          </p:cNvSpPr>
          <p:nvPr>
            <p:ph idx="1"/>
          </p:nvPr>
        </p:nvSpPr>
        <p:spPr/>
        <p:txBody>
          <a:bodyPr lIns="90000" tIns="46800" rIns="90000" bIns="46800"/>
          <a:lstStyle/>
          <a:p>
            <a:pPr marL="333375" indent="-333375" defTabSz="457200">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800" dirty="0" smtClean="0">
                <a:ea typeface="宋体"/>
                <a:cs typeface="宋体"/>
              </a:rPr>
              <a:t>ITU-T FG IPTV</a:t>
            </a:r>
          </a:p>
          <a:p>
            <a:pPr marL="333375" indent="-333375" defTabSz="457200">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800" dirty="0" smtClean="0">
                <a:ea typeface="宋体"/>
                <a:cs typeface="宋体"/>
              </a:rPr>
              <a:t>European Telecommunications Standards Institute (ETSI) and TISPAN</a:t>
            </a:r>
          </a:p>
          <a:p>
            <a:pPr marL="333375" indent="-333375" defTabSz="457200">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800" dirty="0" smtClean="0">
                <a:ea typeface="宋体"/>
                <a:cs typeface="宋体"/>
              </a:rPr>
              <a:t>ISO SC 29/WG 11  </a:t>
            </a:r>
          </a:p>
          <a:p>
            <a:pPr marL="333375" indent="-333375" defTabSz="457200">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800" dirty="0" smtClean="0">
                <a:ea typeface="宋体"/>
                <a:cs typeface="宋体"/>
              </a:rPr>
              <a:t>Digital Video Broadcasting Project (DVB)</a:t>
            </a:r>
            <a:r>
              <a:rPr lang="ar-SA" sz="2800" dirty="0" smtClean="0">
                <a:ea typeface="宋体"/>
                <a:cs typeface="Arial" charset="0"/>
              </a:rPr>
              <a:t>‏</a:t>
            </a:r>
            <a:endParaRPr lang="en-GB" sz="2800" dirty="0" smtClean="0">
              <a:ea typeface="宋体"/>
              <a:cs typeface="宋体"/>
            </a:endParaRPr>
          </a:p>
          <a:p>
            <a:pPr marL="333375" indent="-333375" defTabSz="457200">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800" dirty="0" smtClean="0">
                <a:ea typeface="宋体"/>
                <a:cs typeface="宋体"/>
              </a:rPr>
              <a:t>Broadband Forum </a:t>
            </a:r>
          </a:p>
          <a:p>
            <a:pPr marL="333375" indent="-333375" defTabSz="457200">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800" dirty="0" smtClean="0">
                <a:ea typeface="宋体"/>
                <a:cs typeface="宋体"/>
              </a:rPr>
              <a:t>Digital Living Network Alliance (DLNA)</a:t>
            </a:r>
            <a:r>
              <a:rPr lang="ar-SA" sz="2800" dirty="0" smtClean="0">
                <a:cs typeface="Arial" charset="0"/>
              </a:rPr>
              <a:t>‏</a:t>
            </a:r>
            <a:endParaRPr lang="en-GB" sz="2800" dirty="0" smtClean="0">
              <a:ea typeface="宋体"/>
              <a:cs typeface="宋体"/>
            </a:endParaRPr>
          </a:p>
          <a:p>
            <a:pPr marL="333375" indent="-333375" defTabSz="457200">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800" dirty="0" smtClean="0">
                <a:ea typeface="宋体"/>
                <a:cs typeface="宋体"/>
              </a:rPr>
              <a:t>Consumer Electronics Association (CEA)</a:t>
            </a:r>
            <a:r>
              <a:rPr lang="ar-SA" sz="2800" dirty="0" smtClean="0">
                <a:cs typeface="Arial" charset="0"/>
              </a:rPr>
              <a:t>‏</a:t>
            </a:r>
            <a:endParaRPr lang="en-US" sz="2800" dirty="0" smtClean="0">
              <a:cs typeface="Arial" charset="0"/>
            </a:endParaRPr>
          </a:p>
          <a:p>
            <a:pPr marL="333375" indent="-333375" defTabSz="457200">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800" dirty="0" smtClean="0">
                <a:ea typeface="宋体"/>
                <a:cs typeface="Arial" charset="0"/>
              </a:rPr>
              <a:t>Video Services Forum (VSF)</a:t>
            </a:r>
            <a:endParaRPr lang="en-GB" sz="2800" dirty="0" smtClean="0">
              <a:ea typeface="宋体"/>
              <a:cs typeface="宋体"/>
            </a:endParaRPr>
          </a:p>
        </p:txBody>
      </p:sp>
      <p:sp>
        <p:nvSpPr>
          <p:cNvPr id="5" name="Rectangle 6"/>
          <p:cNvSpPr>
            <a:spLocks noGrp="1" noChangeArrowheads="1"/>
          </p:cNvSpPr>
          <p:nvPr>
            <p:ph type="sldNum" sz="quarter" idx="10"/>
          </p:nvPr>
        </p:nvSpPr>
        <p:spPr/>
        <p:txBody>
          <a:bodyPr/>
          <a:lstStyle/>
          <a:p>
            <a:pPr>
              <a:defRPr/>
            </a:pPr>
            <a:fld id="{54EEF228-7C70-463F-B287-A2EA55B362B8}" type="slidenum">
              <a:rPr lang="en-US" altLang="zh-CN"/>
              <a:pPr>
                <a:defRPr/>
              </a:pPr>
              <a:t>61</a:t>
            </a:fld>
            <a:endParaRPr lang="en-US" altLang="zh-CN"/>
          </a:p>
        </p:txBody>
      </p:sp>
    </p:spTree>
    <p:extLst>
      <p:ext uri="{BB962C8B-B14F-4D97-AF65-F5344CB8AC3E}">
        <p14:creationId xmlns:p14="http://schemas.microsoft.com/office/powerpoint/2010/main" xmlns="" val="220248786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0"/>
          </p:nvPr>
        </p:nvSpPr>
        <p:spPr/>
        <p:txBody>
          <a:bodyPr/>
          <a:lstStyle/>
          <a:p>
            <a:pPr>
              <a:defRPr/>
            </a:pPr>
            <a:fld id="{0CA5FFB0-B06B-4F24-A4FE-272BF69BABFD}" type="slidenum">
              <a:rPr lang="en-US" altLang="zh-CN"/>
              <a:pPr>
                <a:defRPr/>
              </a:pPr>
              <a:t>62</a:t>
            </a:fld>
            <a:endParaRPr lang="en-US" altLang="zh-CN"/>
          </a:p>
        </p:txBody>
      </p:sp>
      <p:sp>
        <p:nvSpPr>
          <p:cNvPr id="95235" name="Rectangle 2"/>
          <p:cNvSpPr>
            <a:spLocks noGrp="1" noRot="1" noChangeArrowheads="1"/>
          </p:cNvSpPr>
          <p:nvPr>
            <p:ph type="title" idx="4294967295"/>
          </p:nvPr>
        </p:nvSpPr>
        <p:spPr>
          <a:xfrm>
            <a:off x="0" y="-26988"/>
            <a:ext cx="9144000" cy="1143001"/>
          </a:xfrm>
        </p:spPr>
        <p:txBody>
          <a:bodyPr lIns="0" tIns="0" rIns="0" bIns="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Service Network View</a:t>
            </a:r>
          </a:p>
        </p:txBody>
      </p:sp>
      <p:pic>
        <p:nvPicPr>
          <p:cNvPr id="95236" name="Picture 3"/>
          <p:cNvPicPr>
            <a:picLocks noChangeAspect="1" noChangeArrowheads="1"/>
          </p:cNvPicPr>
          <p:nvPr/>
        </p:nvPicPr>
        <p:blipFill>
          <a:blip r:embed="rId3" cstate="print"/>
          <a:srcRect/>
          <a:stretch>
            <a:fillRect/>
          </a:stretch>
        </p:blipFill>
        <p:spPr bwMode="auto">
          <a:xfrm>
            <a:off x="204788" y="1528763"/>
            <a:ext cx="8739187" cy="4059237"/>
          </a:xfrm>
          <a:prstGeom prst="rect">
            <a:avLst/>
          </a:prstGeom>
          <a:noFill/>
          <a:ln w="9525">
            <a:noFill/>
            <a:round/>
            <a:headEnd/>
            <a:tailEnd/>
          </a:ln>
        </p:spPr>
      </p:pic>
    </p:spTree>
    <p:extLst>
      <p:ext uri="{BB962C8B-B14F-4D97-AF65-F5344CB8AC3E}">
        <p14:creationId xmlns:p14="http://schemas.microsoft.com/office/powerpoint/2010/main" xmlns="" val="288065930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0"/>
          </p:nvPr>
        </p:nvSpPr>
        <p:spPr/>
        <p:txBody>
          <a:bodyPr/>
          <a:lstStyle/>
          <a:p>
            <a:pPr>
              <a:defRPr/>
            </a:pPr>
            <a:fld id="{43529455-2B76-4890-88BF-C9D77F39202D}" type="slidenum">
              <a:rPr lang="en-US" altLang="zh-CN"/>
              <a:pPr>
                <a:defRPr/>
              </a:pPr>
              <a:t>63</a:t>
            </a:fld>
            <a:endParaRPr lang="en-US" altLang="zh-CN"/>
          </a:p>
        </p:txBody>
      </p:sp>
      <p:sp>
        <p:nvSpPr>
          <p:cNvPr id="97283" name="Rectangle 2"/>
          <p:cNvSpPr>
            <a:spLocks noGrp="1" noRot="1" noChangeArrowheads="1"/>
          </p:cNvSpPr>
          <p:nvPr>
            <p:ph type="title" idx="4294967295"/>
          </p:nvPr>
        </p:nvSpPr>
        <p:spPr>
          <a:xfrm>
            <a:off x="0" y="-26988"/>
            <a:ext cx="9144000" cy="1143001"/>
          </a:xfrm>
        </p:spPr>
        <p:txBody>
          <a:bodyPr lIns="0" tIns="0" rIns="0" bIns="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Connecting to an IPTV Network</a:t>
            </a:r>
          </a:p>
        </p:txBody>
      </p:sp>
      <p:pic>
        <p:nvPicPr>
          <p:cNvPr id="97284" name="Picture 3"/>
          <p:cNvPicPr>
            <a:picLocks noChangeAspect="1" noChangeArrowheads="1"/>
          </p:cNvPicPr>
          <p:nvPr/>
        </p:nvPicPr>
        <p:blipFill>
          <a:blip r:embed="rId3" cstate="print"/>
          <a:srcRect/>
          <a:stretch>
            <a:fillRect/>
          </a:stretch>
        </p:blipFill>
        <p:spPr bwMode="auto">
          <a:xfrm>
            <a:off x="925513" y="984250"/>
            <a:ext cx="7497762" cy="5545138"/>
          </a:xfrm>
          <a:prstGeom prst="rect">
            <a:avLst/>
          </a:prstGeom>
          <a:noFill/>
          <a:ln w="9525">
            <a:noFill/>
            <a:round/>
            <a:headEnd/>
            <a:tailEnd/>
          </a:ln>
        </p:spPr>
      </p:pic>
    </p:spTree>
    <p:extLst>
      <p:ext uri="{BB962C8B-B14F-4D97-AF65-F5344CB8AC3E}">
        <p14:creationId xmlns:p14="http://schemas.microsoft.com/office/powerpoint/2010/main" xmlns="" val="160658237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0"/>
          </p:nvPr>
        </p:nvSpPr>
        <p:spPr/>
        <p:txBody>
          <a:bodyPr/>
          <a:lstStyle/>
          <a:p>
            <a:pPr>
              <a:defRPr/>
            </a:pPr>
            <a:fld id="{4E16E223-06E4-4614-A83B-DB8FC8785E79}" type="slidenum">
              <a:rPr lang="en-US" altLang="zh-CN"/>
              <a:pPr>
                <a:defRPr/>
              </a:pPr>
              <a:t>64</a:t>
            </a:fld>
            <a:endParaRPr lang="en-US" altLang="zh-CN"/>
          </a:p>
        </p:txBody>
      </p:sp>
      <p:sp>
        <p:nvSpPr>
          <p:cNvPr id="99331" name="Rectangle 2"/>
          <p:cNvSpPr>
            <a:spLocks noGrp="1" noRot="1" noChangeArrowheads="1"/>
          </p:cNvSpPr>
          <p:nvPr>
            <p:ph type="title" idx="4294967295"/>
          </p:nvPr>
        </p:nvSpPr>
        <p:spPr>
          <a:xfrm>
            <a:off x="0" y="-26988"/>
            <a:ext cx="9144000" cy="1143001"/>
          </a:xfrm>
        </p:spPr>
        <p:txBody>
          <a:bodyPr lIns="0" tIns="0" rIns="0" bIns="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Video Service Flows</a:t>
            </a:r>
          </a:p>
        </p:txBody>
      </p:sp>
      <p:pic>
        <p:nvPicPr>
          <p:cNvPr id="99332" name="Picture 3"/>
          <p:cNvPicPr>
            <a:picLocks noChangeAspect="1" noChangeArrowheads="1"/>
          </p:cNvPicPr>
          <p:nvPr/>
        </p:nvPicPr>
        <p:blipFill>
          <a:blip r:embed="rId3" cstate="print"/>
          <a:srcRect/>
          <a:stretch>
            <a:fillRect/>
          </a:stretch>
        </p:blipFill>
        <p:spPr bwMode="auto">
          <a:xfrm>
            <a:off x="53975" y="1457325"/>
            <a:ext cx="9010650" cy="3943350"/>
          </a:xfrm>
          <a:prstGeom prst="rect">
            <a:avLst/>
          </a:prstGeom>
          <a:noFill/>
          <a:ln w="9525">
            <a:noFill/>
            <a:round/>
            <a:headEnd/>
            <a:tailEnd/>
          </a:ln>
        </p:spPr>
      </p:pic>
    </p:spTree>
    <p:extLst>
      <p:ext uri="{BB962C8B-B14F-4D97-AF65-F5344CB8AC3E}">
        <p14:creationId xmlns:p14="http://schemas.microsoft.com/office/powerpoint/2010/main" xmlns="" val="177697549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0"/>
          </p:nvPr>
        </p:nvSpPr>
        <p:spPr/>
        <p:txBody>
          <a:bodyPr/>
          <a:lstStyle/>
          <a:p>
            <a:pPr>
              <a:defRPr/>
            </a:pPr>
            <a:fld id="{D4D66DED-C4E9-47D5-8E50-7BF7CC5BA779}" type="slidenum">
              <a:rPr lang="en-US" altLang="zh-CN"/>
              <a:pPr>
                <a:defRPr/>
              </a:pPr>
              <a:t>65</a:t>
            </a:fld>
            <a:endParaRPr lang="en-US" altLang="zh-CN"/>
          </a:p>
        </p:txBody>
      </p:sp>
      <p:sp>
        <p:nvSpPr>
          <p:cNvPr id="101379" name="Rectangle 2"/>
          <p:cNvSpPr>
            <a:spLocks noGrp="1" noRot="1" noChangeArrowheads="1"/>
          </p:cNvSpPr>
          <p:nvPr>
            <p:ph type="title" idx="4294967295"/>
          </p:nvPr>
        </p:nvSpPr>
        <p:spPr>
          <a:xfrm>
            <a:off x="0" y="-26988"/>
            <a:ext cx="9144000" cy="1143001"/>
          </a:xfrm>
        </p:spPr>
        <p:txBody>
          <a:bodyPr lIns="0" tIns="0" rIns="0" bIns="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IIF Certificate Authority (CA) Hierarchy</a:t>
            </a:r>
          </a:p>
        </p:txBody>
      </p:sp>
      <p:pic>
        <p:nvPicPr>
          <p:cNvPr id="101380" name="Picture 3"/>
          <p:cNvPicPr>
            <a:picLocks noChangeAspect="1" noChangeArrowheads="1"/>
          </p:cNvPicPr>
          <p:nvPr/>
        </p:nvPicPr>
        <p:blipFill>
          <a:blip r:embed="rId3" cstate="print"/>
          <a:srcRect/>
          <a:stretch>
            <a:fillRect/>
          </a:stretch>
        </p:blipFill>
        <p:spPr bwMode="auto">
          <a:xfrm>
            <a:off x="381000" y="1143000"/>
            <a:ext cx="8458200" cy="5105400"/>
          </a:xfrm>
          <a:prstGeom prst="rect">
            <a:avLst/>
          </a:prstGeom>
          <a:noFill/>
          <a:ln w="9525">
            <a:noFill/>
            <a:round/>
            <a:headEnd/>
            <a:tailEnd/>
          </a:ln>
        </p:spPr>
      </p:pic>
    </p:spTree>
    <p:extLst>
      <p:ext uri="{BB962C8B-B14F-4D97-AF65-F5344CB8AC3E}">
        <p14:creationId xmlns:p14="http://schemas.microsoft.com/office/powerpoint/2010/main" xmlns="" val="221222095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0"/>
          </p:nvPr>
        </p:nvSpPr>
        <p:spPr/>
        <p:txBody>
          <a:bodyPr/>
          <a:lstStyle/>
          <a:p>
            <a:pPr>
              <a:defRPr/>
            </a:pPr>
            <a:fld id="{06582170-713C-417F-BA3F-003AAD28D126}" type="slidenum">
              <a:rPr lang="en-US" altLang="zh-CN"/>
              <a:pPr>
                <a:defRPr/>
              </a:pPr>
              <a:t>66</a:t>
            </a:fld>
            <a:endParaRPr lang="en-US" altLang="zh-CN"/>
          </a:p>
        </p:txBody>
      </p:sp>
      <p:sp>
        <p:nvSpPr>
          <p:cNvPr id="103427" name="Rectangle 2"/>
          <p:cNvSpPr>
            <a:spLocks noGrp="1" noRot="1" noChangeArrowheads="1"/>
          </p:cNvSpPr>
          <p:nvPr>
            <p:ph type="title" idx="4294967295"/>
          </p:nvPr>
        </p:nvSpPr>
        <p:spPr>
          <a:xfrm>
            <a:off x="0" y="-26988"/>
            <a:ext cx="9144000" cy="1143001"/>
          </a:xfrm>
        </p:spPr>
        <p:txBody>
          <a:bodyPr lIns="0" tIns="0" rIns="0" bIns="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IIF Security Profiles</a:t>
            </a:r>
          </a:p>
        </p:txBody>
      </p:sp>
      <p:pic>
        <p:nvPicPr>
          <p:cNvPr id="103428" name="Picture 3"/>
          <p:cNvPicPr>
            <a:picLocks noChangeAspect="1" noChangeArrowheads="1"/>
          </p:cNvPicPr>
          <p:nvPr/>
        </p:nvPicPr>
        <p:blipFill>
          <a:blip r:embed="rId3" cstate="print"/>
          <a:srcRect/>
          <a:stretch>
            <a:fillRect/>
          </a:stretch>
        </p:blipFill>
        <p:spPr bwMode="auto">
          <a:xfrm>
            <a:off x="457200" y="990600"/>
            <a:ext cx="8001000" cy="5327650"/>
          </a:xfrm>
          <a:prstGeom prst="rect">
            <a:avLst/>
          </a:prstGeom>
          <a:noFill/>
          <a:ln w="9525">
            <a:noFill/>
            <a:round/>
            <a:headEnd/>
            <a:tailEnd/>
          </a:ln>
        </p:spPr>
      </p:pic>
    </p:spTree>
    <p:extLst>
      <p:ext uri="{BB962C8B-B14F-4D97-AF65-F5344CB8AC3E}">
        <p14:creationId xmlns:p14="http://schemas.microsoft.com/office/powerpoint/2010/main" xmlns="" val="346233879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3" name="Rectangle 6"/>
          <p:cNvSpPr>
            <a:spLocks noGrp="1" noChangeArrowheads="1"/>
          </p:cNvSpPr>
          <p:nvPr>
            <p:ph type="sldNum" sz="quarter" idx="10"/>
          </p:nvPr>
        </p:nvSpPr>
        <p:spPr/>
        <p:txBody>
          <a:bodyPr/>
          <a:lstStyle/>
          <a:p>
            <a:pPr>
              <a:defRPr/>
            </a:pPr>
            <a:fld id="{FD549D11-98BF-42AF-A1C5-FEBF2DC29FA5}" type="slidenum">
              <a:rPr lang="en-US" altLang="zh-CN"/>
              <a:pPr>
                <a:defRPr/>
              </a:pPr>
              <a:t>67</a:t>
            </a:fld>
            <a:endParaRPr lang="en-US" altLang="zh-CN"/>
          </a:p>
        </p:txBody>
      </p:sp>
      <p:sp>
        <p:nvSpPr>
          <p:cNvPr id="105475" name="Rectangle 2"/>
          <p:cNvSpPr>
            <a:spLocks noGrp="1" noRot="1" noChangeArrowheads="1"/>
          </p:cNvSpPr>
          <p:nvPr>
            <p:ph type="title" idx="4294967295"/>
          </p:nvPr>
        </p:nvSpPr>
        <p:spPr>
          <a:xfrm>
            <a:off x="0" y="-26988"/>
            <a:ext cx="9144000" cy="1143001"/>
          </a:xfrm>
        </p:spPr>
        <p:txBody>
          <a:bodyPr lIns="0" tIns="0" rIns="0" bIns="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High Level QOS Measurement Model</a:t>
            </a:r>
          </a:p>
        </p:txBody>
      </p:sp>
      <p:grpSp>
        <p:nvGrpSpPr>
          <p:cNvPr id="105476" name="Group 3"/>
          <p:cNvGrpSpPr>
            <a:grpSpLocks/>
          </p:cNvGrpSpPr>
          <p:nvPr/>
        </p:nvGrpSpPr>
        <p:grpSpPr bwMode="auto">
          <a:xfrm>
            <a:off x="-261938" y="347663"/>
            <a:ext cx="8974138" cy="6134100"/>
            <a:chOff x="-165" y="219"/>
            <a:chExt cx="5653" cy="3864"/>
          </a:xfrm>
        </p:grpSpPr>
        <p:sp>
          <p:nvSpPr>
            <p:cNvPr id="105477" name="AutoShape 4"/>
            <p:cNvSpPr>
              <a:spLocks noChangeArrowheads="1"/>
            </p:cNvSpPr>
            <p:nvPr/>
          </p:nvSpPr>
          <p:spPr bwMode="auto">
            <a:xfrm>
              <a:off x="-165" y="219"/>
              <a:ext cx="5654" cy="3865"/>
            </a:xfrm>
            <a:prstGeom prst="roundRect">
              <a:avLst>
                <a:gd name="adj" fmla="val 23"/>
              </a:avLst>
            </a:prstGeom>
            <a:noFill/>
            <a:ln w="9525">
              <a:noFill/>
              <a:round/>
              <a:headEnd/>
              <a:tailEnd/>
            </a:ln>
          </p:spPr>
          <p:txBody>
            <a:bodyPr wrap="none" anchor="ctr"/>
            <a:lstStyle/>
            <a:p>
              <a:endParaRPr lang="en-US"/>
            </a:p>
          </p:txBody>
        </p:sp>
        <p:sp>
          <p:nvSpPr>
            <p:cNvPr id="105478" name="Freeform 5"/>
            <p:cNvSpPr>
              <a:spLocks noChangeArrowheads="1"/>
            </p:cNvSpPr>
            <p:nvPr/>
          </p:nvSpPr>
          <p:spPr bwMode="auto">
            <a:xfrm>
              <a:off x="4260" y="693"/>
              <a:ext cx="1204" cy="2231"/>
            </a:xfrm>
            <a:custGeom>
              <a:avLst/>
              <a:gdLst>
                <a:gd name="T0" fmla="*/ 1 w 4233"/>
                <a:gd name="T1" fmla="*/ 1 h 7862"/>
                <a:gd name="T2" fmla="*/ 1 w 4233"/>
                <a:gd name="T3" fmla="*/ 1 h 7862"/>
                <a:gd name="T4" fmla="*/ 1 w 4233"/>
                <a:gd name="T5" fmla="*/ 1 h 7862"/>
                <a:gd name="T6" fmla="*/ 1 w 4233"/>
                <a:gd name="T7" fmla="*/ 0 h 7862"/>
                <a:gd name="T8" fmla="*/ 1 w 4233"/>
                <a:gd name="T9" fmla="*/ 0 h 7862"/>
                <a:gd name="T10" fmla="*/ 0 w 4233"/>
                <a:gd name="T11" fmla="*/ 0 h 7862"/>
                <a:gd name="T12" fmla="*/ 0 w 4233"/>
                <a:gd name="T13" fmla="*/ 0 h 7862"/>
                <a:gd name="T14" fmla="*/ 0 w 4233"/>
                <a:gd name="T15" fmla="*/ 0 h 7862"/>
                <a:gd name="T16" fmla="*/ 0 w 4233"/>
                <a:gd name="T17" fmla="*/ 1 h 7862"/>
                <a:gd name="T18" fmla="*/ 0 w 4233"/>
                <a:gd name="T19" fmla="*/ 1 h 7862"/>
                <a:gd name="T20" fmla="*/ 0 w 4233"/>
                <a:gd name="T21" fmla="*/ 1 h 7862"/>
                <a:gd name="T22" fmla="*/ 1 w 4233"/>
                <a:gd name="T23" fmla="*/ 1 h 786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233"/>
                <a:gd name="T37" fmla="*/ 0 h 7862"/>
                <a:gd name="T38" fmla="*/ 4233 w 4233"/>
                <a:gd name="T39" fmla="*/ 7862 h 786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233" h="7862">
                  <a:moveTo>
                    <a:pt x="3931" y="7862"/>
                  </a:moveTo>
                  <a:cubicBezTo>
                    <a:pt x="4098" y="7862"/>
                    <a:pt x="4233" y="7726"/>
                    <a:pt x="4233" y="7559"/>
                  </a:cubicBezTo>
                  <a:lnTo>
                    <a:pt x="4233" y="303"/>
                  </a:lnTo>
                  <a:cubicBezTo>
                    <a:pt x="4233" y="136"/>
                    <a:pt x="4098" y="0"/>
                    <a:pt x="3931" y="0"/>
                  </a:cubicBezTo>
                  <a:lnTo>
                    <a:pt x="302" y="0"/>
                  </a:lnTo>
                  <a:cubicBezTo>
                    <a:pt x="135" y="0"/>
                    <a:pt x="0" y="136"/>
                    <a:pt x="0" y="303"/>
                  </a:cubicBezTo>
                  <a:lnTo>
                    <a:pt x="0" y="7559"/>
                  </a:lnTo>
                  <a:cubicBezTo>
                    <a:pt x="0" y="7726"/>
                    <a:pt x="135" y="7862"/>
                    <a:pt x="302" y="7862"/>
                  </a:cubicBezTo>
                  <a:lnTo>
                    <a:pt x="3931" y="7862"/>
                  </a:lnTo>
                  <a:close/>
                </a:path>
              </a:pathLst>
            </a:custGeom>
            <a:solidFill>
              <a:srgbClr val="ACC9FF"/>
            </a:solidFill>
            <a:ln w="9360">
              <a:solidFill>
                <a:srgbClr val="000000"/>
              </a:solidFill>
              <a:round/>
              <a:headEnd/>
              <a:tailEnd/>
            </a:ln>
          </p:spPr>
          <p:txBody>
            <a:bodyPr wrap="none" anchor="ctr"/>
            <a:lstStyle/>
            <a:p>
              <a:endParaRPr lang="en-US"/>
            </a:p>
          </p:txBody>
        </p:sp>
        <p:sp>
          <p:nvSpPr>
            <p:cNvPr id="105479" name="Freeform 6"/>
            <p:cNvSpPr>
              <a:spLocks noChangeArrowheads="1"/>
            </p:cNvSpPr>
            <p:nvPr/>
          </p:nvSpPr>
          <p:spPr bwMode="auto">
            <a:xfrm>
              <a:off x="4260" y="693"/>
              <a:ext cx="1204" cy="2231"/>
            </a:xfrm>
            <a:custGeom>
              <a:avLst/>
              <a:gdLst>
                <a:gd name="T0" fmla="*/ 1 w 4233"/>
                <a:gd name="T1" fmla="*/ 1 h 7862"/>
                <a:gd name="T2" fmla="*/ 1 w 4233"/>
                <a:gd name="T3" fmla="*/ 1 h 7862"/>
                <a:gd name="T4" fmla="*/ 1 w 4233"/>
                <a:gd name="T5" fmla="*/ 1 h 7862"/>
                <a:gd name="T6" fmla="*/ 1 w 4233"/>
                <a:gd name="T7" fmla="*/ 0 h 7862"/>
                <a:gd name="T8" fmla="*/ 1 w 4233"/>
                <a:gd name="T9" fmla="*/ 0 h 7862"/>
                <a:gd name="T10" fmla="*/ 0 w 4233"/>
                <a:gd name="T11" fmla="*/ 0 h 7862"/>
                <a:gd name="T12" fmla="*/ 0 w 4233"/>
                <a:gd name="T13" fmla="*/ 0 h 7862"/>
                <a:gd name="T14" fmla="*/ 0 w 4233"/>
                <a:gd name="T15" fmla="*/ 0 h 7862"/>
                <a:gd name="T16" fmla="*/ 0 w 4233"/>
                <a:gd name="T17" fmla="*/ 1 h 7862"/>
                <a:gd name="T18" fmla="*/ 0 w 4233"/>
                <a:gd name="T19" fmla="*/ 1 h 7862"/>
                <a:gd name="T20" fmla="*/ 0 w 4233"/>
                <a:gd name="T21" fmla="*/ 1 h 7862"/>
                <a:gd name="T22" fmla="*/ 1 w 4233"/>
                <a:gd name="T23" fmla="*/ 1 h 786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233"/>
                <a:gd name="T37" fmla="*/ 0 h 7862"/>
                <a:gd name="T38" fmla="*/ 4233 w 4233"/>
                <a:gd name="T39" fmla="*/ 7862 h 786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233" h="7862">
                  <a:moveTo>
                    <a:pt x="3931" y="7862"/>
                  </a:moveTo>
                  <a:cubicBezTo>
                    <a:pt x="4098" y="7862"/>
                    <a:pt x="4233" y="7726"/>
                    <a:pt x="4233" y="7559"/>
                  </a:cubicBezTo>
                  <a:lnTo>
                    <a:pt x="4233" y="303"/>
                  </a:lnTo>
                  <a:cubicBezTo>
                    <a:pt x="4233" y="136"/>
                    <a:pt x="4098" y="0"/>
                    <a:pt x="3931" y="0"/>
                  </a:cubicBezTo>
                  <a:lnTo>
                    <a:pt x="302" y="0"/>
                  </a:lnTo>
                  <a:cubicBezTo>
                    <a:pt x="135" y="0"/>
                    <a:pt x="0" y="136"/>
                    <a:pt x="0" y="303"/>
                  </a:cubicBezTo>
                  <a:lnTo>
                    <a:pt x="0" y="7559"/>
                  </a:lnTo>
                  <a:cubicBezTo>
                    <a:pt x="0" y="7726"/>
                    <a:pt x="135" y="7862"/>
                    <a:pt x="302" y="7862"/>
                  </a:cubicBezTo>
                  <a:lnTo>
                    <a:pt x="3931" y="7862"/>
                  </a:lnTo>
                  <a:close/>
                </a:path>
              </a:pathLst>
            </a:custGeom>
            <a:noFill/>
            <a:ln w="20880">
              <a:solidFill>
                <a:srgbClr val="000000"/>
              </a:solidFill>
              <a:round/>
              <a:headEnd/>
              <a:tailEnd/>
            </a:ln>
          </p:spPr>
          <p:txBody>
            <a:bodyPr wrap="none" anchor="ctr"/>
            <a:lstStyle/>
            <a:p>
              <a:endParaRPr lang="en-US"/>
            </a:p>
          </p:txBody>
        </p:sp>
        <p:sp>
          <p:nvSpPr>
            <p:cNvPr id="105480" name="Text Box 7"/>
            <p:cNvSpPr txBox="1">
              <a:spLocks noChangeArrowheads="1"/>
            </p:cNvSpPr>
            <p:nvPr/>
          </p:nvSpPr>
          <p:spPr bwMode="auto">
            <a:xfrm>
              <a:off x="4431" y="763"/>
              <a:ext cx="982" cy="163"/>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900" b="1">
                  <a:solidFill>
                    <a:srgbClr val="4E4E4E"/>
                  </a:solidFill>
                  <a:ea typeface="Arial Unicode MS" pitchFamily="34" charset="-128"/>
                  <a:cs typeface="Times New Roman" pitchFamily="18" charset="0"/>
                </a:rPr>
                <a:t>Network Domain</a:t>
              </a:r>
            </a:p>
          </p:txBody>
        </p:sp>
        <p:sp>
          <p:nvSpPr>
            <p:cNvPr id="105481" name="Freeform 8"/>
            <p:cNvSpPr>
              <a:spLocks noChangeArrowheads="1"/>
            </p:cNvSpPr>
            <p:nvPr/>
          </p:nvSpPr>
          <p:spPr bwMode="auto">
            <a:xfrm>
              <a:off x="1513" y="693"/>
              <a:ext cx="2575" cy="2231"/>
            </a:xfrm>
            <a:custGeom>
              <a:avLst/>
              <a:gdLst>
                <a:gd name="T0" fmla="*/ 1 w 9071"/>
                <a:gd name="T1" fmla="*/ 1 h 7862"/>
                <a:gd name="T2" fmla="*/ 1 w 9071"/>
                <a:gd name="T3" fmla="*/ 1 h 7862"/>
                <a:gd name="T4" fmla="*/ 1 w 9071"/>
                <a:gd name="T5" fmla="*/ 1 h 7862"/>
                <a:gd name="T6" fmla="*/ 1 w 9071"/>
                <a:gd name="T7" fmla="*/ 0 h 7862"/>
                <a:gd name="T8" fmla="*/ 1 w 9071"/>
                <a:gd name="T9" fmla="*/ 0 h 7862"/>
                <a:gd name="T10" fmla="*/ 0 w 9071"/>
                <a:gd name="T11" fmla="*/ 0 h 7862"/>
                <a:gd name="T12" fmla="*/ 0 w 9071"/>
                <a:gd name="T13" fmla="*/ 0 h 7862"/>
                <a:gd name="T14" fmla="*/ 0 w 9071"/>
                <a:gd name="T15" fmla="*/ 0 h 7862"/>
                <a:gd name="T16" fmla="*/ 0 w 9071"/>
                <a:gd name="T17" fmla="*/ 1 h 7862"/>
                <a:gd name="T18" fmla="*/ 0 w 9071"/>
                <a:gd name="T19" fmla="*/ 1 h 7862"/>
                <a:gd name="T20" fmla="*/ 1 w 9071"/>
                <a:gd name="T21" fmla="*/ 1 h 786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071"/>
                <a:gd name="T34" fmla="*/ 0 h 7862"/>
                <a:gd name="T35" fmla="*/ 9071 w 9071"/>
                <a:gd name="T36" fmla="*/ 7862 h 786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071" h="7862">
                  <a:moveTo>
                    <a:pt x="8769" y="7862"/>
                  </a:moveTo>
                  <a:cubicBezTo>
                    <a:pt x="8936" y="7862"/>
                    <a:pt x="9071" y="7726"/>
                    <a:pt x="9071" y="7559"/>
                  </a:cubicBezTo>
                  <a:lnTo>
                    <a:pt x="9071" y="303"/>
                  </a:lnTo>
                  <a:cubicBezTo>
                    <a:pt x="9071" y="136"/>
                    <a:pt x="8936" y="0"/>
                    <a:pt x="8769" y="0"/>
                  </a:cubicBezTo>
                  <a:lnTo>
                    <a:pt x="303" y="0"/>
                  </a:lnTo>
                  <a:cubicBezTo>
                    <a:pt x="136" y="0"/>
                    <a:pt x="0" y="136"/>
                    <a:pt x="0" y="303"/>
                  </a:cubicBezTo>
                  <a:lnTo>
                    <a:pt x="0" y="7559"/>
                  </a:lnTo>
                  <a:cubicBezTo>
                    <a:pt x="0" y="7726"/>
                    <a:pt x="136" y="7862"/>
                    <a:pt x="303" y="7862"/>
                  </a:cubicBezTo>
                  <a:lnTo>
                    <a:pt x="8769" y="7862"/>
                  </a:lnTo>
                  <a:close/>
                </a:path>
              </a:pathLst>
            </a:custGeom>
            <a:solidFill>
              <a:srgbClr val="CCFFCC"/>
            </a:solidFill>
            <a:ln w="9360">
              <a:solidFill>
                <a:srgbClr val="000000"/>
              </a:solidFill>
              <a:round/>
              <a:headEnd/>
              <a:tailEnd/>
            </a:ln>
          </p:spPr>
          <p:txBody>
            <a:bodyPr wrap="none" anchor="ctr"/>
            <a:lstStyle/>
            <a:p>
              <a:endParaRPr lang="en-US"/>
            </a:p>
          </p:txBody>
        </p:sp>
        <p:sp>
          <p:nvSpPr>
            <p:cNvPr id="105482" name="Freeform 9"/>
            <p:cNvSpPr>
              <a:spLocks noChangeArrowheads="1"/>
            </p:cNvSpPr>
            <p:nvPr/>
          </p:nvSpPr>
          <p:spPr bwMode="auto">
            <a:xfrm>
              <a:off x="1513" y="693"/>
              <a:ext cx="2575" cy="2231"/>
            </a:xfrm>
            <a:custGeom>
              <a:avLst/>
              <a:gdLst>
                <a:gd name="T0" fmla="*/ 1 w 9071"/>
                <a:gd name="T1" fmla="*/ 1 h 7862"/>
                <a:gd name="T2" fmla="*/ 1 w 9071"/>
                <a:gd name="T3" fmla="*/ 1 h 7862"/>
                <a:gd name="T4" fmla="*/ 1 w 9071"/>
                <a:gd name="T5" fmla="*/ 1 h 7862"/>
                <a:gd name="T6" fmla="*/ 1 w 9071"/>
                <a:gd name="T7" fmla="*/ 0 h 7862"/>
                <a:gd name="T8" fmla="*/ 1 w 9071"/>
                <a:gd name="T9" fmla="*/ 0 h 7862"/>
                <a:gd name="T10" fmla="*/ 0 w 9071"/>
                <a:gd name="T11" fmla="*/ 0 h 7862"/>
                <a:gd name="T12" fmla="*/ 0 w 9071"/>
                <a:gd name="T13" fmla="*/ 0 h 7862"/>
                <a:gd name="T14" fmla="*/ 0 w 9071"/>
                <a:gd name="T15" fmla="*/ 0 h 7862"/>
                <a:gd name="T16" fmla="*/ 0 w 9071"/>
                <a:gd name="T17" fmla="*/ 1 h 7862"/>
                <a:gd name="T18" fmla="*/ 0 w 9071"/>
                <a:gd name="T19" fmla="*/ 1 h 7862"/>
                <a:gd name="T20" fmla="*/ 1 w 9071"/>
                <a:gd name="T21" fmla="*/ 1 h 786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071"/>
                <a:gd name="T34" fmla="*/ 0 h 7862"/>
                <a:gd name="T35" fmla="*/ 9071 w 9071"/>
                <a:gd name="T36" fmla="*/ 7862 h 786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071" h="7862">
                  <a:moveTo>
                    <a:pt x="8769" y="7862"/>
                  </a:moveTo>
                  <a:cubicBezTo>
                    <a:pt x="8936" y="7862"/>
                    <a:pt x="9071" y="7726"/>
                    <a:pt x="9071" y="7559"/>
                  </a:cubicBezTo>
                  <a:lnTo>
                    <a:pt x="9071" y="303"/>
                  </a:lnTo>
                  <a:cubicBezTo>
                    <a:pt x="9071" y="136"/>
                    <a:pt x="8936" y="0"/>
                    <a:pt x="8769" y="0"/>
                  </a:cubicBezTo>
                  <a:lnTo>
                    <a:pt x="303" y="0"/>
                  </a:lnTo>
                  <a:cubicBezTo>
                    <a:pt x="136" y="0"/>
                    <a:pt x="0" y="136"/>
                    <a:pt x="0" y="303"/>
                  </a:cubicBezTo>
                  <a:lnTo>
                    <a:pt x="0" y="7559"/>
                  </a:lnTo>
                  <a:cubicBezTo>
                    <a:pt x="0" y="7726"/>
                    <a:pt x="136" y="7862"/>
                    <a:pt x="303" y="7862"/>
                  </a:cubicBezTo>
                  <a:lnTo>
                    <a:pt x="8769" y="7862"/>
                  </a:lnTo>
                  <a:close/>
                </a:path>
              </a:pathLst>
            </a:custGeom>
            <a:noFill/>
            <a:ln w="20880">
              <a:solidFill>
                <a:srgbClr val="000000"/>
              </a:solidFill>
              <a:round/>
              <a:headEnd/>
              <a:tailEnd/>
            </a:ln>
          </p:spPr>
          <p:txBody>
            <a:bodyPr wrap="none" anchor="ctr"/>
            <a:lstStyle/>
            <a:p>
              <a:endParaRPr lang="en-US"/>
            </a:p>
          </p:txBody>
        </p:sp>
        <p:sp>
          <p:nvSpPr>
            <p:cNvPr id="105483" name="Text Box 10"/>
            <p:cNvSpPr txBox="1">
              <a:spLocks noChangeArrowheads="1"/>
            </p:cNvSpPr>
            <p:nvPr/>
          </p:nvSpPr>
          <p:spPr bwMode="auto">
            <a:xfrm>
              <a:off x="2389" y="763"/>
              <a:ext cx="501" cy="163"/>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900" b="1">
                  <a:solidFill>
                    <a:srgbClr val="4E4E4E"/>
                  </a:solidFill>
                  <a:ea typeface="Arial Unicode MS" pitchFamily="34" charset="-128"/>
                  <a:cs typeface="Times New Roman" pitchFamily="18" charset="0"/>
                </a:rPr>
                <a:t>Service </a:t>
              </a:r>
            </a:p>
          </p:txBody>
        </p:sp>
        <p:sp>
          <p:nvSpPr>
            <p:cNvPr id="105484" name="Text Box 11"/>
            <p:cNvSpPr txBox="1">
              <a:spLocks noChangeArrowheads="1"/>
            </p:cNvSpPr>
            <p:nvPr/>
          </p:nvSpPr>
          <p:spPr bwMode="auto">
            <a:xfrm>
              <a:off x="2806" y="763"/>
              <a:ext cx="486" cy="163"/>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900" b="1">
                  <a:solidFill>
                    <a:srgbClr val="4E4E4E"/>
                  </a:solidFill>
                  <a:ea typeface="Arial Unicode MS" pitchFamily="34" charset="-128"/>
                  <a:cs typeface="Times New Roman" pitchFamily="18" charset="0"/>
                </a:rPr>
                <a:t>Domain</a:t>
              </a:r>
            </a:p>
          </p:txBody>
        </p:sp>
        <p:sp>
          <p:nvSpPr>
            <p:cNvPr id="105485" name="Freeform 12"/>
            <p:cNvSpPr>
              <a:spLocks noChangeArrowheads="1"/>
            </p:cNvSpPr>
            <p:nvPr/>
          </p:nvSpPr>
          <p:spPr bwMode="auto">
            <a:xfrm>
              <a:off x="309" y="3095"/>
              <a:ext cx="5155" cy="858"/>
            </a:xfrm>
            <a:custGeom>
              <a:avLst/>
              <a:gdLst>
                <a:gd name="T0" fmla="*/ 3 w 18142"/>
                <a:gd name="T1" fmla="*/ 1 h 3024"/>
                <a:gd name="T2" fmla="*/ 3 w 18142"/>
                <a:gd name="T3" fmla="*/ 0 h 3024"/>
                <a:gd name="T4" fmla="*/ 3 w 18142"/>
                <a:gd name="T5" fmla="*/ 0 h 3024"/>
                <a:gd name="T6" fmla="*/ 3 w 18142"/>
                <a:gd name="T7" fmla="*/ 0 h 3024"/>
                <a:gd name="T8" fmla="*/ 0 w 18142"/>
                <a:gd name="T9" fmla="*/ 0 h 3024"/>
                <a:gd name="T10" fmla="*/ 0 w 18142"/>
                <a:gd name="T11" fmla="*/ 0 h 3024"/>
                <a:gd name="T12" fmla="*/ 0 w 18142"/>
                <a:gd name="T13" fmla="*/ 0 h 3024"/>
                <a:gd name="T14" fmla="*/ 0 w 18142"/>
                <a:gd name="T15" fmla="*/ 0 h 3024"/>
                <a:gd name="T16" fmla="*/ 0 w 18142"/>
                <a:gd name="T17" fmla="*/ 1 h 3024"/>
                <a:gd name="T18" fmla="*/ 0 w 18142"/>
                <a:gd name="T19" fmla="*/ 1 h 3024"/>
                <a:gd name="T20" fmla="*/ 3 w 18142"/>
                <a:gd name="T21" fmla="*/ 1 h 302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8142"/>
                <a:gd name="T34" fmla="*/ 0 h 3024"/>
                <a:gd name="T35" fmla="*/ 18142 w 18142"/>
                <a:gd name="T36" fmla="*/ 3024 h 302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8142" h="3024">
                  <a:moveTo>
                    <a:pt x="17840" y="3024"/>
                  </a:moveTo>
                  <a:cubicBezTo>
                    <a:pt x="18007" y="3024"/>
                    <a:pt x="18142" y="2889"/>
                    <a:pt x="18142" y="2722"/>
                  </a:cubicBezTo>
                  <a:lnTo>
                    <a:pt x="18142" y="303"/>
                  </a:lnTo>
                  <a:cubicBezTo>
                    <a:pt x="18142" y="136"/>
                    <a:pt x="18007" y="0"/>
                    <a:pt x="17840" y="0"/>
                  </a:cubicBezTo>
                  <a:lnTo>
                    <a:pt x="303" y="0"/>
                  </a:lnTo>
                  <a:cubicBezTo>
                    <a:pt x="136" y="0"/>
                    <a:pt x="0" y="136"/>
                    <a:pt x="0" y="303"/>
                  </a:cubicBezTo>
                  <a:lnTo>
                    <a:pt x="0" y="2722"/>
                  </a:lnTo>
                  <a:cubicBezTo>
                    <a:pt x="0" y="2889"/>
                    <a:pt x="136" y="3024"/>
                    <a:pt x="303" y="3024"/>
                  </a:cubicBezTo>
                  <a:lnTo>
                    <a:pt x="17840" y="3024"/>
                  </a:lnTo>
                  <a:close/>
                </a:path>
              </a:pathLst>
            </a:custGeom>
            <a:solidFill>
              <a:srgbClr val="FFC6FF"/>
            </a:solidFill>
            <a:ln w="9360">
              <a:solidFill>
                <a:srgbClr val="000000"/>
              </a:solidFill>
              <a:round/>
              <a:headEnd/>
              <a:tailEnd/>
            </a:ln>
          </p:spPr>
          <p:txBody>
            <a:bodyPr wrap="none" anchor="ctr"/>
            <a:lstStyle/>
            <a:p>
              <a:endParaRPr lang="en-US"/>
            </a:p>
          </p:txBody>
        </p:sp>
        <p:sp>
          <p:nvSpPr>
            <p:cNvPr id="105486" name="Freeform 13"/>
            <p:cNvSpPr>
              <a:spLocks noChangeArrowheads="1"/>
            </p:cNvSpPr>
            <p:nvPr/>
          </p:nvSpPr>
          <p:spPr bwMode="auto">
            <a:xfrm>
              <a:off x="309" y="3095"/>
              <a:ext cx="5155" cy="858"/>
            </a:xfrm>
            <a:custGeom>
              <a:avLst/>
              <a:gdLst>
                <a:gd name="T0" fmla="*/ 3 w 18142"/>
                <a:gd name="T1" fmla="*/ 1 h 3024"/>
                <a:gd name="T2" fmla="*/ 3 w 18142"/>
                <a:gd name="T3" fmla="*/ 0 h 3024"/>
                <a:gd name="T4" fmla="*/ 3 w 18142"/>
                <a:gd name="T5" fmla="*/ 0 h 3024"/>
                <a:gd name="T6" fmla="*/ 3 w 18142"/>
                <a:gd name="T7" fmla="*/ 0 h 3024"/>
                <a:gd name="T8" fmla="*/ 0 w 18142"/>
                <a:gd name="T9" fmla="*/ 0 h 3024"/>
                <a:gd name="T10" fmla="*/ 0 w 18142"/>
                <a:gd name="T11" fmla="*/ 0 h 3024"/>
                <a:gd name="T12" fmla="*/ 0 w 18142"/>
                <a:gd name="T13" fmla="*/ 0 h 3024"/>
                <a:gd name="T14" fmla="*/ 0 w 18142"/>
                <a:gd name="T15" fmla="*/ 0 h 3024"/>
                <a:gd name="T16" fmla="*/ 0 w 18142"/>
                <a:gd name="T17" fmla="*/ 1 h 3024"/>
                <a:gd name="T18" fmla="*/ 0 w 18142"/>
                <a:gd name="T19" fmla="*/ 1 h 3024"/>
                <a:gd name="T20" fmla="*/ 3 w 18142"/>
                <a:gd name="T21" fmla="*/ 1 h 302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8142"/>
                <a:gd name="T34" fmla="*/ 0 h 3024"/>
                <a:gd name="T35" fmla="*/ 18142 w 18142"/>
                <a:gd name="T36" fmla="*/ 3024 h 302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8142" h="3024">
                  <a:moveTo>
                    <a:pt x="17840" y="3024"/>
                  </a:moveTo>
                  <a:cubicBezTo>
                    <a:pt x="18007" y="3024"/>
                    <a:pt x="18142" y="2889"/>
                    <a:pt x="18142" y="2722"/>
                  </a:cubicBezTo>
                  <a:lnTo>
                    <a:pt x="18142" y="303"/>
                  </a:lnTo>
                  <a:cubicBezTo>
                    <a:pt x="18142" y="136"/>
                    <a:pt x="18007" y="0"/>
                    <a:pt x="17840" y="0"/>
                  </a:cubicBezTo>
                  <a:lnTo>
                    <a:pt x="303" y="0"/>
                  </a:lnTo>
                  <a:cubicBezTo>
                    <a:pt x="136" y="0"/>
                    <a:pt x="0" y="136"/>
                    <a:pt x="0" y="303"/>
                  </a:cubicBezTo>
                  <a:lnTo>
                    <a:pt x="0" y="2722"/>
                  </a:lnTo>
                  <a:cubicBezTo>
                    <a:pt x="0" y="2889"/>
                    <a:pt x="136" y="3024"/>
                    <a:pt x="303" y="3024"/>
                  </a:cubicBezTo>
                  <a:lnTo>
                    <a:pt x="17840" y="3024"/>
                  </a:lnTo>
                  <a:close/>
                </a:path>
              </a:pathLst>
            </a:custGeom>
            <a:noFill/>
            <a:ln w="20880">
              <a:solidFill>
                <a:srgbClr val="000000"/>
              </a:solidFill>
              <a:round/>
              <a:headEnd/>
              <a:tailEnd/>
            </a:ln>
          </p:spPr>
          <p:txBody>
            <a:bodyPr wrap="none" anchor="ctr"/>
            <a:lstStyle/>
            <a:p>
              <a:endParaRPr lang="en-US"/>
            </a:p>
          </p:txBody>
        </p:sp>
        <p:sp>
          <p:nvSpPr>
            <p:cNvPr id="105487" name="Text Box 14"/>
            <p:cNvSpPr txBox="1">
              <a:spLocks noChangeArrowheads="1"/>
            </p:cNvSpPr>
            <p:nvPr/>
          </p:nvSpPr>
          <p:spPr bwMode="auto">
            <a:xfrm>
              <a:off x="2416" y="3746"/>
              <a:ext cx="1064" cy="163"/>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900" b="1">
                  <a:solidFill>
                    <a:srgbClr val="4E4E4E"/>
                  </a:solidFill>
                  <a:ea typeface="Arial Unicode MS" pitchFamily="34" charset="-128"/>
                  <a:cs typeface="Times New Roman" pitchFamily="18" charset="0"/>
                </a:rPr>
                <a:t>Customer Domain</a:t>
              </a:r>
            </a:p>
          </p:txBody>
        </p:sp>
        <p:sp>
          <p:nvSpPr>
            <p:cNvPr id="105488" name="Freeform 15"/>
            <p:cNvSpPr>
              <a:spLocks noChangeArrowheads="1"/>
            </p:cNvSpPr>
            <p:nvPr/>
          </p:nvSpPr>
          <p:spPr bwMode="auto">
            <a:xfrm>
              <a:off x="309" y="693"/>
              <a:ext cx="1032" cy="2231"/>
            </a:xfrm>
            <a:custGeom>
              <a:avLst/>
              <a:gdLst>
                <a:gd name="T0" fmla="*/ 1 w 3629"/>
                <a:gd name="T1" fmla="*/ 1 h 7862"/>
                <a:gd name="T2" fmla="*/ 1 w 3629"/>
                <a:gd name="T3" fmla="*/ 1 h 7862"/>
                <a:gd name="T4" fmla="*/ 1 w 3629"/>
                <a:gd name="T5" fmla="*/ 1 h 7862"/>
                <a:gd name="T6" fmla="*/ 1 w 3629"/>
                <a:gd name="T7" fmla="*/ 0 h 7862"/>
                <a:gd name="T8" fmla="*/ 1 w 3629"/>
                <a:gd name="T9" fmla="*/ 0 h 7862"/>
                <a:gd name="T10" fmla="*/ 0 w 3629"/>
                <a:gd name="T11" fmla="*/ 0 h 7862"/>
                <a:gd name="T12" fmla="*/ 0 w 3629"/>
                <a:gd name="T13" fmla="*/ 0 h 7862"/>
                <a:gd name="T14" fmla="*/ 0 w 3629"/>
                <a:gd name="T15" fmla="*/ 0 h 7862"/>
                <a:gd name="T16" fmla="*/ 0 w 3629"/>
                <a:gd name="T17" fmla="*/ 1 h 7862"/>
                <a:gd name="T18" fmla="*/ 0 w 3629"/>
                <a:gd name="T19" fmla="*/ 1 h 7862"/>
                <a:gd name="T20" fmla="*/ 0 w 3629"/>
                <a:gd name="T21" fmla="*/ 1 h 7862"/>
                <a:gd name="T22" fmla="*/ 1 w 3629"/>
                <a:gd name="T23" fmla="*/ 1 h 786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629"/>
                <a:gd name="T37" fmla="*/ 0 h 7862"/>
                <a:gd name="T38" fmla="*/ 3629 w 3629"/>
                <a:gd name="T39" fmla="*/ 7862 h 786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629" h="7862">
                  <a:moveTo>
                    <a:pt x="3326" y="7862"/>
                  </a:moveTo>
                  <a:cubicBezTo>
                    <a:pt x="3493" y="7862"/>
                    <a:pt x="3629" y="7726"/>
                    <a:pt x="3629" y="7559"/>
                  </a:cubicBezTo>
                  <a:lnTo>
                    <a:pt x="3629" y="303"/>
                  </a:lnTo>
                  <a:cubicBezTo>
                    <a:pt x="3629" y="136"/>
                    <a:pt x="3493" y="0"/>
                    <a:pt x="3326" y="0"/>
                  </a:cubicBezTo>
                  <a:lnTo>
                    <a:pt x="303" y="0"/>
                  </a:lnTo>
                  <a:cubicBezTo>
                    <a:pt x="136" y="0"/>
                    <a:pt x="0" y="136"/>
                    <a:pt x="0" y="303"/>
                  </a:cubicBezTo>
                  <a:lnTo>
                    <a:pt x="0" y="7559"/>
                  </a:lnTo>
                  <a:cubicBezTo>
                    <a:pt x="0" y="7726"/>
                    <a:pt x="136" y="7862"/>
                    <a:pt x="303" y="7862"/>
                  </a:cubicBezTo>
                  <a:lnTo>
                    <a:pt x="3326" y="7862"/>
                  </a:lnTo>
                  <a:close/>
                </a:path>
              </a:pathLst>
            </a:custGeom>
            <a:solidFill>
              <a:srgbClr val="FFFFCA"/>
            </a:solidFill>
            <a:ln w="9360">
              <a:solidFill>
                <a:srgbClr val="000000"/>
              </a:solidFill>
              <a:round/>
              <a:headEnd/>
              <a:tailEnd/>
            </a:ln>
          </p:spPr>
          <p:txBody>
            <a:bodyPr wrap="none" anchor="ctr"/>
            <a:lstStyle/>
            <a:p>
              <a:endParaRPr lang="en-US"/>
            </a:p>
          </p:txBody>
        </p:sp>
        <p:sp>
          <p:nvSpPr>
            <p:cNvPr id="105489" name="Freeform 16"/>
            <p:cNvSpPr>
              <a:spLocks noChangeArrowheads="1"/>
            </p:cNvSpPr>
            <p:nvPr/>
          </p:nvSpPr>
          <p:spPr bwMode="auto">
            <a:xfrm>
              <a:off x="309" y="693"/>
              <a:ext cx="1032" cy="2231"/>
            </a:xfrm>
            <a:custGeom>
              <a:avLst/>
              <a:gdLst>
                <a:gd name="T0" fmla="*/ 1 w 3629"/>
                <a:gd name="T1" fmla="*/ 1 h 7862"/>
                <a:gd name="T2" fmla="*/ 1 w 3629"/>
                <a:gd name="T3" fmla="*/ 1 h 7862"/>
                <a:gd name="T4" fmla="*/ 1 w 3629"/>
                <a:gd name="T5" fmla="*/ 1 h 7862"/>
                <a:gd name="T6" fmla="*/ 1 w 3629"/>
                <a:gd name="T7" fmla="*/ 0 h 7862"/>
                <a:gd name="T8" fmla="*/ 1 w 3629"/>
                <a:gd name="T9" fmla="*/ 0 h 7862"/>
                <a:gd name="T10" fmla="*/ 0 w 3629"/>
                <a:gd name="T11" fmla="*/ 0 h 7862"/>
                <a:gd name="T12" fmla="*/ 0 w 3629"/>
                <a:gd name="T13" fmla="*/ 0 h 7862"/>
                <a:gd name="T14" fmla="*/ 0 w 3629"/>
                <a:gd name="T15" fmla="*/ 0 h 7862"/>
                <a:gd name="T16" fmla="*/ 0 w 3629"/>
                <a:gd name="T17" fmla="*/ 1 h 7862"/>
                <a:gd name="T18" fmla="*/ 0 w 3629"/>
                <a:gd name="T19" fmla="*/ 1 h 7862"/>
                <a:gd name="T20" fmla="*/ 0 w 3629"/>
                <a:gd name="T21" fmla="*/ 1 h 7862"/>
                <a:gd name="T22" fmla="*/ 1 w 3629"/>
                <a:gd name="T23" fmla="*/ 1 h 786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629"/>
                <a:gd name="T37" fmla="*/ 0 h 7862"/>
                <a:gd name="T38" fmla="*/ 3629 w 3629"/>
                <a:gd name="T39" fmla="*/ 7862 h 786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629" h="7862">
                  <a:moveTo>
                    <a:pt x="3326" y="7862"/>
                  </a:moveTo>
                  <a:cubicBezTo>
                    <a:pt x="3493" y="7862"/>
                    <a:pt x="3629" y="7726"/>
                    <a:pt x="3629" y="7559"/>
                  </a:cubicBezTo>
                  <a:lnTo>
                    <a:pt x="3629" y="303"/>
                  </a:lnTo>
                  <a:cubicBezTo>
                    <a:pt x="3629" y="136"/>
                    <a:pt x="3493" y="0"/>
                    <a:pt x="3326" y="0"/>
                  </a:cubicBezTo>
                  <a:lnTo>
                    <a:pt x="303" y="0"/>
                  </a:lnTo>
                  <a:cubicBezTo>
                    <a:pt x="136" y="0"/>
                    <a:pt x="0" y="136"/>
                    <a:pt x="0" y="303"/>
                  </a:cubicBezTo>
                  <a:lnTo>
                    <a:pt x="0" y="7559"/>
                  </a:lnTo>
                  <a:cubicBezTo>
                    <a:pt x="0" y="7726"/>
                    <a:pt x="136" y="7862"/>
                    <a:pt x="303" y="7862"/>
                  </a:cubicBezTo>
                  <a:lnTo>
                    <a:pt x="3326" y="7862"/>
                  </a:lnTo>
                  <a:close/>
                </a:path>
              </a:pathLst>
            </a:custGeom>
            <a:noFill/>
            <a:ln w="20880">
              <a:solidFill>
                <a:srgbClr val="000000"/>
              </a:solidFill>
              <a:round/>
              <a:headEnd/>
              <a:tailEnd/>
            </a:ln>
          </p:spPr>
          <p:txBody>
            <a:bodyPr wrap="none" anchor="ctr"/>
            <a:lstStyle/>
            <a:p>
              <a:endParaRPr lang="en-US"/>
            </a:p>
          </p:txBody>
        </p:sp>
        <p:sp>
          <p:nvSpPr>
            <p:cNvPr id="105490" name="Text Box 17"/>
            <p:cNvSpPr txBox="1">
              <a:spLocks noChangeArrowheads="1"/>
            </p:cNvSpPr>
            <p:nvPr/>
          </p:nvSpPr>
          <p:spPr bwMode="auto">
            <a:xfrm>
              <a:off x="403" y="763"/>
              <a:ext cx="531" cy="163"/>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900" b="1">
                  <a:solidFill>
                    <a:srgbClr val="4E4E4E"/>
                  </a:solidFill>
                  <a:ea typeface="Arial Unicode MS" pitchFamily="34" charset="-128"/>
                  <a:cs typeface="Times New Roman" pitchFamily="18" charset="0"/>
                </a:rPr>
                <a:t>Content </a:t>
              </a:r>
            </a:p>
          </p:txBody>
        </p:sp>
        <p:sp>
          <p:nvSpPr>
            <p:cNvPr id="105491" name="Text Box 18"/>
            <p:cNvSpPr txBox="1">
              <a:spLocks noChangeArrowheads="1"/>
            </p:cNvSpPr>
            <p:nvPr/>
          </p:nvSpPr>
          <p:spPr bwMode="auto">
            <a:xfrm>
              <a:off x="843" y="763"/>
              <a:ext cx="486" cy="163"/>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900" b="1">
                  <a:solidFill>
                    <a:srgbClr val="4E4E4E"/>
                  </a:solidFill>
                  <a:ea typeface="Arial Unicode MS" pitchFamily="34" charset="-128"/>
                  <a:cs typeface="Times New Roman" pitchFamily="18" charset="0"/>
                </a:rPr>
                <a:t>Domain</a:t>
              </a:r>
            </a:p>
          </p:txBody>
        </p:sp>
        <p:sp>
          <p:nvSpPr>
            <p:cNvPr id="105492" name="Line 19"/>
            <p:cNvSpPr>
              <a:spLocks noChangeShapeType="1"/>
            </p:cNvSpPr>
            <p:nvPr/>
          </p:nvSpPr>
          <p:spPr bwMode="auto">
            <a:xfrm>
              <a:off x="2586" y="2151"/>
              <a:ext cx="223" cy="1"/>
            </a:xfrm>
            <a:prstGeom prst="line">
              <a:avLst/>
            </a:prstGeom>
            <a:noFill/>
            <a:ln w="14760">
              <a:solidFill>
                <a:srgbClr val="000000"/>
              </a:solidFill>
              <a:miter lim="800000"/>
              <a:headEnd/>
              <a:tailEnd/>
            </a:ln>
          </p:spPr>
          <p:txBody>
            <a:bodyPr/>
            <a:lstStyle/>
            <a:p>
              <a:endParaRPr lang="en-US"/>
            </a:p>
          </p:txBody>
        </p:sp>
        <p:sp>
          <p:nvSpPr>
            <p:cNvPr id="105493" name="Freeform 20"/>
            <p:cNvSpPr>
              <a:spLocks noChangeArrowheads="1"/>
            </p:cNvSpPr>
            <p:nvPr/>
          </p:nvSpPr>
          <p:spPr bwMode="auto">
            <a:xfrm>
              <a:off x="2801" y="2123"/>
              <a:ext cx="85" cy="56"/>
            </a:xfrm>
            <a:custGeom>
              <a:avLst/>
              <a:gdLst>
                <a:gd name="T0" fmla="*/ 0 w 58"/>
                <a:gd name="T1" fmla="*/ 0 h 38"/>
                <a:gd name="T2" fmla="*/ 844 w 58"/>
                <a:gd name="T3" fmla="*/ 283 h 38"/>
                <a:gd name="T4" fmla="*/ 0 w 58"/>
                <a:gd name="T5" fmla="*/ 576 h 38"/>
                <a:gd name="T6" fmla="*/ 0 w 58"/>
                <a:gd name="T7" fmla="*/ 0 h 38"/>
                <a:gd name="T8" fmla="*/ 0 60000 65536"/>
                <a:gd name="T9" fmla="*/ 0 60000 65536"/>
                <a:gd name="T10" fmla="*/ 0 60000 65536"/>
                <a:gd name="T11" fmla="*/ 0 60000 65536"/>
                <a:gd name="T12" fmla="*/ 0 w 58"/>
                <a:gd name="T13" fmla="*/ 0 h 38"/>
                <a:gd name="T14" fmla="*/ 58 w 58"/>
                <a:gd name="T15" fmla="*/ 38 h 38"/>
              </a:gdLst>
              <a:ahLst/>
              <a:cxnLst>
                <a:cxn ang="T8">
                  <a:pos x="T0" y="T1"/>
                </a:cxn>
                <a:cxn ang="T9">
                  <a:pos x="T2" y="T3"/>
                </a:cxn>
                <a:cxn ang="T10">
                  <a:pos x="T4" y="T5"/>
                </a:cxn>
                <a:cxn ang="T11">
                  <a:pos x="T6" y="T7"/>
                </a:cxn>
              </a:cxnLst>
              <a:rect l="T12" t="T13" r="T14" b="T15"/>
              <a:pathLst>
                <a:path w="58" h="38">
                  <a:moveTo>
                    <a:pt x="0" y="0"/>
                  </a:moveTo>
                  <a:lnTo>
                    <a:pt x="58" y="19"/>
                  </a:lnTo>
                  <a:lnTo>
                    <a:pt x="0" y="38"/>
                  </a:lnTo>
                  <a:lnTo>
                    <a:pt x="0" y="0"/>
                  </a:lnTo>
                  <a:close/>
                </a:path>
              </a:pathLst>
            </a:custGeom>
            <a:solidFill>
              <a:srgbClr val="000000"/>
            </a:solidFill>
            <a:ln w="9525">
              <a:noFill/>
              <a:round/>
              <a:headEnd/>
              <a:tailEnd/>
            </a:ln>
          </p:spPr>
          <p:txBody>
            <a:bodyPr wrap="none" anchor="ctr"/>
            <a:lstStyle/>
            <a:p>
              <a:endParaRPr lang="en-US"/>
            </a:p>
          </p:txBody>
        </p:sp>
        <p:sp>
          <p:nvSpPr>
            <p:cNvPr id="105494" name="Rectangle 21"/>
            <p:cNvSpPr>
              <a:spLocks noChangeArrowheads="1"/>
            </p:cNvSpPr>
            <p:nvPr/>
          </p:nvSpPr>
          <p:spPr bwMode="auto">
            <a:xfrm>
              <a:off x="1594" y="3180"/>
              <a:ext cx="2411" cy="516"/>
            </a:xfrm>
            <a:prstGeom prst="rect">
              <a:avLst/>
            </a:prstGeom>
            <a:solidFill>
              <a:srgbClr val="FFFFFF"/>
            </a:solidFill>
            <a:ln w="9525">
              <a:noFill/>
              <a:round/>
              <a:headEnd/>
              <a:tailEnd/>
            </a:ln>
          </p:spPr>
          <p:txBody>
            <a:bodyPr wrap="none" anchor="ctr"/>
            <a:lstStyle/>
            <a:p>
              <a:endParaRPr lang="en-US"/>
            </a:p>
          </p:txBody>
        </p:sp>
        <p:pic>
          <p:nvPicPr>
            <p:cNvPr id="105495" name="Picture 22"/>
            <p:cNvPicPr>
              <a:picLocks noChangeAspect="1" noChangeArrowheads="1"/>
            </p:cNvPicPr>
            <p:nvPr/>
          </p:nvPicPr>
          <p:blipFill>
            <a:blip r:embed="rId3" cstate="print"/>
            <a:srcRect/>
            <a:stretch>
              <a:fillRect/>
            </a:stretch>
          </p:blipFill>
          <p:spPr bwMode="auto">
            <a:xfrm>
              <a:off x="1599" y="3182"/>
              <a:ext cx="2406" cy="515"/>
            </a:xfrm>
            <a:prstGeom prst="rect">
              <a:avLst/>
            </a:prstGeom>
            <a:noFill/>
            <a:ln w="9525">
              <a:noFill/>
              <a:round/>
              <a:headEnd/>
              <a:tailEnd/>
            </a:ln>
          </p:spPr>
        </p:pic>
        <p:sp>
          <p:nvSpPr>
            <p:cNvPr id="105496" name="Rectangle 23"/>
            <p:cNvSpPr>
              <a:spLocks noChangeArrowheads="1"/>
            </p:cNvSpPr>
            <p:nvPr/>
          </p:nvSpPr>
          <p:spPr bwMode="auto">
            <a:xfrm>
              <a:off x="1594" y="3180"/>
              <a:ext cx="2411" cy="516"/>
            </a:xfrm>
            <a:prstGeom prst="rect">
              <a:avLst/>
            </a:prstGeom>
            <a:solidFill>
              <a:srgbClr val="FFFFFF"/>
            </a:solidFill>
            <a:ln w="9525">
              <a:noFill/>
              <a:round/>
              <a:headEnd/>
              <a:tailEnd/>
            </a:ln>
          </p:spPr>
          <p:txBody>
            <a:bodyPr wrap="none" anchor="ctr"/>
            <a:lstStyle/>
            <a:p>
              <a:endParaRPr lang="en-US"/>
            </a:p>
          </p:txBody>
        </p:sp>
        <p:sp>
          <p:nvSpPr>
            <p:cNvPr id="105497" name="Rectangle 24"/>
            <p:cNvSpPr>
              <a:spLocks noChangeArrowheads="1"/>
            </p:cNvSpPr>
            <p:nvPr/>
          </p:nvSpPr>
          <p:spPr bwMode="auto">
            <a:xfrm>
              <a:off x="1599" y="3182"/>
              <a:ext cx="2406" cy="515"/>
            </a:xfrm>
            <a:prstGeom prst="rect">
              <a:avLst/>
            </a:prstGeom>
            <a:solidFill>
              <a:srgbClr val="FEE8FC"/>
            </a:solidFill>
            <a:ln w="1800">
              <a:solidFill>
                <a:srgbClr val="000000"/>
              </a:solidFill>
              <a:round/>
              <a:headEnd/>
              <a:tailEnd/>
            </a:ln>
          </p:spPr>
          <p:txBody>
            <a:bodyPr wrap="none" anchor="ctr"/>
            <a:lstStyle/>
            <a:p>
              <a:endParaRPr lang="en-US"/>
            </a:p>
          </p:txBody>
        </p:sp>
        <p:sp>
          <p:nvSpPr>
            <p:cNvPr id="105498" name="Text Box 25"/>
            <p:cNvSpPr txBox="1">
              <a:spLocks noChangeArrowheads="1"/>
            </p:cNvSpPr>
            <p:nvPr/>
          </p:nvSpPr>
          <p:spPr bwMode="auto">
            <a:xfrm>
              <a:off x="2706" y="3206"/>
              <a:ext cx="141" cy="113"/>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ITF</a:t>
              </a:r>
            </a:p>
          </p:txBody>
        </p:sp>
        <p:sp>
          <p:nvSpPr>
            <p:cNvPr id="105499" name="Rectangle 26"/>
            <p:cNvSpPr>
              <a:spLocks noChangeArrowheads="1"/>
            </p:cNvSpPr>
            <p:nvPr/>
          </p:nvSpPr>
          <p:spPr bwMode="auto">
            <a:xfrm>
              <a:off x="568" y="3267"/>
              <a:ext cx="859" cy="343"/>
            </a:xfrm>
            <a:prstGeom prst="rect">
              <a:avLst/>
            </a:prstGeom>
            <a:solidFill>
              <a:srgbClr val="FFFFFF"/>
            </a:solidFill>
            <a:ln w="9525">
              <a:noFill/>
              <a:round/>
              <a:headEnd/>
              <a:tailEnd/>
            </a:ln>
          </p:spPr>
          <p:txBody>
            <a:bodyPr wrap="none" anchor="ctr"/>
            <a:lstStyle/>
            <a:p>
              <a:endParaRPr lang="en-US"/>
            </a:p>
          </p:txBody>
        </p:sp>
        <p:sp>
          <p:nvSpPr>
            <p:cNvPr id="105500" name="Rectangle 27"/>
            <p:cNvSpPr>
              <a:spLocks noChangeArrowheads="1"/>
            </p:cNvSpPr>
            <p:nvPr/>
          </p:nvSpPr>
          <p:spPr bwMode="auto">
            <a:xfrm>
              <a:off x="568" y="3267"/>
              <a:ext cx="859" cy="343"/>
            </a:xfrm>
            <a:prstGeom prst="rect">
              <a:avLst/>
            </a:prstGeom>
            <a:noFill/>
            <a:ln w="1800">
              <a:solidFill>
                <a:srgbClr val="000000"/>
              </a:solidFill>
              <a:round/>
              <a:headEnd/>
              <a:tailEnd/>
            </a:ln>
          </p:spPr>
          <p:txBody>
            <a:bodyPr wrap="none" anchor="ctr"/>
            <a:lstStyle/>
            <a:p>
              <a:endParaRPr lang="en-US"/>
            </a:p>
          </p:txBody>
        </p:sp>
        <p:sp>
          <p:nvSpPr>
            <p:cNvPr id="105501" name="Text Box 28"/>
            <p:cNvSpPr txBox="1">
              <a:spLocks noChangeArrowheads="1"/>
            </p:cNvSpPr>
            <p:nvPr/>
          </p:nvSpPr>
          <p:spPr bwMode="auto">
            <a:xfrm>
              <a:off x="652" y="3323"/>
              <a:ext cx="787" cy="141"/>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Home Networks</a:t>
              </a:r>
            </a:p>
          </p:txBody>
        </p:sp>
        <p:sp>
          <p:nvSpPr>
            <p:cNvPr id="105502" name="Text Box 29"/>
            <p:cNvSpPr txBox="1">
              <a:spLocks noChangeArrowheads="1"/>
            </p:cNvSpPr>
            <p:nvPr/>
          </p:nvSpPr>
          <p:spPr bwMode="auto">
            <a:xfrm>
              <a:off x="780" y="3438"/>
              <a:ext cx="145"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&amp; </a:t>
              </a:r>
            </a:p>
          </p:txBody>
        </p:sp>
        <p:sp>
          <p:nvSpPr>
            <p:cNvPr id="105503" name="Text Box 30"/>
            <p:cNvSpPr txBox="1">
              <a:spLocks noChangeArrowheads="1"/>
            </p:cNvSpPr>
            <p:nvPr/>
          </p:nvSpPr>
          <p:spPr bwMode="auto">
            <a:xfrm>
              <a:off x="871" y="3438"/>
              <a:ext cx="410"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Routers</a:t>
              </a:r>
            </a:p>
          </p:txBody>
        </p:sp>
        <p:sp>
          <p:nvSpPr>
            <p:cNvPr id="105504" name="Rectangle 31"/>
            <p:cNvSpPr>
              <a:spLocks noChangeArrowheads="1"/>
            </p:cNvSpPr>
            <p:nvPr/>
          </p:nvSpPr>
          <p:spPr bwMode="auto">
            <a:xfrm>
              <a:off x="2971" y="1464"/>
              <a:ext cx="860" cy="343"/>
            </a:xfrm>
            <a:prstGeom prst="rect">
              <a:avLst/>
            </a:prstGeom>
            <a:solidFill>
              <a:srgbClr val="FFFFFF"/>
            </a:solidFill>
            <a:ln w="9525">
              <a:noFill/>
              <a:round/>
              <a:headEnd/>
              <a:tailEnd/>
            </a:ln>
          </p:spPr>
          <p:txBody>
            <a:bodyPr wrap="none" anchor="ctr"/>
            <a:lstStyle/>
            <a:p>
              <a:endParaRPr lang="en-US"/>
            </a:p>
          </p:txBody>
        </p:sp>
        <p:sp>
          <p:nvSpPr>
            <p:cNvPr id="105505" name="Rectangle 32"/>
            <p:cNvSpPr>
              <a:spLocks noChangeArrowheads="1"/>
            </p:cNvSpPr>
            <p:nvPr/>
          </p:nvSpPr>
          <p:spPr bwMode="auto">
            <a:xfrm>
              <a:off x="2971" y="1464"/>
              <a:ext cx="860" cy="343"/>
            </a:xfrm>
            <a:prstGeom prst="rect">
              <a:avLst/>
            </a:prstGeom>
            <a:noFill/>
            <a:ln w="1800">
              <a:solidFill>
                <a:srgbClr val="000000"/>
              </a:solidFill>
              <a:round/>
              <a:headEnd/>
              <a:tailEnd/>
            </a:ln>
          </p:spPr>
          <p:txBody>
            <a:bodyPr wrap="none" anchor="ctr"/>
            <a:lstStyle/>
            <a:p>
              <a:endParaRPr lang="en-US"/>
            </a:p>
          </p:txBody>
        </p:sp>
        <p:sp>
          <p:nvSpPr>
            <p:cNvPr id="105506" name="Text Box 33"/>
            <p:cNvSpPr txBox="1">
              <a:spLocks noChangeArrowheads="1"/>
            </p:cNvSpPr>
            <p:nvPr/>
          </p:nvSpPr>
          <p:spPr bwMode="auto">
            <a:xfrm>
              <a:off x="3229" y="1522"/>
              <a:ext cx="436"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Content </a:t>
              </a:r>
            </a:p>
          </p:txBody>
        </p:sp>
        <p:sp>
          <p:nvSpPr>
            <p:cNvPr id="105507" name="Text Box 34"/>
            <p:cNvSpPr txBox="1">
              <a:spLocks noChangeArrowheads="1"/>
            </p:cNvSpPr>
            <p:nvPr/>
          </p:nvSpPr>
          <p:spPr bwMode="auto">
            <a:xfrm>
              <a:off x="3238" y="1635"/>
              <a:ext cx="390" cy="141"/>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Playout</a:t>
              </a:r>
            </a:p>
          </p:txBody>
        </p:sp>
        <p:sp>
          <p:nvSpPr>
            <p:cNvPr id="105508" name="Rectangle 35"/>
            <p:cNvSpPr>
              <a:spLocks noChangeArrowheads="1"/>
            </p:cNvSpPr>
            <p:nvPr/>
          </p:nvSpPr>
          <p:spPr bwMode="auto">
            <a:xfrm>
              <a:off x="2971" y="950"/>
              <a:ext cx="860" cy="343"/>
            </a:xfrm>
            <a:prstGeom prst="rect">
              <a:avLst/>
            </a:prstGeom>
            <a:solidFill>
              <a:srgbClr val="FFFFFF"/>
            </a:solidFill>
            <a:ln w="9525">
              <a:noFill/>
              <a:round/>
              <a:headEnd/>
              <a:tailEnd/>
            </a:ln>
          </p:spPr>
          <p:txBody>
            <a:bodyPr wrap="none" anchor="ctr"/>
            <a:lstStyle/>
            <a:p>
              <a:endParaRPr lang="en-US"/>
            </a:p>
          </p:txBody>
        </p:sp>
        <p:sp>
          <p:nvSpPr>
            <p:cNvPr id="105509" name="Rectangle 36"/>
            <p:cNvSpPr>
              <a:spLocks noChangeArrowheads="1"/>
            </p:cNvSpPr>
            <p:nvPr/>
          </p:nvSpPr>
          <p:spPr bwMode="auto">
            <a:xfrm>
              <a:off x="2971" y="950"/>
              <a:ext cx="860" cy="343"/>
            </a:xfrm>
            <a:prstGeom prst="rect">
              <a:avLst/>
            </a:prstGeom>
            <a:noFill/>
            <a:ln w="1800">
              <a:solidFill>
                <a:srgbClr val="000000"/>
              </a:solidFill>
              <a:round/>
              <a:headEnd/>
              <a:tailEnd/>
            </a:ln>
          </p:spPr>
          <p:txBody>
            <a:bodyPr wrap="none" anchor="ctr"/>
            <a:lstStyle/>
            <a:p>
              <a:endParaRPr lang="en-US"/>
            </a:p>
          </p:txBody>
        </p:sp>
        <p:sp>
          <p:nvSpPr>
            <p:cNvPr id="105510" name="Text Box 37"/>
            <p:cNvSpPr txBox="1">
              <a:spLocks noChangeArrowheads="1"/>
            </p:cNvSpPr>
            <p:nvPr/>
          </p:nvSpPr>
          <p:spPr bwMode="auto">
            <a:xfrm>
              <a:off x="3229" y="1003"/>
              <a:ext cx="436" cy="141"/>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Content </a:t>
              </a:r>
            </a:p>
          </p:txBody>
        </p:sp>
        <p:sp>
          <p:nvSpPr>
            <p:cNvPr id="105511" name="Text Box 38"/>
            <p:cNvSpPr txBox="1">
              <a:spLocks noChangeArrowheads="1"/>
            </p:cNvSpPr>
            <p:nvPr/>
          </p:nvSpPr>
          <p:spPr bwMode="auto">
            <a:xfrm>
              <a:off x="3199" y="1123"/>
              <a:ext cx="477"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Encoding</a:t>
              </a:r>
            </a:p>
          </p:txBody>
        </p:sp>
        <p:sp>
          <p:nvSpPr>
            <p:cNvPr id="105512" name="Line 39"/>
            <p:cNvSpPr>
              <a:spLocks noChangeShapeType="1"/>
            </p:cNvSpPr>
            <p:nvPr/>
          </p:nvSpPr>
          <p:spPr bwMode="auto">
            <a:xfrm flipH="1">
              <a:off x="2967" y="3439"/>
              <a:ext cx="94" cy="1"/>
            </a:xfrm>
            <a:prstGeom prst="line">
              <a:avLst/>
            </a:prstGeom>
            <a:noFill/>
            <a:ln w="1800">
              <a:solidFill>
                <a:srgbClr val="000000"/>
              </a:solidFill>
              <a:miter lim="800000"/>
              <a:headEnd/>
              <a:tailEnd/>
            </a:ln>
          </p:spPr>
          <p:txBody>
            <a:bodyPr/>
            <a:lstStyle/>
            <a:p>
              <a:endParaRPr lang="en-US"/>
            </a:p>
          </p:txBody>
        </p:sp>
        <p:sp>
          <p:nvSpPr>
            <p:cNvPr id="105513" name="Rectangle 40"/>
            <p:cNvSpPr>
              <a:spLocks noChangeArrowheads="1"/>
            </p:cNvSpPr>
            <p:nvPr/>
          </p:nvSpPr>
          <p:spPr bwMode="auto">
            <a:xfrm>
              <a:off x="4432" y="2495"/>
              <a:ext cx="859" cy="343"/>
            </a:xfrm>
            <a:prstGeom prst="rect">
              <a:avLst/>
            </a:prstGeom>
            <a:solidFill>
              <a:srgbClr val="FFFFFF"/>
            </a:solidFill>
            <a:ln w="9525">
              <a:noFill/>
              <a:round/>
              <a:headEnd/>
              <a:tailEnd/>
            </a:ln>
          </p:spPr>
          <p:txBody>
            <a:bodyPr wrap="none" anchor="ctr"/>
            <a:lstStyle/>
            <a:p>
              <a:endParaRPr lang="en-US"/>
            </a:p>
          </p:txBody>
        </p:sp>
        <p:sp>
          <p:nvSpPr>
            <p:cNvPr id="105514" name="Rectangle 41"/>
            <p:cNvSpPr>
              <a:spLocks noChangeArrowheads="1"/>
            </p:cNvSpPr>
            <p:nvPr/>
          </p:nvSpPr>
          <p:spPr bwMode="auto">
            <a:xfrm>
              <a:off x="4432" y="2495"/>
              <a:ext cx="859" cy="343"/>
            </a:xfrm>
            <a:prstGeom prst="rect">
              <a:avLst/>
            </a:prstGeom>
            <a:noFill/>
            <a:ln w="1800">
              <a:solidFill>
                <a:srgbClr val="000000"/>
              </a:solidFill>
              <a:round/>
              <a:headEnd/>
              <a:tailEnd/>
            </a:ln>
          </p:spPr>
          <p:txBody>
            <a:bodyPr wrap="none" anchor="ctr"/>
            <a:lstStyle/>
            <a:p>
              <a:endParaRPr lang="en-US"/>
            </a:p>
          </p:txBody>
        </p:sp>
        <p:sp>
          <p:nvSpPr>
            <p:cNvPr id="105515" name="Text Box 42"/>
            <p:cNvSpPr txBox="1">
              <a:spLocks noChangeArrowheads="1"/>
            </p:cNvSpPr>
            <p:nvPr/>
          </p:nvSpPr>
          <p:spPr bwMode="auto">
            <a:xfrm>
              <a:off x="4707" y="2606"/>
              <a:ext cx="382" cy="141"/>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Access</a:t>
              </a:r>
            </a:p>
          </p:txBody>
        </p:sp>
        <p:sp>
          <p:nvSpPr>
            <p:cNvPr id="105516" name="Rectangle 43"/>
            <p:cNvSpPr>
              <a:spLocks noChangeArrowheads="1"/>
            </p:cNvSpPr>
            <p:nvPr/>
          </p:nvSpPr>
          <p:spPr bwMode="auto">
            <a:xfrm>
              <a:off x="4432" y="950"/>
              <a:ext cx="859" cy="343"/>
            </a:xfrm>
            <a:prstGeom prst="rect">
              <a:avLst/>
            </a:prstGeom>
            <a:solidFill>
              <a:srgbClr val="FFFFFF"/>
            </a:solidFill>
            <a:ln w="9525">
              <a:noFill/>
              <a:round/>
              <a:headEnd/>
              <a:tailEnd/>
            </a:ln>
          </p:spPr>
          <p:txBody>
            <a:bodyPr wrap="none" anchor="ctr"/>
            <a:lstStyle/>
            <a:p>
              <a:endParaRPr lang="en-US"/>
            </a:p>
          </p:txBody>
        </p:sp>
        <p:sp>
          <p:nvSpPr>
            <p:cNvPr id="105517" name="Rectangle 44"/>
            <p:cNvSpPr>
              <a:spLocks noChangeArrowheads="1"/>
            </p:cNvSpPr>
            <p:nvPr/>
          </p:nvSpPr>
          <p:spPr bwMode="auto">
            <a:xfrm>
              <a:off x="4432" y="950"/>
              <a:ext cx="859" cy="343"/>
            </a:xfrm>
            <a:prstGeom prst="rect">
              <a:avLst/>
            </a:prstGeom>
            <a:noFill/>
            <a:ln w="1800">
              <a:solidFill>
                <a:srgbClr val="000000"/>
              </a:solidFill>
              <a:round/>
              <a:headEnd/>
              <a:tailEnd/>
            </a:ln>
          </p:spPr>
          <p:txBody>
            <a:bodyPr wrap="none" anchor="ctr"/>
            <a:lstStyle/>
            <a:p>
              <a:endParaRPr lang="en-US"/>
            </a:p>
          </p:txBody>
        </p:sp>
        <p:sp>
          <p:nvSpPr>
            <p:cNvPr id="105518" name="Text Box 45"/>
            <p:cNvSpPr txBox="1">
              <a:spLocks noChangeArrowheads="1"/>
            </p:cNvSpPr>
            <p:nvPr/>
          </p:nvSpPr>
          <p:spPr bwMode="auto">
            <a:xfrm>
              <a:off x="4507" y="1003"/>
              <a:ext cx="800" cy="141"/>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Video Head End</a:t>
              </a:r>
            </a:p>
          </p:txBody>
        </p:sp>
        <p:sp>
          <p:nvSpPr>
            <p:cNvPr id="105519" name="Text Box 46"/>
            <p:cNvSpPr txBox="1">
              <a:spLocks noChangeArrowheads="1"/>
            </p:cNvSpPr>
            <p:nvPr/>
          </p:nvSpPr>
          <p:spPr bwMode="auto">
            <a:xfrm>
              <a:off x="4730" y="1123"/>
              <a:ext cx="73"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a:t>
              </a:r>
            </a:p>
          </p:txBody>
        </p:sp>
        <p:sp>
          <p:nvSpPr>
            <p:cNvPr id="105520" name="Text Box 47"/>
            <p:cNvSpPr txBox="1">
              <a:spLocks noChangeArrowheads="1"/>
            </p:cNvSpPr>
            <p:nvPr/>
          </p:nvSpPr>
          <p:spPr bwMode="auto">
            <a:xfrm>
              <a:off x="4757" y="1123"/>
              <a:ext cx="269"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Core</a:t>
              </a:r>
            </a:p>
          </p:txBody>
        </p:sp>
        <p:sp>
          <p:nvSpPr>
            <p:cNvPr id="105521" name="Text Box 48"/>
            <p:cNvSpPr txBox="1">
              <a:spLocks noChangeArrowheads="1"/>
            </p:cNvSpPr>
            <p:nvPr/>
          </p:nvSpPr>
          <p:spPr bwMode="auto">
            <a:xfrm>
              <a:off x="4966" y="1123"/>
              <a:ext cx="73"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a:t>
              </a:r>
            </a:p>
          </p:txBody>
        </p:sp>
        <p:sp>
          <p:nvSpPr>
            <p:cNvPr id="105522" name="Freeform 49"/>
            <p:cNvSpPr>
              <a:spLocks noChangeArrowheads="1"/>
            </p:cNvSpPr>
            <p:nvPr/>
          </p:nvSpPr>
          <p:spPr bwMode="auto">
            <a:xfrm>
              <a:off x="3930" y="1122"/>
              <a:ext cx="339" cy="515"/>
            </a:xfrm>
            <a:custGeom>
              <a:avLst/>
              <a:gdLst>
                <a:gd name="T0" fmla="*/ 0 w 1191"/>
                <a:gd name="T1" fmla="*/ 0 h 1814"/>
                <a:gd name="T2" fmla="*/ 0 w 1191"/>
                <a:gd name="T3" fmla="*/ 0 h 1814"/>
                <a:gd name="T4" fmla="*/ 0 w 1191"/>
                <a:gd name="T5" fmla="*/ 0 h 1814"/>
                <a:gd name="T6" fmla="*/ 0 w 1191"/>
                <a:gd name="T7" fmla="*/ 0 h 1814"/>
                <a:gd name="T8" fmla="*/ 0 w 1191"/>
                <a:gd name="T9" fmla="*/ 0 h 1814"/>
                <a:gd name="T10" fmla="*/ 0 w 1191"/>
                <a:gd name="T11" fmla="*/ 0 h 1814"/>
                <a:gd name="T12" fmla="*/ 0 w 1191"/>
                <a:gd name="T13" fmla="*/ 0 h 1814"/>
                <a:gd name="T14" fmla="*/ 0 w 1191"/>
                <a:gd name="T15" fmla="*/ 0 h 1814"/>
                <a:gd name="T16" fmla="*/ 0 60000 65536"/>
                <a:gd name="T17" fmla="*/ 0 60000 65536"/>
                <a:gd name="T18" fmla="*/ 0 60000 65536"/>
                <a:gd name="T19" fmla="*/ 0 60000 65536"/>
                <a:gd name="T20" fmla="*/ 0 60000 65536"/>
                <a:gd name="T21" fmla="*/ 0 60000 65536"/>
                <a:gd name="T22" fmla="*/ 0 60000 65536"/>
                <a:gd name="T23" fmla="*/ 0 60000 65536"/>
                <a:gd name="T24" fmla="*/ 0 w 1191"/>
                <a:gd name="T25" fmla="*/ 0 h 1814"/>
                <a:gd name="T26" fmla="*/ 1191 w 1191"/>
                <a:gd name="T27" fmla="*/ 1814 h 181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91" h="1814">
                  <a:moveTo>
                    <a:pt x="0" y="1814"/>
                  </a:moveTo>
                  <a:lnTo>
                    <a:pt x="619" y="1814"/>
                  </a:lnTo>
                  <a:cubicBezTo>
                    <a:pt x="752" y="1814"/>
                    <a:pt x="861" y="1706"/>
                    <a:pt x="861" y="1572"/>
                  </a:cubicBezTo>
                  <a:cubicBezTo>
                    <a:pt x="861" y="1572"/>
                    <a:pt x="861" y="1572"/>
                    <a:pt x="861" y="1572"/>
                  </a:cubicBezTo>
                  <a:lnTo>
                    <a:pt x="861" y="242"/>
                  </a:lnTo>
                  <a:cubicBezTo>
                    <a:pt x="861" y="108"/>
                    <a:pt x="969" y="0"/>
                    <a:pt x="1102" y="0"/>
                  </a:cubicBezTo>
                  <a:lnTo>
                    <a:pt x="1191" y="0"/>
                  </a:lnTo>
                </a:path>
              </a:pathLst>
            </a:custGeom>
            <a:noFill/>
            <a:ln w="14760">
              <a:solidFill>
                <a:srgbClr val="000000"/>
              </a:solidFill>
              <a:round/>
              <a:headEnd/>
              <a:tailEnd/>
            </a:ln>
          </p:spPr>
          <p:txBody>
            <a:bodyPr wrap="none" anchor="ctr"/>
            <a:lstStyle/>
            <a:p>
              <a:endParaRPr lang="en-US"/>
            </a:p>
          </p:txBody>
        </p:sp>
        <p:sp>
          <p:nvSpPr>
            <p:cNvPr id="105523" name="Freeform 50"/>
            <p:cNvSpPr>
              <a:spLocks noChangeArrowheads="1"/>
            </p:cNvSpPr>
            <p:nvPr/>
          </p:nvSpPr>
          <p:spPr bwMode="auto">
            <a:xfrm>
              <a:off x="4262" y="1093"/>
              <a:ext cx="85" cy="57"/>
            </a:xfrm>
            <a:custGeom>
              <a:avLst/>
              <a:gdLst>
                <a:gd name="T0" fmla="*/ 0 w 58"/>
                <a:gd name="T1" fmla="*/ 0 h 39"/>
                <a:gd name="T2" fmla="*/ 844 w 58"/>
                <a:gd name="T3" fmla="*/ 276 h 39"/>
                <a:gd name="T4" fmla="*/ 0 w 58"/>
                <a:gd name="T5" fmla="*/ 554 h 39"/>
                <a:gd name="T6" fmla="*/ 0 w 58"/>
                <a:gd name="T7" fmla="*/ 0 h 39"/>
                <a:gd name="T8" fmla="*/ 0 60000 65536"/>
                <a:gd name="T9" fmla="*/ 0 60000 65536"/>
                <a:gd name="T10" fmla="*/ 0 60000 65536"/>
                <a:gd name="T11" fmla="*/ 0 60000 65536"/>
                <a:gd name="T12" fmla="*/ 0 w 58"/>
                <a:gd name="T13" fmla="*/ 0 h 39"/>
                <a:gd name="T14" fmla="*/ 58 w 58"/>
                <a:gd name="T15" fmla="*/ 39 h 39"/>
              </a:gdLst>
              <a:ahLst/>
              <a:cxnLst>
                <a:cxn ang="T8">
                  <a:pos x="T0" y="T1"/>
                </a:cxn>
                <a:cxn ang="T9">
                  <a:pos x="T2" y="T3"/>
                </a:cxn>
                <a:cxn ang="T10">
                  <a:pos x="T4" y="T5"/>
                </a:cxn>
                <a:cxn ang="T11">
                  <a:pos x="T6" y="T7"/>
                </a:cxn>
              </a:cxnLst>
              <a:rect l="T12" t="T13" r="T14" b="T15"/>
              <a:pathLst>
                <a:path w="58" h="39">
                  <a:moveTo>
                    <a:pt x="0" y="0"/>
                  </a:moveTo>
                  <a:lnTo>
                    <a:pt x="58" y="19"/>
                  </a:lnTo>
                  <a:lnTo>
                    <a:pt x="0" y="39"/>
                  </a:lnTo>
                  <a:lnTo>
                    <a:pt x="0" y="0"/>
                  </a:lnTo>
                  <a:close/>
                </a:path>
              </a:pathLst>
            </a:custGeom>
            <a:solidFill>
              <a:srgbClr val="000000"/>
            </a:solidFill>
            <a:ln w="9525">
              <a:noFill/>
              <a:round/>
              <a:headEnd/>
              <a:tailEnd/>
            </a:ln>
          </p:spPr>
          <p:txBody>
            <a:bodyPr wrap="none" anchor="ctr"/>
            <a:lstStyle/>
            <a:p>
              <a:endParaRPr lang="en-US"/>
            </a:p>
          </p:txBody>
        </p:sp>
        <p:sp>
          <p:nvSpPr>
            <p:cNvPr id="105524" name="Rectangle 51"/>
            <p:cNvSpPr>
              <a:spLocks noChangeArrowheads="1"/>
            </p:cNvSpPr>
            <p:nvPr/>
          </p:nvSpPr>
          <p:spPr bwMode="auto">
            <a:xfrm>
              <a:off x="4432" y="1464"/>
              <a:ext cx="859" cy="343"/>
            </a:xfrm>
            <a:prstGeom prst="rect">
              <a:avLst/>
            </a:prstGeom>
            <a:solidFill>
              <a:srgbClr val="FFFFFF"/>
            </a:solidFill>
            <a:ln w="9525">
              <a:noFill/>
              <a:round/>
              <a:headEnd/>
              <a:tailEnd/>
            </a:ln>
          </p:spPr>
          <p:txBody>
            <a:bodyPr wrap="none" anchor="ctr"/>
            <a:lstStyle/>
            <a:p>
              <a:endParaRPr lang="en-US"/>
            </a:p>
          </p:txBody>
        </p:sp>
        <p:sp>
          <p:nvSpPr>
            <p:cNvPr id="105525" name="Rectangle 52"/>
            <p:cNvSpPr>
              <a:spLocks noChangeArrowheads="1"/>
            </p:cNvSpPr>
            <p:nvPr/>
          </p:nvSpPr>
          <p:spPr bwMode="auto">
            <a:xfrm>
              <a:off x="4432" y="1464"/>
              <a:ext cx="859" cy="343"/>
            </a:xfrm>
            <a:prstGeom prst="rect">
              <a:avLst/>
            </a:prstGeom>
            <a:noFill/>
            <a:ln w="1800">
              <a:solidFill>
                <a:srgbClr val="000000"/>
              </a:solidFill>
              <a:round/>
              <a:headEnd/>
              <a:tailEnd/>
            </a:ln>
          </p:spPr>
          <p:txBody>
            <a:bodyPr wrap="none" anchor="ctr"/>
            <a:lstStyle/>
            <a:p>
              <a:endParaRPr lang="en-US"/>
            </a:p>
          </p:txBody>
        </p:sp>
        <p:sp>
          <p:nvSpPr>
            <p:cNvPr id="105526" name="Text Box 53"/>
            <p:cNvSpPr txBox="1">
              <a:spLocks noChangeArrowheads="1"/>
            </p:cNvSpPr>
            <p:nvPr/>
          </p:nvSpPr>
          <p:spPr bwMode="auto">
            <a:xfrm>
              <a:off x="4493" y="1522"/>
              <a:ext cx="859"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Video Hub Office </a:t>
              </a:r>
            </a:p>
          </p:txBody>
        </p:sp>
        <p:sp>
          <p:nvSpPr>
            <p:cNvPr id="105527" name="Text Box 54"/>
            <p:cNvSpPr txBox="1">
              <a:spLocks noChangeArrowheads="1"/>
            </p:cNvSpPr>
            <p:nvPr/>
          </p:nvSpPr>
          <p:spPr bwMode="auto">
            <a:xfrm>
              <a:off x="4816" y="1635"/>
              <a:ext cx="73" cy="141"/>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a:t>
              </a:r>
            </a:p>
          </p:txBody>
        </p:sp>
        <p:sp>
          <p:nvSpPr>
            <p:cNvPr id="105528" name="Text Box 55"/>
            <p:cNvSpPr txBox="1">
              <a:spLocks noChangeArrowheads="1"/>
            </p:cNvSpPr>
            <p:nvPr/>
          </p:nvSpPr>
          <p:spPr bwMode="auto">
            <a:xfrm>
              <a:off x="4844" y="1635"/>
              <a:ext cx="82" cy="141"/>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a:t>
              </a:r>
            </a:p>
          </p:txBody>
        </p:sp>
        <p:sp>
          <p:nvSpPr>
            <p:cNvPr id="105529" name="Text Box 56"/>
            <p:cNvSpPr txBox="1">
              <a:spLocks noChangeArrowheads="1"/>
            </p:cNvSpPr>
            <p:nvPr/>
          </p:nvSpPr>
          <p:spPr bwMode="auto">
            <a:xfrm>
              <a:off x="4875" y="1635"/>
              <a:ext cx="73" cy="141"/>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a:t>
              </a:r>
            </a:p>
          </p:txBody>
        </p:sp>
        <p:sp>
          <p:nvSpPr>
            <p:cNvPr id="105530" name="Freeform 57"/>
            <p:cNvSpPr>
              <a:spLocks noChangeArrowheads="1"/>
            </p:cNvSpPr>
            <p:nvPr/>
          </p:nvSpPr>
          <p:spPr bwMode="auto">
            <a:xfrm>
              <a:off x="481" y="3353"/>
              <a:ext cx="172" cy="172"/>
            </a:xfrm>
            <a:custGeom>
              <a:avLst/>
              <a:gdLst>
                <a:gd name="T0" fmla="*/ 0 w 605"/>
                <a:gd name="T1" fmla="*/ 0 h 605"/>
                <a:gd name="T2" fmla="*/ 0 w 605"/>
                <a:gd name="T3" fmla="*/ 0 h 605"/>
                <a:gd name="T4" fmla="*/ 0 w 605"/>
                <a:gd name="T5" fmla="*/ 0 h 605"/>
                <a:gd name="T6" fmla="*/ 0 w 605"/>
                <a:gd name="T7" fmla="*/ 0 h 605"/>
                <a:gd name="T8" fmla="*/ 0 w 605"/>
                <a:gd name="T9" fmla="*/ 0 h 605"/>
                <a:gd name="T10" fmla="*/ 0 w 605"/>
                <a:gd name="T11" fmla="*/ 0 h 605"/>
                <a:gd name="T12" fmla="*/ 0 60000 65536"/>
                <a:gd name="T13" fmla="*/ 0 60000 65536"/>
                <a:gd name="T14" fmla="*/ 0 60000 65536"/>
                <a:gd name="T15" fmla="*/ 0 60000 65536"/>
                <a:gd name="T16" fmla="*/ 0 60000 65536"/>
                <a:gd name="T17" fmla="*/ 0 60000 65536"/>
                <a:gd name="T18" fmla="*/ 0 w 605"/>
                <a:gd name="T19" fmla="*/ 0 h 605"/>
                <a:gd name="T20" fmla="*/ 605 w 605"/>
                <a:gd name="T21" fmla="*/ 605 h 605"/>
              </a:gdLst>
              <a:ahLst/>
              <a:cxnLst>
                <a:cxn ang="T12">
                  <a:pos x="T0" y="T1"/>
                </a:cxn>
                <a:cxn ang="T13">
                  <a:pos x="T2" y="T3"/>
                </a:cxn>
                <a:cxn ang="T14">
                  <a:pos x="T4" y="T5"/>
                </a:cxn>
                <a:cxn ang="T15">
                  <a:pos x="T6" y="T7"/>
                </a:cxn>
                <a:cxn ang="T16">
                  <a:pos x="T8" y="T9"/>
                </a:cxn>
                <a:cxn ang="T17">
                  <a:pos x="T10" y="T11"/>
                </a:cxn>
              </a:cxnLst>
              <a:rect l="T18" t="T19" r="T20" b="T21"/>
              <a:pathLst>
                <a:path w="605" h="605">
                  <a:moveTo>
                    <a:pt x="0" y="303"/>
                  </a:moveTo>
                  <a:cubicBezTo>
                    <a:pt x="0" y="136"/>
                    <a:pt x="135" y="0"/>
                    <a:pt x="302" y="0"/>
                  </a:cubicBezTo>
                  <a:cubicBezTo>
                    <a:pt x="469" y="0"/>
                    <a:pt x="605" y="136"/>
                    <a:pt x="605" y="303"/>
                  </a:cubicBezTo>
                  <a:cubicBezTo>
                    <a:pt x="605" y="303"/>
                    <a:pt x="605" y="303"/>
                    <a:pt x="605" y="303"/>
                  </a:cubicBezTo>
                  <a:cubicBezTo>
                    <a:pt x="605" y="470"/>
                    <a:pt x="469" y="605"/>
                    <a:pt x="302" y="605"/>
                  </a:cubicBezTo>
                  <a:cubicBezTo>
                    <a:pt x="135" y="605"/>
                    <a:pt x="0" y="470"/>
                    <a:pt x="0" y="303"/>
                  </a:cubicBezTo>
                </a:path>
              </a:pathLst>
            </a:custGeom>
            <a:solidFill>
              <a:srgbClr val="99CCFF"/>
            </a:solidFill>
            <a:ln w="9360">
              <a:solidFill>
                <a:srgbClr val="000000"/>
              </a:solidFill>
              <a:round/>
              <a:headEnd/>
              <a:tailEnd/>
            </a:ln>
          </p:spPr>
          <p:txBody>
            <a:bodyPr wrap="none" anchor="ctr"/>
            <a:lstStyle/>
            <a:p>
              <a:endParaRPr lang="en-US"/>
            </a:p>
          </p:txBody>
        </p:sp>
        <p:sp>
          <p:nvSpPr>
            <p:cNvPr id="105531" name="Freeform 58"/>
            <p:cNvSpPr>
              <a:spLocks noChangeArrowheads="1"/>
            </p:cNvSpPr>
            <p:nvPr/>
          </p:nvSpPr>
          <p:spPr bwMode="auto">
            <a:xfrm>
              <a:off x="481" y="3353"/>
              <a:ext cx="172" cy="172"/>
            </a:xfrm>
            <a:custGeom>
              <a:avLst/>
              <a:gdLst>
                <a:gd name="T0" fmla="*/ 0 w 117"/>
                <a:gd name="T1" fmla="*/ 859 h 117"/>
                <a:gd name="T2" fmla="*/ 878 w 117"/>
                <a:gd name="T3" fmla="*/ 0 h 117"/>
                <a:gd name="T4" fmla="*/ 1738 w 117"/>
                <a:gd name="T5" fmla="*/ 859 h 117"/>
                <a:gd name="T6" fmla="*/ 1738 w 117"/>
                <a:gd name="T7" fmla="*/ 859 h 117"/>
                <a:gd name="T8" fmla="*/ 878 w 117"/>
                <a:gd name="T9" fmla="*/ 1738 h 117"/>
                <a:gd name="T10" fmla="*/ 0 w 117"/>
                <a:gd name="T11" fmla="*/ 859 h 117"/>
                <a:gd name="T12" fmla="*/ 0 60000 65536"/>
                <a:gd name="T13" fmla="*/ 0 60000 65536"/>
                <a:gd name="T14" fmla="*/ 0 60000 65536"/>
                <a:gd name="T15" fmla="*/ 0 60000 65536"/>
                <a:gd name="T16" fmla="*/ 0 60000 65536"/>
                <a:gd name="T17" fmla="*/ 0 60000 65536"/>
                <a:gd name="T18" fmla="*/ 0 w 117"/>
                <a:gd name="T19" fmla="*/ 0 h 117"/>
                <a:gd name="T20" fmla="*/ 117 w 117"/>
                <a:gd name="T21" fmla="*/ 117 h 117"/>
              </a:gdLst>
              <a:ahLst/>
              <a:cxnLst>
                <a:cxn ang="T12">
                  <a:pos x="T0" y="T1"/>
                </a:cxn>
                <a:cxn ang="T13">
                  <a:pos x="T2" y="T3"/>
                </a:cxn>
                <a:cxn ang="T14">
                  <a:pos x="T4" y="T5"/>
                </a:cxn>
                <a:cxn ang="T15">
                  <a:pos x="T6" y="T7"/>
                </a:cxn>
                <a:cxn ang="T16">
                  <a:pos x="T8" y="T9"/>
                </a:cxn>
                <a:cxn ang="T17">
                  <a:pos x="T10" y="T11"/>
                </a:cxn>
              </a:cxnLst>
              <a:rect l="T18" t="T19" r="T20" b="T21"/>
              <a:pathLst>
                <a:path w="117" h="117">
                  <a:moveTo>
                    <a:pt x="0" y="58"/>
                  </a:moveTo>
                  <a:cubicBezTo>
                    <a:pt x="0" y="26"/>
                    <a:pt x="26" y="0"/>
                    <a:pt x="59" y="0"/>
                  </a:cubicBezTo>
                  <a:cubicBezTo>
                    <a:pt x="91" y="0"/>
                    <a:pt x="117" y="26"/>
                    <a:pt x="117" y="58"/>
                  </a:cubicBezTo>
                  <a:cubicBezTo>
                    <a:pt x="117" y="58"/>
                    <a:pt x="117" y="58"/>
                    <a:pt x="117" y="58"/>
                  </a:cubicBezTo>
                  <a:cubicBezTo>
                    <a:pt x="117" y="91"/>
                    <a:pt x="91" y="117"/>
                    <a:pt x="59" y="117"/>
                  </a:cubicBezTo>
                  <a:cubicBezTo>
                    <a:pt x="26" y="117"/>
                    <a:pt x="0" y="91"/>
                    <a:pt x="0" y="58"/>
                  </a:cubicBezTo>
                </a:path>
              </a:pathLst>
            </a:custGeom>
            <a:noFill/>
            <a:ln w="20880">
              <a:solidFill>
                <a:srgbClr val="3366FF"/>
              </a:solidFill>
              <a:round/>
              <a:headEnd/>
              <a:tailEnd/>
            </a:ln>
          </p:spPr>
          <p:txBody>
            <a:bodyPr wrap="none" anchor="ctr"/>
            <a:lstStyle/>
            <a:p>
              <a:endParaRPr lang="en-US"/>
            </a:p>
          </p:txBody>
        </p:sp>
        <p:sp>
          <p:nvSpPr>
            <p:cNvPr id="105532" name="Text Box 59"/>
            <p:cNvSpPr txBox="1">
              <a:spLocks noChangeArrowheads="1"/>
            </p:cNvSpPr>
            <p:nvPr/>
          </p:nvSpPr>
          <p:spPr bwMode="auto">
            <a:xfrm>
              <a:off x="518" y="3352"/>
              <a:ext cx="173"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E</a:t>
              </a:r>
            </a:p>
          </p:txBody>
        </p:sp>
        <p:sp>
          <p:nvSpPr>
            <p:cNvPr id="105533" name="Rectangle 60"/>
            <p:cNvSpPr>
              <a:spLocks noChangeArrowheads="1"/>
            </p:cNvSpPr>
            <p:nvPr/>
          </p:nvSpPr>
          <p:spPr bwMode="auto">
            <a:xfrm>
              <a:off x="2971" y="3267"/>
              <a:ext cx="860" cy="343"/>
            </a:xfrm>
            <a:prstGeom prst="rect">
              <a:avLst/>
            </a:prstGeom>
            <a:solidFill>
              <a:srgbClr val="FFFFFF"/>
            </a:solidFill>
            <a:ln w="9525">
              <a:noFill/>
              <a:round/>
              <a:headEnd/>
              <a:tailEnd/>
            </a:ln>
          </p:spPr>
          <p:txBody>
            <a:bodyPr wrap="none" anchor="ctr"/>
            <a:lstStyle/>
            <a:p>
              <a:endParaRPr lang="en-US"/>
            </a:p>
          </p:txBody>
        </p:sp>
        <p:sp>
          <p:nvSpPr>
            <p:cNvPr id="105534" name="Rectangle 61"/>
            <p:cNvSpPr>
              <a:spLocks noChangeArrowheads="1"/>
            </p:cNvSpPr>
            <p:nvPr/>
          </p:nvSpPr>
          <p:spPr bwMode="auto">
            <a:xfrm>
              <a:off x="2971" y="3267"/>
              <a:ext cx="860" cy="343"/>
            </a:xfrm>
            <a:prstGeom prst="rect">
              <a:avLst/>
            </a:prstGeom>
            <a:noFill/>
            <a:ln w="1800">
              <a:solidFill>
                <a:srgbClr val="000000"/>
              </a:solidFill>
              <a:round/>
              <a:headEnd/>
              <a:tailEnd/>
            </a:ln>
          </p:spPr>
          <p:txBody>
            <a:bodyPr wrap="none" anchor="ctr"/>
            <a:lstStyle/>
            <a:p>
              <a:endParaRPr lang="en-US"/>
            </a:p>
          </p:txBody>
        </p:sp>
        <p:sp>
          <p:nvSpPr>
            <p:cNvPr id="105535" name="Text Box 62"/>
            <p:cNvSpPr txBox="1">
              <a:spLocks noChangeArrowheads="1"/>
            </p:cNvSpPr>
            <p:nvPr/>
          </p:nvSpPr>
          <p:spPr bwMode="auto">
            <a:xfrm>
              <a:off x="3217" y="3378"/>
              <a:ext cx="436" cy="141"/>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Decoder</a:t>
              </a:r>
            </a:p>
          </p:txBody>
        </p:sp>
        <p:sp>
          <p:nvSpPr>
            <p:cNvPr id="105536" name="Rectangle 63"/>
            <p:cNvSpPr>
              <a:spLocks noChangeArrowheads="1"/>
            </p:cNvSpPr>
            <p:nvPr/>
          </p:nvSpPr>
          <p:spPr bwMode="auto">
            <a:xfrm>
              <a:off x="1727" y="950"/>
              <a:ext cx="859" cy="343"/>
            </a:xfrm>
            <a:prstGeom prst="rect">
              <a:avLst/>
            </a:prstGeom>
            <a:solidFill>
              <a:srgbClr val="FFFFFF"/>
            </a:solidFill>
            <a:ln w="9525">
              <a:noFill/>
              <a:round/>
              <a:headEnd/>
              <a:tailEnd/>
            </a:ln>
          </p:spPr>
          <p:txBody>
            <a:bodyPr wrap="none" anchor="ctr"/>
            <a:lstStyle/>
            <a:p>
              <a:endParaRPr lang="en-US"/>
            </a:p>
          </p:txBody>
        </p:sp>
        <p:sp>
          <p:nvSpPr>
            <p:cNvPr id="105537" name="Rectangle 64"/>
            <p:cNvSpPr>
              <a:spLocks noChangeArrowheads="1"/>
            </p:cNvSpPr>
            <p:nvPr/>
          </p:nvSpPr>
          <p:spPr bwMode="auto">
            <a:xfrm>
              <a:off x="1727" y="950"/>
              <a:ext cx="859" cy="343"/>
            </a:xfrm>
            <a:prstGeom prst="rect">
              <a:avLst/>
            </a:prstGeom>
            <a:noFill/>
            <a:ln w="1800">
              <a:solidFill>
                <a:srgbClr val="000000"/>
              </a:solidFill>
              <a:round/>
              <a:headEnd/>
              <a:tailEnd/>
            </a:ln>
          </p:spPr>
          <p:txBody>
            <a:bodyPr wrap="none" anchor="ctr"/>
            <a:lstStyle/>
            <a:p>
              <a:endParaRPr lang="en-US"/>
            </a:p>
          </p:txBody>
        </p:sp>
        <p:sp>
          <p:nvSpPr>
            <p:cNvPr id="105538" name="Text Box 65"/>
            <p:cNvSpPr txBox="1">
              <a:spLocks noChangeArrowheads="1"/>
            </p:cNvSpPr>
            <p:nvPr/>
          </p:nvSpPr>
          <p:spPr bwMode="auto">
            <a:xfrm>
              <a:off x="1984" y="1003"/>
              <a:ext cx="410" cy="141"/>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Content</a:t>
              </a:r>
            </a:p>
          </p:txBody>
        </p:sp>
        <p:sp>
          <p:nvSpPr>
            <p:cNvPr id="105539" name="Text Box 66"/>
            <p:cNvSpPr txBox="1">
              <a:spLocks noChangeArrowheads="1"/>
            </p:cNvSpPr>
            <p:nvPr/>
          </p:nvSpPr>
          <p:spPr bwMode="auto">
            <a:xfrm>
              <a:off x="1957" y="1123"/>
              <a:ext cx="469"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Ingestion</a:t>
              </a:r>
            </a:p>
          </p:txBody>
        </p:sp>
        <p:sp>
          <p:nvSpPr>
            <p:cNvPr id="105540" name="Rectangle 67"/>
            <p:cNvSpPr>
              <a:spLocks noChangeArrowheads="1"/>
            </p:cNvSpPr>
            <p:nvPr/>
          </p:nvSpPr>
          <p:spPr bwMode="auto">
            <a:xfrm>
              <a:off x="1769" y="3267"/>
              <a:ext cx="859" cy="343"/>
            </a:xfrm>
            <a:prstGeom prst="rect">
              <a:avLst/>
            </a:prstGeom>
            <a:solidFill>
              <a:srgbClr val="FFFFFF"/>
            </a:solidFill>
            <a:ln w="9525">
              <a:noFill/>
              <a:round/>
              <a:headEnd/>
              <a:tailEnd/>
            </a:ln>
          </p:spPr>
          <p:txBody>
            <a:bodyPr wrap="none" anchor="ctr"/>
            <a:lstStyle/>
            <a:p>
              <a:endParaRPr lang="en-US"/>
            </a:p>
          </p:txBody>
        </p:sp>
        <p:sp>
          <p:nvSpPr>
            <p:cNvPr id="105541" name="Rectangle 68"/>
            <p:cNvSpPr>
              <a:spLocks noChangeArrowheads="1"/>
            </p:cNvSpPr>
            <p:nvPr/>
          </p:nvSpPr>
          <p:spPr bwMode="auto">
            <a:xfrm>
              <a:off x="1769" y="3267"/>
              <a:ext cx="859" cy="343"/>
            </a:xfrm>
            <a:prstGeom prst="rect">
              <a:avLst/>
            </a:prstGeom>
            <a:noFill/>
            <a:ln w="1800">
              <a:solidFill>
                <a:srgbClr val="000000"/>
              </a:solidFill>
              <a:round/>
              <a:headEnd/>
              <a:tailEnd/>
            </a:ln>
          </p:spPr>
          <p:txBody>
            <a:bodyPr wrap="none" anchor="ctr"/>
            <a:lstStyle/>
            <a:p>
              <a:endParaRPr lang="en-US"/>
            </a:p>
          </p:txBody>
        </p:sp>
        <p:sp>
          <p:nvSpPr>
            <p:cNvPr id="105542" name="Text Box 69"/>
            <p:cNvSpPr txBox="1">
              <a:spLocks noChangeArrowheads="1"/>
            </p:cNvSpPr>
            <p:nvPr/>
          </p:nvSpPr>
          <p:spPr bwMode="auto">
            <a:xfrm>
              <a:off x="1886" y="3378"/>
              <a:ext cx="718" cy="141"/>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Network Stack</a:t>
              </a:r>
            </a:p>
          </p:txBody>
        </p:sp>
        <p:sp>
          <p:nvSpPr>
            <p:cNvPr id="105543" name="Rectangle 70"/>
            <p:cNvSpPr>
              <a:spLocks noChangeArrowheads="1"/>
            </p:cNvSpPr>
            <p:nvPr/>
          </p:nvSpPr>
          <p:spPr bwMode="auto">
            <a:xfrm>
              <a:off x="4432" y="3267"/>
              <a:ext cx="859" cy="343"/>
            </a:xfrm>
            <a:prstGeom prst="rect">
              <a:avLst/>
            </a:prstGeom>
            <a:solidFill>
              <a:srgbClr val="FFFFFF"/>
            </a:solidFill>
            <a:ln w="9525">
              <a:noFill/>
              <a:round/>
              <a:headEnd/>
              <a:tailEnd/>
            </a:ln>
          </p:spPr>
          <p:txBody>
            <a:bodyPr wrap="none" anchor="ctr"/>
            <a:lstStyle/>
            <a:p>
              <a:endParaRPr lang="en-US"/>
            </a:p>
          </p:txBody>
        </p:sp>
        <p:sp>
          <p:nvSpPr>
            <p:cNvPr id="105544" name="Rectangle 71"/>
            <p:cNvSpPr>
              <a:spLocks noChangeArrowheads="1"/>
            </p:cNvSpPr>
            <p:nvPr/>
          </p:nvSpPr>
          <p:spPr bwMode="auto">
            <a:xfrm>
              <a:off x="4432" y="3267"/>
              <a:ext cx="859" cy="343"/>
            </a:xfrm>
            <a:prstGeom prst="rect">
              <a:avLst/>
            </a:prstGeom>
            <a:noFill/>
            <a:ln w="1800">
              <a:solidFill>
                <a:srgbClr val="000000"/>
              </a:solidFill>
              <a:round/>
              <a:headEnd/>
              <a:tailEnd/>
            </a:ln>
          </p:spPr>
          <p:txBody>
            <a:bodyPr wrap="none" anchor="ctr"/>
            <a:lstStyle/>
            <a:p>
              <a:endParaRPr lang="en-US"/>
            </a:p>
          </p:txBody>
        </p:sp>
        <p:sp>
          <p:nvSpPr>
            <p:cNvPr id="105545" name="Text Box 72"/>
            <p:cNvSpPr txBox="1">
              <a:spLocks noChangeArrowheads="1"/>
            </p:cNvSpPr>
            <p:nvPr/>
          </p:nvSpPr>
          <p:spPr bwMode="auto">
            <a:xfrm>
              <a:off x="4703" y="3378"/>
              <a:ext cx="386" cy="141"/>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Display</a:t>
              </a:r>
            </a:p>
          </p:txBody>
        </p:sp>
        <p:sp>
          <p:nvSpPr>
            <p:cNvPr id="105546" name="Line 73"/>
            <p:cNvSpPr>
              <a:spLocks noChangeShapeType="1"/>
            </p:cNvSpPr>
            <p:nvPr/>
          </p:nvSpPr>
          <p:spPr bwMode="auto">
            <a:xfrm>
              <a:off x="3831" y="3439"/>
              <a:ext cx="85" cy="1"/>
            </a:xfrm>
            <a:prstGeom prst="line">
              <a:avLst/>
            </a:prstGeom>
            <a:noFill/>
            <a:ln w="1800">
              <a:solidFill>
                <a:srgbClr val="000000"/>
              </a:solidFill>
              <a:miter lim="800000"/>
              <a:headEnd/>
              <a:tailEnd/>
            </a:ln>
          </p:spPr>
          <p:txBody>
            <a:bodyPr/>
            <a:lstStyle/>
            <a:p>
              <a:endParaRPr lang="en-US"/>
            </a:p>
          </p:txBody>
        </p:sp>
        <p:sp>
          <p:nvSpPr>
            <p:cNvPr id="105547" name="Line 74"/>
            <p:cNvSpPr>
              <a:spLocks noChangeShapeType="1"/>
            </p:cNvSpPr>
            <p:nvPr/>
          </p:nvSpPr>
          <p:spPr bwMode="auto">
            <a:xfrm>
              <a:off x="4088" y="3439"/>
              <a:ext cx="343" cy="1"/>
            </a:xfrm>
            <a:prstGeom prst="line">
              <a:avLst/>
            </a:prstGeom>
            <a:noFill/>
            <a:ln w="1800">
              <a:solidFill>
                <a:srgbClr val="000000"/>
              </a:solidFill>
              <a:miter lim="800000"/>
              <a:headEnd/>
              <a:tailEnd/>
            </a:ln>
          </p:spPr>
          <p:txBody>
            <a:bodyPr/>
            <a:lstStyle/>
            <a:p>
              <a:endParaRPr lang="en-US"/>
            </a:p>
          </p:txBody>
        </p:sp>
        <p:sp>
          <p:nvSpPr>
            <p:cNvPr id="105548" name="Rectangle 75"/>
            <p:cNvSpPr>
              <a:spLocks noChangeArrowheads="1"/>
            </p:cNvSpPr>
            <p:nvPr/>
          </p:nvSpPr>
          <p:spPr bwMode="auto">
            <a:xfrm>
              <a:off x="395" y="950"/>
              <a:ext cx="859" cy="343"/>
            </a:xfrm>
            <a:prstGeom prst="rect">
              <a:avLst/>
            </a:prstGeom>
            <a:solidFill>
              <a:srgbClr val="FFFFFF"/>
            </a:solidFill>
            <a:ln w="9525">
              <a:noFill/>
              <a:round/>
              <a:headEnd/>
              <a:tailEnd/>
            </a:ln>
          </p:spPr>
          <p:txBody>
            <a:bodyPr wrap="none" anchor="ctr"/>
            <a:lstStyle/>
            <a:p>
              <a:endParaRPr lang="en-US"/>
            </a:p>
          </p:txBody>
        </p:sp>
        <p:sp>
          <p:nvSpPr>
            <p:cNvPr id="105549" name="Rectangle 76"/>
            <p:cNvSpPr>
              <a:spLocks noChangeArrowheads="1"/>
            </p:cNvSpPr>
            <p:nvPr/>
          </p:nvSpPr>
          <p:spPr bwMode="auto">
            <a:xfrm>
              <a:off x="395" y="950"/>
              <a:ext cx="859" cy="343"/>
            </a:xfrm>
            <a:prstGeom prst="rect">
              <a:avLst/>
            </a:prstGeom>
            <a:noFill/>
            <a:ln w="1800">
              <a:solidFill>
                <a:srgbClr val="000000"/>
              </a:solidFill>
              <a:round/>
              <a:headEnd/>
              <a:tailEnd/>
            </a:ln>
          </p:spPr>
          <p:txBody>
            <a:bodyPr wrap="none" anchor="ctr"/>
            <a:lstStyle/>
            <a:p>
              <a:endParaRPr lang="en-US"/>
            </a:p>
          </p:txBody>
        </p:sp>
        <p:sp>
          <p:nvSpPr>
            <p:cNvPr id="105550" name="Text Box 77"/>
            <p:cNvSpPr txBox="1">
              <a:spLocks noChangeArrowheads="1"/>
            </p:cNvSpPr>
            <p:nvPr/>
          </p:nvSpPr>
          <p:spPr bwMode="auto">
            <a:xfrm>
              <a:off x="489" y="1003"/>
              <a:ext cx="768" cy="141"/>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Content Source</a:t>
              </a:r>
            </a:p>
          </p:txBody>
        </p:sp>
        <p:sp>
          <p:nvSpPr>
            <p:cNvPr id="105551" name="Text Box 78"/>
            <p:cNvSpPr txBox="1">
              <a:spLocks noChangeArrowheads="1"/>
            </p:cNvSpPr>
            <p:nvPr/>
          </p:nvSpPr>
          <p:spPr bwMode="auto">
            <a:xfrm>
              <a:off x="667" y="1123"/>
              <a:ext cx="186"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i="1">
                  <a:solidFill>
                    <a:srgbClr val="000000"/>
                  </a:solidFill>
                  <a:ea typeface="Arial Unicode MS" pitchFamily="34" charset="-128"/>
                  <a:cs typeface="Times New Roman" pitchFamily="18" charset="0"/>
                </a:rPr>
                <a:t>Off</a:t>
              </a:r>
            </a:p>
          </p:txBody>
        </p:sp>
        <p:sp>
          <p:nvSpPr>
            <p:cNvPr id="105552" name="Text Box 79"/>
            <p:cNvSpPr txBox="1">
              <a:spLocks noChangeArrowheads="1"/>
            </p:cNvSpPr>
            <p:nvPr/>
          </p:nvSpPr>
          <p:spPr bwMode="auto">
            <a:xfrm>
              <a:off x="799" y="1123"/>
              <a:ext cx="82"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i="1">
                  <a:solidFill>
                    <a:srgbClr val="000000"/>
                  </a:solidFill>
                  <a:ea typeface="Arial Unicode MS" pitchFamily="34" charset="-128"/>
                  <a:cs typeface="Times New Roman" pitchFamily="18" charset="0"/>
                </a:rPr>
                <a:t>-</a:t>
              </a:r>
            </a:p>
          </p:txBody>
        </p:sp>
        <p:sp>
          <p:nvSpPr>
            <p:cNvPr id="105553" name="Text Box 80"/>
            <p:cNvSpPr txBox="1">
              <a:spLocks noChangeArrowheads="1"/>
            </p:cNvSpPr>
            <p:nvPr/>
          </p:nvSpPr>
          <p:spPr bwMode="auto">
            <a:xfrm>
              <a:off x="830" y="1123"/>
              <a:ext cx="208"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i="1">
                  <a:solidFill>
                    <a:srgbClr val="000000"/>
                  </a:solidFill>
                  <a:ea typeface="Arial Unicode MS" pitchFamily="34" charset="-128"/>
                  <a:cs typeface="Times New Roman" pitchFamily="18" charset="0"/>
                </a:rPr>
                <a:t>line</a:t>
              </a:r>
            </a:p>
          </p:txBody>
        </p:sp>
        <p:sp>
          <p:nvSpPr>
            <p:cNvPr id="105554" name="Freeform 81"/>
            <p:cNvSpPr>
              <a:spLocks noChangeArrowheads="1"/>
            </p:cNvSpPr>
            <p:nvPr/>
          </p:nvSpPr>
          <p:spPr bwMode="auto">
            <a:xfrm>
              <a:off x="2585" y="1120"/>
              <a:ext cx="254" cy="4"/>
            </a:xfrm>
            <a:custGeom>
              <a:avLst/>
              <a:gdLst>
                <a:gd name="T0" fmla="*/ 0 w 896"/>
                <a:gd name="T1" fmla="*/ 0 h 16"/>
                <a:gd name="T2" fmla="*/ 0 w 896"/>
                <a:gd name="T3" fmla="*/ 0 h 16"/>
                <a:gd name="T4" fmla="*/ 0 w 896"/>
                <a:gd name="T5" fmla="*/ 0 h 16"/>
                <a:gd name="T6" fmla="*/ 0 w 896"/>
                <a:gd name="T7" fmla="*/ 0 h 16"/>
                <a:gd name="T8" fmla="*/ 0 w 896"/>
                <a:gd name="T9" fmla="*/ 0 h 16"/>
                <a:gd name="T10" fmla="*/ 0 w 896"/>
                <a:gd name="T11" fmla="*/ 0 h 16"/>
                <a:gd name="T12" fmla="*/ 0 w 896"/>
                <a:gd name="T13" fmla="*/ 0 h 16"/>
                <a:gd name="T14" fmla="*/ 0 w 896"/>
                <a:gd name="T15" fmla="*/ 0 h 16"/>
                <a:gd name="T16" fmla="*/ 0 w 896"/>
                <a:gd name="T17" fmla="*/ 0 h 16"/>
                <a:gd name="T18" fmla="*/ 0 w 896"/>
                <a:gd name="T19" fmla="*/ 0 h 16"/>
                <a:gd name="T20" fmla="*/ 0 w 896"/>
                <a:gd name="T21" fmla="*/ 0 h 16"/>
                <a:gd name="T22" fmla="*/ 0 w 896"/>
                <a:gd name="T23" fmla="*/ 0 h 16"/>
                <a:gd name="T24" fmla="*/ 0 w 896"/>
                <a:gd name="T25" fmla="*/ 0 h 16"/>
                <a:gd name="T26" fmla="*/ 0 w 896"/>
                <a:gd name="T27" fmla="*/ 0 h 16"/>
                <a:gd name="T28" fmla="*/ 0 w 896"/>
                <a:gd name="T29" fmla="*/ 0 h 16"/>
                <a:gd name="T30" fmla="*/ 0 w 896"/>
                <a:gd name="T31" fmla="*/ 0 h 16"/>
                <a:gd name="T32" fmla="*/ 0 w 896"/>
                <a:gd name="T33" fmla="*/ 0 h 16"/>
                <a:gd name="T34" fmla="*/ 0 w 896"/>
                <a:gd name="T35" fmla="*/ 0 h 16"/>
                <a:gd name="T36" fmla="*/ 0 w 896"/>
                <a:gd name="T37" fmla="*/ 0 h 16"/>
                <a:gd name="T38" fmla="*/ 0 w 896"/>
                <a:gd name="T39" fmla="*/ 0 h 16"/>
                <a:gd name="T40" fmla="*/ 0 w 896"/>
                <a:gd name="T41" fmla="*/ 0 h 16"/>
                <a:gd name="T42" fmla="*/ 0 w 896"/>
                <a:gd name="T43" fmla="*/ 0 h 16"/>
                <a:gd name="T44" fmla="*/ 0 w 896"/>
                <a:gd name="T45" fmla="*/ 0 h 16"/>
                <a:gd name="T46" fmla="*/ 0 w 896"/>
                <a:gd name="T47" fmla="*/ 0 h 16"/>
                <a:gd name="T48" fmla="*/ 0 w 896"/>
                <a:gd name="T49" fmla="*/ 0 h 16"/>
                <a:gd name="T50" fmla="*/ 0 w 896"/>
                <a:gd name="T51" fmla="*/ 0 h 16"/>
                <a:gd name="T52" fmla="*/ 0 w 896"/>
                <a:gd name="T53" fmla="*/ 0 h 16"/>
                <a:gd name="T54" fmla="*/ 0 w 896"/>
                <a:gd name="T55" fmla="*/ 0 h 16"/>
                <a:gd name="T56" fmla="*/ 0 w 896"/>
                <a:gd name="T57" fmla="*/ 0 h 16"/>
                <a:gd name="T58" fmla="*/ 0 w 896"/>
                <a:gd name="T59" fmla="*/ 0 h 16"/>
                <a:gd name="T60" fmla="*/ 0 w 896"/>
                <a:gd name="T61" fmla="*/ 0 h 16"/>
                <a:gd name="T62" fmla="*/ 0 w 896"/>
                <a:gd name="T63" fmla="*/ 0 h 16"/>
                <a:gd name="T64" fmla="*/ 0 w 896"/>
                <a:gd name="T65" fmla="*/ 0 h 16"/>
                <a:gd name="T66" fmla="*/ 0 w 896"/>
                <a:gd name="T67" fmla="*/ 0 h 16"/>
                <a:gd name="T68" fmla="*/ 0 w 896"/>
                <a:gd name="T69" fmla="*/ 0 h 1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896"/>
                <a:gd name="T106" fmla="*/ 0 h 16"/>
                <a:gd name="T107" fmla="*/ 896 w 896"/>
                <a:gd name="T108" fmla="*/ 16 h 1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896" h="16">
                  <a:moveTo>
                    <a:pt x="8" y="0"/>
                  </a:moveTo>
                  <a:lnTo>
                    <a:pt x="120" y="0"/>
                  </a:lnTo>
                  <a:cubicBezTo>
                    <a:pt x="124" y="0"/>
                    <a:pt x="128" y="4"/>
                    <a:pt x="128" y="8"/>
                  </a:cubicBezTo>
                  <a:cubicBezTo>
                    <a:pt x="128" y="12"/>
                    <a:pt x="124" y="16"/>
                    <a:pt x="120" y="16"/>
                  </a:cubicBezTo>
                  <a:lnTo>
                    <a:pt x="8" y="16"/>
                  </a:lnTo>
                  <a:cubicBezTo>
                    <a:pt x="3" y="16"/>
                    <a:pt x="0" y="12"/>
                    <a:pt x="0" y="8"/>
                  </a:cubicBezTo>
                  <a:cubicBezTo>
                    <a:pt x="0" y="4"/>
                    <a:pt x="3" y="0"/>
                    <a:pt x="8" y="0"/>
                  </a:cubicBezTo>
                  <a:close/>
                  <a:moveTo>
                    <a:pt x="200" y="0"/>
                  </a:moveTo>
                  <a:lnTo>
                    <a:pt x="312" y="0"/>
                  </a:lnTo>
                  <a:cubicBezTo>
                    <a:pt x="316" y="0"/>
                    <a:pt x="320" y="4"/>
                    <a:pt x="320" y="8"/>
                  </a:cubicBezTo>
                  <a:cubicBezTo>
                    <a:pt x="320" y="12"/>
                    <a:pt x="316" y="16"/>
                    <a:pt x="312" y="16"/>
                  </a:cubicBezTo>
                  <a:lnTo>
                    <a:pt x="200" y="16"/>
                  </a:lnTo>
                  <a:cubicBezTo>
                    <a:pt x="195" y="16"/>
                    <a:pt x="192" y="12"/>
                    <a:pt x="192" y="8"/>
                  </a:cubicBezTo>
                  <a:cubicBezTo>
                    <a:pt x="192" y="4"/>
                    <a:pt x="195" y="0"/>
                    <a:pt x="200" y="0"/>
                  </a:cubicBezTo>
                  <a:close/>
                  <a:moveTo>
                    <a:pt x="392" y="0"/>
                  </a:moveTo>
                  <a:lnTo>
                    <a:pt x="504" y="0"/>
                  </a:lnTo>
                  <a:cubicBezTo>
                    <a:pt x="508" y="0"/>
                    <a:pt x="512" y="4"/>
                    <a:pt x="512" y="8"/>
                  </a:cubicBezTo>
                  <a:cubicBezTo>
                    <a:pt x="512" y="12"/>
                    <a:pt x="508" y="16"/>
                    <a:pt x="504" y="16"/>
                  </a:cubicBezTo>
                  <a:lnTo>
                    <a:pt x="392" y="16"/>
                  </a:lnTo>
                  <a:cubicBezTo>
                    <a:pt x="387" y="16"/>
                    <a:pt x="384" y="12"/>
                    <a:pt x="384" y="8"/>
                  </a:cubicBezTo>
                  <a:cubicBezTo>
                    <a:pt x="384" y="4"/>
                    <a:pt x="387" y="0"/>
                    <a:pt x="392" y="0"/>
                  </a:cubicBezTo>
                  <a:close/>
                  <a:moveTo>
                    <a:pt x="584" y="0"/>
                  </a:moveTo>
                  <a:lnTo>
                    <a:pt x="696" y="0"/>
                  </a:lnTo>
                  <a:cubicBezTo>
                    <a:pt x="700" y="0"/>
                    <a:pt x="704" y="4"/>
                    <a:pt x="704" y="8"/>
                  </a:cubicBezTo>
                  <a:cubicBezTo>
                    <a:pt x="704" y="12"/>
                    <a:pt x="700" y="16"/>
                    <a:pt x="696" y="16"/>
                  </a:cubicBezTo>
                  <a:lnTo>
                    <a:pt x="584" y="16"/>
                  </a:lnTo>
                  <a:cubicBezTo>
                    <a:pt x="579" y="16"/>
                    <a:pt x="576" y="12"/>
                    <a:pt x="576" y="8"/>
                  </a:cubicBezTo>
                  <a:cubicBezTo>
                    <a:pt x="576" y="4"/>
                    <a:pt x="579" y="0"/>
                    <a:pt x="584" y="0"/>
                  </a:cubicBezTo>
                  <a:close/>
                  <a:moveTo>
                    <a:pt x="776" y="0"/>
                  </a:moveTo>
                  <a:lnTo>
                    <a:pt x="888" y="0"/>
                  </a:lnTo>
                  <a:cubicBezTo>
                    <a:pt x="892" y="0"/>
                    <a:pt x="896" y="4"/>
                    <a:pt x="896" y="8"/>
                  </a:cubicBezTo>
                  <a:cubicBezTo>
                    <a:pt x="896" y="12"/>
                    <a:pt x="892" y="16"/>
                    <a:pt x="888" y="16"/>
                  </a:cubicBezTo>
                  <a:lnTo>
                    <a:pt x="776" y="16"/>
                  </a:lnTo>
                  <a:cubicBezTo>
                    <a:pt x="771" y="16"/>
                    <a:pt x="768" y="12"/>
                    <a:pt x="768" y="8"/>
                  </a:cubicBezTo>
                  <a:cubicBezTo>
                    <a:pt x="768" y="4"/>
                    <a:pt x="771" y="0"/>
                    <a:pt x="776" y="0"/>
                  </a:cubicBezTo>
                  <a:close/>
                </a:path>
              </a:pathLst>
            </a:custGeom>
            <a:solidFill>
              <a:srgbClr val="000000"/>
            </a:solidFill>
            <a:ln w="5040">
              <a:solidFill>
                <a:srgbClr val="000000"/>
              </a:solidFill>
              <a:bevel/>
              <a:headEnd/>
              <a:tailEnd/>
            </a:ln>
          </p:spPr>
          <p:txBody>
            <a:bodyPr wrap="none" anchor="ctr"/>
            <a:lstStyle/>
            <a:p>
              <a:endParaRPr lang="en-US"/>
            </a:p>
          </p:txBody>
        </p:sp>
        <p:sp>
          <p:nvSpPr>
            <p:cNvPr id="105555" name="Freeform 82"/>
            <p:cNvSpPr>
              <a:spLocks noChangeArrowheads="1"/>
            </p:cNvSpPr>
            <p:nvPr/>
          </p:nvSpPr>
          <p:spPr bwMode="auto">
            <a:xfrm>
              <a:off x="2836" y="1106"/>
              <a:ext cx="50" cy="34"/>
            </a:xfrm>
            <a:custGeom>
              <a:avLst/>
              <a:gdLst>
                <a:gd name="T0" fmla="*/ 0 w 34"/>
                <a:gd name="T1" fmla="*/ 0 h 23"/>
                <a:gd name="T2" fmla="*/ 509 w 34"/>
                <a:gd name="T3" fmla="*/ 169 h 23"/>
                <a:gd name="T4" fmla="*/ 0 w 34"/>
                <a:gd name="T5" fmla="*/ 352 h 23"/>
                <a:gd name="T6" fmla="*/ 0 w 34"/>
                <a:gd name="T7" fmla="*/ 0 h 23"/>
                <a:gd name="T8" fmla="*/ 0 60000 65536"/>
                <a:gd name="T9" fmla="*/ 0 60000 65536"/>
                <a:gd name="T10" fmla="*/ 0 60000 65536"/>
                <a:gd name="T11" fmla="*/ 0 60000 65536"/>
                <a:gd name="T12" fmla="*/ 0 w 34"/>
                <a:gd name="T13" fmla="*/ 0 h 23"/>
                <a:gd name="T14" fmla="*/ 34 w 34"/>
                <a:gd name="T15" fmla="*/ 23 h 23"/>
              </a:gdLst>
              <a:ahLst/>
              <a:cxnLst>
                <a:cxn ang="T8">
                  <a:pos x="T0" y="T1"/>
                </a:cxn>
                <a:cxn ang="T9">
                  <a:pos x="T2" y="T3"/>
                </a:cxn>
                <a:cxn ang="T10">
                  <a:pos x="T4" y="T5"/>
                </a:cxn>
                <a:cxn ang="T11">
                  <a:pos x="T6" y="T7"/>
                </a:cxn>
              </a:cxnLst>
              <a:rect l="T12" t="T13" r="T14" b="T15"/>
              <a:pathLst>
                <a:path w="34" h="23">
                  <a:moveTo>
                    <a:pt x="0" y="0"/>
                  </a:moveTo>
                  <a:lnTo>
                    <a:pt x="34" y="11"/>
                  </a:lnTo>
                  <a:lnTo>
                    <a:pt x="0" y="23"/>
                  </a:lnTo>
                  <a:lnTo>
                    <a:pt x="0" y="0"/>
                  </a:lnTo>
                  <a:close/>
                </a:path>
              </a:pathLst>
            </a:custGeom>
            <a:solidFill>
              <a:srgbClr val="000000"/>
            </a:solidFill>
            <a:ln w="9525">
              <a:noFill/>
              <a:round/>
              <a:headEnd/>
              <a:tailEnd/>
            </a:ln>
          </p:spPr>
          <p:txBody>
            <a:bodyPr wrap="none" anchor="ctr"/>
            <a:lstStyle/>
            <a:p>
              <a:endParaRPr lang="en-US"/>
            </a:p>
          </p:txBody>
        </p:sp>
        <p:sp>
          <p:nvSpPr>
            <p:cNvPr id="105556" name="Freeform 83"/>
            <p:cNvSpPr>
              <a:spLocks noChangeArrowheads="1"/>
            </p:cNvSpPr>
            <p:nvPr/>
          </p:nvSpPr>
          <p:spPr bwMode="auto">
            <a:xfrm>
              <a:off x="4775" y="1381"/>
              <a:ext cx="172" cy="172"/>
            </a:xfrm>
            <a:custGeom>
              <a:avLst/>
              <a:gdLst>
                <a:gd name="T0" fmla="*/ 0 w 605"/>
                <a:gd name="T1" fmla="*/ 0 h 605"/>
                <a:gd name="T2" fmla="*/ 0 w 605"/>
                <a:gd name="T3" fmla="*/ 0 h 605"/>
                <a:gd name="T4" fmla="*/ 0 w 605"/>
                <a:gd name="T5" fmla="*/ 0 h 605"/>
                <a:gd name="T6" fmla="*/ 0 w 605"/>
                <a:gd name="T7" fmla="*/ 0 h 605"/>
                <a:gd name="T8" fmla="*/ 0 w 605"/>
                <a:gd name="T9" fmla="*/ 0 h 605"/>
                <a:gd name="T10" fmla="*/ 0 w 605"/>
                <a:gd name="T11" fmla="*/ 0 h 605"/>
                <a:gd name="T12" fmla="*/ 0 60000 65536"/>
                <a:gd name="T13" fmla="*/ 0 60000 65536"/>
                <a:gd name="T14" fmla="*/ 0 60000 65536"/>
                <a:gd name="T15" fmla="*/ 0 60000 65536"/>
                <a:gd name="T16" fmla="*/ 0 60000 65536"/>
                <a:gd name="T17" fmla="*/ 0 60000 65536"/>
                <a:gd name="T18" fmla="*/ 0 w 605"/>
                <a:gd name="T19" fmla="*/ 0 h 605"/>
                <a:gd name="T20" fmla="*/ 605 w 605"/>
                <a:gd name="T21" fmla="*/ 605 h 605"/>
              </a:gdLst>
              <a:ahLst/>
              <a:cxnLst>
                <a:cxn ang="T12">
                  <a:pos x="T0" y="T1"/>
                </a:cxn>
                <a:cxn ang="T13">
                  <a:pos x="T2" y="T3"/>
                </a:cxn>
                <a:cxn ang="T14">
                  <a:pos x="T4" y="T5"/>
                </a:cxn>
                <a:cxn ang="T15">
                  <a:pos x="T6" y="T7"/>
                </a:cxn>
                <a:cxn ang="T16">
                  <a:pos x="T8" y="T9"/>
                </a:cxn>
                <a:cxn ang="T17">
                  <a:pos x="T10" y="T11"/>
                </a:cxn>
              </a:cxnLst>
              <a:rect l="T18" t="T19" r="T20" b="T21"/>
              <a:pathLst>
                <a:path w="605" h="605">
                  <a:moveTo>
                    <a:pt x="0" y="302"/>
                  </a:moveTo>
                  <a:cubicBezTo>
                    <a:pt x="0" y="135"/>
                    <a:pt x="135" y="0"/>
                    <a:pt x="302" y="0"/>
                  </a:cubicBezTo>
                  <a:cubicBezTo>
                    <a:pt x="469" y="0"/>
                    <a:pt x="605" y="135"/>
                    <a:pt x="605" y="302"/>
                  </a:cubicBezTo>
                  <a:cubicBezTo>
                    <a:pt x="605" y="302"/>
                    <a:pt x="605" y="302"/>
                    <a:pt x="605" y="302"/>
                  </a:cubicBezTo>
                  <a:cubicBezTo>
                    <a:pt x="605" y="469"/>
                    <a:pt x="469" y="605"/>
                    <a:pt x="302" y="605"/>
                  </a:cubicBezTo>
                  <a:cubicBezTo>
                    <a:pt x="135" y="605"/>
                    <a:pt x="0" y="469"/>
                    <a:pt x="0" y="302"/>
                  </a:cubicBezTo>
                </a:path>
              </a:pathLst>
            </a:custGeom>
            <a:solidFill>
              <a:srgbClr val="99CCFF"/>
            </a:solidFill>
            <a:ln w="9360">
              <a:solidFill>
                <a:srgbClr val="000000"/>
              </a:solidFill>
              <a:round/>
              <a:headEnd/>
              <a:tailEnd/>
            </a:ln>
          </p:spPr>
          <p:txBody>
            <a:bodyPr wrap="none" anchor="ctr"/>
            <a:lstStyle/>
            <a:p>
              <a:endParaRPr lang="en-US"/>
            </a:p>
          </p:txBody>
        </p:sp>
        <p:sp>
          <p:nvSpPr>
            <p:cNvPr id="105557" name="Freeform 84"/>
            <p:cNvSpPr>
              <a:spLocks noChangeArrowheads="1"/>
            </p:cNvSpPr>
            <p:nvPr/>
          </p:nvSpPr>
          <p:spPr bwMode="auto">
            <a:xfrm>
              <a:off x="4775" y="1381"/>
              <a:ext cx="172" cy="172"/>
            </a:xfrm>
            <a:custGeom>
              <a:avLst/>
              <a:gdLst>
                <a:gd name="T0" fmla="*/ 0 w 117"/>
                <a:gd name="T1" fmla="*/ 859 h 117"/>
                <a:gd name="T2" fmla="*/ 878 w 117"/>
                <a:gd name="T3" fmla="*/ 0 h 117"/>
                <a:gd name="T4" fmla="*/ 1738 w 117"/>
                <a:gd name="T5" fmla="*/ 859 h 117"/>
                <a:gd name="T6" fmla="*/ 1738 w 117"/>
                <a:gd name="T7" fmla="*/ 859 h 117"/>
                <a:gd name="T8" fmla="*/ 878 w 117"/>
                <a:gd name="T9" fmla="*/ 1738 h 117"/>
                <a:gd name="T10" fmla="*/ 0 w 117"/>
                <a:gd name="T11" fmla="*/ 859 h 117"/>
                <a:gd name="T12" fmla="*/ 0 60000 65536"/>
                <a:gd name="T13" fmla="*/ 0 60000 65536"/>
                <a:gd name="T14" fmla="*/ 0 60000 65536"/>
                <a:gd name="T15" fmla="*/ 0 60000 65536"/>
                <a:gd name="T16" fmla="*/ 0 60000 65536"/>
                <a:gd name="T17" fmla="*/ 0 60000 65536"/>
                <a:gd name="T18" fmla="*/ 0 w 117"/>
                <a:gd name="T19" fmla="*/ 0 h 117"/>
                <a:gd name="T20" fmla="*/ 117 w 117"/>
                <a:gd name="T21" fmla="*/ 117 h 117"/>
              </a:gdLst>
              <a:ahLst/>
              <a:cxnLst>
                <a:cxn ang="T12">
                  <a:pos x="T0" y="T1"/>
                </a:cxn>
                <a:cxn ang="T13">
                  <a:pos x="T2" y="T3"/>
                </a:cxn>
                <a:cxn ang="T14">
                  <a:pos x="T4" y="T5"/>
                </a:cxn>
                <a:cxn ang="T15">
                  <a:pos x="T6" y="T7"/>
                </a:cxn>
                <a:cxn ang="T16">
                  <a:pos x="T8" y="T9"/>
                </a:cxn>
                <a:cxn ang="T17">
                  <a:pos x="T10" y="T11"/>
                </a:cxn>
              </a:cxnLst>
              <a:rect l="T18" t="T19" r="T20" b="T21"/>
              <a:pathLst>
                <a:path w="117" h="117">
                  <a:moveTo>
                    <a:pt x="0" y="58"/>
                  </a:moveTo>
                  <a:cubicBezTo>
                    <a:pt x="0" y="26"/>
                    <a:pt x="27" y="0"/>
                    <a:pt x="59" y="0"/>
                  </a:cubicBezTo>
                  <a:cubicBezTo>
                    <a:pt x="91" y="0"/>
                    <a:pt x="117" y="26"/>
                    <a:pt x="117" y="58"/>
                  </a:cubicBezTo>
                  <a:cubicBezTo>
                    <a:pt x="117" y="58"/>
                    <a:pt x="117" y="58"/>
                    <a:pt x="117" y="58"/>
                  </a:cubicBezTo>
                  <a:cubicBezTo>
                    <a:pt x="117" y="91"/>
                    <a:pt x="91" y="117"/>
                    <a:pt x="59" y="117"/>
                  </a:cubicBezTo>
                  <a:cubicBezTo>
                    <a:pt x="27" y="117"/>
                    <a:pt x="0" y="91"/>
                    <a:pt x="0" y="58"/>
                  </a:cubicBezTo>
                </a:path>
              </a:pathLst>
            </a:custGeom>
            <a:noFill/>
            <a:ln w="20880">
              <a:solidFill>
                <a:srgbClr val="3366FF"/>
              </a:solidFill>
              <a:round/>
              <a:headEnd/>
              <a:tailEnd/>
            </a:ln>
          </p:spPr>
          <p:txBody>
            <a:bodyPr wrap="none" anchor="ctr"/>
            <a:lstStyle/>
            <a:p>
              <a:endParaRPr lang="en-US"/>
            </a:p>
          </p:txBody>
        </p:sp>
        <p:sp>
          <p:nvSpPr>
            <p:cNvPr id="105558" name="Text Box 85"/>
            <p:cNvSpPr txBox="1">
              <a:spLocks noChangeArrowheads="1"/>
            </p:cNvSpPr>
            <p:nvPr/>
          </p:nvSpPr>
          <p:spPr bwMode="auto">
            <a:xfrm>
              <a:off x="4812" y="1377"/>
              <a:ext cx="173"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B</a:t>
              </a:r>
            </a:p>
          </p:txBody>
        </p:sp>
        <p:sp>
          <p:nvSpPr>
            <p:cNvPr id="105559" name="Freeform 86"/>
            <p:cNvSpPr>
              <a:spLocks noChangeArrowheads="1"/>
            </p:cNvSpPr>
            <p:nvPr/>
          </p:nvSpPr>
          <p:spPr bwMode="auto">
            <a:xfrm>
              <a:off x="4775" y="2408"/>
              <a:ext cx="172" cy="172"/>
            </a:xfrm>
            <a:custGeom>
              <a:avLst/>
              <a:gdLst>
                <a:gd name="T0" fmla="*/ 0 w 605"/>
                <a:gd name="T1" fmla="*/ 0 h 605"/>
                <a:gd name="T2" fmla="*/ 0 w 605"/>
                <a:gd name="T3" fmla="*/ 0 h 605"/>
                <a:gd name="T4" fmla="*/ 0 w 605"/>
                <a:gd name="T5" fmla="*/ 0 h 605"/>
                <a:gd name="T6" fmla="*/ 0 w 605"/>
                <a:gd name="T7" fmla="*/ 0 h 605"/>
                <a:gd name="T8" fmla="*/ 0 w 605"/>
                <a:gd name="T9" fmla="*/ 0 h 605"/>
                <a:gd name="T10" fmla="*/ 0 w 605"/>
                <a:gd name="T11" fmla="*/ 0 h 605"/>
                <a:gd name="T12" fmla="*/ 0 60000 65536"/>
                <a:gd name="T13" fmla="*/ 0 60000 65536"/>
                <a:gd name="T14" fmla="*/ 0 60000 65536"/>
                <a:gd name="T15" fmla="*/ 0 60000 65536"/>
                <a:gd name="T16" fmla="*/ 0 60000 65536"/>
                <a:gd name="T17" fmla="*/ 0 60000 65536"/>
                <a:gd name="T18" fmla="*/ 0 w 605"/>
                <a:gd name="T19" fmla="*/ 0 h 605"/>
                <a:gd name="T20" fmla="*/ 605 w 605"/>
                <a:gd name="T21" fmla="*/ 605 h 605"/>
              </a:gdLst>
              <a:ahLst/>
              <a:cxnLst>
                <a:cxn ang="T12">
                  <a:pos x="T0" y="T1"/>
                </a:cxn>
                <a:cxn ang="T13">
                  <a:pos x="T2" y="T3"/>
                </a:cxn>
                <a:cxn ang="T14">
                  <a:pos x="T4" y="T5"/>
                </a:cxn>
                <a:cxn ang="T15">
                  <a:pos x="T6" y="T7"/>
                </a:cxn>
                <a:cxn ang="T16">
                  <a:pos x="T8" y="T9"/>
                </a:cxn>
                <a:cxn ang="T17">
                  <a:pos x="T10" y="T11"/>
                </a:cxn>
              </a:cxnLst>
              <a:rect l="T18" t="T19" r="T20" b="T21"/>
              <a:pathLst>
                <a:path w="605" h="605">
                  <a:moveTo>
                    <a:pt x="0" y="303"/>
                  </a:moveTo>
                  <a:cubicBezTo>
                    <a:pt x="0" y="136"/>
                    <a:pt x="135" y="0"/>
                    <a:pt x="302" y="0"/>
                  </a:cubicBezTo>
                  <a:cubicBezTo>
                    <a:pt x="469" y="0"/>
                    <a:pt x="605" y="136"/>
                    <a:pt x="605" y="303"/>
                  </a:cubicBezTo>
                  <a:cubicBezTo>
                    <a:pt x="605" y="303"/>
                    <a:pt x="605" y="303"/>
                    <a:pt x="605" y="303"/>
                  </a:cubicBezTo>
                  <a:cubicBezTo>
                    <a:pt x="605" y="470"/>
                    <a:pt x="469" y="605"/>
                    <a:pt x="302" y="605"/>
                  </a:cubicBezTo>
                  <a:cubicBezTo>
                    <a:pt x="135" y="605"/>
                    <a:pt x="0" y="470"/>
                    <a:pt x="0" y="303"/>
                  </a:cubicBezTo>
                </a:path>
              </a:pathLst>
            </a:custGeom>
            <a:solidFill>
              <a:srgbClr val="99CCFF"/>
            </a:solidFill>
            <a:ln w="9360">
              <a:solidFill>
                <a:srgbClr val="000000"/>
              </a:solidFill>
              <a:round/>
              <a:headEnd/>
              <a:tailEnd/>
            </a:ln>
          </p:spPr>
          <p:txBody>
            <a:bodyPr wrap="none" anchor="ctr"/>
            <a:lstStyle/>
            <a:p>
              <a:endParaRPr lang="en-US"/>
            </a:p>
          </p:txBody>
        </p:sp>
        <p:sp>
          <p:nvSpPr>
            <p:cNvPr id="105560" name="Freeform 87"/>
            <p:cNvSpPr>
              <a:spLocks noChangeArrowheads="1"/>
            </p:cNvSpPr>
            <p:nvPr/>
          </p:nvSpPr>
          <p:spPr bwMode="auto">
            <a:xfrm>
              <a:off x="4775" y="2408"/>
              <a:ext cx="172" cy="172"/>
            </a:xfrm>
            <a:custGeom>
              <a:avLst/>
              <a:gdLst>
                <a:gd name="T0" fmla="*/ 0 w 117"/>
                <a:gd name="T1" fmla="*/ 878 h 117"/>
                <a:gd name="T2" fmla="*/ 878 w 117"/>
                <a:gd name="T3" fmla="*/ 0 h 117"/>
                <a:gd name="T4" fmla="*/ 1738 w 117"/>
                <a:gd name="T5" fmla="*/ 878 h 117"/>
                <a:gd name="T6" fmla="*/ 1738 w 117"/>
                <a:gd name="T7" fmla="*/ 878 h 117"/>
                <a:gd name="T8" fmla="*/ 878 w 117"/>
                <a:gd name="T9" fmla="*/ 1738 h 117"/>
                <a:gd name="T10" fmla="*/ 0 w 117"/>
                <a:gd name="T11" fmla="*/ 878 h 117"/>
                <a:gd name="T12" fmla="*/ 0 60000 65536"/>
                <a:gd name="T13" fmla="*/ 0 60000 65536"/>
                <a:gd name="T14" fmla="*/ 0 60000 65536"/>
                <a:gd name="T15" fmla="*/ 0 60000 65536"/>
                <a:gd name="T16" fmla="*/ 0 60000 65536"/>
                <a:gd name="T17" fmla="*/ 0 60000 65536"/>
                <a:gd name="T18" fmla="*/ 0 w 117"/>
                <a:gd name="T19" fmla="*/ 0 h 117"/>
                <a:gd name="T20" fmla="*/ 117 w 117"/>
                <a:gd name="T21" fmla="*/ 117 h 117"/>
              </a:gdLst>
              <a:ahLst/>
              <a:cxnLst>
                <a:cxn ang="T12">
                  <a:pos x="T0" y="T1"/>
                </a:cxn>
                <a:cxn ang="T13">
                  <a:pos x="T2" y="T3"/>
                </a:cxn>
                <a:cxn ang="T14">
                  <a:pos x="T4" y="T5"/>
                </a:cxn>
                <a:cxn ang="T15">
                  <a:pos x="T6" y="T7"/>
                </a:cxn>
                <a:cxn ang="T16">
                  <a:pos x="T8" y="T9"/>
                </a:cxn>
                <a:cxn ang="T17">
                  <a:pos x="T10" y="T11"/>
                </a:cxn>
              </a:cxnLst>
              <a:rect l="T18" t="T19" r="T20" b="T21"/>
              <a:pathLst>
                <a:path w="117" h="117">
                  <a:moveTo>
                    <a:pt x="0" y="59"/>
                  </a:moveTo>
                  <a:cubicBezTo>
                    <a:pt x="0" y="27"/>
                    <a:pt x="27" y="0"/>
                    <a:pt x="59" y="0"/>
                  </a:cubicBezTo>
                  <a:cubicBezTo>
                    <a:pt x="91" y="0"/>
                    <a:pt x="117" y="27"/>
                    <a:pt x="117" y="59"/>
                  </a:cubicBezTo>
                  <a:cubicBezTo>
                    <a:pt x="117" y="59"/>
                    <a:pt x="117" y="59"/>
                    <a:pt x="117" y="59"/>
                  </a:cubicBezTo>
                  <a:cubicBezTo>
                    <a:pt x="117" y="91"/>
                    <a:pt x="91" y="117"/>
                    <a:pt x="59" y="117"/>
                  </a:cubicBezTo>
                  <a:cubicBezTo>
                    <a:pt x="27" y="117"/>
                    <a:pt x="0" y="91"/>
                    <a:pt x="0" y="59"/>
                  </a:cubicBezTo>
                </a:path>
              </a:pathLst>
            </a:custGeom>
            <a:noFill/>
            <a:ln w="20880">
              <a:solidFill>
                <a:srgbClr val="3366FF"/>
              </a:solidFill>
              <a:round/>
              <a:headEnd/>
              <a:tailEnd/>
            </a:ln>
          </p:spPr>
          <p:txBody>
            <a:bodyPr wrap="none" anchor="ctr"/>
            <a:lstStyle/>
            <a:p>
              <a:endParaRPr lang="en-US"/>
            </a:p>
          </p:txBody>
        </p:sp>
        <p:sp>
          <p:nvSpPr>
            <p:cNvPr id="105561" name="Text Box 88"/>
            <p:cNvSpPr txBox="1">
              <a:spLocks noChangeArrowheads="1"/>
            </p:cNvSpPr>
            <p:nvPr/>
          </p:nvSpPr>
          <p:spPr bwMode="auto">
            <a:xfrm>
              <a:off x="4812" y="2407"/>
              <a:ext cx="182"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D</a:t>
              </a:r>
            </a:p>
          </p:txBody>
        </p:sp>
        <p:sp>
          <p:nvSpPr>
            <p:cNvPr id="105562" name="Rectangle 89"/>
            <p:cNvSpPr>
              <a:spLocks noChangeArrowheads="1"/>
            </p:cNvSpPr>
            <p:nvPr/>
          </p:nvSpPr>
          <p:spPr bwMode="auto">
            <a:xfrm>
              <a:off x="2971" y="1979"/>
              <a:ext cx="860" cy="343"/>
            </a:xfrm>
            <a:prstGeom prst="rect">
              <a:avLst/>
            </a:prstGeom>
            <a:solidFill>
              <a:srgbClr val="FFFFFF"/>
            </a:solidFill>
            <a:ln w="9525">
              <a:noFill/>
              <a:round/>
              <a:headEnd/>
              <a:tailEnd/>
            </a:ln>
          </p:spPr>
          <p:txBody>
            <a:bodyPr wrap="none" anchor="ctr"/>
            <a:lstStyle/>
            <a:p>
              <a:endParaRPr lang="en-US"/>
            </a:p>
          </p:txBody>
        </p:sp>
        <p:sp>
          <p:nvSpPr>
            <p:cNvPr id="105563" name="Rectangle 90"/>
            <p:cNvSpPr>
              <a:spLocks noChangeArrowheads="1"/>
            </p:cNvSpPr>
            <p:nvPr/>
          </p:nvSpPr>
          <p:spPr bwMode="auto">
            <a:xfrm>
              <a:off x="2971" y="1979"/>
              <a:ext cx="860" cy="343"/>
            </a:xfrm>
            <a:prstGeom prst="rect">
              <a:avLst/>
            </a:prstGeom>
            <a:noFill/>
            <a:ln w="1800">
              <a:solidFill>
                <a:srgbClr val="000000"/>
              </a:solidFill>
              <a:round/>
              <a:headEnd/>
              <a:tailEnd/>
            </a:ln>
          </p:spPr>
          <p:txBody>
            <a:bodyPr wrap="none" anchor="ctr"/>
            <a:lstStyle/>
            <a:p>
              <a:endParaRPr lang="en-US"/>
            </a:p>
          </p:txBody>
        </p:sp>
        <p:sp>
          <p:nvSpPr>
            <p:cNvPr id="105564" name="Text Box 91"/>
            <p:cNvSpPr txBox="1">
              <a:spLocks noChangeArrowheads="1"/>
            </p:cNvSpPr>
            <p:nvPr/>
          </p:nvSpPr>
          <p:spPr bwMode="auto">
            <a:xfrm>
              <a:off x="3229" y="2035"/>
              <a:ext cx="436" cy="141"/>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Content </a:t>
              </a:r>
            </a:p>
          </p:txBody>
        </p:sp>
        <p:sp>
          <p:nvSpPr>
            <p:cNvPr id="105565" name="Text Box 92"/>
            <p:cNvSpPr txBox="1">
              <a:spLocks noChangeArrowheads="1"/>
            </p:cNvSpPr>
            <p:nvPr/>
          </p:nvSpPr>
          <p:spPr bwMode="auto">
            <a:xfrm>
              <a:off x="3116" y="2152"/>
              <a:ext cx="310"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Trans</a:t>
              </a:r>
            </a:p>
          </p:txBody>
        </p:sp>
        <p:sp>
          <p:nvSpPr>
            <p:cNvPr id="105566" name="Text Box 93"/>
            <p:cNvSpPr txBox="1">
              <a:spLocks noChangeArrowheads="1"/>
            </p:cNvSpPr>
            <p:nvPr/>
          </p:nvSpPr>
          <p:spPr bwMode="auto">
            <a:xfrm>
              <a:off x="3366" y="2152"/>
              <a:ext cx="82"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a:t>
              </a:r>
            </a:p>
          </p:txBody>
        </p:sp>
        <p:sp>
          <p:nvSpPr>
            <p:cNvPr id="105567" name="Text Box 94"/>
            <p:cNvSpPr txBox="1">
              <a:spLocks noChangeArrowheads="1"/>
            </p:cNvSpPr>
            <p:nvPr/>
          </p:nvSpPr>
          <p:spPr bwMode="auto">
            <a:xfrm>
              <a:off x="3399" y="2152"/>
              <a:ext cx="349"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coding</a:t>
              </a:r>
            </a:p>
          </p:txBody>
        </p:sp>
        <p:sp>
          <p:nvSpPr>
            <p:cNvPr id="105568" name="Rectangle 95"/>
            <p:cNvSpPr>
              <a:spLocks noChangeArrowheads="1"/>
            </p:cNvSpPr>
            <p:nvPr/>
          </p:nvSpPr>
          <p:spPr bwMode="auto">
            <a:xfrm>
              <a:off x="1727" y="1979"/>
              <a:ext cx="859" cy="343"/>
            </a:xfrm>
            <a:prstGeom prst="rect">
              <a:avLst/>
            </a:prstGeom>
            <a:solidFill>
              <a:srgbClr val="FFFFFF"/>
            </a:solidFill>
            <a:ln w="9525">
              <a:noFill/>
              <a:round/>
              <a:headEnd/>
              <a:tailEnd/>
            </a:ln>
          </p:spPr>
          <p:txBody>
            <a:bodyPr wrap="none" anchor="ctr"/>
            <a:lstStyle/>
            <a:p>
              <a:endParaRPr lang="en-US"/>
            </a:p>
          </p:txBody>
        </p:sp>
        <p:sp>
          <p:nvSpPr>
            <p:cNvPr id="105569" name="Rectangle 96"/>
            <p:cNvSpPr>
              <a:spLocks noChangeArrowheads="1"/>
            </p:cNvSpPr>
            <p:nvPr/>
          </p:nvSpPr>
          <p:spPr bwMode="auto">
            <a:xfrm>
              <a:off x="1727" y="1979"/>
              <a:ext cx="859" cy="343"/>
            </a:xfrm>
            <a:prstGeom prst="rect">
              <a:avLst/>
            </a:prstGeom>
            <a:noFill/>
            <a:ln w="1800">
              <a:solidFill>
                <a:srgbClr val="000000"/>
              </a:solidFill>
              <a:round/>
              <a:headEnd/>
              <a:tailEnd/>
            </a:ln>
          </p:spPr>
          <p:txBody>
            <a:bodyPr wrap="none" anchor="ctr"/>
            <a:lstStyle/>
            <a:p>
              <a:endParaRPr lang="en-US"/>
            </a:p>
          </p:txBody>
        </p:sp>
        <p:sp>
          <p:nvSpPr>
            <p:cNvPr id="105570" name="Text Box 97"/>
            <p:cNvSpPr txBox="1">
              <a:spLocks noChangeArrowheads="1"/>
            </p:cNvSpPr>
            <p:nvPr/>
          </p:nvSpPr>
          <p:spPr bwMode="auto">
            <a:xfrm>
              <a:off x="1984" y="2035"/>
              <a:ext cx="436" cy="141"/>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Content </a:t>
              </a:r>
            </a:p>
          </p:txBody>
        </p:sp>
        <p:sp>
          <p:nvSpPr>
            <p:cNvPr id="105571" name="Text Box 98"/>
            <p:cNvSpPr txBox="1">
              <a:spLocks noChangeArrowheads="1"/>
            </p:cNvSpPr>
            <p:nvPr/>
          </p:nvSpPr>
          <p:spPr bwMode="auto">
            <a:xfrm>
              <a:off x="1920" y="2152"/>
              <a:ext cx="551"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Acquisition</a:t>
              </a:r>
            </a:p>
          </p:txBody>
        </p:sp>
        <p:sp>
          <p:nvSpPr>
            <p:cNvPr id="105572" name="Rectangle 99"/>
            <p:cNvSpPr>
              <a:spLocks noChangeArrowheads="1"/>
            </p:cNvSpPr>
            <p:nvPr/>
          </p:nvSpPr>
          <p:spPr bwMode="auto">
            <a:xfrm>
              <a:off x="4432" y="1979"/>
              <a:ext cx="859" cy="343"/>
            </a:xfrm>
            <a:prstGeom prst="rect">
              <a:avLst/>
            </a:prstGeom>
            <a:solidFill>
              <a:srgbClr val="FFFFFF"/>
            </a:solidFill>
            <a:ln w="9525">
              <a:noFill/>
              <a:round/>
              <a:headEnd/>
              <a:tailEnd/>
            </a:ln>
          </p:spPr>
          <p:txBody>
            <a:bodyPr wrap="none" anchor="ctr"/>
            <a:lstStyle/>
            <a:p>
              <a:endParaRPr lang="en-US"/>
            </a:p>
          </p:txBody>
        </p:sp>
        <p:sp>
          <p:nvSpPr>
            <p:cNvPr id="105573" name="Rectangle 100"/>
            <p:cNvSpPr>
              <a:spLocks noChangeArrowheads="1"/>
            </p:cNvSpPr>
            <p:nvPr/>
          </p:nvSpPr>
          <p:spPr bwMode="auto">
            <a:xfrm>
              <a:off x="4432" y="1979"/>
              <a:ext cx="859" cy="343"/>
            </a:xfrm>
            <a:prstGeom prst="rect">
              <a:avLst/>
            </a:prstGeom>
            <a:noFill/>
            <a:ln w="1800">
              <a:solidFill>
                <a:srgbClr val="000000"/>
              </a:solidFill>
              <a:round/>
              <a:headEnd/>
              <a:tailEnd/>
            </a:ln>
          </p:spPr>
          <p:txBody>
            <a:bodyPr wrap="none" anchor="ctr"/>
            <a:lstStyle/>
            <a:p>
              <a:endParaRPr lang="en-US"/>
            </a:p>
          </p:txBody>
        </p:sp>
        <p:sp>
          <p:nvSpPr>
            <p:cNvPr id="105574" name="Text Box 101"/>
            <p:cNvSpPr txBox="1">
              <a:spLocks noChangeArrowheads="1"/>
            </p:cNvSpPr>
            <p:nvPr/>
          </p:nvSpPr>
          <p:spPr bwMode="auto">
            <a:xfrm>
              <a:off x="4563" y="2035"/>
              <a:ext cx="718" cy="141"/>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Video Serving </a:t>
              </a:r>
            </a:p>
          </p:txBody>
        </p:sp>
        <p:sp>
          <p:nvSpPr>
            <p:cNvPr id="105575" name="Text Box 102"/>
            <p:cNvSpPr txBox="1">
              <a:spLocks noChangeArrowheads="1"/>
            </p:cNvSpPr>
            <p:nvPr/>
          </p:nvSpPr>
          <p:spPr bwMode="auto">
            <a:xfrm>
              <a:off x="4572" y="2152"/>
              <a:ext cx="349"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Office </a:t>
              </a:r>
            </a:p>
          </p:txBody>
        </p:sp>
        <p:sp>
          <p:nvSpPr>
            <p:cNvPr id="105576" name="Text Box 103"/>
            <p:cNvSpPr txBox="1">
              <a:spLocks noChangeArrowheads="1"/>
            </p:cNvSpPr>
            <p:nvPr/>
          </p:nvSpPr>
          <p:spPr bwMode="auto">
            <a:xfrm>
              <a:off x="4854" y="2152"/>
              <a:ext cx="73"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a:t>
              </a:r>
            </a:p>
          </p:txBody>
        </p:sp>
        <p:sp>
          <p:nvSpPr>
            <p:cNvPr id="105577" name="Text Box 104"/>
            <p:cNvSpPr txBox="1">
              <a:spLocks noChangeArrowheads="1"/>
            </p:cNvSpPr>
            <p:nvPr/>
          </p:nvSpPr>
          <p:spPr bwMode="auto">
            <a:xfrm>
              <a:off x="4879" y="2152"/>
              <a:ext cx="310"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Metro</a:t>
              </a:r>
            </a:p>
          </p:txBody>
        </p:sp>
        <p:sp>
          <p:nvSpPr>
            <p:cNvPr id="105578" name="Text Box 105"/>
            <p:cNvSpPr txBox="1">
              <a:spLocks noChangeArrowheads="1"/>
            </p:cNvSpPr>
            <p:nvPr/>
          </p:nvSpPr>
          <p:spPr bwMode="auto">
            <a:xfrm>
              <a:off x="5127" y="2152"/>
              <a:ext cx="73"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a:t>
              </a:r>
            </a:p>
          </p:txBody>
        </p:sp>
        <p:sp>
          <p:nvSpPr>
            <p:cNvPr id="105579" name="Freeform 106"/>
            <p:cNvSpPr>
              <a:spLocks noChangeArrowheads="1"/>
            </p:cNvSpPr>
            <p:nvPr/>
          </p:nvSpPr>
          <p:spPr bwMode="auto">
            <a:xfrm>
              <a:off x="4346" y="1037"/>
              <a:ext cx="172" cy="172"/>
            </a:xfrm>
            <a:custGeom>
              <a:avLst/>
              <a:gdLst>
                <a:gd name="T0" fmla="*/ 0 w 605"/>
                <a:gd name="T1" fmla="*/ 0 h 604"/>
                <a:gd name="T2" fmla="*/ 0 w 605"/>
                <a:gd name="T3" fmla="*/ 0 h 604"/>
                <a:gd name="T4" fmla="*/ 0 w 605"/>
                <a:gd name="T5" fmla="*/ 0 h 604"/>
                <a:gd name="T6" fmla="*/ 0 w 605"/>
                <a:gd name="T7" fmla="*/ 0 h 604"/>
                <a:gd name="T8" fmla="*/ 0 w 605"/>
                <a:gd name="T9" fmla="*/ 0 h 604"/>
                <a:gd name="T10" fmla="*/ 0 w 605"/>
                <a:gd name="T11" fmla="*/ 0 h 604"/>
                <a:gd name="T12" fmla="*/ 0 60000 65536"/>
                <a:gd name="T13" fmla="*/ 0 60000 65536"/>
                <a:gd name="T14" fmla="*/ 0 60000 65536"/>
                <a:gd name="T15" fmla="*/ 0 60000 65536"/>
                <a:gd name="T16" fmla="*/ 0 60000 65536"/>
                <a:gd name="T17" fmla="*/ 0 60000 65536"/>
                <a:gd name="T18" fmla="*/ 0 w 605"/>
                <a:gd name="T19" fmla="*/ 0 h 604"/>
                <a:gd name="T20" fmla="*/ 605 w 605"/>
                <a:gd name="T21" fmla="*/ 604 h 604"/>
              </a:gdLst>
              <a:ahLst/>
              <a:cxnLst>
                <a:cxn ang="T12">
                  <a:pos x="T0" y="T1"/>
                </a:cxn>
                <a:cxn ang="T13">
                  <a:pos x="T2" y="T3"/>
                </a:cxn>
                <a:cxn ang="T14">
                  <a:pos x="T4" y="T5"/>
                </a:cxn>
                <a:cxn ang="T15">
                  <a:pos x="T6" y="T7"/>
                </a:cxn>
                <a:cxn ang="T16">
                  <a:pos x="T8" y="T9"/>
                </a:cxn>
                <a:cxn ang="T17">
                  <a:pos x="T10" y="T11"/>
                </a:cxn>
              </a:cxnLst>
              <a:rect l="T18" t="T19" r="T20" b="T21"/>
              <a:pathLst>
                <a:path w="605" h="604">
                  <a:moveTo>
                    <a:pt x="0" y="302"/>
                  </a:moveTo>
                  <a:cubicBezTo>
                    <a:pt x="0" y="135"/>
                    <a:pt x="136" y="0"/>
                    <a:pt x="303" y="0"/>
                  </a:cubicBezTo>
                  <a:cubicBezTo>
                    <a:pt x="470" y="0"/>
                    <a:pt x="605" y="135"/>
                    <a:pt x="605" y="302"/>
                  </a:cubicBezTo>
                  <a:cubicBezTo>
                    <a:pt x="605" y="302"/>
                    <a:pt x="605" y="302"/>
                    <a:pt x="605" y="302"/>
                  </a:cubicBezTo>
                  <a:cubicBezTo>
                    <a:pt x="605" y="469"/>
                    <a:pt x="470" y="604"/>
                    <a:pt x="303" y="604"/>
                  </a:cubicBezTo>
                  <a:cubicBezTo>
                    <a:pt x="136" y="604"/>
                    <a:pt x="0" y="469"/>
                    <a:pt x="0" y="302"/>
                  </a:cubicBezTo>
                </a:path>
              </a:pathLst>
            </a:custGeom>
            <a:solidFill>
              <a:srgbClr val="99CCFF"/>
            </a:solidFill>
            <a:ln w="9360">
              <a:solidFill>
                <a:srgbClr val="000000"/>
              </a:solidFill>
              <a:round/>
              <a:headEnd/>
              <a:tailEnd/>
            </a:ln>
          </p:spPr>
          <p:txBody>
            <a:bodyPr wrap="none" anchor="ctr"/>
            <a:lstStyle/>
            <a:p>
              <a:endParaRPr lang="en-US"/>
            </a:p>
          </p:txBody>
        </p:sp>
        <p:sp>
          <p:nvSpPr>
            <p:cNvPr id="105580" name="Freeform 107"/>
            <p:cNvSpPr>
              <a:spLocks noChangeArrowheads="1"/>
            </p:cNvSpPr>
            <p:nvPr/>
          </p:nvSpPr>
          <p:spPr bwMode="auto">
            <a:xfrm>
              <a:off x="4346" y="1037"/>
              <a:ext cx="172" cy="172"/>
            </a:xfrm>
            <a:custGeom>
              <a:avLst/>
              <a:gdLst>
                <a:gd name="T0" fmla="*/ 0 w 117"/>
                <a:gd name="T1" fmla="*/ 859 h 117"/>
                <a:gd name="T2" fmla="*/ 859 w 117"/>
                <a:gd name="T3" fmla="*/ 0 h 117"/>
                <a:gd name="T4" fmla="*/ 1738 w 117"/>
                <a:gd name="T5" fmla="*/ 859 h 117"/>
                <a:gd name="T6" fmla="*/ 1738 w 117"/>
                <a:gd name="T7" fmla="*/ 859 h 117"/>
                <a:gd name="T8" fmla="*/ 859 w 117"/>
                <a:gd name="T9" fmla="*/ 1738 h 117"/>
                <a:gd name="T10" fmla="*/ 0 w 117"/>
                <a:gd name="T11" fmla="*/ 859 h 117"/>
                <a:gd name="T12" fmla="*/ 0 60000 65536"/>
                <a:gd name="T13" fmla="*/ 0 60000 65536"/>
                <a:gd name="T14" fmla="*/ 0 60000 65536"/>
                <a:gd name="T15" fmla="*/ 0 60000 65536"/>
                <a:gd name="T16" fmla="*/ 0 60000 65536"/>
                <a:gd name="T17" fmla="*/ 0 60000 65536"/>
                <a:gd name="T18" fmla="*/ 0 w 117"/>
                <a:gd name="T19" fmla="*/ 0 h 117"/>
                <a:gd name="T20" fmla="*/ 117 w 117"/>
                <a:gd name="T21" fmla="*/ 117 h 117"/>
              </a:gdLst>
              <a:ahLst/>
              <a:cxnLst>
                <a:cxn ang="T12">
                  <a:pos x="T0" y="T1"/>
                </a:cxn>
                <a:cxn ang="T13">
                  <a:pos x="T2" y="T3"/>
                </a:cxn>
                <a:cxn ang="T14">
                  <a:pos x="T4" y="T5"/>
                </a:cxn>
                <a:cxn ang="T15">
                  <a:pos x="T6" y="T7"/>
                </a:cxn>
                <a:cxn ang="T16">
                  <a:pos x="T8" y="T9"/>
                </a:cxn>
                <a:cxn ang="T17">
                  <a:pos x="T10" y="T11"/>
                </a:cxn>
              </a:cxnLst>
              <a:rect l="T18" t="T19" r="T20" b="T21"/>
              <a:pathLst>
                <a:path w="117" h="117">
                  <a:moveTo>
                    <a:pt x="0" y="58"/>
                  </a:moveTo>
                  <a:cubicBezTo>
                    <a:pt x="0" y="26"/>
                    <a:pt x="26" y="0"/>
                    <a:pt x="58" y="0"/>
                  </a:cubicBezTo>
                  <a:cubicBezTo>
                    <a:pt x="91" y="0"/>
                    <a:pt x="117" y="26"/>
                    <a:pt x="117" y="58"/>
                  </a:cubicBezTo>
                  <a:cubicBezTo>
                    <a:pt x="117" y="58"/>
                    <a:pt x="117" y="58"/>
                    <a:pt x="117" y="58"/>
                  </a:cubicBezTo>
                  <a:cubicBezTo>
                    <a:pt x="117" y="91"/>
                    <a:pt x="91" y="117"/>
                    <a:pt x="58" y="117"/>
                  </a:cubicBezTo>
                  <a:cubicBezTo>
                    <a:pt x="26" y="117"/>
                    <a:pt x="0" y="91"/>
                    <a:pt x="0" y="58"/>
                  </a:cubicBezTo>
                </a:path>
              </a:pathLst>
            </a:custGeom>
            <a:noFill/>
            <a:ln w="20880">
              <a:solidFill>
                <a:srgbClr val="3366FF"/>
              </a:solidFill>
              <a:round/>
              <a:headEnd/>
              <a:tailEnd/>
            </a:ln>
          </p:spPr>
          <p:txBody>
            <a:bodyPr wrap="none" anchor="ctr"/>
            <a:lstStyle/>
            <a:p>
              <a:endParaRPr lang="en-US"/>
            </a:p>
          </p:txBody>
        </p:sp>
        <p:sp>
          <p:nvSpPr>
            <p:cNvPr id="105581" name="Text Box 108"/>
            <p:cNvSpPr txBox="1">
              <a:spLocks noChangeArrowheads="1"/>
            </p:cNvSpPr>
            <p:nvPr/>
          </p:nvSpPr>
          <p:spPr bwMode="auto">
            <a:xfrm>
              <a:off x="4385" y="1032"/>
              <a:ext cx="173"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A</a:t>
              </a:r>
            </a:p>
          </p:txBody>
        </p:sp>
        <p:sp>
          <p:nvSpPr>
            <p:cNvPr id="105582" name="Freeform 109"/>
            <p:cNvSpPr>
              <a:spLocks noChangeArrowheads="1"/>
            </p:cNvSpPr>
            <p:nvPr/>
          </p:nvSpPr>
          <p:spPr bwMode="auto">
            <a:xfrm>
              <a:off x="4775" y="1894"/>
              <a:ext cx="172" cy="172"/>
            </a:xfrm>
            <a:custGeom>
              <a:avLst/>
              <a:gdLst>
                <a:gd name="T0" fmla="*/ 0 w 605"/>
                <a:gd name="T1" fmla="*/ 0 h 605"/>
                <a:gd name="T2" fmla="*/ 0 w 605"/>
                <a:gd name="T3" fmla="*/ 0 h 605"/>
                <a:gd name="T4" fmla="*/ 0 w 605"/>
                <a:gd name="T5" fmla="*/ 0 h 605"/>
                <a:gd name="T6" fmla="*/ 0 w 605"/>
                <a:gd name="T7" fmla="*/ 0 h 605"/>
                <a:gd name="T8" fmla="*/ 0 w 605"/>
                <a:gd name="T9" fmla="*/ 0 h 605"/>
                <a:gd name="T10" fmla="*/ 0 w 605"/>
                <a:gd name="T11" fmla="*/ 0 h 605"/>
                <a:gd name="T12" fmla="*/ 0 60000 65536"/>
                <a:gd name="T13" fmla="*/ 0 60000 65536"/>
                <a:gd name="T14" fmla="*/ 0 60000 65536"/>
                <a:gd name="T15" fmla="*/ 0 60000 65536"/>
                <a:gd name="T16" fmla="*/ 0 60000 65536"/>
                <a:gd name="T17" fmla="*/ 0 60000 65536"/>
                <a:gd name="T18" fmla="*/ 0 w 605"/>
                <a:gd name="T19" fmla="*/ 0 h 605"/>
                <a:gd name="T20" fmla="*/ 605 w 605"/>
                <a:gd name="T21" fmla="*/ 605 h 605"/>
              </a:gdLst>
              <a:ahLst/>
              <a:cxnLst>
                <a:cxn ang="T12">
                  <a:pos x="T0" y="T1"/>
                </a:cxn>
                <a:cxn ang="T13">
                  <a:pos x="T2" y="T3"/>
                </a:cxn>
                <a:cxn ang="T14">
                  <a:pos x="T4" y="T5"/>
                </a:cxn>
                <a:cxn ang="T15">
                  <a:pos x="T6" y="T7"/>
                </a:cxn>
                <a:cxn ang="T16">
                  <a:pos x="T8" y="T9"/>
                </a:cxn>
                <a:cxn ang="T17">
                  <a:pos x="T10" y="T11"/>
                </a:cxn>
              </a:cxnLst>
              <a:rect l="T18" t="T19" r="T20" b="T21"/>
              <a:pathLst>
                <a:path w="605" h="605">
                  <a:moveTo>
                    <a:pt x="0" y="303"/>
                  </a:moveTo>
                  <a:cubicBezTo>
                    <a:pt x="0" y="136"/>
                    <a:pt x="135" y="0"/>
                    <a:pt x="302" y="0"/>
                  </a:cubicBezTo>
                  <a:cubicBezTo>
                    <a:pt x="469" y="0"/>
                    <a:pt x="605" y="136"/>
                    <a:pt x="605" y="303"/>
                  </a:cubicBezTo>
                  <a:cubicBezTo>
                    <a:pt x="605" y="303"/>
                    <a:pt x="605" y="303"/>
                    <a:pt x="605" y="303"/>
                  </a:cubicBezTo>
                  <a:cubicBezTo>
                    <a:pt x="605" y="470"/>
                    <a:pt x="469" y="605"/>
                    <a:pt x="302" y="605"/>
                  </a:cubicBezTo>
                  <a:cubicBezTo>
                    <a:pt x="135" y="605"/>
                    <a:pt x="0" y="470"/>
                    <a:pt x="0" y="303"/>
                  </a:cubicBezTo>
                </a:path>
              </a:pathLst>
            </a:custGeom>
            <a:solidFill>
              <a:srgbClr val="99CCFF"/>
            </a:solidFill>
            <a:ln w="9360">
              <a:solidFill>
                <a:srgbClr val="000000"/>
              </a:solidFill>
              <a:round/>
              <a:headEnd/>
              <a:tailEnd/>
            </a:ln>
          </p:spPr>
          <p:txBody>
            <a:bodyPr wrap="none" anchor="ctr"/>
            <a:lstStyle/>
            <a:p>
              <a:endParaRPr lang="en-US"/>
            </a:p>
          </p:txBody>
        </p:sp>
        <p:sp>
          <p:nvSpPr>
            <p:cNvPr id="105583" name="Freeform 110"/>
            <p:cNvSpPr>
              <a:spLocks noChangeArrowheads="1"/>
            </p:cNvSpPr>
            <p:nvPr/>
          </p:nvSpPr>
          <p:spPr bwMode="auto">
            <a:xfrm>
              <a:off x="4775" y="1894"/>
              <a:ext cx="172" cy="172"/>
            </a:xfrm>
            <a:custGeom>
              <a:avLst/>
              <a:gdLst>
                <a:gd name="T0" fmla="*/ 0 w 117"/>
                <a:gd name="T1" fmla="*/ 859 h 117"/>
                <a:gd name="T2" fmla="*/ 878 w 117"/>
                <a:gd name="T3" fmla="*/ 0 h 117"/>
                <a:gd name="T4" fmla="*/ 1738 w 117"/>
                <a:gd name="T5" fmla="*/ 859 h 117"/>
                <a:gd name="T6" fmla="*/ 1738 w 117"/>
                <a:gd name="T7" fmla="*/ 859 h 117"/>
                <a:gd name="T8" fmla="*/ 878 w 117"/>
                <a:gd name="T9" fmla="*/ 1738 h 117"/>
                <a:gd name="T10" fmla="*/ 0 w 117"/>
                <a:gd name="T11" fmla="*/ 859 h 117"/>
                <a:gd name="T12" fmla="*/ 0 60000 65536"/>
                <a:gd name="T13" fmla="*/ 0 60000 65536"/>
                <a:gd name="T14" fmla="*/ 0 60000 65536"/>
                <a:gd name="T15" fmla="*/ 0 60000 65536"/>
                <a:gd name="T16" fmla="*/ 0 60000 65536"/>
                <a:gd name="T17" fmla="*/ 0 60000 65536"/>
                <a:gd name="T18" fmla="*/ 0 w 117"/>
                <a:gd name="T19" fmla="*/ 0 h 117"/>
                <a:gd name="T20" fmla="*/ 117 w 117"/>
                <a:gd name="T21" fmla="*/ 117 h 117"/>
              </a:gdLst>
              <a:ahLst/>
              <a:cxnLst>
                <a:cxn ang="T12">
                  <a:pos x="T0" y="T1"/>
                </a:cxn>
                <a:cxn ang="T13">
                  <a:pos x="T2" y="T3"/>
                </a:cxn>
                <a:cxn ang="T14">
                  <a:pos x="T4" y="T5"/>
                </a:cxn>
                <a:cxn ang="T15">
                  <a:pos x="T6" y="T7"/>
                </a:cxn>
                <a:cxn ang="T16">
                  <a:pos x="T8" y="T9"/>
                </a:cxn>
                <a:cxn ang="T17">
                  <a:pos x="T10" y="T11"/>
                </a:cxn>
              </a:cxnLst>
              <a:rect l="T18" t="T19" r="T20" b="T21"/>
              <a:pathLst>
                <a:path w="117" h="117">
                  <a:moveTo>
                    <a:pt x="0" y="58"/>
                  </a:moveTo>
                  <a:cubicBezTo>
                    <a:pt x="0" y="26"/>
                    <a:pt x="27" y="0"/>
                    <a:pt x="59" y="0"/>
                  </a:cubicBezTo>
                  <a:cubicBezTo>
                    <a:pt x="91" y="0"/>
                    <a:pt x="117" y="26"/>
                    <a:pt x="117" y="58"/>
                  </a:cubicBezTo>
                  <a:cubicBezTo>
                    <a:pt x="117" y="58"/>
                    <a:pt x="117" y="58"/>
                    <a:pt x="117" y="58"/>
                  </a:cubicBezTo>
                  <a:cubicBezTo>
                    <a:pt x="117" y="91"/>
                    <a:pt x="91" y="117"/>
                    <a:pt x="59" y="117"/>
                  </a:cubicBezTo>
                  <a:cubicBezTo>
                    <a:pt x="27" y="117"/>
                    <a:pt x="0" y="91"/>
                    <a:pt x="0" y="58"/>
                  </a:cubicBezTo>
                </a:path>
              </a:pathLst>
            </a:custGeom>
            <a:noFill/>
            <a:ln w="20880">
              <a:solidFill>
                <a:srgbClr val="3366FF"/>
              </a:solidFill>
              <a:round/>
              <a:headEnd/>
              <a:tailEnd/>
            </a:ln>
          </p:spPr>
          <p:txBody>
            <a:bodyPr wrap="none" anchor="ctr"/>
            <a:lstStyle/>
            <a:p>
              <a:endParaRPr lang="en-US"/>
            </a:p>
          </p:txBody>
        </p:sp>
        <p:sp>
          <p:nvSpPr>
            <p:cNvPr id="105584" name="Text Box 111"/>
            <p:cNvSpPr txBox="1">
              <a:spLocks noChangeArrowheads="1"/>
            </p:cNvSpPr>
            <p:nvPr/>
          </p:nvSpPr>
          <p:spPr bwMode="auto">
            <a:xfrm>
              <a:off x="4812" y="1889"/>
              <a:ext cx="182"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C</a:t>
              </a:r>
            </a:p>
          </p:txBody>
        </p:sp>
        <p:sp>
          <p:nvSpPr>
            <p:cNvPr id="105585" name="Freeform 112"/>
            <p:cNvSpPr>
              <a:spLocks noChangeArrowheads="1"/>
            </p:cNvSpPr>
            <p:nvPr/>
          </p:nvSpPr>
          <p:spPr bwMode="auto">
            <a:xfrm>
              <a:off x="395" y="2838"/>
              <a:ext cx="4466" cy="600"/>
            </a:xfrm>
            <a:custGeom>
              <a:avLst/>
              <a:gdLst>
                <a:gd name="T0" fmla="*/ 2 w 15722"/>
                <a:gd name="T1" fmla="*/ 0 h 2117"/>
                <a:gd name="T2" fmla="*/ 2 w 15722"/>
                <a:gd name="T3" fmla="*/ 0 h 2117"/>
                <a:gd name="T4" fmla="*/ 2 w 15722"/>
                <a:gd name="T5" fmla="*/ 0 h 2117"/>
                <a:gd name="T6" fmla="*/ 0 w 15722"/>
                <a:gd name="T7" fmla="*/ 0 h 2117"/>
                <a:gd name="T8" fmla="*/ 0 w 15722"/>
                <a:gd name="T9" fmla="*/ 0 h 2117"/>
                <a:gd name="T10" fmla="*/ 0 w 15722"/>
                <a:gd name="T11" fmla="*/ 0 h 2117"/>
                <a:gd name="T12" fmla="*/ 0 w 15722"/>
                <a:gd name="T13" fmla="*/ 0 h 2117"/>
                <a:gd name="T14" fmla="*/ 0 w 15722"/>
                <a:gd name="T15" fmla="*/ 0 h 2117"/>
                <a:gd name="T16" fmla="*/ 0 w 15722"/>
                <a:gd name="T17" fmla="*/ 0 h 21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722"/>
                <a:gd name="T28" fmla="*/ 0 h 2117"/>
                <a:gd name="T29" fmla="*/ 15722 w 15722"/>
                <a:gd name="T30" fmla="*/ 2117 h 211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722" h="2117">
                  <a:moveTo>
                    <a:pt x="15722" y="0"/>
                  </a:moveTo>
                  <a:lnTo>
                    <a:pt x="15722" y="303"/>
                  </a:lnTo>
                  <a:cubicBezTo>
                    <a:pt x="15722" y="470"/>
                    <a:pt x="15587" y="605"/>
                    <a:pt x="15420" y="605"/>
                  </a:cubicBezTo>
                  <a:lnTo>
                    <a:pt x="302" y="605"/>
                  </a:lnTo>
                  <a:cubicBezTo>
                    <a:pt x="135" y="605"/>
                    <a:pt x="0" y="740"/>
                    <a:pt x="0" y="907"/>
                  </a:cubicBezTo>
                  <a:lnTo>
                    <a:pt x="0" y="1966"/>
                  </a:lnTo>
                  <a:cubicBezTo>
                    <a:pt x="0" y="2049"/>
                    <a:pt x="67" y="2117"/>
                    <a:pt x="151" y="2117"/>
                  </a:cubicBezTo>
                  <a:lnTo>
                    <a:pt x="302" y="2117"/>
                  </a:lnTo>
                </a:path>
              </a:pathLst>
            </a:custGeom>
            <a:noFill/>
            <a:ln w="14760">
              <a:solidFill>
                <a:srgbClr val="000000"/>
              </a:solidFill>
              <a:round/>
              <a:headEnd/>
              <a:tailEnd/>
            </a:ln>
          </p:spPr>
          <p:txBody>
            <a:bodyPr wrap="none" anchor="ctr"/>
            <a:lstStyle/>
            <a:p>
              <a:endParaRPr lang="en-US"/>
            </a:p>
          </p:txBody>
        </p:sp>
        <p:sp>
          <p:nvSpPr>
            <p:cNvPr id="105586" name="Freeform 113"/>
            <p:cNvSpPr>
              <a:spLocks noChangeArrowheads="1"/>
            </p:cNvSpPr>
            <p:nvPr/>
          </p:nvSpPr>
          <p:spPr bwMode="auto">
            <a:xfrm>
              <a:off x="395" y="3411"/>
              <a:ext cx="85" cy="57"/>
            </a:xfrm>
            <a:custGeom>
              <a:avLst/>
              <a:gdLst>
                <a:gd name="T0" fmla="*/ 0 w 58"/>
                <a:gd name="T1" fmla="*/ 0 h 39"/>
                <a:gd name="T2" fmla="*/ 844 w 58"/>
                <a:gd name="T3" fmla="*/ 276 h 39"/>
                <a:gd name="T4" fmla="*/ 0 w 58"/>
                <a:gd name="T5" fmla="*/ 554 h 39"/>
                <a:gd name="T6" fmla="*/ 0 w 58"/>
                <a:gd name="T7" fmla="*/ 0 h 39"/>
                <a:gd name="T8" fmla="*/ 0 60000 65536"/>
                <a:gd name="T9" fmla="*/ 0 60000 65536"/>
                <a:gd name="T10" fmla="*/ 0 60000 65536"/>
                <a:gd name="T11" fmla="*/ 0 60000 65536"/>
                <a:gd name="T12" fmla="*/ 0 w 58"/>
                <a:gd name="T13" fmla="*/ 0 h 39"/>
                <a:gd name="T14" fmla="*/ 58 w 58"/>
                <a:gd name="T15" fmla="*/ 39 h 39"/>
              </a:gdLst>
              <a:ahLst/>
              <a:cxnLst>
                <a:cxn ang="T8">
                  <a:pos x="T0" y="T1"/>
                </a:cxn>
                <a:cxn ang="T9">
                  <a:pos x="T2" y="T3"/>
                </a:cxn>
                <a:cxn ang="T10">
                  <a:pos x="T4" y="T5"/>
                </a:cxn>
                <a:cxn ang="T11">
                  <a:pos x="T6" y="T7"/>
                </a:cxn>
              </a:cxnLst>
              <a:rect l="T12" t="T13" r="T14" b="T15"/>
              <a:pathLst>
                <a:path w="58" h="39">
                  <a:moveTo>
                    <a:pt x="0" y="0"/>
                  </a:moveTo>
                  <a:lnTo>
                    <a:pt x="58" y="19"/>
                  </a:lnTo>
                  <a:lnTo>
                    <a:pt x="0" y="39"/>
                  </a:lnTo>
                  <a:lnTo>
                    <a:pt x="0" y="0"/>
                  </a:lnTo>
                  <a:close/>
                </a:path>
              </a:pathLst>
            </a:custGeom>
            <a:solidFill>
              <a:srgbClr val="000000"/>
            </a:solidFill>
            <a:ln w="9525">
              <a:noFill/>
              <a:round/>
              <a:headEnd/>
              <a:tailEnd/>
            </a:ln>
          </p:spPr>
          <p:txBody>
            <a:bodyPr wrap="none" anchor="ctr"/>
            <a:lstStyle/>
            <a:p>
              <a:endParaRPr lang="en-US"/>
            </a:p>
          </p:txBody>
        </p:sp>
        <p:sp>
          <p:nvSpPr>
            <p:cNvPr id="105587" name="Line 114"/>
            <p:cNvSpPr>
              <a:spLocks noChangeShapeType="1"/>
            </p:cNvSpPr>
            <p:nvPr/>
          </p:nvSpPr>
          <p:spPr bwMode="auto">
            <a:xfrm>
              <a:off x="4862" y="1293"/>
              <a:ext cx="1" cy="86"/>
            </a:xfrm>
            <a:prstGeom prst="line">
              <a:avLst/>
            </a:prstGeom>
            <a:noFill/>
            <a:ln w="14760">
              <a:solidFill>
                <a:srgbClr val="000000"/>
              </a:solidFill>
              <a:miter lim="800000"/>
              <a:headEnd/>
              <a:tailEnd/>
            </a:ln>
          </p:spPr>
          <p:txBody>
            <a:bodyPr/>
            <a:lstStyle/>
            <a:p>
              <a:endParaRPr lang="en-US"/>
            </a:p>
          </p:txBody>
        </p:sp>
        <p:sp>
          <p:nvSpPr>
            <p:cNvPr id="105588" name="Line 115"/>
            <p:cNvSpPr>
              <a:spLocks noChangeShapeType="1"/>
            </p:cNvSpPr>
            <p:nvPr/>
          </p:nvSpPr>
          <p:spPr bwMode="auto">
            <a:xfrm>
              <a:off x="4862" y="1807"/>
              <a:ext cx="1" cy="86"/>
            </a:xfrm>
            <a:prstGeom prst="line">
              <a:avLst/>
            </a:prstGeom>
            <a:noFill/>
            <a:ln w="14760">
              <a:solidFill>
                <a:srgbClr val="000000"/>
              </a:solidFill>
              <a:miter lim="800000"/>
              <a:headEnd/>
              <a:tailEnd/>
            </a:ln>
          </p:spPr>
          <p:txBody>
            <a:bodyPr/>
            <a:lstStyle/>
            <a:p>
              <a:endParaRPr lang="en-US"/>
            </a:p>
          </p:txBody>
        </p:sp>
        <p:sp>
          <p:nvSpPr>
            <p:cNvPr id="105589" name="Line 116"/>
            <p:cNvSpPr>
              <a:spLocks noChangeShapeType="1"/>
            </p:cNvSpPr>
            <p:nvPr/>
          </p:nvSpPr>
          <p:spPr bwMode="auto">
            <a:xfrm>
              <a:off x="4862" y="2323"/>
              <a:ext cx="1" cy="85"/>
            </a:xfrm>
            <a:prstGeom prst="line">
              <a:avLst/>
            </a:prstGeom>
            <a:noFill/>
            <a:ln w="14760">
              <a:solidFill>
                <a:srgbClr val="000000"/>
              </a:solidFill>
              <a:miter lim="800000"/>
              <a:headEnd/>
              <a:tailEnd/>
            </a:ln>
          </p:spPr>
          <p:txBody>
            <a:bodyPr/>
            <a:lstStyle/>
            <a:p>
              <a:endParaRPr lang="en-US"/>
            </a:p>
          </p:txBody>
        </p:sp>
        <p:sp>
          <p:nvSpPr>
            <p:cNvPr id="105590" name="Freeform 117"/>
            <p:cNvSpPr>
              <a:spLocks noChangeArrowheads="1"/>
            </p:cNvSpPr>
            <p:nvPr/>
          </p:nvSpPr>
          <p:spPr bwMode="auto">
            <a:xfrm>
              <a:off x="2798" y="1120"/>
              <a:ext cx="1207" cy="520"/>
            </a:xfrm>
            <a:custGeom>
              <a:avLst/>
              <a:gdLst>
                <a:gd name="T0" fmla="*/ 1 w 4250"/>
                <a:gd name="T1" fmla="*/ 0 h 1830"/>
                <a:gd name="T2" fmla="*/ 1 w 4250"/>
                <a:gd name="T3" fmla="*/ 0 h 1830"/>
                <a:gd name="T4" fmla="*/ 1 w 4250"/>
                <a:gd name="T5" fmla="*/ 0 h 1830"/>
                <a:gd name="T6" fmla="*/ 1 w 4250"/>
                <a:gd name="T7" fmla="*/ 0 h 1830"/>
                <a:gd name="T8" fmla="*/ 1 w 4250"/>
                <a:gd name="T9" fmla="*/ 0 h 1830"/>
                <a:gd name="T10" fmla="*/ 1 w 4250"/>
                <a:gd name="T11" fmla="*/ 0 h 1830"/>
                <a:gd name="T12" fmla="*/ 1 w 4250"/>
                <a:gd name="T13" fmla="*/ 0 h 1830"/>
                <a:gd name="T14" fmla="*/ 1 w 4250"/>
                <a:gd name="T15" fmla="*/ 0 h 1830"/>
                <a:gd name="T16" fmla="*/ 1 w 4250"/>
                <a:gd name="T17" fmla="*/ 0 h 1830"/>
                <a:gd name="T18" fmla="*/ 1 w 4250"/>
                <a:gd name="T19" fmla="*/ 0 h 1830"/>
                <a:gd name="T20" fmla="*/ 1 w 4250"/>
                <a:gd name="T21" fmla="*/ 0 h 1830"/>
                <a:gd name="T22" fmla="*/ 1 w 4250"/>
                <a:gd name="T23" fmla="*/ 0 h 1830"/>
                <a:gd name="T24" fmla="*/ 1 w 4250"/>
                <a:gd name="T25" fmla="*/ 0 h 1830"/>
                <a:gd name="T26" fmla="*/ 1 w 4250"/>
                <a:gd name="T27" fmla="*/ 0 h 1830"/>
                <a:gd name="T28" fmla="*/ 1 w 4250"/>
                <a:gd name="T29" fmla="*/ 0 h 1830"/>
                <a:gd name="T30" fmla="*/ 1 w 4250"/>
                <a:gd name="T31" fmla="*/ 0 h 1830"/>
                <a:gd name="T32" fmla="*/ 1 w 4250"/>
                <a:gd name="T33" fmla="*/ 0 h 1830"/>
                <a:gd name="T34" fmla="*/ 1 w 4250"/>
                <a:gd name="T35" fmla="*/ 0 h 1830"/>
                <a:gd name="T36" fmla="*/ 1 w 4250"/>
                <a:gd name="T37" fmla="*/ 0 h 1830"/>
                <a:gd name="T38" fmla="*/ 1 w 4250"/>
                <a:gd name="T39" fmla="*/ 0 h 1830"/>
                <a:gd name="T40" fmla="*/ 1 w 4250"/>
                <a:gd name="T41" fmla="*/ 0 h 1830"/>
                <a:gd name="T42" fmla="*/ 1 w 4250"/>
                <a:gd name="T43" fmla="*/ 0 h 1830"/>
                <a:gd name="T44" fmla="*/ 1 w 4250"/>
                <a:gd name="T45" fmla="*/ 0 h 1830"/>
                <a:gd name="T46" fmla="*/ 0 w 4250"/>
                <a:gd name="T47" fmla="*/ 0 h 1830"/>
                <a:gd name="T48" fmla="*/ 0 w 4250"/>
                <a:gd name="T49" fmla="*/ 0 h 1830"/>
                <a:gd name="T50" fmla="*/ 0 w 4250"/>
                <a:gd name="T51" fmla="*/ 0 h 1830"/>
                <a:gd name="T52" fmla="*/ 0 w 4250"/>
                <a:gd name="T53" fmla="*/ 0 h 1830"/>
                <a:gd name="T54" fmla="*/ 0 w 4250"/>
                <a:gd name="T55" fmla="*/ 0 h 1830"/>
                <a:gd name="T56" fmla="*/ 0 w 4250"/>
                <a:gd name="T57" fmla="*/ 0 h 1830"/>
                <a:gd name="T58" fmla="*/ 0 w 4250"/>
                <a:gd name="T59" fmla="*/ 0 h 1830"/>
                <a:gd name="T60" fmla="*/ 0 w 4250"/>
                <a:gd name="T61" fmla="*/ 0 h 1830"/>
                <a:gd name="T62" fmla="*/ 0 w 4250"/>
                <a:gd name="T63" fmla="*/ 0 h 1830"/>
                <a:gd name="T64" fmla="*/ 0 w 4250"/>
                <a:gd name="T65" fmla="*/ 0 h 1830"/>
                <a:gd name="T66" fmla="*/ 0 w 4250"/>
                <a:gd name="T67" fmla="*/ 0 h 1830"/>
                <a:gd name="T68" fmla="*/ 0 w 4250"/>
                <a:gd name="T69" fmla="*/ 0 h 1830"/>
                <a:gd name="T70" fmla="*/ 0 w 4250"/>
                <a:gd name="T71" fmla="*/ 0 h 1830"/>
                <a:gd name="T72" fmla="*/ 0 w 4250"/>
                <a:gd name="T73" fmla="*/ 0 h 1830"/>
                <a:gd name="T74" fmla="*/ 0 w 4250"/>
                <a:gd name="T75" fmla="*/ 0 h 1830"/>
                <a:gd name="T76" fmla="*/ 0 w 4250"/>
                <a:gd name="T77" fmla="*/ 0 h 1830"/>
                <a:gd name="T78" fmla="*/ 0 w 4250"/>
                <a:gd name="T79" fmla="*/ 0 h 1830"/>
                <a:gd name="T80" fmla="*/ 0 w 4250"/>
                <a:gd name="T81" fmla="*/ 0 h 1830"/>
                <a:gd name="T82" fmla="*/ 0 w 4250"/>
                <a:gd name="T83" fmla="*/ 0 h 1830"/>
                <a:gd name="T84" fmla="*/ 0 w 4250"/>
                <a:gd name="T85" fmla="*/ 0 h 1830"/>
                <a:gd name="T86" fmla="*/ 0 w 4250"/>
                <a:gd name="T87" fmla="*/ 0 h 1830"/>
                <a:gd name="T88" fmla="*/ 0 w 4250"/>
                <a:gd name="T89" fmla="*/ 0 h 1830"/>
                <a:gd name="T90" fmla="*/ 0 w 4250"/>
                <a:gd name="T91" fmla="*/ 0 h 1830"/>
                <a:gd name="T92" fmla="*/ 0 w 4250"/>
                <a:gd name="T93" fmla="*/ 0 h 1830"/>
                <a:gd name="T94" fmla="*/ 0 w 4250"/>
                <a:gd name="T95" fmla="*/ 0 h 1830"/>
                <a:gd name="T96" fmla="*/ 0 w 4250"/>
                <a:gd name="T97" fmla="*/ 0 h 1830"/>
                <a:gd name="T98" fmla="*/ 0 w 4250"/>
                <a:gd name="T99" fmla="*/ 0 h 1830"/>
                <a:gd name="T100" fmla="*/ 0 w 4250"/>
                <a:gd name="T101" fmla="*/ 0 h 1830"/>
                <a:gd name="T102" fmla="*/ 0 w 4250"/>
                <a:gd name="T103" fmla="*/ 0 h 1830"/>
                <a:gd name="T104" fmla="*/ 0 w 4250"/>
                <a:gd name="T105" fmla="*/ 0 h 1830"/>
                <a:gd name="T106" fmla="*/ 0 w 4250"/>
                <a:gd name="T107" fmla="*/ 0 h 1830"/>
                <a:gd name="T108" fmla="*/ 0 w 4250"/>
                <a:gd name="T109" fmla="*/ 0 h 1830"/>
                <a:gd name="T110" fmla="*/ 0 w 4250"/>
                <a:gd name="T111" fmla="*/ 0 h 1830"/>
                <a:gd name="T112" fmla="*/ 0 w 4250"/>
                <a:gd name="T113" fmla="*/ 0 h 1830"/>
                <a:gd name="T114" fmla="*/ 0 w 4250"/>
                <a:gd name="T115" fmla="*/ 0 h 1830"/>
                <a:gd name="T116" fmla="*/ 0 w 4250"/>
                <a:gd name="T117" fmla="*/ 0 h 1830"/>
                <a:gd name="T118" fmla="*/ 0 w 4250"/>
                <a:gd name="T119" fmla="*/ 0 h 1830"/>
                <a:gd name="T120" fmla="*/ 0 w 4250"/>
                <a:gd name="T121" fmla="*/ 0 h 183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250"/>
                <a:gd name="T184" fmla="*/ 0 h 1830"/>
                <a:gd name="T185" fmla="*/ 4250 w 4250"/>
                <a:gd name="T186" fmla="*/ 1830 h 1830"/>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250" h="1830">
                  <a:moveTo>
                    <a:pt x="3938" y="0"/>
                  </a:moveTo>
                  <a:lnTo>
                    <a:pt x="4050" y="0"/>
                  </a:lnTo>
                  <a:cubicBezTo>
                    <a:pt x="4055" y="0"/>
                    <a:pt x="4058" y="4"/>
                    <a:pt x="4058" y="8"/>
                  </a:cubicBezTo>
                  <a:cubicBezTo>
                    <a:pt x="4058" y="13"/>
                    <a:pt x="4055" y="16"/>
                    <a:pt x="4050" y="16"/>
                  </a:cubicBezTo>
                  <a:lnTo>
                    <a:pt x="3938" y="16"/>
                  </a:lnTo>
                  <a:cubicBezTo>
                    <a:pt x="3934" y="16"/>
                    <a:pt x="3930" y="13"/>
                    <a:pt x="3930" y="8"/>
                  </a:cubicBezTo>
                  <a:cubicBezTo>
                    <a:pt x="3930" y="4"/>
                    <a:pt x="3934" y="0"/>
                    <a:pt x="3938" y="0"/>
                  </a:cubicBezTo>
                  <a:close/>
                  <a:moveTo>
                    <a:pt x="4132" y="7"/>
                  </a:moveTo>
                  <a:lnTo>
                    <a:pt x="4152" y="13"/>
                  </a:lnTo>
                  <a:cubicBezTo>
                    <a:pt x="4153" y="13"/>
                    <a:pt x="4153" y="13"/>
                    <a:pt x="4154" y="14"/>
                  </a:cubicBezTo>
                  <a:lnTo>
                    <a:pt x="4202" y="46"/>
                  </a:lnTo>
                  <a:cubicBezTo>
                    <a:pt x="4203" y="46"/>
                    <a:pt x="4204" y="47"/>
                    <a:pt x="4204" y="48"/>
                  </a:cubicBezTo>
                  <a:lnTo>
                    <a:pt x="4223" y="76"/>
                  </a:lnTo>
                  <a:cubicBezTo>
                    <a:pt x="4225" y="80"/>
                    <a:pt x="4224" y="85"/>
                    <a:pt x="4221" y="87"/>
                  </a:cubicBezTo>
                  <a:cubicBezTo>
                    <a:pt x="4217" y="90"/>
                    <a:pt x="4212" y="89"/>
                    <a:pt x="4210" y="85"/>
                  </a:cubicBezTo>
                  <a:lnTo>
                    <a:pt x="4191" y="57"/>
                  </a:lnTo>
                  <a:lnTo>
                    <a:pt x="4193" y="59"/>
                  </a:lnTo>
                  <a:lnTo>
                    <a:pt x="4145" y="27"/>
                  </a:lnTo>
                  <a:lnTo>
                    <a:pt x="4147" y="28"/>
                  </a:lnTo>
                  <a:lnTo>
                    <a:pt x="4128" y="22"/>
                  </a:lnTo>
                  <a:cubicBezTo>
                    <a:pt x="4123" y="21"/>
                    <a:pt x="4121" y="16"/>
                    <a:pt x="4122" y="12"/>
                  </a:cubicBezTo>
                  <a:cubicBezTo>
                    <a:pt x="4124" y="8"/>
                    <a:pt x="4128" y="5"/>
                    <a:pt x="4132" y="7"/>
                  </a:cubicBezTo>
                  <a:close/>
                  <a:moveTo>
                    <a:pt x="4249" y="154"/>
                  </a:moveTo>
                  <a:lnTo>
                    <a:pt x="4249" y="159"/>
                  </a:lnTo>
                  <a:cubicBezTo>
                    <a:pt x="4250" y="163"/>
                    <a:pt x="4247" y="167"/>
                    <a:pt x="4242" y="167"/>
                  </a:cubicBezTo>
                  <a:cubicBezTo>
                    <a:pt x="4238" y="168"/>
                    <a:pt x="4234" y="165"/>
                    <a:pt x="4234" y="160"/>
                  </a:cubicBezTo>
                  <a:lnTo>
                    <a:pt x="4233" y="156"/>
                  </a:lnTo>
                  <a:cubicBezTo>
                    <a:pt x="4233" y="151"/>
                    <a:pt x="4236" y="148"/>
                    <a:pt x="4240" y="147"/>
                  </a:cubicBezTo>
                  <a:cubicBezTo>
                    <a:pt x="4245" y="147"/>
                    <a:pt x="4249" y="150"/>
                    <a:pt x="4249" y="154"/>
                  </a:cubicBezTo>
                  <a:close/>
                  <a:moveTo>
                    <a:pt x="4249" y="159"/>
                  </a:moveTo>
                  <a:lnTo>
                    <a:pt x="4249" y="267"/>
                  </a:lnTo>
                  <a:cubicBezTo>
                    <a:pt x="4249" y="271"/>
                    <a:pt x="4246" y="275"/>
                    <a:pt x="4241" y="275"/>
                  </a:cubicBezTo>
                  <a:cubicBezTo>
                    <a:pt x="4237" y="275"/>
                    <a:pt x="4233" y="271"/>
                    <a:pt x="4233" y="267"/>
                  </a:cubicBezTo>
                  <a:lnTo>
                    <a:pt x="4233" y="159"/>
                  </a:lnTo>
                  <a:cubicBezTo>
                    <a:pt x="4233" y="155"/>
                    <a:pt x="4237" y="151"/>
                    <a:pt x="4241" y="151"/>
                  </a:cubicBezTo>
                  <a:cubicBezTo>
                    <a:pt x="4246" y="151"/>
                    <a:pt x="4249" y="155"/>
                    <a:pt x="4249" y="159"/>
                  </a:cubicBezTo>
                  <a:close/>
                  <a:moveTo>
                    <a:pt x="4249" y="347"/>
                  </a:moveTo>
                  <a:lnTo>
                    <a:pt x="4249" y="459"/>
                  </a:lnTo>
                  <a:cubicBezTo>
                    <a:pt x="4249" y="463"/>
                    <a:pt x="4246" y="467"/>
                    <a:pt x="4241" y="467"/>
                  </a:cubicBezTo>
                  <a:cubicBezTo>
                    <a:pt x="4237" y="467"/>
                    <a:pt x="4233" y="463"/>
                    <a:pt x="4233" y="459"/>
                  </a:cubicBezTo>
                  <a:lnTo>
                    <a:pt x="4233" y="347"/>
                  </a:lnTo>
                  <a:cubicBezTo>
                    <a:pt x="4233" y="343"/>
                    <a:pt x="4237" y="339"/>
                    <a:pt x="4241" y="339"/>
                  </a:cubicBezTo>
                  <a:cubicBezTo>
                    <a:pt x="4246" y="339"/>
                    <a:pt x="4249" y="343"/>
                    <a:pt x="4249" y="347"/>
                  </a:cubicBezTo>
                  <a:close/>
                  <a:moveTo>
                    <a:pt x="4249" y="539"/>
                  </a:moveTo>
                  <a:lnTo>
                    <a:pt x="4249" y="613"/>
                  </a:lnTo>
                  <a:lnTo>
                    <a:pt x="4246" y="652"/>
                  </a:lnTo>
                  <a:cubicBezTo>
                    <a:pt x="4245" y="656"/>
                    <a:pt x="4241" y="659"/>
                    <a:pt x="4237" y="659"/>
                  </a:cubicBezTo>
                  <a:cubicBezTo>
                    <a:pt x="4233" y="658"/>
                    <a:pt x="4229" y="654"/>
                    <a:pt x="4230" y="650"/>
                  </a:cubicBezTo>
                  <a:lnTo>
                    <a:pt x="4233" y="613"/>
                  </a:lnTo>
                  <a:lnTo>
                    <a:pt x="4233" y="539"/>
                  </a:lnTo>
                  <a:cubicBezTo>
                    <a:pt x="4233" y="535"/>
                    <a:pt x="4237" y="531"/>
                    <a:pt x="4241" y="531"/>
                  </a:cubicBezTo>
                  <a:cubicBezTo>
                    <a:pt x="4246" y="531"/>
                    <a:pt x="4249" y="535"/>
                    <a:pt x="4249" y="539"/>
                  </a:cubicBezTo>
                  <a:close/>
                  <a:moveTo>
                    <a:pt x="4226" y="731"/>
                  </a:moveTo>
                  <a:lnTo>
                    <a:pt x="4225" y="734"/>
                  </a:lnTo>
                  <a:cubicBezTo>
                    <a:pt x="4225" y="734"/>
                    <a:pt x="4225" y="735"/>
                    <a:pt x="4224" y="735"/>
                  </a:cubicBezTo>
                  <a:lnTo>
                    <a:pt x="4196" y="786"/>
                  </a:lnTo>
                  <a:cubicBezTo>
                    <a:pt x="4196" y="787"/>
                    <a:pt x="4196" y="787"/>
                    <a:pt x="4196" y="788"/>
                  </a:cubicBezTo>
                  <a:lnTo>
                    <a:pt x="4164" y="826"/>
                  </a:lnTo>
                  <a:cubicBezTo>
                    <a:pt x="4161" y="830"/>
                    <a:pt x="4156" y="830"/>
                    <a:pt x="4152" y="828"/>
                  </a:cubicBezTo>
                  <a:cubicBezTo>
                    <a:pt x="4149" y="825"/>
                    <a:pt x="4149" y="820"/>
                    <a:pt x="4151" y="816"/>
                  </a:cubicBezTo>
                  <a:lnTo>
                    <a:pt x="4183" y="777"/>
                  </a:lnTo>
                  <a:lnTo>
                    <a:pt x="4182" y="779"/>
                  </a:lnTo>
                  <a:lnTo>
                    <a:pt x="4210" y="728"/>
                  </a:lnTo>
                  <a:lnTo>
                    <a:pt x="4210" y="729"/>
                  </a:lnTo>
                  <a:lnTo>
                    <a:pt x="4211" y="726"/>
                  </a:lnTo>
                  <a:cubicBezTo>
                    <a:pt x="4212" y="722"/>
                    <a:pt x="4217" y="719"/>
                    <a:pt x="4221" y="721"/>
                  </a:cubicBezTo>
                  <a:cubicBezTo>
                    <a:pt x="4225" y="722"/>
                    <a:pt x="4227" y="726"/>
                    <a:pt x="4226" y="731"/>
                  </a:cubicBezTo>
                  <a:close/>
                  <a:moveTo>
                    <a:pt x="4099" y="877"/>
                  </a:moveTo>
                  <a:lnTo>
                    <a:pt x="4060" y="898"/>
                  </a:lnTo>
                  <a:cubicBezTo>
                    <a:pt x="4060" y="899"/>
                    <a:pt x="4059" y="899"/>
                    <a:pt x="4059" y="899"/>
                  </a:cubicBezTo>
                  <a:lnTo>
                    <a:pt x="4002" y="917"/>
                  </a:lnTo>
                  <a:cubicBezTo>
                    <a:pt x="4001" y="917"/>
                    <a:pt x="4001" y="917"/>
                    <a:pt x="4000" y="917"/>
                  </a:cubicBezTo>
                  <a:lnTo>
                    <a:pt x="3992" y="918"/>
                  </a:lnTo>
                  <a:cubicBezTo>
                    <a:pt x="3987" y="919"/>
                    <a:pt x="3983" y="915"/>
                    <a:pt x="3983" y="911"/>
                  </a:cubicBezTo>
                  <a:cubicBezTo>
                    <a:pt x="3983" y="907"/>
                    <a:pt x="3986" y="903"/>
                    <a:pt x="3990" y="902"/>
                  </a:cubicBezTo>
                  <a:lnTo>
                    <a:pt x="3999" y="902"/>
                  </a:lnTo>
                  <a:lnTo>
                    <a:pt x="3997" y="902"/>
                  </a:lnTo>
                  <a:lnTo>
                    <a:pt x="4054" y="884"/>
                  </a:lnTo>
                  <a:lnTo>
                    <a:pt x="4053" y="884"/>
                  </a:lnTo>
                  <a:lnTo>
                    <a:pt x="4091" y="863"/>
                  </a:lnTo>
                  <a:cubicBezTo>
                    <a:pt x="4095" y="861"/>
                    <a:pt x="4100" y="863"/>
                    <a:pt x="4102" y="867"/>
                  </a:cubicBezTo>
                  <a:cubicBezTo>
                    <a:pt x="4104" y="870"/>
                    <a:pt x="4103" y="875"/>
                    <a:pt x="4099" y="877"/>
                  </a:cubicBezTo>
                  <a:close/>
                  <a:moveTo>
                    <a:pt x="3911" y="923"/>
                  </a:moveTo>
                  <a:lnTo>
                    <a:pt x="3799" y="923"/>
                  </a:lnTo>
                  <a:cubicBezTo>
                    <a:pt x="3795" y="923"/>
                    <a:pt x="3791" y="920"/>
                    <a:pt x="3791" y="915"/>
                  </a:cubicBezTo>
                  <a:cubicBezTo>
                    <a:pt x="3791" y="911"/>
                    <a:pt x="3795" y="907"/>
                    <a:pt x="3799" y="907"/>
                  </a:cubicBezTo>
                  <a:lnTo>
                    <a:pt x="3911" y="907"/>
                  </a:lnTo>
                  <a:cubicBezTo>
                    <a:pt x="3916" y="907"/>
                    <a:pt x="3919" y="911"/>
                    <a:pt x="3919" y="915"/>
                  </a:cubicBezTo>
                  <a:cubicBezTo>
                    <a:pt x="3919" y="920"/>
                    <a:pt x="3916" y="923"/>
                    <a:pt x="3911" y="923"/>
                  </a:cubicBezTo>
                  <a:close/>
                  <a:moveTo>
                    <a:pt x="3719" y="923"/>
                  </a:moveTo>
                  <a:lnTo>
                    <a:pt x="3607" y="923"/>
                  </a:lnTo>
                  <a:cubicBezTo>
                    <a:pt x="3603" y="923"/>
                    <a:pt x="3599" y="920"/>
                    <a:pt x="3599" y="915"/>
                  </a:cubicBezTo>
                  <a:cubicBezTo>
                    <a:pt x="3599" y="911"/>
                    <a:pt x="3603" y="907"/>
                    <a:pt x="3607" y="907"/>
                  </a:cubicBezTo>
                  <a:lnTo>
                    <a:pt x="3719" y="907"/>
                  </a:lnTo>
                  <a:cubicBezTo>
                    <a:pt x="3724" y="907"/>
                    <a:pt x="3727" y="911"/>
                    <a:pt x="3727" y="915"/>
                  </a:cubicBezTo>
                  <a:cubicBezTo>
                    <a:pt x="3727" y="920"/>
                    <a:pt x="3724" y="923"/>
                    <a:pt x="3719" y="923"/>
                  </a:cubicBezTo>
                  <a:close/>
                  <a:moveTo>
                    <a:pt x="3527" y="923"/>
                  </a:moveTo>
                  <a:lnTo>
                    <a:pt x="3415" y="923"/>
                  </a:lnTo>
                  <a:cubicBezTo>
                    <a:pt x="3411" y="923"/>
                    <a:pt x="3407" y="920"/>
                    <a:pt x="3407" y="915"/>
                  </a:cubicBezTo>
                  <a:cubicBezTo>
                    <a:pt x="3407" y="911"/>
                    <a:pt x="3411" y="907"/>
                    <a:pt x="3415" y="907"/>
                  </a:cubicBezTo>
                  <a:lnTo>
                    <a:pt x="3527" y="907"/>
                  </a:lnTo>
                  <a:cubicBezTo>
                    <a:pt x="3532" y="907"/>
                    <a:pt x="3535" y="911"/>
                    <a:pt x="3535" y="915"/>
                  </a:cubicBezTo>
                  <a:cubicBezTo>
                    <a:pt x="3535" y="920"/>
                    <a:pt x="3532" y="923"/>
                    <a:pt x="3527" y="923"/>
                  </a:cubicBezTo>
                  <a:close/>
                  <a:moveTo>
                    <a:pt x="3335" y="923"/>
                  </a:moveTo>
                  <a:lnTo>
                    <a:pt x="3223" y="923"/>
                  </a:lnTo>
                  <a:cubicBezTo>
                    <a:pt x="3219" y="923"/>
                    <a:pt x="3215" y="920"/>
                    <a:pt x="3215" y="915"/>
                  </a:cubicBezTo>
                  <a:cubicBezTo>
                    <a:pt x="3215" y="911"/>
                    <a:pt x="3219" y="907"/>
                    <a:pt x="3223" y="907"/>
                  </a:cubicBezTo>
                  <a:lnTo>
                    <a:pt x="3335" y="907"/>
                  </a:lnTo>
                  <a:cubicBezTo>
                    <a:pt x="3340" y="907"/>
                    <a:pt x="3343" y="911"/>
                    <a:pt x="3343" y="915"/>
                  </a:cubicBezTo>
                  <a:cubicBezTo>
                    <a:pt x="3343" y="920"/>
                    <a:pt x="3340" y="923"/>
                    <a:pt x="3335" y="923"/>
                  </a:cubicBezTo>
                  <a:close/>
                  <a:moveTo>
                    <a:pt x="3143" y="923"/>
                  </a:moveTo>
                  <a:lnTo>
                    <a:pt x="3031" y="923"/>
                  </a:lnTo>
                  <a:cubicBezTo>
                    <a:pt x="3027" y="923"/>
                    <a:pt x="3023" y="920"/>
                    <a:pt x="3023" y="915"/>
                  </a:cubicBezTo>
                  <a:cubicBezTo>
                    <a:pt x="3023" y="911"/>
                    <a:pt x="3027" y="907"/>
                    <a:pt x="3031" y="907"/>
                  </a:cubicBezTo>
                  <a:lnTo>
                    <a:pt x="3143" y="907"/>
                  </a:lnTo>
                  <a:cubicBezTo>
                    <a:pt x="3148" y="907"/>
                    <a:pt x="3151" y="911"/>
                    <a:pt x="3151" y="915"/>
                  </a:cubicBezTo>
                  <a:cubicBezTo>
                    <a:pt x="3151" y="920"/>
                    <a:pt x="3148" y="923"/>
                    <a:pt x="3143" y="923"/>
                  </a:cubicBezTo>
                  <a:close/>
                  <a:moveTo>
                    <a:pt x="2951" y="923"/>
                  </a:moveTo>
                  <a:lnTo>
                    <a:pt x="2839" y="923"/>
                  </a:lnTo>
                  <a:cubicBezTo>
                    <a:pt x="2835" y="923"/>
                    <a:pt x="2831" y="920"/>
                    <a:pt x="2831" y="915"/>
                  </a:cubicBezTo>
                  <a:cubicBezTo>
                    <a:pt x="2831" y="911"/>
                    <a:pt x="2835" y="907"/>
                    <a:pt x="2839" y="907"/>
                  </a:cubicBezTo>
                  <a:lnTo>
                    <a:pt x="2951" y="907"/>
                  </a:lnTo>
                  <a:cubicBezTo>
                    <a:pt x="2956" y="907"/>
                    <a:pt x="2959" y="911"/>
                    <a:pt x="2959" y="915"/>
                  </a:cubicBezTo>
                  <a:cubicBezTo>
                    <a:pt x="2959" y="920"/>
                    <a:pt x="2956" y="923"/>
                    <a:pt x="2951" y="923"/>
                  </a:cubicBezTo>
                  <a:close/>
                  <a:moveTo>
                    <a:pt x="2759" y="923"/>
                  </a:moveTo>
                  <a:lnTo>
                    <a:pt x="2647" y="923"/>
                  </a:lnTo>
                  <a:cubicBezTo>
                    <a:pt x="2643" y="923"/>
                    <a:pt x="2639" y="920"/>
                    <a:pt x="2639" y="915"/>
                  </a:cubicBezTo>
                  <a:cubicBezTo>
                    <a:pt x="2639" y="911"/>
                    <a:pt x="2643" y="907"/>
                    <a:pt x="2647" y="907"/>
                  </a:cubicBezTo>
                  <a:lnTo>
                    <a:pt x="2759" y="907"/>
                  </a:lnTo>
                  <a:cubicBezTo>
                    <a:pt x="2764" y="907"/>
                    <a:pt x="2767" y="911"/>
                    <a:pt x="2767" y="915"/>
                  </a:cubicBezTo>
                  <a:cubicBezTo>
                    <a:pt x="2767" y="920"/>
                    <a:pt x="2764" y="923"/>
                    <a:pt x="2759" y="923"/>
                  </a:cubicBezTo>
                  <a:close/>
                  <a:moveTo>
                    <a:pt x="2567" y="923"/>
                  </a:moveTo>
                  <a:lnTo>
                    <a:pt x="2455" y="923"/>
                  </a:lnTo>
                  <a:cubicBezTo>
                    <a:pt x="2451" y="923"/>
                    <a:pt x="2447" y="920"/>
                    <a:pt x="2447" y="915"/>
                  </a:cubicBezTo>
                  <a:cubicBezTo>
                    <a:pt x="2447" y="911"/>
                    <a:pt x="2451" y="907"/>
                    <a:pt x="2455" y="907"/>
                  </a:cubicBezTo>
                  <a:lnTo>
                    <a:pt x="2567" y="907"/>
                  </a:lnTo>
                  <a:cubicBezTo>
                    <a:pt x="2572" y="907"/>
                    <a:pt x="2575" y="911"/>
                    <a:pt x="2575" y="915"/>
                  </a:cubicBezTo>
                  <a:cubicBezTo>
                    <a:pt x="2575" y="920"/>
                    <a:pt x="2572" y="923"/>
                    <a:pt x="2567" y="923"/>
                  </a:cubicBezTo>
                  <a:close/>
                  <a:moveTo>
                    <a:pt x="2375" y="923"/>
                  </a:moveTo>
                  <a:lnTo>
                    <a:pt x="2263" y="923"/>
                  </a:lnTo>
                  <a:cubicBezTo>
                    <a:pt x="2259" y="923"/>
                    <a:pt x="2255" y="920"/>
                    <a:pt x="2255" y="915"/>
                  </a:cubicBezTo>
                  <a:cubicBezTo>
                    <a:pt x="2255" y="911"/>
                    <a:pt x="2259" y="907"/>
                    <a:pt x="2263" y="907"/>
                  </a:cubicBezTo>
                  <a:lnTo>
                    <a:pt x="2375" y="907"/>
                  </a:lnTo>
                  <a:cubicBezTo>
                    <a:pt x="2380" y="907"/>
                    <a:pt x="2383" y="911"/>
                    <a:pt x="2383" y="915"/>
                  </a:cubicBezTo>
                  <a:cubicBezTo>
                    <a:pt x="2383" y="920"/>
                    <a:pt x="2380" y="923"/>
                    <a:pt x="2375" y="923"/>
                  </a:cubicBezTo>
                  <a:close/>
                  <a:moveTo>
                    <a:pt x="2183" y="923"/>
                  </a:moveTo>
                  <a:lnTo>
                    <a:pt x="2071" y="923"/>
                  </a:lnTo>
                  <a:cubicBezTo>
                    <a:pt x="2067" y="923"/>
                    <a:pt x="2063" y="920"/>
                    <a:pt x="2063" y="915"/>
                  </a:cubicBezTo>
                  <a:cubicBezTo>
                    <a:pt x="2063" y="911"/>
                    <a:pt x="2067" y="907"/>
                    <a:pt x="2071" y="907"/>
                  </a:cubicBezTo>
                  <a:lnTo>
                    <a:pt x="2183" y="907"/>
                  </a:lnTo>
                  <a:cubicBezTo>
                    <a:pt x="2188" y="907"/>
                    <a:pt x="2191" y="911"/>
                    <a:pt x="2191" y="915"/>
                  </a:cubicBezTo>
                  <a:cubicBezTo>
                    <a:pt x="2191" y="920"/>
                    <a:pt x="2188" y="923"/>
                    <a:pt x="2183" y="923"/>
                  </a:cubicBezTo>
                  <a:close/>
                  <a:moveTo>
                    <a:pt x="1991" y="923"/>
                  </a:moveTo>
                  <a:lnTo>
                    <a:pt x="1879" y="923"/>
                  </a:lnTo>
                  <a:cubicBezTo>
                    <a:pt x="1875" y="923"/>
                    <a:pt x="1871" y="920"/>
                    <a:pt x="1871" y="915"/>
                  </a:cubicBezTo>
                  <a:cubicBezTo>
                    <a:pt x="1871" y="911"/>
                    <a:pt x="1875" y="907"/>
                    <a:pt x="1879" y="907"/>
                  </a:cubicBezTo>
                  <a:lnTo>
                    <a:pt x="1991" y="907"/>
                  </a:lnTo>
                  <a:cubicBezTo>
                    <a:pt x="1996" y="907"/>
                    <a:pt x="1999" y="911"/>
                    <a:pt x="1999" y="915"/>
                  </a:cubicBezTo>
                  <a:cubicBezTo>
                    <a:pt x="1999" y="920"/>
                    <a:pt x="1996" y="923"/>
                    <a:pt x="1991" y="923"/>
                  </a:cubicBezTo>
                  <a:close/>
                  <a:moveTo>
                    <a:pt x="1799" y="923"/>
                  </a:moveTo>
                  <a:lnTo>
                    <a:pt x="1687" y="923"/>
                  </a:lnTo>
                  <a:cubicBezTo>
                    <a:pt x="1683" y="923"/>
                    <a:pt x="1679" y="920"/>
                    <a:pt x="1679" y="915"/>
                  </a:cubicBezTo>
                  <a:cubicBezTo>
                    <a:pt x="1679" y="911"/>
                    <a:pt x="1683" y="907"/>
                    <a:pt x="1687" y="907"/>
                  </a:cubicBezTo>
                  <a:lnTo>
                    <a:pt x="1799" y="907"/>
                  </a:lnTo>
                  <a:cubicBezTo>
                    <a:pt x="1804" y="907"/>
                    <a:pt x="1807" y="911"/>
                    <a:pt x="1807" y="915"/>
                  </a:cubicBezTo>
                  <a:cubicBezTo>
                    <a:pt x="1807" y="920"/>
                    <a:pt x="1804" y="923"/>
                    <a:pt x="1799" y="923"/>
                  </a:cubicBezTo>
                  <a:close/>
                  <a:moveTo>
                    <a:pt x="1607" y="923"/>
                  </a:moveTo>
                  <a:lnTo>
                    <a:pt x="1495" y="923"/>
                  </a:lnTo>
                  <a:cubicBezTo>
                    <a:pt x="1491" y="923"/>
                    <a:pt x="1487" y="920"/>
                    <a:pt x="1487" y="915"/>
                  </a:cubicBezTo>
                  <a:cubicBezTo>
                    <a:pt x="1487" y="911"/>
                    <a:pt x="1491" y="907"/>
                    <a:pt x="1495" y="907"/>
                  </a:cubicBezTo>
                  <a:lnTo>
                    <a:pt x="1607" y="907"/>
                  </a:lnTo>
                  <a:cubicBezTo>
                    <a:pt x="1612" y="907"/>
                    <a:pt x="1615" y="911"/>
                    <a:pt x="1615" y="915"/>
                  </a:cubicBezTo>
                  <a:cubicBezTo>
                    <a:pt x="1615" y="920"/>
                    <a:pt x="1612" y="923"/>
                    <a:pt x="1607" y="923"/>
                  </a:cubicBezTo>
                  <a:close/>
                  <a:moveTo>
                    <a:pt x="1415" y="923"/>
                  </a:moveTo>
                  <a:lnTo>
                    <a:pt x="1303" y="923"/>
                  </a:lnTo>
                  <a:cubicBezTo>
                    <a:pt x="1299" y="923"/>
                    <a:pt x="1295" y="920"/>
                    <a:pt x="1295" y="915"/>
                  </a:cubicBezTo>
                  <a:cubicBezTo>
                    <a:pt x="1295" y="911"/>
                    <a:pt x="1299" y="907"/>
                    <a:pt x="1303" y="907"/>
                  </a:cubicBezTo>
                  <a:lnTo>
                    <a:pt x="1415" y="907"/>
                  </a:lnTo>
                  <a:cubicBezTo>
                    <a:pt x="1420" y="907"/>
                    <a:pt x="1423" y="911"/>
                    <a:pt x="1423" y="915"/>
                  </a:cubicBezTo>
                  <a:cubicBezTo>
                    <a:pt x="1423" y="920"/>
                    <a:pt x="1420" y="923"/>
                    <a:pt x="1415" y="923"/>
                  </a:cubicBezTo>
                  <a:close/>
                  <a:moveTo>
                    <a:pt x="1223" y="923"/>
                  </a:moveTo>
                  <a:lnTo>
                    <a:pt x="1111" y="923"/>
                  </a:lnTo>
                  <a:cubicBezTo>
                    <a:pt x="1107" y="923"/>
                    <a:pt x="1103" y="920"/>
                    <a:pt x="1103" y="915"/>
                  </a:cubicBezTo>
                  <a:cubicBezTo>
                    <a:pt x="1103" y="911"/>
                    <a:pt x="1107" y="907"/>
                    <a:pt x="1111" y="907"/>
                  </a:cubicBezTo>
                  <a:lnTo>
                    <a:pt x="1223" y="907"/>
                  </a:lnTo>
                  <a:cubicBezTo>
                    <a:pt x="1228" y="907"/>
                    <a:pt x="1231" y="911"/>
                    <a:pt x="1231" y="915"/>
                  </a:cubicBezTo>
                  <a:cubicBezTo>
                    <a:pt x="1231" y="920"/>
                    <a:pt x="1228" y="923"/>
                    <a:pt x="1223" y="923"/>
                  </a:cubicBezTo>
                  <a:close/>
                  <a:moveTo>
                    <a:pt x="1031" y="923"/>
                  </a:moveTo>
                  <a:lnTo>
                    <a:pt x="919" y="923"/>
                  </a:lnTo>
                  <a:cubicBezTo>
                    <a:pt x="915" y="923"/>
                    <a:pt x="911" y="920"/>
                    <a:pt x="911" y="915"/>
                  </a:cubicBezTo>
                  <a:cubicBezTo>
                    <a:pt x="911" y="911"/>
                    <a:pt x="915" y="907"/>
                    <a:pt x="919" y="907"/>
                  </a:cubicBezTo>
                  <a:lnTo>
                    <a:pt x="1031" y="907"/>
                  </a:lnTo>
                  <a:cubicBezTo>
                    <a:pt x="1036" y="907"/>
                    <a:pt x="1039" y="911"/>
                    <a:pt x="1039" y="915"/>
                  </a:cubicBezTo>
                  <a:cubicBezTo>
                    <a:pt x="1039" y="920"/>
                    <a:pt x="1036" y="923"/>
                    <a:pt x="1031" y="923"/>
                  </a:cubicBezTo>
                  <a:close/>
                  <a:moveTo>
                    <a:pt x="839" y="923"/>
                  </a:moveTo>
                  <a:lnTo>
                    <a:pt x="727" y="923"/>
                  </a:lnTo>
                  <a:cubicBezTo>
                    <a:pt x="723" y="923"/>
                    <a:pt x="719" y="920"/>
                    <a:pt x="719" y="915"/>
                  </a:cubicBezTo>
                  <a:cubicBezTo>
                    <a:pt x="719" y="911"/>
                    <a:pt x="723" y="907"/>
                    <a:pt x="727" y="907"/>
                  </a:cubicBezTo>
                  <a:lnTo>
                    <a:pt x="839" y="907"/>
                  </a:lnTo>
                  <a:cubicBezTo>
                    <a:pt x="844" y="907"/>
                    <a:pt x="847" y="911"/>
                    <a:pt x="847" y="915"/>
                  </a:cubicBezTo>
                  <a:cubicBezTo>
                    <a:pt x="847" y="920"/>
                    <a:pt x="844" y="923"/>
                    <a:pt x="839" y="923"/>
                  </a:cubicBezTo>
                  <a:close/>
                  <a:moveTo>
                    <a:pt x="647" y="923"/>
                  </a:moveTo>
                  <a:lnTo>
                    <a:pt x="535" y="923"/>
                  </a:lnTo>
                  <a:cubicBezTo>
                    <a:pt x="531" y="923"/>
                    <a:pt x="527" y="920"/>
                    <a:pt x="527" y="915"/>
                  </a:cubicBezTo>
                  <a:cubicBezTo>
                    <a:pt x="527" y="911"/>
                    <a:pt x="531" y="907"/>
                    <a:pt x="535" y="907"/>
                  </a:cubicBezTo>
                  <a:lnTo>
                    <a:pt x="647" y="907"/>
                  </a:lnTo>
                  <a:cubicBezTo>
                    <a:pt x="652" y="907"/>
                    <a:pt x="655" y="911"/>
                    <a:pt x="655" y="915"/>
                  </a:cubicBezTo>
                  <a:cubicBezTo>
                    <a:pt x="655" y="920"/>
                    <a:pt x="652" y="923"/>
                    <a:pt x="647" y="923"/>
                  </a:cubicBezTo>
                  <a:close/>
                  <a:moveTo>
                    <a:pt x="455" y="923"/>
                  </a:moveTo>
                  <a:lnTo>
                    <a:pt x="343" y="923"/>
                  </a:lnTo>
                  <a:cubicBezTo>
                    <a:pt x="339" y="923"/>
                    <a:pt x="335" y="920"/>
                    <a:pt x="335" y="915"/>
                  </a:cubicBezTo>
                  <a:cubicBezTo>
                    <a:pt x="335" y="911"/>
                    <a:pt x="339" y="907"/>
                    <a:pt x="343" y="907"/>
                  </a:cubicBezTo>
                  <a:lnTo>
                    <a:pt x="455" y="907"/>
                  </a:lnTo>
                  <a:cubicBezTo>
                    <a:pt x="460" y="907"/>
                    <a:pt x="463" y="911"/>
                    <a:pt x="463" y="915"/>
                  </a:cubicBezTo>
                  <a:cubicBezTo>
                    <a:pt x="463" y="920"/>
                    <a:pt x="460" y="923"/>
                    <a:pt x="455" y="923"/>
                  </a:cubicBezTo>
                  <a:close/>
                  <a:moveTo>
                    <a:pt x="264" y="928"/>
                  </a:moveTo>
                  <a:lnTo>
                    <a:pt x="250" y="929"/>
                  </a:lnTo>
                  <a:lnTo>
                    <a:pt x="252" y="929"/>
                  </a:lnTo>
                  <a:lnTo>
                    <a:pt x="195" y="947"/>
                  </a:lnTo>
                  <a:lnTo>
                    <a:pt x="196" y="946"/>
                  </a:lnTo>
                  <a:lnTo>
                    <a:pt x="163" y="965"/>
                  </a:lnTo>
                  <a:cubicBezTo>
                    <a:pt x="159" y="967"/>
                    <a:pt x="154" y="966"/>
                    <a:pt x="152" y="962"/>
                  </a:cubicBezTo>
                  <a:cubicBezTo>
                    <a:pt x="150" y="958"/>
                    <a:pt x="151" y="953"/>
                    <a:pt x="155" y="951"/>
                  </a:cubicBezTo>
                  <a:lnTo>
                    <a:pt x="189" y="932"/>
                  </a:lnTo>
                  <a:cubicBezTo>
                    <a:pt x="189" y="932"/>
                    <a:pt x="190" y="932"/>
                    <a:pt x="190" y="932"/>
                  </a:cubicBezTo>
                  <a:lnTo>
                    <a:pt x="247" y="914"/>
                  </a:lnTo>
                  <a:cubicBezTo>
                    <a:pt x="248" y="914"/>
                    <a:pt x="248" y="914"/>
                    <a:pt x="249" y="914"/>
                  </a:cubicBezTo>
                  <a:lnTo>
                    <a:pt x="263" y="912"/>
                  </a:lnTo>
                  <a:cubicBezTo>
                    <a:pt x="267" y="912"/>
                    <a:pt x="271" y="915"/>
                    <a:pt x="271" y="919"/>
                  </a:cubicBezTo>
                  <a:cubicBezTo>
                    <a:pt x="272" y="924"/>
                    <a:pt x="269" y="928"/>
                    <a:pt x="264" y="928"/>
                  </a:cubicBezTo>
                  <a:close/>
                  <a:moveTo>
                    <a:pt x="101" y="1010"/>
                  </a:moveTo>
                  <a:lnTo>
                    <a:pt x="67" y="1053"/>
                  </a:lnTo>
                  <a:lnTo>
                    <a:pt x="67" y="1052"/>
                  </a:lnTo>
                  <a:lnTo>
                    <a:pt x="40" y="1102"/>
                  </a:lnTo>
                  <a:cubicBezTo>
                    <a:pt x="38" y="1106"/>
                    <a:pt x="33" y="1107"/>
                    <a:pt x="29" y="1105"/>
                  </a:cubicBezTo>
                  <a:cubicBezTo>
                    <a:pt x="25" y="1103"/>
                    <a:pt x="24" y="1098"/>
                    <a:pt x="26" y="1094"/>
                  </a:cubicBezTo>
                  <a:lnTo>
                    <a:pt x="53" y="1045"/>
                  </a:lnTo>
                  <a:cubicBezTo>
                    <a:pt x="54" y="1044"/>
                    <a:pt x="54" y="1044"/>
                    <a:pt x="54" y="1043"/>
                  </a:cubicBezTo>
                  <a:lnTo>
                    <a:pt x="89" y="1000"/>
                  </a:lnTo>
                  <a:cubicBezTo>
                    <a:pt x="92" y="997"/>
                    <a:pt x="97" y="996"/>
                    <a:pt x="100" y="999"/>
                  </a:cubicBezTo>
                  <a:cubicBezTo>
                    <a:pt x="103" y="1002"/>
                    <a:pt x="104" y="1007"/>
                    <a:pt x="101" y="1010"/>
                  </a:cubicBezTo>
                  <a:close/>
                  <a:moveTo>
                    <a:pt x="21" y="1176"/>
                  </a:moveTo>
                  <a:lnTo>
                    <a:pt x="16" y="1218"/>
                  </a:lnTo>
                  <a:cubicBezTo>
                    <a:pt x="16" y="1223"/>
                    <a:pt x="12" y="1226"/>
                    <a:pt x="8" y="1225"/>
                  </a:cubicBezTo>
                  <a:cubicBezTo>
                    <a:pt x="3" y="1225"/>
                    <a:pt x="0" y="1221"/>
                    <a:pt x="1" y="1217"/>
                  </a:cubicBezTo>
                  <a:lnTo>
                    <a:pt x="5" y="1174"/>
                  </a:lnTo>
                  <a:cubicBezTo>
                    <a:pt x="5" y="1170"/>
                    <a:pt x="9" y="1167"/>
                    <a:pt x="13" y="1167"/>
                  </a:cubicBezTo>
                  <a:cubicBezTo>
                    <a:pt x="18" y="1168"/>
                    <a:pt x="21" y="1172"/>
                    <a:pt x="21" y="1176"/>
                  </a:cubicBezTo>
                  <a:close/>
                  <a:moveTo>
                    <a:pt x="16" y="1217"/>
                  </a:moveTo>
                  <a:lnTo>
                    <a:pt x="16" y="1287"/>
                  </a:lnTo>
                  <a:cubicBezTo>
                    <a:pt x="16" y="1291"/>
                    <a:pt x="13" y="1295"/>
                    <a:pt x="8" y="1295"/>
                  </a:cubicBezTo>
                  <a:cubicBezTo>
                    <a:pt x="4" y="1295"/>
                    <a:pt x="0" y="1291"/>
                    <a:pt x="0" y="1287"/>
                  </a:cubicBezTo>
                  <a:lnTo>
                    <a:pt x="0" y="1217"/>
                  </a:lnTo>
                  <a:cubicBezTo>
                    <a:pt x="0" y="1213"/>
                    <a:pt x="4" y="1209"/>
                    <a:pt x="8" y="1209"/>
                  </a:cubicBezTo>
                  <a:cubicBezTo>
                    <a:pt x="13" y="1209"/>
                    <a:pt x="16" y="1213"/>
                    <a:pt x="16" y="1217"/>
                  </a:cubicBezTo>
                  <a:close/>
                  <a:moveTo>
                    <a:pt x="16" y="1367"/>
                  </a:moveTo>
                  <a:lnTo>
                    <a:pt x="16" y="1479"/>
                  </a:lnTo>
                  <a:cubicBezTo>
                    <a:pt x="16" y="1483"/>
                    <a:pt x="13" y="1487"/>
                    <a:pt x="8" y="1487"/>
                  </a:cubicBezTo>
                  <a:cubicBezTo>
                    <a:pt x="4" y="1487"/>
                    <a:pt x="0" y="1483"/>
                    <a:pt x="0" y="1479"/>
                  </a:cubicBezTo>
                  <a:lnTo>
                    <a:pt x="0" y="1367"/>
                  </a:lnTo>
                  <a:cubicBezTo>
                    <a:pt x="0" y="1363"/>
                    <a:pt x="4" y="1359"/>
                    <a:pt x="8" y="1359"/>
                  </a:cubicBezTo>
                  <a:cubicBezTo>
                    <a:pt x="13" y="1359"/>
                    <a:pt x="16" y="1363"/>
                    <a:pt x="16" y="1367"/>
                  </a:cubicBezTo>
                  <a:close/>
                  <a:moveTo>
                    <a:pt x="20" y="1558"/>
                  </a:moveTo>
                  <a:lnTo>
                    <a:pt x="22" y="1581"/>
                  </a:lnTo>
                  <a:lnTo>
                    <a:pt x="22" y="1579"/>
                  </a:lnTo>
                  <a:lnTo>
                    <a:pt x="40" y="1636"/>
                  </a:lnTo>
                  <a:lnTo>
                    <a:pt x="39" y="1635"/>
                  </a:lnTo>
                  <a:lnTo>
                    <a:pt x="54" y="1660"/>
                  </a:lnTo>
                  <a:cubicBezTo>
                    <a:pt x="56" y="1664"/>
                    <a:pt x="54" y="1669"/>
                    <a:pt x="50" y="1671"/>
                  </a:cubicBezTo>
                  <a:cubicBezTo>
                    <a:pt x="47" y="1673"/>
                    <a:pt x="42" y="1672"/>
                    <a:pt x="40" y="1668"/>
                  </a:cubicBezTo>
                  <a:lnTo>
                    <a:pt x="25" y="1642"/>
                  </a:lnTo>
                  <a:cubicBezTo>
                    <a:pt x="25" y="1642"/>
                    <a:pt x="25" y="1641"/>
                    <a:pt x="25" y="1641"/>
                  </a:cubicBezTo>
                  <a:lnTo>
                    <a:pt x="7" y="1584"/>
                  </a:lnTo>
                  <a:cubicBezTo>
                    <a:pt x="7" y="1583"/>
                    <a:pt x="7" y="1583"/>
                    <a:pt x="7" y="1582"/>
                  </a:cubicBezTo>
                  <a:lnTo>
                    <a:pt x="4" y="1560"/>
                  </a:lnTo>
                  <a:cubicBezTo>
                    <a:pt x="4" y="1555"/>
                    <a:pt x="7" y="1551"/>
                    <a:pt x="11" y="1551"/>
                  </a:cubicBezTo>
                  <a:cubicBezTo>
                    <a:pt x="16" y="1550"/>
                    <a:pt x="20" y="1554"/>
                    <a:pt x="20" y="1558"/>
                  </a:cubicBezTo>
                  <a:close/>
                  <a:moveTo>
                    <a:pt x="99" y="1724"/>
                  </a:moveTo>
                  <a:lnTo>
                    <a:pt x="103" y="1729"/>
                  </a:lnTo>
                  <a:lnTo>
                    <a:pt x="101" y="1728"/>
                  </a:lnTo>
                  <a:lnTo>
                    <a:pt x="146" y="1764"/>
                  </a:lnTo>
                  <a:lnTo>
                    <a:pt x="145" y="1763"/>
                  </a:lnTo>
                  <a:lnTo>
                    <a:pt x="187" y="1787"/>
                  </a:lnTo>
                  <a:cubicBezTo>
                    <a:pt x="191" y="1789"/>
                    <a:pt x="193" y="1794"/>
                    <a:pt x="191" y="1797"/>
                  </a:cubicBezTo>
                  <a:cubicBezTo>
                    <a:pt x="188" y="1801"/>
                    <a:pt x="184" y="1803"/>
                    <a:pt x="180" y="1801"/>
                  </a:cubicBezTo>
                  <a:lnTo>
                    <a:pt x="138" y="1777"/>
                  </a:lnTo>
                  <a:cubicBezTo>
                    <a:pt x="137" y="1777"/>
                    <a:pt x="137" y="1777"/>
                    <a:pt x="136" y="1777"/>
                  </a:cubicBezTo>
                  <a:lnTo>
                    <a:pt x="91" y="1741"/>
                  </a:lnTo>
                  <a:cubicBezTo>
                    <a:pt x="91" y="1740"/>
                    <a:pt x="91" y="1740"/>
                    <a:pt x="90" y="1739"/>
                  </a:cubicBezTo>
                  <a:lnTo>
                    <a:pt x="86" y="1734"/>
                  </a:lnTo>
                  <a:cubicBezTo>
                    <a:pt x="83" y="1731"/>
                    <a:pt x="84" y="1726"/>
                    <a:pt x="87" y="1723"/>
                  </a:cubicBezTo>
                  <a:cubicBezTo>
                    <a:pt x="91" y="1720"/>
                    <a:pt x="96" y="1721"/>
                    <a:pt x="99" y="1724"/>
                  </a:cubicBezTo>
                  <a:close/>
                  <a:moveTo>
                    <a:pt x="260" y="1809"/>
                  </a:moveTo>
                  <a:lnTo>
                    <a:pt x="311" y="1815"/>
                  </a:lnTo>
                  <a:lnTo>
                    <a:pt x="371" y="1814"/>
                  </a:lnTo>
                  <a:cubicBezTo>
                    <a:pt x="376" y="1814"/>
                    <a:pt x="379" y="1818"/>
                    <a:pt x="379" y="1822"/>
                  </a:cubicBezTo>
                  <a:cubicBezTo>
                    <a:pt x="379" y="1827"/>
                    <a:pt x="376" y="1830"/>
                    <a:pt x="371" y="1830"/>
                  </a:cubicBezTo>
                  <a:lnTo>
                    <a:pt x="310" y="1830"/>
                  </a:lnTo>
                  <a:lnTo>
                    <a:pt x="259" y="1825"/>
                  </a:lnTo>
                  <a:cubicBezTo>
                    <a:pt x="254" y="1825"/>
                    <a:pt x="251" y="1821"/>
                    <a:pt x="251" y="1817"/>
                  </a:cubicBezTo>
                  <a:cubicBezTo>
                    <a:pt x="252" y="1812"/>
                    <a:pt x="256" y="1809"/>
                    <a:pt x="260" y="1809"/>
                  </a:cubicBezTo>
                  <a:close/>
                  <a:moveTo>
                    <a:pt x="451" y="1814"/>
                  </a:moveTo>
                  <a:lnTo>
                    <a:pt x="451" y="1814"/>
                  </a:lnTo>
                  <a:cubicBezTo>
                    <a:pt x="456" y="1814"/>
                    <a:pt x="459" y="1818"/>
                    <a:pt x="459" y="1822"/>
                  </a:cubicBezTo>
                  <a:cubicBezTo>
                    <a:pt x="459" y="1827"/>
                    <a:pt x="456" y="1830"/>
                    <a:pt x="451" y="1830"/>
                  </a:cubicBezTo>
                  <a:cubicBezTo>
                    <a:pt x="447" y="1830"/>
                    <a:pt x="443" y="1827"/>
                    <a:pt x="443" y="1822"/>
                  </a:cubicBezTo>
                  <a:cubicBezTo>
                    <a:pt x="443" y="1818"/>
                    <a:pt x="447" y="1814"/>
                    <a:pt x="451" y="1814"/>
                  </a:cubicBezTo>
                  <a:close/>
                </a:path>
              </a:pathLst>
            </a:custGeom>
            <a:solidFill>
              <a:srgbClr val="000000"/>
            </a:solidFill>
            <a:ln w="5040">
              <a:solidFill>
                <a:srgbClr val="000000"/>
              </a:solidFill>
              <a:bevel/>
              <a:headEnd/>
              <a:tailEnd/>
            </a:ln>
          </p:spPr>
          <p:txBody>
            <a:bodyPr wrap="none" anchor="ctr"/>
            <a:lstStyle/>
            <a:p>
              <a:endParaRPr lang="en-US"/>
            </a:p>
          </p:txBody>
        </p:sp>
        <p:sp>
          <p:nvSpPr>
            <p:cNvPr id="105591" name="Freeform 118"/>
            <p:cNvSpPr>
              <a:spLocks noChangeArrowheads="1"/>
            </p:cNvSpPr>
            <p:nvPr/>
          </p:nvSpPr>
          <p:spPr bwMode="auto">
            <a:xfrm>
              <a:off x="2921" y="1621"/>
              <a:ext cx="49" cy="34"/>
            </a:xfrm>
            <a:custGeom>
              <a:avLst/>
              <a:gdLst>
                <a:gd name="T0" fmla="*/ 0 w 34"/>
                <a:gd name="T1" fmla="*/ 0 h 23"/>
                <a:gd name="T2" fmla="*/ 441 w 34"/>
                <a:gd name="T3" fmla="*/ 169 h 23"/>
                <a:gd name="T4" fmla="*/ 0 w 34"/>
                <a:gd name="T5" fmla="*/ 352 h 23"/>
                <a:gd name="T6" fmla="*/ 0 w 34"/>
                <a:gd name="T7" fmla="*/ 0 h 23"/>
                <a:gd name="T8" fmla="*/ 0 60000 65536"/>
                <a:gd name="T9" fmla="*/ 0 60000 65536"/>
                <a:gd name="T10" fmla="*/ 0 60000 65536"/>
                <a:gd name="T11" fmla="*/ 0 60000 65536"/>
                <a:gd name="T12" fmla="*/ 0 w 34"/>
                <a:gd name="T13" fmla="*/ 0 h 23"/>
                <a:gd name="T14" fmla="*/ 34 w 34"/>
                <a:gd name="T15" fmla="*/ 23 h 23"/>
              </a:gdLst>
              <a:ahLst/>
              <a:cxnLst>
                <a:cxn ang="T8">
                  <a:pos x="T0" y="T1"/>
                </a:cxn>
                <a:cxn ang="T9">
                  <a:pos x="T2" y="T3"/>
                </a:cxn>
                <a:cxn ang="T10">
                  <a:pos x="T4" y="T5"/>
                </a:cxn>
                <a:cxn ang="T11">
                  <a:pos x="T6" y="T7"/>
                </a:cxn>
              </a:cxnLst>
              <a:rect l="T12" t="T13" r="T14" b="T15"/>
              <a:pathLst>
                <a:path w="34" h="23">
                  <a:moveTo>
                    <a:pt x="0" y="0"/>
                  </a:moveTo>
                  <a:lnTo>
                    <a:pt x="34" y="11"/>
                  </a:lnTo>
                  <a:lnTo>
                    <a:pt x="0" y="23"/>
                  </a:lnTo>
                  <a:lnTo>
                    <a:pt x="0" y="0"/>
                  </a:lnTo>
                  <a:close/>
                </a:path>
              </a:pathLst>
            </a:custGeom>
            <a:solidFill>
              <a:srgbClr val="000000"/>
            </a:solidFill>
            <a:ln w="9525">
              <a:noFill/>
              <a:round/>
              <a:headEnd/>
              <a:tailEnd/>
            </a:ln>
          </p:spPr>
          <p:txBody>
            <a:bodyPr wrap="none" anchor="ctr"/>
            <a:lstStyle/>
            <a:p>
              <a:endParaRPr lang="en-US"/>
            </a:p>
          </p:txBody>
        </p:sp>
        <p:sp>
          <p:nvSpPr>
            <p:cNvPr id="105592" name="Freeform 119"/>
            <p:cNvSpPr>
              <a:spLocks noChangeArrowheads="1"/>
            </p:cNvSpPr>
            <p:nvPr/>
          </p:nvSpPr>
          <p:spPr bwMode="auto">
            <a:xfrm>
              <a:off x="1252" y="1120"/>
              <a:ext cx="346" cy="4"/>
            </a:xfrm>
            <a:custGeom>
              <a:avLst/>
              <a:gdLst>
                <a:gd name="T0" fmla="*/ 0 w 1215"/>
                <a:gd name="T1" fmla="*/ 0 h 16"/>
                <a:gd name="T2" fmla="*/ 0 w 1215"/>
                <a:gd name="T3" fmla="*/ 0 h 16"/>
                <a:gd name="T4" fmla="*/ 0 w 1215"/>
                <a:gd name="T5" fmla="*/ 0 h 16"/>
                <a:gd name="T6" fmla="*/ 0 w 1215"/>
                <a:gd name="T7" fmla="*/ 0 h 16"/>
                <a:gd name="T8" fmla="*/ 0 w 1215"/>
                <a:gd name="T9" fmla="*/ 0 h 16"/>
                <a:gd name="T10" fmla="*/ 0 w 1215"/>
                <a:gd name="T11" fmla="*/ 0 h 16"/>
                <a:gd name="T12" fmla="*/ 0 w 1215"/>
                <a:gd name="T13" fmla="*/ 0 h 16"/>
                <a:gd name="T14" fmla="*/ 0 w 1215"/>
                <a:gd name="T15" fmla="*/ 0 h 16"/>
                <a:gd name="T16" fmla="*/ 0 w 1215"/>
                <a:gd name="T17" fmla="*/ 0 h 16"/>
                <a:gd name="T18" fmla="*/ 0 w 1215"/>
                <a:gd name="T19" fmla="*/ 0 h 16"/>
                <a:gd name="T20" fmla="*/ 0 w 1215"/>
                <a:gd name="T21" fmla="*/ 0 h 16"/>
                <a:gd name="T22" fmla="*/ 0 w 1215"/>
                <a:gd name="T23" fmla="*/ 0 h 16"/>
                <a:gd name="T24" fmla="*/ 0 w 1215"/>
                <a:gd name="T25" fmla="*/ 0 h 16"/>
                <a:gd name="T26" fmla="*/ 0 w 1215"/>
                <a:gd name="T27" fmla="*/ 0 h 16"/>
                <a:gd name="T28" fmla="*/ 0 w 1215"/>
                <a:gd name="T29" fmla="*/ 0 h 16"/>
                <a:gd name="T30" fmla="*/ 0 w 1215"/>
                <a:gd name="T31" fmla="*/ 0 h 16"/>
                <a:gd name="T32" fmla="*/ 0 w 1215"/>
                <a:gd name="T33" fmla="*/ 0 h 16"/>
                <a:gd name="T34" fmla="*/ 0 w 1215"/>
                <a:gd name="T35" fmla="*/ 0 h 16"/>
                <a:gd name="T36" fmla="*/ 0 w 1215"/>
                <a:gd name="T37" fmla="*/ 0 h 16"/>
                <a:gd name="T38" fmla="*/ 0 w 1215"/>
                <a:gd name="T39" fmla="*/ 0 h 16"/>
                <a:gd name="T40" fmla="*/ 0 w 1215"/>
                <a:gd name="T41" fmla="*/ 0 h 16"/>
                <a:gd name="T42" fmla="*/ 0 w 1215"/>
                <a:gd name="T43" fmla="*/ 0 h 16"/>
                <a:gd name="T44" fmla="*/ 0 w 1215"/>
                <a:gd name="T45" fmla="*/ 0 h 16"/>
                <a:gd name="T46" fmla="*/ 0 w 1215"/>
                <a:gd name="T47" fmla="*/ 0 h 16"/>
                <a:gd name="T48" fmla="*/ 0 w 1215"/>
                <a:gd name="T49" fmla="*/ 0 h 16"/>
                <a:gd name="T50" fmla="*/ 0 w 1215"/>
                <a:gd name="T51" fmla="*/ 0 h 16"/>
                <a:gd name="T52" fmla="*/ 0 w 1215"/>
                <a:gd name="T53" fmla="*/ 0 h 16"/>
                <a:gd name="T54" fmla="*/ 0 w 1215"/>
                <a:gd name="T55" fmla="*/ 0 h 16"/>
                <a:gd name="T56" fmla="*/ 0 w 1215"/>
                <a:gd name="T57" fmla="*/ 0 h 16"/>
                <a:gd name="T58" fmla="*/ 0 w 1215"/>
                <a:gd name="T59" fmla="*/ 0 h 16"/>
                <a:gd name="T60" fmla="*/ 0 w 1215"/>
                <a:gd name="T61" fmla="*/ 0 h 16"/>
                <a:gd name="T62" fmla="*/ 0 w 1215"/>
                <a:gd name="T63" fmla="*/ 0 h 16"/>
                <a:gd name="T64" fmla="*/ 0 w 1215"/>
                <a:gd name="T65" fmla="*/ 0 h 16"/>
                <a:gd name="T66" fmla="*/ 0 w 1215"/>
                <a:gd name="T67" fmla="*/ 0 h 16"/>
                <a:gd name="T68" fmla="*/ 0 w 1215"/>
                <a:gd name="T69" fmla="*/ 0 h 16"/>
                <a:gd name="T70" fmla="*/ 0 w 1215"/>
                <a:gd name="T71" fmla="*/ 0 h 16"/>
                <a:gd name="T72" fmla="*/ 0 w 1215"/>
                <a:gd name="T73" fmla="*/ 0 h 16"/>
                <a:gd name="T74" fmla="*/ 0 w 1215"/>
                <a:gd name="T75" fmla="*/ 0 h 16"/>
                <a:gd name="T76" fmla="*/ 0 w 1215"/>
                <a:gd name="T77" fmla="*/ 0 h 16"/>
                <a:gd name="T78" fmla="*/ 0 w 1215"/>
                <a:gd name="T79" fmla="*/ 0 h 16"/>
                <a:gd name="T80" fmla="*/ 0 w 1215"/>
                <a:gd name="T81" fmla="*/ 0 h 16"/>
                <a:gd name="T82" fmla="*/ 0 w 1215"/>
                <a:gd name="T83" fmla="*/ 0 h 16"/>
                <a:gd name="T84" fmla="*/ 0 w 1215"/>
                <a:gd name="T85" fmla="*/ 0 h 16"/>
                <a:gd name="T86" fmla="*/ 0 w 1215"/>
                <a:gd name="T87" fmla="*/ 0 h 16"/>
                <a:gd name="T88" fmla="*/ 0 w 1215"/>
                <a:gd name="T89" fmla="*/ 0 h 16"/>
                <a:gd name="T90" fmla="*/ 0 w 1215"/>
                <a:gd name="T91" fmla="*/ 0 h 16"/>
                <a:gd name="T92" fmla="*/ 0 w 1215"/>
                <a:gd name="T93" fmla="*/ 0 h 16"/>
                <a:gd name="T94" fmla="*/ 0 w 1215"/>
                <a:gd name="T95" fmla="*/ 0 h 16"/>
                <a:gd name="T96" fmla="*/ 0 w 1215"/>
                <a:gd name="T97" fmla="*/ 0 h 1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15"/>
                <a:gd name="T148" fmla="*/ 0 h 16"/>
                <a:gd name="T149" fmla="*/ 1215 w 1215"/>
                <a:gd name="T150" fmla="*/ 16 h 1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15" h="16">
                  <a:moveTo>
                    <a:pt x="8" y="0"/>
                  </a:moveTo>
                  <a:lnTo>
                    <a:pt x="120" y="0"/>
                  </a:lnTo>
                  <a:cubicBezTo>
                    <a:pt x="125" y="0"/>
                    <a:pt x="128" y="4"/>
                    <a:pt x="128" y="8"/>
                  </a:cubicBezTo>
                  <a:cubicBezTo>
                    <a:pt x="128" y="12"/>
                    <a:pt x="125" y="16"/>
                    <a:pt x="120" y="16"/>
                  </a:cubicBezTo>
                  <a:lnTo>
                    <a:pt x="8" y="16"/>
                  </a:lnTo>
                  <a:cubicBezTo>
                    <a:pt x="4" y="16"/>
                    <a:pt x="0" y="12"/>
                    <a:pt x="0" y="8"/>
                  </a:cubicBezTo>
                  <a:cubicBezTo>
                    <a:pt x="0" y="4"/>
                    <a:pt x="4" y="0"/>
                    <a:pt x="8" y="0"/>
                  </a:cubicBezTo>
                  <a:close/>
                  <a:moveTo>
                    <a:pt x="200" y="0"/>
                  </a:moveTo>
                  <a:lnTo>
                    <a:pt x="312" y="0"/>
                  </a:lnTo>
                  <a:cubicBezTo>
                    <a:pt x="317" y="0"/>
                    <a:pt x="320" y="4"/>
                    <a:pt x="320" y="8"/>
                  </a:cubicBezTo>
                  <a:cubicBezTo>
                    <a:pt x="320" y="12"/>
                    <a:pt x="317" y="16"/>
                    <a:pt x="312" y="16"/>
                  </a:cubicBezTo>
                  <a:lnTo>
                    <a:pt x="200" y="16"/>
                  </a:lnTo>
                  <a:cubicBezTo>
                    <a:pt x="196" y="16"/>
                    <a:pt x="192" y="12"/>
                    <a:pt x="192" y="8"/>
                  </a:cubicBezTo>
                  <a:cubicBezTo>
                    <a:pt x="192" y="4"/>
                    <a:pt x="196" y="0"/>
                    <a:pt x="200" y="0"/>
                  </a:cubicBezTo>
                  <a:close/>
                  <a:moveTo>
                    <a:pt x="392" y="0"/>
                  </a:moveTo>
                  <a:lnTo>
                    <a:pt x="504" y="0"/>
                  </a:lnTo>
                  <a:cubicBezTo>
                    <a:pt x="509" y="0"/>
                    <a:pt x="512" y="4"/>
                    <a:pt x="512" y="8"/>
                  </a:cubicBezTo>
                  <a:cubicBezTo>
                    <a:pt x="512" y="12"/>
                    <a:pt x="509" y="16"/>
                    <a:pt x="504" y="16"/>
                  </a:cubicBezTo>
                  <a:lnTo>
                    <a:pt x="392" y="16"/>
                  </a:lnTo>
                  <a:cubicBezTo>
                    <a:pt x="388" y="16"/>
                    <a:pt x="384" y="12"/>
                    <a:pt x="384" y="8"/>
                  </a:cubicBezTo>
                  <a:cubicBezTo>
                    <a:pt x="384" y="4"/>
                    <a:pt x="388" y="0"/>
                    <a:pt x="392" y="0"/>
                  </a:cubicBezTo>
                  <a:close/>
                  <a:moveTo>
                    <a:pt x="584" y="0"/>
                  </a:moveTo>
                  <a:lnTo>
                    <a:pt x="696" y="0"/>
                  </a:lnTo>
                  <a:cubicBezTo>
                    <a:pt x="701" y="0"/>
                    <a:pt x="704" y="4"/>
                    <a:pt x="704" y="8"/>
                  </a:cubicBezTo>
                  <a:cubicBezTo>
                    <a:pt x="704" y="12"/>
                    <a:pt x="701" y="16"/>
                    <a:pt x="696" y="16"/>
                  </a:cubicBezTo>
                  <a:lnTo>
                    <a:pt x="584" y="16"/>
                  </a:lnTo>
                  <a:cubicBezTo>
                    <a:pt x="580" y="16"/>
                    <a:pt x="576" y="12"/>
                    <a:pt x="576" y="8"/>
                  </a:cubicBezTo>
                  <a:cubicBezTo>
                    <a:pt x="576" y="4"/>
                    <a:pt x="580" y="0"/>
                    <a:pt x="584" y="0"/>
                  </a:cubicBezTo>
                  <a:close/>
                  <a:moveTo>
                    <a:pt x="776" y="0"/>
                  </a:moveTo>
                  <a:lnTo>
                    <a:pt x="888" y="0"/>
                  </a:lnTo>
                  <a:cubicBezTo>
                    <a:pt x="893" y="0"/>
                    <a:pt x="896" y="4"/>
                    <a:pt x="896" y="8"/>
                  </a:cubicBezTo>
                  <a:cubicBezTo>
                    <a:pt x="896" y="12"/>
                    <a:pt x="893" y="16"/>
                    <a:pt x="888" y="16"/>
                  </a:cubicBezTo>
                  <a:lnTo>
                    <a:pt x="776" y="16"/>
                  </a:lnTo>
                  <a:cubicBezTo>
                    <a:pt x="772" y="16"/>
                    <a:pt x="768" y="12"/>
                    <a:pt x="768" y="8"/>
                  </a:cubicBezTo>
                  <a:cubicBezTo>
                    <a:pt x="768" y="4"/>
                    <a:pt x="772" y="0"/>
                    <a:pt x="776" y="0"/>
                  </a:cubicBezTo>
                  <a:close/>
                  <a:moveTo>
                    <a:pt x="968" y="0"/>
                  </a:moveTo>
                  <a:lnTo>
                    <a:pt x="1080" y="0"/>
                  </a:lnTo>
                  <a:cubicBezTo>
                    <a:pt x="1085" y="0"/>
                    <a:pt x="1088" y="4"/>
                    <a:pt x="1088" y="8"/>
                  </a:cubicBezTo>
                  <a:cubicBezTo>
                    <a:pt x="1088" y="12"/>
                    <a:pt x="1085" y="16"/>
                    <a:pt x="1080" y="16"/>
                  </a:cubicBezTo>
                  <a:lnTo>
                    <a:pt x="968" y="16"/>
                  </a:lnTo>
                  <a:cubicBezTo>
                    <a:pt x="964" y="16"/>
                    <a:pt x="960" y="12"/>
                    <a:pt x="960" y="8"/>
                  </a:cubicBezTo>
                  <a:cubicBezTo>
                    <a:pt x="960" y="4"/>
                    <a:pt x="964" y="0"/>
                    <a:pt x="968" y="0"/>
                  </a:cubicBezTo>
                  <a:close/>
                  <a:moveTo>
                    <a:pt x="1160" y="0"/>
                  </a:moveTo>
                  <a:lnTo>
                    <a:pt x="1207" y="0"/>
                  </a:lnTo>
                  <a:cubicBezTo>
                    <a:pt x="1211" y="0"/>
                    <a:pt x="1215" y="4"/>
                    <a:pt x="1215" y="8"/>
                  </a:cubicBezTo>
                  <a:cubicBezTo>
                    <a:pt x="1215" y="12"/>
                    <a:pt x="1211" y="16"/>
                    <a:pt x="1207" y="16"/>
                  </a:cubicBezTo>
                  <a:lnTo>
                    <a:pt x="1160" y="16"/>
                  </a:lnTo>
                  <a:cubicBezTo>
                    <a:pt x="1156" y="16"/>
                    <a:pt x="1152" y="12"/>
                    <a:pt x="1152" y="8"/>
                  </a:cubicBezTo>
                  <a:cubicBezTo>
                    <a:pt x="1152" y="4"/>
                    <a:pt x="1156" y="0"/>
                    <a:pt x="1160" y="0"/>
                  </a:cubicBezTo>
                  <a:close/>
                </a:path>
              </a:pathLst>
            </a:custGeom>
            <a:solidFill>
              <a:srgbClr val="000000"/>
            </a:solidFill>
            <a:ln w="5040">
              <a:solidFill>
                <a:srgbClr val="000000"/>
              </a:solidFill>
              <a:bevel/>
              <a:headEnd/>
              <a:tailEnd/>
            </a:ln>
          </p:spPr>
          <p:txBody>
            <a:bodyPr wrap="none" anchor="ctr"/>
            <a:lstStyle/>
            <a:p>
              <a:endParaRPr lang="en-US"/>
            </a:p>
          </p:txBody>
        </p:sp>
        <p:sp>
          <p:nvSpPr>
            <p:cNvPr id="105593" name="Freeform 120"/>
            <p:cNvSpPr>
              <a:spLocks noChangeArrowheads="1"/>
            </p:cNvSpPr>
            <p:nvPr/>
          </p:nvSpPr>
          <p:spPr bwMode="auto">
            <a:xfrm>
              <a:off x="1591" y="1106"/>
              <a:ext cx="50" cy="34"/>
            </a:xfrm>
            <a:custGeom>
              <a:avLst/>
              <a:gdLst>
                <a:gd name="T0" fmla="*/ 0 w 34"/>
                <a:gd name="T1" fmla="*/ 0 h 23"/>
                <a:gd name="T2" fmla="*/ 509 w 34"/>
                <a:gd name="T3" fmla="*/ 169 h 23"/>
                <a:gd name="T4" fmla="*/ 0 w 34"/>
                <a:gd name="T5" fmla="*/ 352 h 23"/>
                <a:gd name="T6" fmla="*/ 0 w 34"/>
                <a:gd name="T7" fmla="*/ 0 h 23"/>
                <a:gd name="T8" fmla="*/ 0 60000 65536"/>
                <a:gd name="T9" fmla="*/ 0 60000 65536"/>
                <a:gd name="T10" fmla="*/ 0 60000 65536"/>
                <a:gd name="T11" fmla="*/ 0 60000 65536"/>
                <a:gd name="T12" fmla="*/ 0 w 34"/>
                <a:gd name="T13" fmla="*/ 0 h 23"/>
                <a:gd name="T14" fmla="*/ 34 w 34"/>
                <a:gd name="T15" fmla="*/ 23 h 23"/>
              </a:gdLst>
              <a:ahLst/>
              <a:cxnLst>
                <a:cxn ang="T8">
                  <a:pos x="T0" y="T1"/>
                </a:cxn>
                <a:cxn ang="T9">
                  <a:pos x="T2" y="T3"/>
                </a:cxn>
                <a:cxn ang="T10">
                  <a:pos x="T4" y="T5"/>
                </a:cxn>
                <a:cxn ang="T11">
                  <a:pos x="T6" y="T7"/>
                </a:cxn>
              </a:cxnLst>
              <a:rect l="T12" t="T13" r="T14" b="T15"/>
              <a:pathLst>
                <a:path w="34" h="23">
                  <a:moveTo>
                    <a:pt x="0" y="0"/>
                  </a:moveTo>
                  <a:lnTo>
                    <a:pt x="34" y="11"/>
                  </a:lnTo>
                  <a:lnTo>
                    <a:pt x="0" y="23"/>
                  </a:lnTo>
                  <a:lnTo>
                    <a:pt x="0" y="0"/>
                  </a:lnTo>
                  <a:close/>
                </a:path>
              </a:pathLst>
            </a:custGeom>
            <a:solidFill>
              <a:srgbClr val="000000"/>
            </a:solidFill>
            <a:ln w="9525">
              <a:noFill/>
              <a:round/>
              <a:headEnd/>
              <a:tailEnd/>
            </a:ln>
          </p:spPr>
          <p:txBody>
            <a:bodyPr wrap="none" anchor="ctr"/>
            <a:lstStyle/>
            <a:p>
              <a:endParaRPr lang="en-US"/>
            </a:p>
          </p:txBody>
        </p:sp>
        <p:sp>
          <p:nvSpPr>
            <p:cNvPr id="105594" name="Rectangle 121"/>
            <p:cNvSpPr>
              <a:spLocks noChangeArrowheads="1"/>
            </p:cNvSpPr>
            <p:nvPr/>
          </p:nvSpPr>
          <p:spPr bwMode="auto">
            <a:xfrm>
              <a:off x="2886" y="1037"/>
              <a:ext cx="172" cy="172"/>
            </a:xfrm>
            <a:prstGeom prst="rect">
              <a:avLst/>
            </a:prstGeom>
            <a:solidFill>
              <a:srgbClr val="CCFFCC"/>
            </a:solidFill>
            <a:ln w="9525">
              <a:noFill/>
              <a:round/>
              <a:headEnd/>
              <a:tailEnd/>
            </a:ln>
          </p:spPr>
          <p:txBody>
            <a:bodyPr wrap="none" anchor="ctr"/>
            <a:lstStyle/>
            <a:p>
              <a:endParaRPr lang="en-US"/>
            </a:p>
          </p:txBody>
        </p:sp>
        <p:sp>
          <p:nvSpPr>
            <p:cNvPr id="105595" name="Rectangle 122"/>
            <p:cNvSpPr>
              <a:spLocks noChangeArrowheads="1"/>
            </p:cNvSpPr>
            <p:nvPr/>
          </p:nvSpPr>
          <p:spPr bwMode="auto">
            <a:xfrm>
              <a:off x="2886" y="1037"/>
              <a:ext cx="172" cy="172"/>
            </a:xfrm>
            <a:prstGeom prst="rect">
              <a:avLst/>
            </a:prstGeom>
            <a:noFill/>
            <a:ln w="20880">
              <a:solidFill>
                <a:srgbClr val="339966"/>
              </a:solidFill>
              <a:round/>
              <a:headEnd/>
              <a:tailEnd/>
            </a:ln>
          </p:spPr>
          <p:txBody>
            <a:bodyPr wrap="none" anchor="ctr"/>
            <a:lstStyle/>
            <a:p>
              <a:endParaRPr lang="en-US"/>
            </a:p>
          </p:txBody>
        </p:sp>
        <p:sp>
          <p:nvSpPr>
            <p:cNvPr id="105596" name="Text Box 123"/>
            <p:cNvSpPr txBox="1">
              <a:spLocks noChangeArrowheads="1"/>
            </p:cNvSpPr>
            <p:nvPr/>
          </p:nvSpPr>
          <p:spPr bwMode="auto">
            <a:xfrm>
              <a:off x="2930" y="1032"/>
              <a:ext cx="154"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1</a:t>
              </a:r>
            </a:p>
          </p:txBody>
        </p:sp>
        <p:sp>
          <p:nvSpPr>
            <p:cNvPr id="105597" name="Rectangle 124"/>
            <p:cNvSpPr>
              <a:spLocks noChangeArrowheads="1"/>
            </p:cNvSpPr>
            <p:nvPr/>
          </p:nvSpPr>
          <p:spPr bwMode="auto">
            <a:xfrm>
              <a:off x="3745" y="1037"/>
              <a:ext cx="172" cy="172"/>
            </a:xfrm>
            <a:prstGeom prst="rect">
              <a:avLst/>
            </a:prstGeom>
            <a:solidFill>
              <a:srgbClr val="CCFFCC"/>
            </a:solidFill>
            <a:ln w="9525">
              <a:noFill/>
              <a:round/>
              <a:headEnd/>
              <a:tailEnd/>
            </a:ln>
          </p:spPr>
          <p:txBody>
            <a:bodyPr wrap="none" anchor="ctr"/>
            <a:lstStyle/>
            <a:p>
              <a:endParaRPr lang="en-US"/>
            </a:p>
          </p:txBody>
        </p:sp>
        <p:sp>
          <p:nvSpPr>
            <p:cNvPr id="105598" name="Rectangle 125"/>
            <p:cNvSpPr>
              <a:spLocks noChangeArrowheads="1"/>
            </p:cNvSpPr>
            <p:nvPr/>
          </p:nvSpPr>
          <p:spPr bwMode="auto">
            <a:xfrm>
              <a:off x="3745" y="1037"/>
              <a:ext cx="172" cy="172"/>
            </a:xfrm>
            <a:prstGeom prst="rect">
              <a:avLst/>
            </a:prstGeom>
            <a:noFill/>
            <a:ln w="20880">
              <a:solidFill>
                <a:srgbClr val="339966"/>
              </a:solidFill>
              <a:round/>
              <a:headEnd/>
              <a:tailEnd/>
            </a:ln>
          </p:spPr>
          <p:txBody>
            <a:bodyPr wrap="none" anchor="ctr"/>
            <a:lstStyle/>
            <a:p>
              <a:endParaRPr lang="en-US"/>
            </a:p>
          </p:txBody>
        </p:sp>
        <p:sp>
          <p:nvSpPr>
            <p:cNvPr id="105599" name="Text Box 126"/>
            <p:cNvSpPr txBox="1">
              <a:spLocks noChangeArrowheads="1"/>
            </p:cNvSpPr>
            <p:nvPr/>
          </p:nvSpPr>
          <p:spPr bwMode="auto">
            <a:xfrm>
              <a:off x="3789" y="1032"/>
              <a:ext cx="154"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2</a:t>
              </a:r>
            </a:p>
          </p:txBody>
        </p:sp>
        <p:sp>
          <p:nvSpPr>
            <p:cNvPr id="105600" name="Rectangle 127"/>
            <p:cNvSpPr>
              <a:spLocks noChangeArrowheads="1"/>
            </p:cNvSpPr>
            <p:nvPr/>
          </p:nvSpPr>
          <p:spPr bwMode="auto">
            <a:xfrm>
              <a:off x="1640" y="1037"/>
              <a:ext cx="172" cy="172"/>
            </a:xfrm>
            <a:prstGeom prst="rect">
              <a:avLst/>
            </a:prstGeom>
            <a:solidFill>
              <a:srgbClr val="CCFFCC"/>
            </a:solidFill>
            <a:ln w="9525">
              <a:noFill/>
              <a:round/>
              <a:headEnd/>
              <a:tailEnd/>
            </a:ln>
          </p:spPr>
          <p:txBody>
            <a:bodyPr wrap="none" anchor="ctr"/>
            <a:lstStyle/>
            <a:p>
              <a:endParaRPr lang="en-US"/>
            </a:p>
          </p:txBody>
        </p:sp>
        <p:sp>
          <p:nvSpPr>
            <p:cNvPr id="105601" name="Rectangle 128"/>
            <p:cNvSpPr>
              <a:spLocks noChangeArrowheads="1"/>
            </p:cNvSpPr>
            <p:nvPr/>
          </p:nvSpPr>
          <p:spPr bwMode="auto">
            <a:xfrm>
              <a:off x="1640" y="1037"/>
              <a:ext cx="172" cy="172"/>
            </a:xfrm>
            <a:prstGeom prst="rect">
              <a:avLst/>
            </a:prstGeom>
            <a:noFill/>
            <a:ln w="20880">
              <a:solidFill>
                <a:srgbClr val="339966"/>
              </a:solidFill>
              <a:round/>
              <a:headEnd/>
              <a:tailEnd/>
            </a:ln>
          </p:spPr>
          <p:txBody>
            <a:bodyPr wrap="none" anchor="ctr"/>
            <a:lstStyle/>
            <a:p>
              <a:endParaRPr lang="en-US"/>
            </a:p>
          </p:txBody>
        </p:sp>
        <p:sp>
          <p:nvSpPr>
            <p:cNvPr id="105602" name="Text Box 129"/>
            <p:cNvSpPr txBox="1">
              <a:spLocks noChangeArrowheads="1"/>
            </p:cNvSpPr>
            <p:nvPr/>
          </p:nvSpPr>
          <p:spPr bwMode="auto">
            <a:xfrm>
              <a:off x="1684" y="1032"/>
              <a:ext cx="154"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0</a:t>
              </a:r>
            </a:p>
          </p:txBody>
        </p:sp>
        <p:sp>
          <p:nvSpPr>
            <p:cNvPr id="105603" name="Freeform 130"/>
            <p:cNvSpPr>
              <a:spLocks noChangeArrowheads="1"/>
            </p:cNvSpPr>
            <p:nvPr/>
          </p:nvSpPr>
          <p:spPr bwMode="auto">
            <a:xfrm>
              <a:off x="3732" y="1552"/>
              <a:ext cx="198" cy="172"/>
            </a:xfrm>
            <a:custGeom>
              <a:avLst/>
              <a:gdLst>
                <a:gd name="T0" fmla="*/ 1495 w 135"/>
                <a:gd name="T1" fmla="*/ 0 h 117"/>
                <a:gd name="T2" fmla="*/ 494 w 135"/>
                <a:gd name="T3" fmla="*/ 0 h 117"/>
                <a:gd name="T4" fmla="*/ 0 w 135"/>
                <a:gd name="T5" fmla="*/ 859 h 117"/>
                <a:gd name="T6" fmla="*/ 494 w 135"/>
                <a:gd name="T7" fmla="*/ 1738 h 117"/>
                <a:gd name="T8" fmla="*/ 1495 w 135"/>
                <a:gd name="T9" fmla="*/ 1738 h 117"/>
                <a:gd name="T10" fmla="*/ 1967 w 135"/>
                <a:gd name="T11" fmla="*/ 859 h 117"/>
                <a:gd name="T12" fmla="*/ 1495 w 135"/>
                <a:gd name="T13" fmla="*/ 0 h 117"/>
                <a:gd name="T14" fmla="*/ 0 60000 65536"/>
                <a:gd name="T15" fmla="*/ 0 60000 65536"/>
                <a:gd name="T16" fmla="*/ 0 60000 65536"/>
                <a:gd name="T17" fmla="*/ 0 60000 65536"/>
                <a:gd name="T18" fmla="*/ 0 60000 65536"/>
                <a:gd name="T19" fmla="*/ 0 60000 65536"/>
                <a:gd name="T20" fmla="*/ 0 60000 65536"/>
                <a:gd name="T21" fmla="*/ 0 w 135"/>
                <a:gd name="T22" fmla="*/ 0 h 117"/>
                <a:gd name="T23" fmla="*/ 135 w 135"/>
                <a:gd name="T24" fmla="*/ 117 h 1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5" h="117">
                  <a:moveTo>
                    <a:pt x="102" y="0"/>
                  </a:moveTo>
                  <a:lnTo>
                    <a:pt x="34" y="0"/>
                  </a:lnTo>
                  <a:lnTo>
                    <a:pt x="0" y="58"/>
                  </a:lnTo>
                  <a:lnTo>
                    <a:pt x="34" y="117"/>
                  </a:lnTo>
                  <a:lnTo>
                    <a:pt x="102" y="117"/>
                  </a:lnTo>
                  <a:lnTo>
                    <a:pt x="135" y="58"/>
                  </a:lnTo>
                  <a:lnTo>
                    <a:pt x="102" y="0"/>
                  </a:lnTo>
                  <a:close/>
                </a:path>
              </a:pathLst>
            </a:custGeom>
            <a:solidFill>
              <a:srgbClr val="CC99FF"/>
            </a:solidFill>
            <a:ln w="9525">
              <a:noFill/>
              <a:round/>
              <a:headEnd/>
              <a:tailEnd/>
            </a:ln>
          </p:spPr>
          <p:txBody>
            <a:bodyPr wrap="none" anchor="ctr"/>
            <a:lstStyle/>
            <a:p>
              <a:endParaRPr lang="en-US"/>
            </a:p>
          </p:txBody>
        </p:sp>
        <p:sp>
          <p:nvSpPr>
            <p:cNvPr id="105604" name="Freeform 131"/>
            <p:cNvSpPr>
              <a:spLocks noChangeArrowheads="1"/>
            </p:cNvSpPr>
            <p:nvPr/>
          </p:nvSpPr>
          <p:spPr bwMode="auto">
            <a:xfrm>
              <a:off x="3732" y="1552"/>
              <a:ext cx="198" cy="172"/>
            </a:xfrm>
            <a:custGeom>
              <a:avLst/>
              <a:gdLst>
                <a:gd name="T0" fmla="*/ 1495 w 135"/>
                <a:gd name="T1" fmla="*/ 0 h 117"/>
                <a:gd name="T2" fmla="*/ 494 w 135"/>
                <a:gd name="T3" fmla="*/ 0 h 117"/>
                <a:gd name="T4" fmla="*/ 0 w 135"/>
                <a:gd name="T5" fmla="*/ 859 h 117"/>
                <a:gd name="T6" fmla="*/ 494 w 135"/>
                <a:gd name="T7" fmla="*/ 1738 h 117"/>
                <a:gd name="T8" fmla="*/ 1495 w 135"/>
                <a:gd name="T9" fmla="*/ 1738 h 117"/>
                <a:gd name="T10" fmla="*/ 1967 w 135"/>
                <a:gd name="T11" fmla="*/ 859 h 117"/>
                <a:gd name="T12" fmla="*/ 1495 w 135"/>
                <a:gd name="T13" fmla="*/ 0 h 117"/>
                <a:gd name="T14" fmla="*/ 0 60000 65536"/>
                <a:gd name="T15" fmla="*/ 0 60000 65536"/>
                <a:gd name="T16" fmla="*/ 0 60000 65536"/>
                <a:gd name="T17" fmla="*/ 0 60000 65536"/>
                <a:gd name="T18" fmla="*/ 0 60000 65536"/>
                <a:gd name="T19" fmla="*/ 0 60000 65536"/>
                <a:gd name="T20" fmla="*/ 0 60000 65536"/>
                <a:gd name="T21" fmla="*/ 0 w 135"/>
                <a:gd name="T22" fmla="*/ 0 h 117"/>
                <a:gd name="T23" fmla="*/ 135 w 135"/>
                <a:gd name="T24" fmla="*/ 117 h 1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5" h="117">
                  <a:moveTo>
                    <a:pt x="102" y="0"/>
                  </a:moveTo>
                  <a:lnTo>
                    <a:pt x="34" y="0"/>
                  </a:lnTo>
                  <a:lnTo>
                    <a:pt x="0" y="58"/>
                  </a:lnTo>
                  <a:lnTo>
                    <a:pt x="34" y="117"/>
                  </a:lnTo>
                  <a:lnTo>
                    <a:pt x="102" y="117"/>
                  </a:lnTo>
                  <a:lnTo>
                    <a:pt x="135" y="58"/>
                  </a:lnTo>
                  <a:lnTo>
                    <a:pt x="102" y="0"/>
                  </a:lnTo>
                  <a:close/>
                </a:path>
              </a:pathLst>
            </a:custGeom>
            <a:noFill/>
            <a:ln w="20880">
              <a:solidFill>
                <a:srgbClr val="FF0000"/>
              </a:solidFill>
              <a:round/>
              <a:headEnd/>
              <a:tailEnd/>
            </a:ln>
          </p:spPr>
          <p:txBody>
            <a:bodyPr wrap="none" anchor="ctr"/>
            <a:lstStyle/>
            <a:p>
              <a:endParaRPr lang="en-US"/>
            </a:p>
          </p:txBody>
        </p:sp>
        <p:sp>
          <p:nvSpPr>
            <p:cNvPr id="105605" name="Text Box 132"/>
            <p:cNvSpPr txBox="1">
              <a:spLocks noChangeArrowheads="1"/>
            </p:cNvSpPr>
            <p:nvPr/>
          </p:nvSpPr>
          <p:spPr bwMode="auto">
            <a:xfrm>
              <a:off x="3789" y="1549"/>
              <a:ext cx="154"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3</a:t>
              </a:r>
            </a:p>
          </p:txBody>
        </p:sp>
        <p:sp>
          <p:nvSpPr>
            <p:cNvPr id="105606" name="Rectangle 133"/>
            <p:cNvSpPr>
              <a:spLocks noChangeArrowheads="1"/>
            </p:cNvSpPr>
            <p:nvPr/>
          </p:nvSpPr>
          <p:spPr bwMode="auto">
            <a:xfrm>
              <a:off x="2886" y="3439"/>
              <a:ext cx="172" cy="172"/>
            </a:xfrm>
            <a:prstGeom prst="rect">
              <a:avLst/>
            </a:prstGeom>
            <a:solidFill>
              <a:srgbClr val="CCFFCC"/>
            </a:solidFill>
            <a:ln w="9525">
              <a:noFill/>
              <a:round/>
              <a:headEnd/>
              <a:tailEnd/>
            </a:ln>
          </p:spPr>
          <p:txBody>
            <a:bodyPr wrap="none" anchor="ctr"/>
            <a:lstStyle/>
            <a:p>
              <a:endParaRPr lang="en-US"/>
            </a:p>
          </p:txBody>
        </p:sp>
        <p:sp>
          <p:nvSpPr>
            <p:cNvPr id="105607" name="Rectangle 134"/>
            <p:cNvSpPr>
              <a:spLocks noChangeArrowheads="1"/>
            </p:cNvSpPr>
            <p:nvPr/>
          </p:nvSpPr>
          <p:spPr bwMode="auto">
            <a:xfrm>
              <a:off x="2886" y="3439"/>
              <a:ext cx="172" cy="172"/>
            </a:xfrm>
            <a:prstGeom prst="rect">
              <a:avLst/>
            </a:prstGeom>
            <a:noFill/>
            <a:ln w="20880">
              <a:solidFill>
                <a:srgbClr val="339966"/>
              </a:solidFill>
              <a:round/>
              <a:headEnd/>
              <a:tailEnd/>
            </a:ln>
          </p:spPr>
          <p:txBody>
            <a:bodyPr wrap="none" anchor="ctr"/>
            <a:lstStyle/>
            <a:p>
              <a:endParaRPr lang="en-US"/>
            </a:p>
          </p:txBody>
        </p:sp>
        <p:sp>
          <p:nvSpPr>
            <p:cNvPr id="105608" name="Text Box 135"/>
            <p:cNvSpPr txBox="1">
              <a:spLocks noChangeArrowheads="1"/>
            </p:cNvSpPr>
            <p:nvPr/>
          </p:nvSpPr>
          <p:spPr bwMode="auto">
            <a:xfrm>
              <a:off x="2930" y="3439"/>
              <a:ext cx="154"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7</a:t>
              </a:r>
            </a:p>
          </p:txBody>
        </p:sp>
        <p:sp>
          <p:nvSpPr>
            <p:cNvPr id="105609" name="Rectangle 136"/>
            <p:cNvSpPr>
              <a:spLocks noChangeArrowheads="1"/>
            </p:cNvSpPr>
            <p:nvPr/>
          </p:nvSpPr>
          <p:spPr bwMode="auto">
            <a:xfrm>
              <a:off x="3917" y="3353"/>
              <a:ext cx="172" cy="172"/>
            </a:xfrm>
            <a:prstGeom prst="rect">
              <a:avLst/>
            </a:prstGeom>
            <a:solidFill>
              <a:srgbClr val="CCFFCC"/>
            </a:solidFill>
            <a:ln w="9525">
              <a:noFill/>
              <a:round/>
              <a:headEnd/>
              <a:tailEnd/>
            </a:ln>
          </p:spPr>
          <p:txBody>
            <a:bodyPr wrap="none" anchor="ctr"/>
            <a:lstStyle/>
            <a:p>
              <a:endParaRPr lang="en-US"/>
            </a:p>
          </p:txBody>
        </p:sp>
        <p:sp>
          <p:nvSpPr>
            <p:cNvPr id="105610" name="Rectangle 137"/>
            <p:cNvSpPr>
              <a:spLocks noChangeArrowheads="1"/>
            </p:cNvSpPr>
            <p:nvPr/>
          </p:nvSpPr>
          <p:spPr bwMode="auto">
            <a:xfrm>
              <a:off x="3917" y="3353"/>
              <a:ext cx="172" cy="172"/>
            </a:xfrm>
            <a:prstGeom prst="rect">
              <a:avLst/>
            </a:prstGeom>
            <a:noFill/>
            <a:ln w="20880">
              <a:solidFill>
                <a:srgbClr val="339966"/>
              </a:solidFill>
              <a:round/>
              <a:headEnd/>
              <a:tailEnd/>
            </a:ln>
          </p:spPr>
          <p:txBody>
            <a:bodyPr wrap="none" anchor="ctr"/>
            <a:lstStyle/>
            <a:p>
              <a:endParaRPr lang="en-US"/>
            </a:p>
          </p:txBody>
        </p:sp>
        <p:sp>
          <p:nvSpPr>
            <p:cNvPr id="105611" name="Text Box 138"/>
            <p:cNvSpPr txBox="1">
              <a:spLocks noChangeArrowheads="1"/>
            </p:cNvSpPr>
            <p:nvPr/>
          </p:nvSpPr>
          <p:spPr bwMode="auto">
            <a:xfrm>
              <a:off x="3962" y="3352"/>
              <a:ext cx="154"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8</a:t>
              </a:r>
            </a:p>
          </p:txBody>
        </p:sp>
        <p:sp>
          <p:nvSpPr>
            <p:cNvPr id="105612" name="Rectangle 139"/>
            <p:cNvSpPr>
              <a:spLocks noChangeArrowheads="1"/>
            </p:cNvSpPr>
            <p:nvPr/>
          </p:nvSpPr>
          <p:spPr bwMode="auto">
            <a:xfrm>
              <a:off x="5206" y="3353"/>
              <a:ext cx="172" cy="172"/>
            </a:xfrm>
            <a:prstGeom prst="rect">
              <a:avLst/>
            </a:prstGeom>
            <a:solidFill>
              <a:srgbClr val="CCFFCC"/>
            </a:solidFill>
            <a:ln w="9525">
              <a:noFill/>
              <a:round/>
              <a:headEnd/>
              <a:tailEnd/>
            </a:ln>
          </p:spPr>
          <p:txBody>
            <a:bodyPr wrap="none" anchor="ctr"/>
            <a:lstStyle/>
            <a:p>
              <a:endParaRPr lang="en-US"/>
            </a:p>
          </p:txBody>
        </p:sp>
        <p:sp>
          <p:nvSpPr>
            <p:cNvPr id="105613" name="Rectangle 140"/>
            <p:cNvSpPr>
              <a:spLocks noChangeArrowheads="1"/>
            </p:cNvSpPr>
            <p:nvPr/>
          </p:nvSpPr>
          <p:spPr bwMode="auto">
            <a:xfrm>
              <a:off x="5206" y="3353"/>
              <a:ext cx="172" cy="172"/>
            </a:xfrm>
            <a:prstGeom prst="rect">
              <a:avLst/>
            </a:prstGeom>
            <a:noFill/>
            <a:ln w="20880">
              <a:solidFill>
                <a:srgbClr val="339966"/>
              </a:solidFill>
              <a:round/>
              <a:headEnd/>
              <a:tailEnd/>
            </a:ln>
          </p:spPr>
          <p:txBody>
            <a:bodyPr wrap="none" anchor="ctr"/>
            <a:lstStyle/>
            <a:p>
              <a:endParaRPr lang="en-US"/>
            </a:p>
          </p:txBody>
        </p:sp>
        <p:sp>
          <p:nvSpPr>
            <p:cNvPr id="105614" name="Text Box 141"/>
            <p:cNvSpPr txBox="1">
              <a:spLocks noChangeArrowheads="1"/>
            </p:cNvSpPr>
            <p:nvPr/>
          </p:nvSpPr>
          <p:spPr bwMode="auto">
            <a:xfrm>
              <a:off x="5253" y="3352"/>
              <a:ext cx="154"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9</a:t>
              </a:r>
            </a:p>
          </p:txBody>
        </p:sp>
        <p:sp>
          <p:nvSpPr>
            <p:cNvPr id="105615" name="Rectangle 142"/>
            <p:cNvSpPr>
              <a:spLocks noChangeArrowheads="1"/>
            </p:cNvSpPr>
            <p:nvPr/>
          </p:nvSpPr>
          <p:spPr bwMode="auto">
            <a:xfrm>
              <a:off x="1640" y="1979"/>
              <a:ext cx="172" cy="172"/>
            </a:xfrm>
            <a:prstGeom prst="rect">
              <a:avLst/>
            </a:prstGeom>
            <a:solidFill>
              <a:srgbClr val="CCFFCC"/>
            </a:solidFill>
            <a:ln w="9525">
              <a:noFill/>
              <a:round/>
              <a:headEnd/>
              <a:tailEnd/>
            </a:ln>
          </p:spPr>
          <p:txBody>
            <a:bodyPr wrap="none" anchor="ctr"/>
            <a:lstStyle/>
            <a:p>
              <a:endParaRPr lang="en-US"/>
            </a:p>
          </p:txBody>
        </p:sp>
        <p:sp>
          <p:nvSpPr>
            <p:cNvPr id="105616" name="Rectangle 143"/>
            <p:cNvSpPr>
              <a:spLocks noChangeArrowheads="1"/>
            </p:cNvSpPr>
            <p:nvPr/>
          </p:nvSpPr>
          <p:spPr bwMode="auto">
            <a:xfrm>
              <a:off x="1640" y="1979"/>
              <a:ext cx="172" cy="172"/>
            </a:xfrm>
            <a:prstGeom prst="rect">
              <a:avLst/>
            </a:prstGeom>
            <a:noFill/>
            <a:ln w="20880">
              <a:solidFill>
                <a:srgbClr val="339966"/>
              </a:solidFill>
              <a:round/>
              <a:headEnd/>
              <a:tailEnd/>
            </a:ln>
          </p:spPr>
          <p:txBody>
            <a:bodyPr wrap="none" anchor="ctr"/>
            <a:lstStyle/>
            <a:p>
              <a:endParaRPr lang="en-US"/>
            </a:p>
          </p:txBody>
        </p:sp>
        <p:sp>
          <p:nvSpPr>
            <p:cNvPr id="105617" name="Text Box 144"/>
            <p:cNvSpPr txBox="1">
              <a:spLocks noChangeArrowheads="1"/>
            </p:cNvSpPr>
            <p:nvPr/>
          </p:nvSpPr>
          <p:spPr bwMode="auto">
            <a:xfrm>
              <a:off x="1684" y="1975"/>
              <a:ext cx="154"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0</a:t>
              </a:r>
            </a:p>
          </p:txBody>
        </p:sp>
        <p:sp>
          <p:nvSpPr>
            <p:cNvPr id="105618" name="Freeform 145"/>
            <p:cNvSpPr>
              <a:spLocks noChangeArrowheads="1"/>
            </p:cNvSpPr>
            <p:nvPr/>
          </p:nvSpPr>
          <p:spPr bwMode="auto">
            <a:xfrm>
              <a:off x="1628" y="2151"/>
              <a:ext cx="198" cy="172"/>
            </a:xfrm>
            <a:custGeom>
              <a:avLst/>
              <a:gdLst>
                <a:gd name="T0" fmla="*/ 1495 w 135"/>
                <a:gd name="T1" fmla="*/ 0 h 117"/>
                <a:gd name="T2" fmla="*/ 494 w 135"/>
                <a:gd name="T3" fmla="*/ 0 h 117"/>
                <a:gd name="T4" fmla="*/ 0 w 135"/>
                <a:gd name="T5" fmla="*/ 878 h 117"/>
                <a:gd name="T6" fmla="*/ 494 w 135"/>
                <a:gd name="T7" fmla="*/ 1738 h 117"/>
                <a:gd name="T8" fmla="*/ 1495 w 135"/>
                <a:gd name="T9" fmla="*/ 1738 h 117"/>
                <a:gd name="T10" fmla="*/ 1967 w 135"/>
                <a:gd name="T11" fmla="*/ 878 h 117"/>
                <a:gd name="T12" fmla="*/ 1495 w 135"/>
                <a:gd name="T13" fmla="*/ 0 h 117"/>
                <a:gd name="T14" fmla="*/ 0 60000 65536"/>
                <a:gd name="T15" fmla="*/ 0 60000 65536"/>
                <a:gd name="T16" fmla="*/ 0 60000 65536"/>
                <a:gd name="T17" fmla="*/ 0 60000 65536"/>
                <a:gd name="T18" fmla="*/ 0 60000 65536"/>
                <a:gd name="T19" fmla="*/ 0 60000 65536"/>
                <a:gd name="T20" fmla="*/ 0 60000 65536"/>
                <a:gd name="T21" fmla="*/ 0 w 135"/>
                <a:gd name="T22" fmla="*/ 0 h 117"/>
                <a:gd name="T23" fmla="*/ 135 w 135"/>
                <a:gd name="T24" fmla="*/ 117 h 1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5" h="117">
                  <a:moveTo>
                    <a:pt x="102" y="0"/>
                  </a:moveTo>
                  <a:lnTo>
                    <a:pt x="34" y="0"/>
                  </a:lnTo>
                  <a:lnTo>
                    <a:pt x="0" y="59"/>
                  </a:lnTo>
                  <a:lnTo>
                    <a:pt x="34" y="117"/>
                  </a:lnTo>
                  <a:lnTo>
                    <a:pt x="102" y="117"/>
                  </a:lnTo>
                  <a:lnTo>
                    <a:pt x="135" y="59"/>
                  </a:lnTo>
                  <a:lnTo>
                    <a:pt x="102" y="0"/>
                  </a:lnTo>
                  <a:close/>
                </a:path>
              </a:pathLst>
            </a:custGeom>
            <a:solidFill>
              <a:srgbClr val="CC99FF"/>
            </a:solidFill>
            <a:ln w="9525">
              <a:noFill/>
              <a:round/>
              <a:headEnd/>
              <a:tailEnd/>
            </a:ln>
          </p:spPr>
          <p:txBody>
            <a:bodyPr wrap="none" anchor="ctr"/>
            <a:lstStyle/>
            <a:p>
              <a:endParaRPr lang="en-US"/>
            </a:p>
          </p:txBody>
        </p:sp>
        <p:sp>
          <p:nvSpPr>
            <p:cNvPr id="105619" name="Freeform 146"/>
            <p:cNvSpPr>
              <a:spLocks noChangeArrowheads="1"/>
            </p:cNvSpPr>
            <p:nvPr/>
          </p:nvSpPr>
          <p:spPr bwMode="auto">
            <a:xfrm>
              <a:off x="1628" y="2151"/>
              <a:ext cx="198" cy="172"/>
            </a:xfrm>
            <a:custGeom>
              <a:avLst/>
              <a:gdLst>
                <a:gd name="T0" fmla="*/ 1495 w 135"/>
                <a:gd name="T1" fmla="*/ 0 h 117"/>
                <a:gd name="T2" fmla="*/ 494 w 135"/>
                <a:gd name="T3" fmla="*/ 0 h 117"/>
                <a:gd name="T4" fmla="*/ 0 w 135"/>
                <a:gd name="T5" fmla="*/ 878 h 117"/>
                <a:gd name="T6" fmla="*/ 494 w 135"/>
                <a:gd name="T7" fmla="*/ 1738 h 117"/>
                <a:gd name="T8" fmla="*/ 1495 w 135"/>
                <a:gd name="T9" fmla="*/ 1738 h 117"/>
                <a:gd name="T10" fmla="*/ 1967 w 135"/>
                <a:gd name="T11" fmla="*/ 878 h 117"/>
                <a:gd name="T12" fmla="*/ 1495 w 135"/>
                <a:gd name="T13" fmla="*/ 0 h 117"/>
                <a:gd name="T14" fmla="*/ 0 60000 65536"/>
                <a:gd name="T15" fmla="*/ 0 60000 65536"/>
                <a:gd name="T16" fmla="*/ 0 60000 65536"/>
                <a:gd name="T17" fmla="*/ 0 60000 65536"/>
                <a:gd name="T18" fmla="*/ 0 60000 65536"/>
                <a:gd name="T19" fmla="*/ 0 60000 65536"/>
                <a:gd name="T20" fmla="*/ 0 60000 65536"/>
                <a:gd name="T21" fmla="*/ 0 w 135"/>
                <a:gd name="T22" fmla="*/ 0 h 117"/>
                <a:gd name="T23" fmla="*/ 135 w 135"/>
                <a:gd name="T24" fmla="*/ 117 h 1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5" h="117">
                  <a:moveTo>
                    <a:pt x="102" y="0"/>
                  </a:moveTo>
                  <a:lnTo>
                    <a:pt x="34" y="0"/>
                  </a:lnTo>
                  <a:lnTo>
                    <a:pt x="0" y="59"/>
                  </a:lnTo>
                  <a:lnTo>
                    <a:pt x="34" y="117"/>
                  </a:lnTo>
                  <a:lnTo>
                    <a:pt x="102" y="117"/>
                  </a:lnTo>
                  <a:lnTo>
                    <a:pt x="135" y="59"/>
                  </a:lnTo>
                  <a:lnTo>
                    <a:pt x="102" y="0"/>
                  </a:lnTo>
                  <a:close/>
                </a:path>
              </a:pathLst>
            </a:custGeom>
            <a:noFill/>
            <a:ln w="20880">
              <a:solidFill>
                <a:srgbClr val="FF0000"/>
              </a:solidFill>
              <a:round/>
              <a:headEnd/>
              <a:tailEnd/>
            </a:ln>
          </p:spPr>
          <p:txBody>
            <a:bodyPr wrap="none" anchor="ctr"/>
            <a:lstStyle/>
            <a:p>
              <a:endParaRPr lang="en-US"/>
            </a:p>
          </p:txBody>
        </p:sp>
        <p:sp>
          <p:nvSpPr>
            <p:cNvPr id="105620" name="Text Box 147"/>
            <p:cNvSpPr txBox="1">
              <a:spLocks noChangeArrowheads="1"/>
            </p:cNvSpPr>
            <p:nvPr/>
          </p:nvSpPr>
          <p:spPr bwMode="auto">
            <a:xfrm>
              <a:off x="1684" y="2148"/>
              <a:ext cx="154"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0</a:t>
              </a:r>
            </a:p>
          </p:txBody>
        </p:sp>
        <p:sp>
          <p:nvSpPr>
            <p:cNvPr id="105621" name="Freeform 148"/>
            <p:cNvSpPr>
              <a:spLocks noChangeArrowheads="1"/>
            </p:cNvSpPr>
            <p:nvPr/>
          </p:nvSpPr>
          <p:spPr bwMode="auto">
            <a:xfrm>
              <a:off x="3732" y="2151"/>
              <a:ext cx="198" cy="172"/>
            </a:xfrm>
            <a:custGeom>
              <a:avLst/>
              <a:gdLst>
                <a:gd name="T0" fmla="*/ 1495 w 135"/>
                <a:gd name="T1" fmla="*/ 0 h 117"/>
                <a:gd name="T2" fmla="*/ 494 w 135"/>
                <a:gd name="T3" fmla="*/ 0 h 117"/>
                <a:gd name="T4" fmla="*/ 0 w 135"/>
                <a:gd name="T5" fmla="*/ 878 h 117"/>
                <a:gd name="T6" fmla="*/ 494 w 135"/>
                <a:gd name="T7" fmla="*/ 1738 h 117"/>
                <a:gd name="T8" fmla="*/ 1495 w 135"/>
                <a:gd name="T9" fmla="*/ 1738 h 117"/>
                <a:gd name="T10" fmla="*/ 1967 w 135"/>
                <a:gd name="T11" fmla="*/ 878 h 117"/>
                <a:gd name="T12" fmla="*/ 1495 w 135"/>
                <a:gd name="T13" fmla="*/ 0 h 117"/>
                <a:gd name="T14" fmla="*/ 0 60000 65536"/>
                <a:gd name="T15" fmla="*/ 0 60000 65536"/>
                <a:gd name="T16" fmla="*/ 0 60000 65536"/>
                <a:gd name="T17" fmla="*/ 0 60000 65536"/>
                <a:gd name="T18" fmla="*/ 0 60000 65536"/>
                <a:gd name="T19" fmla="*/ 0 60000 65536"/>
                <a:gd name="T20" fmla="*/ 0 60000 65536"/>
                <a:gd name="T21" fmla="*/ 0 w 135"/>
                <a:gd name="T22" fmla="*/ 0 h 117"/>
                <a:gd name="T23" fmla="*/ 135 w 135"/>
                <a:gd name="T24" fmla="*/ 117 h 1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5" h="117">
                  <a:moveTo>
                    <a:pt x="102" y="0"/>
                  </a:moveTo>
                  <a:lnTo>
                    <a:pt x="34" y="0"/>
                  </a:lnTo>
                  <a:lnTo>
                    <a:pt x="0" y="59"/>
                  </a:lnTo>
                  <a:lnTo>
                    <a:pt x="34" y="117"/>
                  </a:lnTo>
                  <a:lnTo>
                    <a:pt x="102" y="117"/>
                  </a:lnTo>
                  <a:lnTo>
                    <a:pt x="135" y="59"/>
                  </a:lnTo>
                  <a:lnTo>
                    <a:pt x="102" y="0"/>
                  </a:lnTo>
                  <a:close/>
                </a:path>
              </a:pathLst>
            </a:custGeom>
            <a:solidFill>
              <a:srgbClr val="CC99FF"/>
            </a:solidFill>
            <a:ln w="9525">
              <a:noFill/>
              <a:round/>
              <a:headEnd/>
              <a:tailEnd/>
            </a:ln>
          </p:spPr>
          <p:txBody>
            <a:bodyPr wrap="none" anchor="ctr"/>
            <a:lstStyle/>
            <a:p>
              <a:endParaRPr lang="en-US"/>
            </a:p>
          </p:txBody>
        </p:sp>
        <p:sp>
          <p:nvSpPr>
            <p:cNvPr id="105622" name="Freeform 149"/>
            <p:cNvSpPr>
              <a:spLocks noChangeArrowheads="1"/>
            </p:cNvSpPr>
            <p:nvPr/>
          </p:nvSpPr>
          <p:spPr bwMode="auto">
            <a:xfrm>
              <a:off x="3732" y="2151"/>
              <a:ext cx="198" cy="172"/>
            </a:xfrm>
            <a:custGeom>
              <a:avLst/>
              <a:gdLst>
                <a:gd name="T0" fmla="*/ 1495 w 135"/>
                <a:gd name="T1" fmla="*/ 0 h 117"/>
                <a:gd name="T2" fmla="*/ 494 w 135"/>
                <a:gd name="T3" fmla="*/ 0 h 117"/>
                <a:gd name="T4" fmla="*/ 0 w 135"/>
                <a:gd name="T5" fmla="*/ 878 h 117"/>
                <a:gd name="T6" fmla="*/ 494 w 135"/>
                <a:gd name="T7" fmla="*/ 1738 h 117"/>
                <a:gd name="T8" fmla="*/ 1495 w 135"/>
                <a:gd name="T9" fmla="*/ 1738 h 117"/>
                <a:gd name="T10" fmla="*/ 1967 w 135"/>
                <a:gd name="T11" fmla="*/ 878 h 117"/>
                <a:gd name="T12" fmla="*/ 1495 w 135"/>
                <a:gd name="T13" fmla="*/ 0 h 117"/>
                <a:gd name="T14" fmla="*/ 0 60000 65536"/>
                <a:gd name="T15" fmla="*/ 0 60000 65536"/>
                <a:gd name="T16" fmla="*/ 0 60000 65536"/>
                <a:gd name="T17" fmla="*/ 0 60000 65536"/>
                <a:gd name="T18" fmla="*/ 0 60000 65536"/>
                <a:gd name="T19" fmla="*/ 0 60000 65536"/>
                <a:gd name="T20" fmla="*/ 0 60000 65536"/>
                <a:gd name="T21" fmla="*/ 0 w 135"/>
                <a:gd name="T22" fmla="*/ 0 h 117"/>
                <a:gd name="T23" fmla="*/ 135 w 135"/>
                <a:gd name="T24" fmla="*/ 117 h 1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5" h="117">
                  <a:moveTo>
                    <a:pt x="102" y="0"/>
                  </a:moveTo>
                  <a:lnTo>
                    <a:pt x="34" y="0"/>
                  </a:lnTo>
                  <a:lnTo>
                    <a:pt x="0" y="59"/>
                  </a:lnTo>
                  <a:lnTo>
                    <a:pt x="34" y="117"/>
                  </a:lnTo>
                  <a:lnTo>
                    <a:pt x="102" y="117"/>
                  </a:lnTo>
                  <a:lnTo>
                    <a:pt x="135" y="59"/>
                  </a:lnTo>
                  <a:lnTo>
                    <a:pt x="102" y="0"/>
                  </a:lnTo>
                  <a:close/>
                </a:path>
              </a:pathLst>
            </a:custGeom>
            <a:noFill/>
            <a:ln w="20880">
              <a:solidFill>
                <a:srgbClr val="FF0000"/>
              </a:solidFill>
              <a:round/>
              <a:headEnd/>
              <a:tailEnd/>
            </a:ln>
          </p:spPr>
          <p:txBody>
            <a:bodyPr wrap="none" anchor="ctr"/>
            <a:lstStyle/>
            <a:p>
              <a:endParaRPr lang="en-US"/>
            </a:p>
          </p:txBody>
        </p:sp>
        <p:sp>
          <p:nvSpPr>
            <p:cNvPr id="105623" name="Text Box 150"/>
            <p:cNvSpPr txBox="1">
              <a:spLocks noChangeArrowheads="1"/>
            </p:cNvSpPr>
            <p:nvPr/>
          </p:nvSpPr>
          <p:spPr bwMode="auto">
            <a:xfrm>
              <a:off x="3789" y="2148"/>
              <a:ext cx="154"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4</a:t>
              </a:r>
            </a:p>
          </p:txBody>
        </p:sp>
        <p:sp>
          <p:nvSpPr>
            <p:cNvPr id="105624" name="Freeform 151"/>
            <p:cNvSpPr>
              <a:spLocks noChangeArrowheads="1"/>
            </p:cNvSpPr>
            <p:nvPr/>
          </p:nvSpPr>
          <p:spPr bwMode="auto">
            <a:xfrm>
              <a:off x="1672" y="3526"/>
              <a:ext cx="198" cy="172"/>
            </a:xfrm>
            <a:custGeom>
              <a:avLst/>
              <a:gdLst>
                <a:gd name="T0" fmla="*/ 1470 w 135"/>
                <a:gd name="T1" fmla="*/ 0 h 117"/>
                <a:gd name="T2" fmla="*/ 475 w 135"/>
                <a:gd name="T3" fmla="*/ 0 h 117"/>
                <a:gd name="T4" fmla="*/ 0 w 135"/>
                <a:gd name="T5" fmla="*/ 859 h 117"/>
                <a:gd name="T6" fmla="*/ 475 w 135"/>
                <a:gd name="T7" fmla="*/ 1738 h 117"/>
                <a:gd name="T8" fmla="*/ 1470 w 135"/>
                <a:gd name="T9" fmla="*/ 1738 h 117"/>
                <a:gd name="T10" fmla="*/ 1967 w 135"/>
                <a:gd name="T11" fmla="*/ 859 h 117"/>
                <a:gd name="T12" fmla="*/ 1470 w 135"/>
                <a:gd name="T13" fmla="*/ 0 h 117"/>
                <a:gd name="T14" fmla="*/ 0 60000 65536"/>
                <a:gd name="T15" fmla="*/ 0 60000 65536"/>
                <a:gd name="T16" fmla="*/ 0 60000 65536"/>
                <a:gd name="T17" fmla="*/ 0 60000 65536"/>
                <a:gd name="T18" fmla="*/ 0 60000 65536"/>
                <a:gd name="T19" fmla="*/ 0 60000 65536"/>
                <a:gd name="T20" fmla="*/ 0 60000 65536"/>
                <a:gd name="T21" fmla="*/ 0 w 135"/>
                <a:gd name="T22" fmla="*/ 0 h 117"/>
                <a:gd name="T23" fmla="*/ 135 w 135"/>
                <a:gd name="T24" fmla="*/ 117 h 1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5" h="117">
                  <a:moveTo>
                    <a:pt x="101" y="0"/>
                  </a:moveTo>
                  <a:lnTo>
                    <a:pt x="33" y="0"/>
                  </a:lnTo>
                  <a:lnTo>
                    <a:pt x="0" y="58"/>
                  </a:lnTo>
                  <a:lnTo>
                    <a:pt x="33" y="117"/>
                  </a:lnTo>
                  <a:lnTo>
                    <a:pt x="101" y="117"/>
                  </a:lnTo>
                  <a:lnTo>
                    <a:pt x="135" y="58"/>
                  </a:lnTo>
                  <a:lnTo>
                    <a:pt x="101" y="0"/>
                  </a:lnTo>
                  <a:close/>
                </a:path>
              </a:pathLst>
            </a:custGeom>
            <a:solidFill>
              <a:srgbClr val="CC99FF"/>
            </a:solidFill>
            <a:ln w="9525">
              <a:noFill/>
              <a:round/>
              <a:headEnd/>
              <a:tailEnd/>
            </a:ln>
          </p:spPr>
          <p:txBody>
            <a:bodyPr wrap="none" anchor="ctr"/>
            <a:lstStyle/>
            <a:p>
              <a:endParaRPr lang="en-US"/>
            </a:p>
          </p:txBody>
        </p:sp>
        <p:sp>
          <p:nvSpPr>
            <p:cNvPr id="105625" name="Freeform 152"/>
            <p:cNvSpPr>
              <a:spLocks noChangeArrowheads="1"/>
            </p:cNvSpPr>
            <p:nvPr/>
          </p:nvSpPr>
          <p:spPr bwMode="auto">
            <a:xfrm>
              <a:off x="1672" y="3526"/>
              <a:ext cx="198" cy="172"/>
            </a:xfrm>
            <a:custGeom>
              <a:avLst/>
              <a:gdLst>
                <a:gd name="T0" fmla="*/ 1470 w 135"/>
                <a:gd name="T1" fmla="*/ 0 h 117"/>
                <a:gd name="T2" fmla="*/ 475 w 135"/>
                <a:gd name="T3" fmla="*/ 0 h 117"/>
                <a:gd name="T4" fmla="*/ 0 w 135"/>
                <a:gd name="T5" fmla="*/ 859 h 117"/>
                <a:gd name="T6" fmla="*/ 475 w 135"/>
                <a:gd name="T7" fmla="*/ 1738 h 117"/>
                <a:gd name="T8" fmla="*/ 1470 w 135"/>
                <a:gd name="T9" fmla="*/ 1738 h 117"/>
                <a:gd name="T10" fmla="*/ 1967 w 135"/>
                <a:gd name="T11" fmla="*/ 859 h 117"/>
                <a:gd name="T12" fmla="*/ 1470 w 135"/>
                <a:gd name="T13" fmla="*/ 0 h 117"/>
                <a:gd name="T14" fmla="*/ 0 60000 65536"/>
                <a:gd name="T15" fmla="*/ 0 60000 65536"/>
                <a:gd name="T16" fmla="*/ 0 60000 65536"/>
                <a:gd name="T17" fmla="*/ 0 60000 65536"/>
                <a:gd name="T18" fmla="*/ 0 60000 65536"/>
                <a:gd name="T19" fmla="*/ 0 60000 65536"/>
                <a:gd name="T20" fmla="*/ 0 60000 65536"/>
                <a:gd name="T21" fmla="*/ 0 w 135"/>
                <a:gd name="T22" fmla="*/ 0 h 117"/>
                <a:gd name="T23" fmla="*/ 135 w 135"/>
                <a:gd name="T24" fmla="*/ 117 h 1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5" h="117">
                  <a:moveTo>
                    <a:pt x="101" y="0"/>
                  </a:moveTo>
                  <a:lnTo>
                    <a:pt x="33" y="0"/>
                  </a:lnTo>
                  <a:lnTo>
                    <a:pt x="0" y="58"/>
                  </a:lnTo>
                  <a:lnTo>
                    <a:pt x="33" y="117"/>
                  </a:lnTo>
                  <a:lnTo>
                    <a:pt x="101" y="117"/>
                  </a:lnTo>
                  <a:lnTo>
                    <a:pt x="135" y="58"/>
                  </a:lnTo>
                  <a:lnTo>
                    <a:pt x="101" y="0"/>
                  </a:lnTo>
                  <a:close/>
                </a:path>
              </a:pathLst>
            </a:custGeom>
            <a:noFill/>
            <a:ln w="20880">
              <a:solidFill>
                <a:srgbClr val="FF0000"/>
              </a:solidFill>
              <a:round/>
              <a:headEnd/>
              <a:tailEnd/>
            </a:ln>
          </p:spPr>
          <p:txBody>
            <a:bodyPr wrap="none" anchor="ctr"/>
            <a:lstStyle/>
            <a:p>
              <a:endParaRPr lang="en-US"/>
            </a:p>
          </p:txBody>
        </p:sp>
        <p:sp>
          <p:nvSpPr>
            <p:cNvPr id="105626" name="Text Box 153"/>
            <p:cNvSpPr txBox="1">
              <a:spLocks noChangeArrowheads="1"/>
            </p:cNvSpPr>
            <p:nvPr/>
          </p:nvSpPr>
          <p:spPr bwMode="auto">
            <a:xfrm>
              <a:off x="1730" y="3519"/>
              <a:ext cx="154"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6</a:t>
              </a:r>
            </a:p>
          </p:txBody>
        </p:sp>
        <p:sp>
          <p:nvSpPr>
            <p:cNvPr id="105627" name="Freeform 154"/>
            <p:cNvSpPr>
              <a:spLocks noChangeArrowheads="1"/>
            </p:cNvSpPr>
            <p:nvPr/>
          </p:nvSpPr>
          <p:spPr bwMode="auto">
            <a:xfrm>
              <a:off x="2873" y="3267"/>
              <a:ext cx="198" cy="172"/>
            </a:xfrm>
            <a:custGeom>
              <a:avLst/>
              <a:gdLst>
                <a:gd name="T0" fmla="*/ 1470 w 135"/>
                <a:gd name="T1" fmla="*/ 0 h 117"/>
                <a:gd name="T2" fmla="*/ 494 w 135"/>
                <a:gd name="T3" fmla="*/ 0 h 117"/>
                <a:gd name="T4" fmla="*/ 0 w 135"/>
                <a:gd name="T5" fmla="*/ 878 h 117"/>
                <a:gd name="T6" fmla="*/ 494 w 135"/>
                <a:gd name="T7" fmla="*/ 1738 h 117"/>
                <a:gd name="T8" fmla="*/ 1470 w 135"/>
                <a:gd name="T9" fmla="*/ 1738 h 117"/>
                <a:gd name="T10" fmla="*/ 1967 w 135"/>
                <a:gd name="T11" fmla="*/ 878 h 117"/>
                <a:gd name="T12" fmla="*/ 1470 w 135"/>
                <a:gd name="T13" fmla="*/ 0 h 117"/>
                <a:gd name="T14" fmla="*/ 0 60000 65536"/>
                <a:gd name="T15" fmla="*/ 0 60000 65536"/>
                <a:gd name="T16" fmla="*/ 0 60000 65536"/>
                <a:gd name="T17" fmla="*/ 0 60000 65536"/>
                <a:gd name="T18" fmla="*/ 0 60000 65536"/>
                <a:gd name="T19" fmla="*/ 0 60000 65536"/>
                <a:gd name="T20" fmla="*/ 0 60000 65536"/>
                <a:gd name="T21" fmla="*/ 0 w 135"/>
                <a:gd name="T22" fmla="*/ 0 h 117"/>
                <a:gd name="T23" fmla="*/ 135 w 135"/>
                <a:gd name="T24" fmla="*/ 117 h 1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5" h="117">
                  <a:moveTo>
                    <a:pt x="101" y="0"/>
                  </a:moveTo>
                  <a:lnTo>
                    <a:pt x="34" y="0"/>
                  </a:lnTo>
                  <a:lnTo>
                    <a:pt x="0" y="59"/>
                  </a:lnTo>
                  <a:lnTo>
                    <a:pt x="34" y="117"/>
                  </a:lnTo>
                  <a:lnTo>
                    <a:pt x="101" y="117"/>
                  </a:lnTo>
                  <a:lnTo>
                    <a:pt x="135" y="59"/>
                  </a:lnTo>
                  <a:lnTo>
                    <a:pt x="101" y="0"/>
                  </a:lnTo>
                  <a:close/>
                </a:path>
              </a:pathLst>
            </a:custGeom>
            <a:solidFill>
              <a:srgbClr val="CC99FF"/>
            </a:solidFill>
            <a:ln w="9525">
              <a:noFill/>
              <a:round/>
              <a:headEnd/>
              <a:tailEnd/>
            </a:ln>
          </p:spPr>
          <p:txBody>
            <a:bodyPr wrap="none" anchor="ctr"/>
            <a:lstStyle/>
            <a:p>
              <a:endParaRPr lang="en-US"/>
            </a:p>
          </p:txBody>
        </p:sp>
        <p:sp>
          <p:nvSpPr>
            <p:cNvPr id="105628" name="Freeform 155"/>
            <p:cNvSpPr>
              <a:spLocks noChangeArrowheads="1"/>
            </p:cNvSpPr>
            <p:nvPr/>
          </p:nvSpPr>
          <p:spPr bwMode="auto">
            <a:xfrm>
              <a:off x="2873" y="3267"/>
              <a:ext cx="198" cy="172"/>
            </a:xfrm>
            <a:custGeom>
              <a:avLst/>
              <a:gdLst>
                <a:gd name="T0" fmla="*/ 1470 w 135"/>
                <a:gd name="T1" fmla="*/ 0 h 117"/>
                <a:gd name="T2" fmla="*/ 494 w 135"/>
                <a:gd name="T3" fmla="*/ 0 h 117"/>
                <a:gd name="T4" fmla="*/ 0 w 135"/>
                <a:gd name="T5" fmla="*/ 878 h 117"/>
                <a:gd name="T6" fmla="*/ 494 w 135"/>
                <a:gd name="T7" fmla="*/ 1738 h 117"/>
                <a:gd name="T8" fmla="*/ 1470 w 135"/>
                <a:gd name="T9" fmla="*/ 1738 h 117"/>
                <a:gd name="T10" fmla="*/ 1967 w 135"/>
                <a:gd name="T11" fmla="*/ 878 h 117"/>
                <a:gd name="T12" fmla="*/ 1470 w 135"/>
                <a:gd name="T13" fmla="*/ 0 h 117"/>
                <a:gd name="T14" fmla="*/ 0 60000 65536"/>
                <a:gd name="T15" fmla="*/ 0 60000 65536"/>
                <a:gd name="T16" fmla="*/ 0 60000 65536"/>
                <a:gd name="T17" fmla="*/ 0 60000 65536"/>
                <a:gd name="T18" fmla="*/ 0 60000 65536"/>
                <a:gd name="T19" fmla="*/ 0 60000 65536"/>
                <a:gd name="T20" fmla="*/ 0 60000 65536"/>
                <a:gd name="T21" fmla="*/ 0 w 135"/>
                <a:gd name="T22" fmla="*/ 0 h 117"/>
                <a:gd name="T23" fmla="*/ 135 w 135"/>
                <a:gd name="T24" fmla="*/ 117 h 1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5" h="117">
                  <a:moveTo>
                    <a:pt x="101" y="0"/>
                  </a:moveTo>
                  <a:lnTo>
                    <a:pt x="34" y="0"/>
                  </a:lnTo>
                  <a:lnTo>
                    <a:pt x="0" y="59"/>
                  </a:lnTo>
                  <a:lnTo>
                    <a:pt x="34" y="117"/>
                  </a:lnTo>
                  <a:lnTo>
                    <a:pt x="101" y="117"/>
                  </a:lnTo>
                  <a:lnTo>
                    <a:pt x="135" y="59"/>
                  </a:lnTo>
                  <a:lnTo>
                    <a:pt x="101" y="0"/>
                  </a:lnTo>
                  <a:close/>
                </a:path>
              </a:pathLst>
            </a:custGeom>
            <a:noFill/>
            <a:ln w="20880">
              <a:solidFill>
                <a:srgbClr val="FF0000"/>
              </a:solidFill>
              <a:round/>
              <a:headEnd/>
              <a:tailEnd/>
            </a:ln>
          </p:spPr>
          <p:txBody>
            <a:bodyPr wrap="none" anchor="ctr"/>
            <a:lstStyle/>
            <a:p>
              <a:endParaRPr lang="en-US"/>
            </a:p>
          </p:txBody>
        </p:sp>
        <p:sp>
          <p:nvSpPr>
            <p:cNvPr id="105629" name="Text Box 156"/>
            <p:cNvSpPr txBox="1">
              <a:spLocks noChangeArrowheads="1"/>
            </p:cNvSpPr>
            <p:nvPr/>
          </p:nvSpPr>
          <p:spPr bwMode="auto">
            <a:xfrm>
              <a:off x="2930" y="3265"/>
              <a:ext cx="154"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7</a:t>
              </a:r>
            </a:p>
          </p:txBody>
        </p:sp>
        <p:sp>
          <p:nvSpPr>
            <p:cNvPr id="105630" name="Line 157"/>
            <p:cNvSpPr>
              <a:spLocks noChangeShapeType="1"/>
            </p:cNvSpPr>
            <p:nvPr/>
          </p:nvSpPr>
          <p:spPr bwMode="auto">
            <a:xfrm>
              <a:off x="2629" y="3439"/>
              <a:ext cx="298" cy="1"/>
            </a:xfrm>
            <a:prstGeom prst="line">
              <a:avLst/>
            </a:prstGeom>
            <a:noFill/>
            <a:ln w="1800">
              <a:solidFill>
                <a:srgbClr val="000000"/>
              </a:solidFill>
              <a:miter lim="800000"/>
              <a:headEnd/>
              <a:tailEnd/>
            </a:ln>
          </p:spPr>
          <p:txBody>
            <a:bodyPr/>
            <a:lstStyle/>
            <a:p>
              <a:endParaRPr lang="en-US"/>
            </a:p>
          </p:txBody>
        </p:sp>
        <p:sp>
          <p:nvSpPr>
            <p:cNvPr id="105631" name="Freeform 158"/>
            <p:cNvSpPr>
              <a:spLocks noChangeArrowheads="1"/>
            </p:cNvSpPr>
            <p:nvPr/>
          </p:nvSpPr>
          <p:spPr bwMode="auto">
            <a:xfrm>
              <a:off x="2921" y="3423"/>
              <a:ext cx="49" cy="34"/>
            </a:xfrm>
            <a:custGeom>
              <a:avLst/>
              <a:gdLst>
                <a:gd name="T0" fmla="*/ 0 w 34"/>
                <a:gd name="T1" fmla="*/ 0 h 23"/>
                <a:gd name="T2" fmla="*/ 441 w 34"/>
                <a:gd name="T3" fmla="*/ 169 h 23"/>
                <a:gd name="T4" fmla="*/ 0 w 34"/>
                <a:gd name="T5" fmla="*/ 352 h 23"/>
                <a:gd name="T6" fmla="*/ 0 w 34"/>
                <a:gd name="T7" fmla="*/ 0 h 23"/>
                <a:gd name="T8" fmla="*/ 0 60000 65536"/>
                <a:gd name="T9" fmla="*/ 0 60000 65536"/>
                <a:gd name="T10" fmla="*/ 0 60000 65536"/>
                <a:gd name="T11" fmla="*/ 0 60000 65536"/>
                <a:gd name="T12" fmla="*/ 0 w 34"/>
                <a:gd name="T13" fmla="*/ 0 h 23"/>
                <a:gd name="T14" fmla="*/ 34 w 34"/>
                <a:gd name="T15" fmla="*/ 23 h 23"/>
              </a:gdLst>
              <a:ahLst/>
              <a:cxnLst>
                <a:cxn ang="T8">
                  <a:pos x="T0" y="T1"/>
                </a:cxn>
                <a:cxn ang="T9">
                  <a:pos x="T2" y="T3"/>
                </a:cxn>
                <a:cxn ang="T10">
                  <a:pos x="T4" y="T5"/>
                </a:cxn>
                <a:cxn ang="T11">
                  <a:pos x="T6" y="T7"/>
                </a:cxn>
              </a:cxnLst>
              <a:rect l="T12" t="T13" r="T14" b="T15"/>
              <a:pathLst>
                <a:path w="34" h="23">
                  <a:moveTo>
                    <a:pt x="0" y="0"/>
                  </a:moveTo>
                  <a:lnTo>
                    <a:pt x="34" y="11"/>
                  </a:lnTo>
                  <a:lnTo>
                    <a:pt x="0" y="23"/>
                  </a:lnTo>
                  <a:lnTo>
                    <a:pt x="0" y="0"/>
                  </a:lnTo>
                  <a:close/>
                </a:path>
              </a:pathLst>
            </a:custGeom>
            <a:solidFill>
              <a:srgbClr val="000000"/>
            </a:solidFill>
            <a:ln w="9525">
              <a:noFill/>
              <a:round/>
              <a:headEnd/>
              <a:tailEnd/>
            </a:ln>
          </p:spPr>
          <p:txBody>
            <a:bodyPr wrap="none" anchor="ctr"/>
            <a:lstStyle/>
            <a:p>
              <a:endParaRPr lang="en-US"/>
            </a:p>
          </p:txBody>
        </p:sp>
        <p:sp>
          <p:nvSpPr>
            <p:cNvPr id="105632" name="Rectangle 159"/>
            <p:cNvSpPr>
              <a:spLocks noChangeArrowheads="1"/>
            </p:cNvSpPr>
            <p:nvPr/>
          </p:nvSpPr>
          <p:spPr bwMode="auto">
            <a:xfrm>
              <a:off x="3745" y="1979"/>
              <a:ext cx="172" cy="172"/>
            </a:xfrm>
            <a:prstGeom prst="rect">
              <a:avLst/>
            </a:prstGeom>
            <a:solidFill>
              <a:srgbClr val="CCFFCC"/>
            </a:solidFill>
            <a:ln w="9525">
              <a:noFill/>
              <a:round/>
              <a:headEnd/>
              <a:tailEnd/>
            </a:ln>
          </p:spPr>
          <p:txBody>
            <a:bodyPr wrap="none" anchor="ctr"/>
            <a:lstStyle/>
            <a:p>
              <a:endParaRPr lang="en-US"/>
            </a:p>
          </p:txBody>
        </p:sp>
        <p:sp>
          <p:nvSpPr>
            <p:cNvPr id="105633" name="Rectangle 160"/>
            <p:cNvSpPr>
              <a:spLocks noChangeArrowheads="1"/>
            </p:cNvSpPr>
            <p:nvPr/>
          </p:nvSpPr>
          <p:spPr bwMode="auto">
            <a:xfrm>
              <a:off x="3745" y="1979"/>
              <a:ext cx="172" cy="172"/>
            </a:xfrm>
            <a:prstGeom prst="rect">
              <a:avLst/>
            </a:prstGeom>
            <a:noFill/>
            <a:ln w="20880">
              <a:solidFill>
                <a:srgbClr val="339966"/>
              </a:solidFill>
              <a:round/>
              <a:headEnd/>
              <a:tailEnd/>
            </a:ln>
          </p:spPr>
          <p:txBody>
            <a:bodyPr wrap="none" anchor="ctr"/>
            <a:lstStyle/>
            <a:p>
              <a:endParaRPr lang="en-US"/>
            </a:p>
          </p:txBody>
        </p:sp>
        <p:sp>
          <p:nvSpPr>
            <p:cNvPr id="105634" name="Text Box 161"/>
            <p:cNvSpPr txBox="1">
              <a:spLocks noChangeArrowheads="1"/>
            </p:cNvSpPr>
            <p:nvPr/>
          </p:nvSpPr>
          <p:spPr bwMode="auto">
            <a:xfrm>
              <a:off x="3789" y="1975"/>
              <a:ext cx="154"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2</a:t>
              </a:r>
            </a:p>
          </p:txBody>
        </p:sp>
        <p:sp>
          <p:nvSpPr>
            <p:cNvPr id="105635" name="Freeform 162"/>
            <p:cNvSpPr>
              <a:spLocks noChangeArrowheads="1"/>
            </p:cNvSpPr>
            <p:nvPr/>
          </p:nvSpPr>
          <p:spPr bwMode="auto">
            <a:xfrm>
              <a:off x="1684" y="3353"/>
              <a:ext cx="172" cy="172"/>
            </a:xfrm>
            <a:custGeom>
              <a:avLst/>
              <a:gdLst>
                <a:gd name="T0" fmla="*/ 0 w 605"/>
                <a:gd name="T1" fmla="*/ 0 h 605"/>
                <a:gd name="T2" fmla="*/ 0 w 605"/>
                <a:gd name="T3" fmla="*/ 0 h 605"/>
                <a:gd name="T4" fmla="*/ 0 w 605"/>
                <a:gd name="T5" fmla="*/ 0 h 605"/>
                <a:gd name="T6" fmla="*/ 0 w 605"/>
                <a:gd name="T7" fmla="*/ 0 h 605"/>
                <a:gd name="T8" fmla="*/ 0 w 605"/>
                <a:gd name="T9" fmla="*/ 0 h 605"/>
                <a:gd name="T10" fmla="*/ 0 w 605"/>
                <a:gd name="T11" fmla="*/ 0 h 605"/>
                <a:gd name="T12" fmla="*/ 0 60000 65536"/>
                <a:gd name="T13" fmla="*/ 0 60000 65536"/>
                <a:gd name="T14" fmla="*/ 0 60000 65536"/>
                <a:gd name="T15" fmla="*/ 0 60000 65536"/>
                <a:gd name="T16" fmla="*/ 0 60000 65536"/>
                <a:gd name="T17" fmla="*/ 0 60000 65536"/>
                <a:gd name="T18" fmla="*/ 0 w 605"/>
                <a:gd name="T19" fmla="*/ 0 h 605"/>
                <a:gd name="T20" fmla="*/ 605 w 605"/>
                <a:gd name="T21" fmla="*/ 605 h 605"/>
              </a:gdLst>
              <a:ahLst/>
              <a:cxnLst>
                <a:cxn ang="T12">
                  <a:pos x="T0" y="T1"/>
                </a:cxn>
                <a:cxn ang="T13">
                  <a:pos x="T2" y="T3"/>
                </a:cxn>
                <a:cxn ang="T14">
                  <a:pos x="T4" y="T5"/>
                </a:cxn>
                <a:cxn ang="T15">
                  <a:pos x="T6" y="T7"/>
                </a:cxn>
                <a:cxn ang="T16">
                  <a:pos x="T8" y="T9"/>
                </a:cxn>
                <a:cxn ang="T17">
                  <a:pos x="T10" y="T11"/>
                </a:cxn>
              </a:cxnLst>
              <a:rect l="T18" t="T19" r="T20" b="T21"/>
              <a:pathLst>
                <a:path w="605" h="605">
                  <a:moveTo>
                    <a:pt x="0" y="303"/>
                  </a:moveTo>
                  <a:cubicBezTo>
                    <a:pt x="0" y="136"/>
                    <a:pt x="135" y="0"/>
                    <a:pt x="302" y="0"/>
                  </a:cubicBezTo>
                  <a:cubicBezTo>
                    <a:pt x="469" y="0"/>
                    <a:pt x="605" y="136"/>
                    <a:pt x="605" y="303"/>
                  </a:cubicBezTo>
                  <a:cubicBezTo>
                    <a:pt x="605" y="303"/>
                    <a:pt x="605" y="303"/>
                    <a:pt x="605" y="303"/>
                  </a:cubicBezTo>
                  <a:cubicBezTo>
                    <a:pt x="605" y="470"/>
                    <a:pt x="469" y="605"/>
                    <a:pt x="302" y="605"/>
                  </a:cubicBezTo>
                  <a:cubicBezTo>
                    <a:pt x="135" y="605"/>
                    <a:pt x="0" y="470"/>
                    <a:pt x="0" y="303"/>
                  </a:cubicBezTo>
                </a:path>
              </a:pathLst>
            </a:custGeom>
            <a:solidFill>
              <a:srgbClr val="99CCFF"/>
            </a:solidFill>
            <a:ln w="9360">
              <a:solidFill>
                <a:srgbClr val="000000"/>
              </a:solidFill>
              <a:round/>
              <a:headEnd/>
              <a:tailEnd/>
            </a:ln>
          </p:spPr>
          <p:txBody>
            <a:bodyPr wrap="none" anchor="ctr"/>
            <a:lstStyle/>
            <a:p>
              <a:endParaRPr lang="en-US"/>
            </a:p>
          </p:txBody>
        </p:sp>
        <p:sp>
          <p:nvSpPr>
            <p:cNvPr id="105636" name="Freeform 163"/>
            <p:cNvSpPr>
              <a:spLocks noChangeArrowheads="1"/>
            </p:cNvSpPr>
            <p:nvPr/>
          </p:nvSpPr>
          <p:spPr bwMode="auto">
            <a:xfrm>
              <a:off x="1684" y="3353"/>
              <a:ext cx="172" cy="172"/>
            </a:xfrm>
            <a:custGeom>
              <a:avLst/>
              <a:gdLst>
                <a:gd name="T0" fmla="*/ 0 w 117"/>
                <a:gd name="T1" fmla="*/ 859 h 117"/>
                <a:gd name="T2" fmla="*/ 859 w 117"/>
                <a:gd name="T3" fmla="*/ 0 h 117"/>
                <a:gd name="T4" fmla="*/ 1738 w 117"/>
                <a:gd name="T5" fmla="*/ 859 h 117"/>
                <a:gd name="T6" fmla="*/ 1738 w 117"/>
                <a:gd name="T7" fmla="*/ 859 h 117"/>
                <a:gd name="T8" fmla="*/ 859 w 117"/>
                <a:gd name="T9" fmla="*/ 1738 h 117"/>
                <a:gd name="T10" fmla="*/ 0 w 117"/>
                <a:gd name="T11" fmla="*/ 859 h 117"/>
                <a:gd name="T12" fmla="*/ 0 60000 65536"/>
                <a:gd name="T13" fmla="*/ 0 60000 65536"/>
                <a:gd name="T14" fmla="*/ 0 60000 65536"/>
                <a:gd name="T15" fmla="*/ 0 60000 65536"/>
                <a:gd name="T16" fmla="*/ 0 60000 65536"/>
                <a:gd name="T17" fmla="*/ 0 60000 65536"/>
                <a:gd name="T18" fmla="*/ 0 w 117"/>
                <a:gd name="T19" fmla="*/ 0 h 117"/>
                <a:gd name="T20" fmla="*/ 117 w 117"/>
                <a:gd name="T21" fmla="*/ 117 h 117"/>
              </a:gdLst>
              <a:ahLst/>
              <a:cxnLst>
                <a:cxn ang="T12">
                  <a:pos x="T0" y="T1"/>
                </a:cxn>
                <a:cxn ang="T13">
                  <a:pos x="T2" y="T3"/>
                </a:cxn>
                <a:cxn ang="T14">
                  <a:pos x="T4" y="T5"/>
                </a:cxn>
                <a:cxn ang="T15">
                  <a:pos x="T6" y="T7"/>
                </a:cxn>
                <a:cxn ang="T16">
                  <a:pos x="T8" y="T9"/>
                </a:cxn>
                <a:cxn ang="T17">
                  <a:pos x="T10" y="T11"/>
                </a:cxn>
              </a:cxnLst>
              <a:rect l="T18" t="T19" r="T20" b="T21"/>
              <a:pathLst>
                <a:path w="117" h="117">
                  <a:moveTo>
                    <a:pt x="0" y="58"/>
                  </a:moveTo>
                  <a:cubicBezTo>
                    <a:pt x="0" y="26"/>
                    <a:pt x="26" y="0"/>
                    <a:pt x="58" y="0"/>
                  </a:cubicBezTo>
                  <a:cubicBezTo>
                    <a:pt x="90" y="0"/>
                    <a:pt x="117" y="26"/>
                    <a:pt x="117" y="58"/>
                  </a:cubicBezTo>
                  <a:cubicBezTo>
                    <a:pt x="117" y="58"/>
                    <a:pt x="117" y="58"/>
                    <a:pt x="117" y="58"/>
                  </a:cubicBezTo>
                  <a:cubicBezTo>
                    <a:pt x="117" y="91"/>
                    <a:pt x="90" y="117"/>
                    <a:pt x="58" y="117"/>
                  </a:cubicBezTo>
                  <a:cubicBezTo>
                    <a:pt x="26" y="117"/>
                    <a:pt x="0" y="91"/>
                    <a:pt x="0" y="58"/>
                  </a:cubicBezTo>
                </a:path>
              </a:pathLst>
            </a:custGeom>
            <a:noFill/>
            <a:ln w="20880">
              <a:solidFill>
                <a:srgbClr val="3366FF"/>
              </a:solidFill>
              <a:round/>
              <a:headEnd/>
              <a:tailEnd/>
            </a:ln>
          </p:spPr>
          <p:txBody>
            <a:bodyPr wrap="none" anchor="ctr"/>
            <a:lstStyle/>
            <a:p>
              <a:endParaRPr lang="en-US"/>
            </a:p>
          </p:txBody>
        </p:sp>
        <p:sp>
          <p:nvSpPr>
            <p:cNvPr id="105637" name="Text Box 164"/>
            <p:cNvSpPr txBox="1">
              <a:spLocks noChangeArrowheads="1"/>
            </p:cNvSpPr>
            <p:nvPr/>
          </p:nvSpPr>
          <p:spPr bwMode="auto">
            <a:xfrm>
              <a:off x="1725" y="3352"/>
              <a:ext cx="163"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F</a:t>
              </a:r>
            </a:p>
          </p:txBody>
        </p:sp>
        <p:sp>
          <p:nvSpPr>
            <p:cNvPr id="105638" name="Line 165"/>
            <p:cNvSpPr>
              <a:spLocks noChangeShapeType="1"/>
            </p:cNvSpPr>
            <p:nvPr/>
          </p:nvSpPr>
          <p:spPr bwMode="auto">
            <a:xfrm flipH="1">
              <a:off x="1422" y="3439"/>
              <a:ext cx="186" cy="1"/>
            </a:xfrm>
            <a:prstGeom prst="line">
              <a:avLst/>
            </a:prstGeom>
            <a:noFill/>
            <a:ln w="14760">
              <a:solidFill>
                <a:srgbClr val="000000"/>
              </a:solidFill>
              <a:miter lim="800000"/>
              <a:headEnd/>
              <a:tailEnd/>
            </a:ln>
          </p:spPr>
          <p:txBody>
            <a:bodyPr/>
            <a:lstStyle/>
            <a:p>
              <a:endParaRPr lang="en-US"/>
            </a:p>
          </p:txBody>
        </p:sp>
        <p:sp>
          <p:nvSpPr>
            <p:cNvPr id="105639" name="Freeform 166"/>
            <p:cNvSpPr>
              <a:spLocks noChangeArrowheads="1"/>
            </p:cNvSpPr>
            <p:nvPr/>
          </p:nvSpPr>
          <p:spPr bwMode="auto">
            <a:xfrm>
              <a:off x="1599" y="3411"/>
              <a:ext cx="85" cy="57"/>
            </a:xfrm>
            <a:custGeom>
              <a:avLst/>
              <a:gdLst>
                <a:gd name="T0" fmla="*/ 0 w 58"/>
                <a:gd name="T1" fmla="*/ 0 h 39"/>
                <a:gd name="T2" fmla="*/ 844 w 58"/>
                <a:gd name="T3" fmla="*/ 276 h 39"/>
                <a:gd name="T4" fmla="*/ 0 w 58"/>
                <a:gd name="T5" fmla="*/ 554 h 39"/>
                <a:gd name="T6" fmla="*/ 0 w 58"/>
                <a:gd name="T7" fmla="*/ 0 h 39"/>
                <a:gd name="T8" fmla="*/ 0 60000 65536"/>
                <a:gd name="T9" fmla="*/ 0 60000 65536"/>
                <a:gd name="T10" fmla="*/ 0 60000 65536"/>
                <a:gd name="T11" fmla="*/ 0 60000 65536"/>
                <a:gd name="T12" fmla="*/ 0 w 58"/>
                <a:gd name="T13" fmla="*/ 0 h 39"/>
                <a:gd name="T14" fmla="*/ 58 w 58"/>
                <a:gd name="T15" fmla="*/ 39 h 39"/>
              </a:gdLst>
              <a:ahLst/>
              <a:cxnLst>
                <a:cxn ang="T8">
                  <a:pos x="T0" y="T1"/>
                </a:cxn>
                <a:cxn ang="T9">
                  <a:pos x="T2" y="T3"/>
                </a:cxn>
                <a:cxn ang="T10">
                  <a:pos x="T4" y="T5"/>
                </a:cxn>
                <a:cxn ang="T11">
                  <a:pos x="T6" y="T7"/>
                </a:cxn>
              </a:cxnLst>
              <a:rect l="T12" t="T13" r="T14" b="T15"/>
              <a:pathLst>
                <a:path w="58" h="39">
                  <a:moveTo>
                    <a:pt x="0" y="0"/>
                  </a:moveTo>
                  <a:lnTo>
                    <a:pt x="58" y="19"/>
                  </a:lnTo>
                  <a:lnTo>
                    <a:pt x="0" y="39"/>
                  </a:lnTo>
                  <a:lnTo>
                    <a:pt x="0" y="0"/>
                  </a:lnTo>
                  <a:close/>
                </a:path>
              </a:pathLst>
            </a:custGeom>
            <a:solidFill>
              <a:srgbClr val="000000"/>
            </a:solidFill>
            <a:ln w="9525">
              <a:noFill/>
              <a:round/>
              <a:headEnd/>
              <a:tailEnd/>
            </a:ln>
          </p:spPr>
          <p:txBody>
            <a:bodyPr wrap="none" anchor="ctr"/>
            <a:lstStyle/>
            <a:p>
              <a:endParaRPr lang="en-US"/>
            </a:p>
          </p:txBody>
        </p:sp>
        <p:sp>
          <p:nvSpPr>
            <p:cNvPr id="105640" name="Rectangle 167"/>
            <p:cNvSpPr>
              <a:spLocks noChangeArrowheads="1"/>
            </p:cNvSpPr>
            <p:nvPr/>
          </p:nvSpPr>
          <p:spPr bwMode="auto">
            <a:xfrm>
              <a:off x="395" y="1979"/>
              <a:ext cx="859" cy="343"/>
            </a:xfrm>
            <a:prstGeom prst="rect">
              <a:avLst/>
            </a:prstGeom>
            <a:solidFill>
              <a:srgbClr val="FFFFFF"/>
            </a:solidFill>
            <a:ln w="9525">
              <a:noFill/>
              <a:round/>
              <a:headEnd/>
              <a:tailEnd/>
            </a:ln>
          </p:spPr>
          <p:txBody>
            <a:bodyPr wrap="none" anchor="ctr"/>
            <a:lstStyle/>
            <a:p>
              <a:endParaRPr lang="en-US"/>
            </a:p>
          </p:txBody>
        </p:sp>
        <p:sp>
          <p:nvSpPr>
            <p:cNvPr id="105641" name="Rectangle 168"/>
            <p:cNvSpPr>
              <a:spLocks noChangeArrowheads="1"/>
            </p:cNvSpPr>
            <p:nvPr/>
          </p:nvSpPr>
          <p:spPr bwMode="auto">
            <a:xfrm>
              <a:off x="395" y="1979"/>
              <a:ext cx="859" cy="343"/>
            </a:xfrm>
            <a:prstGeom prst="rect">
              <a:avLst/>
            </a:prstGeom>
            <a:noFill/>
            <a:ln w="1800">
              <a:solidFill>
                <a:srgbClr val="000000"/>
              </a:solidFill>
              <a:round/>
              <a:headEnd/>
              <a:tailEnd/>
            </a:ln>
          </p:spPr>
          <p:txBody>
            <a:bodyPr wrap="none" anchor="ctr"/>
            <a:lstStyle/>
            <a:p>
              <a:endParaRPr lang="en-US"/>
            </a:p>
          </p:txBody>
        </p:sp>
        <p:sp>
          <p:nvSpPr>
            <p:cNvPr id="105642" name="Text Box 169"/>
            <p:cNvSpPr txBox="1">
              <a:spLocks noChangeArrowheads="1"/>
            </p:cNvSpPr>
            <p:nvPr/>
          </p:nvSpPr>
          <p:spPr bwMode="auto">
            <a:xfrm>
              <a:off x="489" y="2035"/>
              <a:ext cx="768" cy="141"/>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Content Source</a:t>
              </a:r>
            </a:p>
          </p:txBody>
        </p:sp>
        <p:sp>
          <p:nvSpPr>
            <p:cNvPr id="105643" name="Text Box 170"/>
            <p:cNvSpPr txBox="1">
              <a:spLocks noChangeArrowheads="1"/>
            </p:cNvSpPr>
            <p:nvPr/>
          </p:nvSpPr>
          <p:spPr bwMode="auto">
            <a:xfrm>
              <a:off x="685" y="2152"/>
              <a:ext cx="186"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i="1">
                  <a:solidFill>
                    <a:srgbClr val="000000"/>
                  </a:solidFill>
                  <a:ea typeface="Arial Unicode MS" pitchFamily="34" charset="-128"/>
                  <a:cs typeface="Times New Roman" pitchFamily="18" charset="0"/>
                </a:rPr>
                <a:t>Off</a:t>
              </a:r>
            </a:p>
          </p:txBody>
        </p:sp>
        <p:sp>
          <p:nvSpPr>
            <p:cNvPr id="105644" name="Text Box 171"/>
            <p:cNvSpPr txBox="1">
              <a:spLocks noChangeArrowheads="1"/>
            </p:cNvSpPr>
            <p:nvPr/>
          </p:nvSpPr>
          <p:spPr bwMode="auto">
            <a:xfrm>
              <a:off x="812" y="2152"/>
              <a:ext cx="82"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i="1">
                  <a:solidFill>
                    <a:srgbClr val="000000"/>
                  </a:solidFill>
                  <a:ea typeface="Arial Unicode MS" pitchFamily="34" charset="-128"/>
                  <a:cs typeface="Times New Roman" pitchFamily="18" charset="0"/>
                </a:rPr>
                <a:t>-</a:t>
              </a:r>
            </a:p>
          </p:txBody>
        </p:sp>
        <p:sp>
          <p:nvSpPr>
            <p:cNvPr id="105645" name="Text Box 172"/>
            <p:cNvSpPr txBox="1">
              <a:spLocks noChangeArrowheads="1"/>
            </p:cNvSpPr>
            <p:nvPr/>
          </p:nvSpPr>
          <p:spPr bwMode="auto">
            <a:xfrm>
              <a:off x="844" y="2152"/>
              <a:ext cx="173"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i="1">
                  <a:solidFill>
                    <a:srgbClr val="000000"/>
                  </a:solidFill>
                  <a:ea typeface="Arial Unicode MS" pitchFamily="34" charset="-128"/>
                  <a:cs typeface="Times New Roman" pitchFamily="18" charset="0"/>
                </a:rPr>
                <a:t>Air</a:t>
              </a:r>
            </a:p>
          </p:txBody>
        </p:sp>
        <p:sp>
          <p:nvSpPr>
            <p:cNvPr id="105646" name="Line 173"/>
            <p:cNvSpPr>
              <a:spLocks noChangeShapeType="1"/>
            </p:cNvSpPr>
            <p:nvPr/>
          </p:nvSpPr>
          <p:spPr bwMode="auto">
            <a:xfrm>
              <a:off x="1255" y="2151"/>
              <a:ext cx="395" cy="1"/>
            </a:xfrm>
            <a:prstGeom prst="line">
              <a:avLst/>
            </a:prstGeom>
            <a:noFill/>
            <a:ln w="14760">
              <a:solidFill>
                <a:srgbClr val="000000"/>
              </a:solidFill>
              <a:miter lim="800000"/>
              <a:headEnd/>
              <a:tailEnd/>
            </a:ln>
          </p:spPr>
          <p:txBody>
            <a:bodyPr/>
            <a:lstStyle/>
            <a:p>
              <a:endParaRPr lang="en-US"/>
            </a:p>
          </p:txBody>
        </p:sp>
        <p:sp>
          <p:nvSpPr>
            <p:cNvPr id="105647" name="Freeform 174"/>
            <p:cNvSpPr>
              <a:spLocks noChangeArrowheads="1"/>
            </p:cNvSpPr>
            <p:nvPr/>
          </p:nvSpPr>
          <p:spPr bwMode="auto">
            <a:xfrm>
              <a:off x="1643" y="2123"/>
              <a:ext cx="85" cy="56"/>
            </a:xfrm>
            <a:custGeom>
              <a:avLst/>
              <a:gdLst>
                <a:gd name="T0" fmla="*/ 0 w 58"/>
                <a:gd name="T1" fmla="*/ 0 h 38"/>
                <a:gd name="T2" fmla="*/ 844 w 58"/>
                <a:gd name="T3" fmla="*/ 283 h 38"/>
                <a:gd name="T4" fmla="*/ 0 w 58"/>
                <a:gd name="T5" fmla="*/ 576 h 38"/>
                <a:gd name="T6" fmla="*/ 0 w 58"/>
                <a:gd name="T7" fmla="*/ 0 h 38"/>
                <a:gd name="T8" fmla="*/ 0 60000 65536"/>
                <a:gd name="T9" fmla="*/ 0 60000 65536"/>
                <a:gd name="T10" fmla="*/ 0 60000 65536"/>
                <a:gd name="T11" fmla="*/ 0 60000 65536"/>
                <a:gd name="T12" fmla="*/ 0 w 58"/>
                <a:gd name="T13" fmla="*/ 0 h 38"/>
                <a:gd name="T14" fmla="*/ 58 w 58"/>
                <a:gd name="T15" fmla="*/ 38 h 38"/>
              </a:gdLst>
              <a:ahLst/>
              <a:cxnLst>
                <a:cxn ang="T8">
                  <a:pos x="T0" y="T1"/>
                </a:cxn>
                <a:cxn ang="T9">
                  <a:pos x="T2" y="T3"/>
                </a:cxn>
                <a:cxn ang="T10">
                  <a:pos x="T4" y="T5"/>
                </a:cxn>
                <a:cxn ang="T11">
                  <a:pos x="T6" y="T7"/>
                </a:cxn>
              </a:cxnLst>
              <a:rect l="T12" t="T13" r="T14" b="T15"/>
              <a:pathLst>
                <a:path w="58" h="38">
                  <a:moveTo>
                    <a:pt x="0" y="0"/>
                  </a:moveTo>
                  <a:lnTo>
                    <a:pt x="58" y="19"/>
                  </a:lnTo>
                  <a:lnTo>
                    <a:pt x="0" y="38"/>
                  </a:lnTo>
                  <a:lnTo>
                    <a:pt x="0" y="0"/>
                  </a:lnTo>
                  <a:close/>
                </a:path>
              </a:pathLst>
            </a:custGeom>
            <a:solidFill>
              <a:srgbClr val="000000"/>
            </a:solidFill>
            <a:ln w="9525">
              <a:noFill/>
              <a:round/>
              <a:headEnd/>
              <a:tailEnd/>
            </a:ln>
          </p:spPr>
          <p:txBody>
            <a:bodyPr wrap="none" anchor="ctr"/>
            <a:lstStyle/>
            <a:p>
              <a:endParaRPr lang="en-US"/>
            </a:p>
          </p:txBody>
        </p:sp>
        <p:sp>
          <p:nvSpPr>
            <p:cNvPr id="105648" name="Rectangle 175"/>
            <p:cNvSpPr>
              <a:spLocks noChangeArrowheads="1"/>
            </p:cNvSpPr>
            <p:nvPr/>
          </p:nvSpPr>
          <p:spPr bwMode="auto">
            <a:xfrm>
              <a:off x="2886" y="2066"/>
              <a:ext cx="172" cy="172"/>
            </a:xfrm>
            <a:prstGeom prst="rect">
              <a:avLst/>
            </a:prstGeom>
            <a:solidFill>
              <a:srgbClr val="CCFFCC"/>
            </a:solidFill>
            <a:ln w="9525">
              <a:noFill/>
              <a:round/>
              <a:headEnd/>
              <a:tailEnd/>
            </a:ln>
          </p:spPr>
          <p:txBody>
            <a:bodyPr wrap="none" anchor="ctr"/>
            <a:lstStyle/>
            <a:p>
              <a:endParaRPr lang="en-US"/>
            </a:p>
          </p:txBody>
        </p:sp>
        <p:sp>
          <p:nvSpPr>
            <p:cNvPr id="105649" name="Rectangle 176"/>
            <p:cNvSpPr>
              <a:spLocks noChangeArrowheads="1"/>
            </p:cNvSpPr>
            <p:nvPr/>
          </p:nvSpPr>
          <p:spPr bwMode="auto">
            <a:xfrm>
              <a:off x="2886" y="2066"/>
              <a:ext cx="172" cy="172"/>
            </a:xfrm>
            <a:prstGeom prst="rect">
              <a:avLst/>
            </a:prstGeom>
            <a:noFill/>
            <a:ln w="20880">
              <a:solidFill>
                <a:srgbClr val="339966"/>
              </a:solidFill>
              <a:round/>
              <a:headEnd/>
              <a:tailEnd/>
            </a:ln>
          </p:spPr>
          <p:txBody>
            <a:bodyPr wrap="none" anchor="ctr"/>
            <a:lstStyle/>
            <a:p>
              <a:endParaRPr lang="en-US"/>
            </a:p>
          </p:txBody>
        </p:sp>
        <p:sp>
          <p:nvSpPr>
            <p:cNvPr id="105650" name="Text Box 177"/>
            <p:cNvSpPr txBox="1">
              <a:spLocks noChangeArrowheads="1"/>
            </p:cNvSpPr>
            <p:nvPr/>
          </p:nvSpPr>
          <p:spPr bwMode="auto">
            <a:xfrm>
              <a:off x="2930" y="2062"/>
              <a:ext cx="154"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1</a:t>
              </a:r>
            </a:p>
          </p:txBody>
        </p:sp>
        <p:sp>
          <p:nvSpPr>
            <p:cNvPr id="105651" name="Freeform 178"/>
            <p:cNvSpPr>
              <a:spLocks noChangeArrowheads="1"/>
            </p:cNvSpPr>
            <p:nvPr/>
          </p:nvSpPr>
          <p:spPr bwMode="auto">
            <a:xfrm>
              <a:off x="3831" y="1122"/>
              <a:ext cx="437" cy="1030"/>
            </a:xfrm>
            <a:custGeom>
              <a:avLst/>
              <a:gdLst>
                <a:gd name="T0" fmla="*/ 0 w 1540"/>
                <a:gd name="T1" fmla="*/ 1 h 3628"/>
                <a:gd name="T2" fmla="*/ 0 w 1540"/>
                <a:gd name="T3" fmla="*/ 1 h 3628"/>
                <a:gd name="T4" fmla="*/ 0 w 1540"/>
                <a:gd name="T5" fmla="*/ 1 h 3628"/>
                <a:gd name="T6" fmla="*/ 0 w 1540"/>
                <a:gd name="T7" fmla="*/ 1 h 3628"/>
                <a:gd name="T8" fmla="*/ 0 w 1540"/>
                <a:gd name="T9" fmla="*/ 0 h 3628"/>
                <a:gd name="T10" fmla="*/ 0 w 1540"/>
                <a:gd name="T11" fmla="*/ 0 h 3628"/>
                <a:gd name="T12" fmla="*/ 0 w 1540"/>
                <a:gd name="T13" fmla="*/ 0 h 3628"/>
                <a:gd name="T14" fmla="*/ 0 w 1540"/>
                <a:gd name="T15" fmla="*/ 0 h 3628"/>
                <a:gd name="T16" fmla="*/ 0 60000 65536"/>
                <a:gd name="T17" fmla="*/ 0 60000 65536"/>
                <a:gd name="T18" fmla="*/ 0 60000 65536"/>
                <a:gd name="T19" fmla="*/ 0 60000 65536"/>
                <a:gd name="T20" fmla="*/ 0 60000 65536"/>
                <a:gd name="T21" fmla="*/ 0 60000 65536"/>
                <a:gd name="T22" fmla="*/ 0 60000 65536"/>
                <a:gd name="T23" fmla="*/ 0 60000 65536"/>
                <a:gd name="T24" fmla="*/ 0 w 1540"/>
                <a:gd name="T25" fmla="*/ 0 h 3628"/>
                <a:gd name="T26" fmla="*/ 1540 w 1540"/>
                <a:gd name="T27" fmla="*/ 3628 h 362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40" h="3628">
                  <a:moveTo>
                    <a:pt x="0" y="3628"/>
                  </a:moveTo>
                  <a:lnTo>
                    <a:pt x="968" y="3628"/>
                  </a:lnTo>
                  <a:cubicBezTo>
                    <a:pt x="1101" y="3628"/>
                    <a:pt x="1210" y="3520"/>
                    <a:pt x="1210" y="3386"/>
                  </a:cubicBezTo>
                  <a:cubicBezTo>
                    <a:pt x="1210" y="3386"/>
                    <a:pt x="1210" y="3386"/>
                    <a:pt x="1210" y="3386"/>
                  </a:cubicBezTo>
                  <a:lnTo>
                    <a:pt x="1210" y="242"/>
                  </a:lnTo>
                  <a:cubicBezTo>
                    <a:pt x="1210" y="108"/>
                    <a:pt x="1318" y="0"/>
                    <a:pt x="1451" y="0"/>
                  </a:cubicBezTo>
                  <a:lnTo>
                    <a:pt x="1540" y="0"/>
                  </a:lnTo>
                </a:path>
              </a:pathLst>
            </a:custGeom>
            <a:noFill/>
            <a:ln w="14760">
              <a:solidFill>
                <a:srgbClr val="000000"/>
              </a:solidFill>
              <a:round/>
              <a:headEnd/>
              <a:tailEnd/>
            </a:ln>
          </p:spPr>
          <p:txBody>
            <a:bodyPr wrap="none" anchor="ctr"/>
            <a:lstStyle/>
            <a:p>
              <a:endParaRPr lang="en-US"/>
            </a:p>
          </p:txBody>
        </p:sp>
        <p:sp>
          <p:nvSpPr>
            <p:cNvPr id="105652" name="Freeform 179"/>
            <p:cNvSpPr>
              <a:spLocks noChangeArrowheads="1"/>
            </p:cNvSpPr>
            <p:nvPr/>
          </p:nvSpPr>
          <p:spPr bwMode="auto">
            <a:xfrm>
              <a:off x="4262" y="1093"/>
              <a:ext cx="85" cy="57"/>
            </a:xfrm>
            <a:custGeom>
              <a:avLst/>
              <a:gdLst>
                <a:gd name="T0" fmla="*/ 0 w 58"/>
                <a:gd name="T1" fmla="*/ 0 h 39"/>
                <a:gd name="T2" fmla="*/ 844 w 58"/>
                <a:gd name="T3" fmla="*/ 276 h 39"/>
                <a:gd name="T4" fmla="*/ 0 w 58"/>
                <a:gd name="T5" fmla="*/ 554 h 39"/>
                <a:gd name="T6" fmla="*/ 0 w 58"/>
                <a:gd name="T7" fmla="*/ 0 h 39"/>
                <a:gd name="T8" fmla="*/ 0 60000 65536"/>
                <a:gd name="T9" fmla="*/ 0 60000 65536"/>
                <a:gd name="T10" fmla="*/ 0 60000 65536"/>
                <a:gd name="T11" fmla="*/ 0 60000 65536"/>
                <a:gd name="T12" fmla="*/ 0 w 58"/>
                <a:gd name="T13" fmla="*/ 0 h 39"/>
                <a:gd name="T14" fmla="*/ 58 w 58"/>
                <a:gd name="T15" fmla="*/ 39 h 39"/>
              </a:gdLst>
              <a:ahLst/>
              <a:cxnLst>
                <a:cxn ang="T8">
                  <a:pos x="T0" y="T1"/>
                </a:cxn>
                <a:cxn ang="T9">
                  <a:pos x="T2" y="T3"/>
                </a:cxn>
                <a:cxn ang="T10">
                  <a:pos x="T4" y="T5"/>
                </a:cxn>
                <a:cxn ang="T11">
                  <a:pos x="T6" y="T7"/>
                </a:cxn>
              </a:cxnLst>
              <a:rect l="T12" t="T13" r="T14" b="T15"/>
              <a:pathLst>
                <a:path w="58" h="39">
                  <a:moveTo>
                    <a:pt x="0" y="0"/>
                  </a:moveTo>
                  <a:lnTo>
                    <a:pt x="58" y="19"/>
                  </a:lnTo>
                  <a:lnTo>
                    <a:pt x="0" y="39"/>
                  </a:lnTo>
                  <a:lnTo>
                    <a:pt x="0" y="0"/>
                  </a:lnTo>
                  <a:close/>
                </a:path>
              </a:pathLst>
            </a:custGeom>
            <a:solidFill>
              <a:srgbClr val="000000"/>
            </a:solidFill>
            <a:ln w="9525">
              <a:noFill/>
              <a:round/>
              <a:headEnd/>
              <a:tailEnd/>
            </a:ln>
          </p:spPr>
          <p:txBody>
            <a:bodyPr wrap="none" anchor="ctr"/>
            <a:lstStyle/>
            <a:p>
              <a:endParaRPr lang="en-US"/>
            </a:p>
          </p:txBody>
        </p:sp>
        <p:sp>
          <p:nvSpPr>
            <p:cNvPr id="105653" name="Freeform 180"/>
            <p:cNvSpPr>
              <a:spLocks noChangeArrowheads="1"/>
            </p:cNvSpPr>
            <p:nvPr/>
          </p:nvSpPr>
          <p:spPr bwMode="auto">
            <a:xfrm>
              <a:off x="1672" y="3182"/>
              <a:ext cx="198" cy="172"/>
            </a:xfrm>
            <a:custGeom>
              <a:avLst/>
              <a:gdLst>
                <a:gd name="T0" fmla="*/ 1967 w 135"/>
                <a:gd name="T1" fmla="*/ 1738 h 117"/>
                <a:gd name="T2" fmla="*/ 974 w 135"/>
                <a:gd name="T3" fmla="*/ 0 h 117"/>
                <a:gd name="T4" fmla="*/ 0 w 135"/>
                <a:gd name="T5" fmla="*/ 1738 h 117"/>
                <a:gd name="T6" fmla="*/ 1967 w 135"/>
                <a:gd name="T7" fmla="*/ 1738 h 117"/>
                <a:gd name="T8" fmla="*/ 0 60000 65536"/>
                <a:gd name="T9" fmla="*/ 0 60000 65536"/>
                <a:gd name="T10" fmla="*/ 0 60000 65536"/>
                <a:gd name="T11" fmla="*/ 0 60000 65536"/>
                <a:gd name="T12" fmla="*/ 0 w 135"/>
                <a:gd name="T13" fmla="*/ 0 h 117"/>
                <a:gd name="T14" fmla="*/ 135 w 135"/>
                <a:gd name="T15" fmla="*/ 117 h 117"/>
              </a:gdLst>
              <a:ahLst/>
              <a:cxnLst>
                <a:cxn ang="T8">
                  <a:pos x="T0" y="T1"/>
                </a:cxn>
                <a:cxn ang="T9">
                  <a:pos x="T2" y="T3"/>
                </a:cxn>
                <a:cxn ang="T10">
                  <a:pos x="T4" y="T5"/>
                </a:cxn>
                <a:cxn ang="T11">
                  <a:pos x="T6" y="T7"/>
                </a:cxn>
              </a:cxnLst>
              <a:rect l="T12" t="T13" r="T14" b="T15"/>
              <a:pathLst>
                <a:path w="135" h="117">
                  <a:moveTo>
                    <a:pt x="135" y="117"/>
                  </a:moveTo>
                  <a:lnTo>
                    <a:pt x="67" y="0"/>
                  </a:lnTo>
                  <a:lnTo>
                    <a:pt x="0" y="117"/>
                  </a:lnTo>
                  <a:lnTo>
                    <a:pt x="135" y="117"/>
                  </a:lnTo>
                  <a:close/>
                </a:path>
              </a:pathLst>
            </a:custGeom>
            <a:solidFill>
              <a:srgbClr val="FFFF99"/>
            </a:solidFill>
            <a:ln w="9525">
              <a:noFill/>
              <a:round/>
              <a:headEnd/>
              <a:tailEnd/>
            </a:ln>
          </p:spPr>
          <p:txBody>
            <a:bodyPr wrap="none" anchor="ctr"/>
            <a:lstStyle/>
            <a:p>
              <a:endParaRPr lang="en-US"/>
            </a:p>
          </p:txBody>
        </p:sp>
        <p:sp>
          <p:nvSpPr>
            <p:cNvPr id="105654" name="Freeform 181"/>
            <p:cNvSpPr>
              <a:spLocks noChangeArrowheads="1"/>
            </p:cNvSpPr>
            <p:nvPr/>
          </p:nvSpPr>
          <p:spPr bwMode="auto">
            <a:xfrm>
              <a:off x="1672" y="3182"/>
              <a:ext cx="198" cy="172"/>
            </a:xfrm>
            <a:custGeom>
              <a:avLst/>
              <a:gdLst>
                <a:gd name="T0" fmla="*/ 1967 w 135"/>
                <a:gd name="T1" fmla="*/ 1738 h 117"/>
                <a:gd name="T2" fmla="*/ 974 w 135"/>
                <a:gd name="T3" fmla="*/ 0 h 117"/>
                <a:gd name="T4" fmla="*/ 0 w 135"/>
                <a:gd name="T5" fmla="*/ 1738 h 117"/>
                <a:gd name="T6" fmla="*/ 1967 w 135"/>
                <a:gd name="T7" fmla="*/ 1738 h 117"/>
                <a:gd name="T8" fmla="*/ 0 60000 65536"/>
                <a:gd name="T9" fmla="*/ 0 60000 65536"/>
                <a:gd name="T10" fmla="*/ 0 60000 65536"/>
                <a:gd name="T11" fmla="*/ 0 60000 65536"/>
                <a:gd name="T12" fmla="*/ 0 w 135"/>
                <a:gd name="T13" fmla="*/ 0 h 117"/>
                <a:gd name="T14" fmla="*/ 135 w 135"/>
                <a:gd name="T15" fmla="*/ 117 h 117"/>
              </a:gdLst>
              <a:ahLst/>
              <a:cxnLst>
                <a:cxn ang="T8">
                  <a:pos x="T0" y="T1"/>
                </a:cxn>
                <a:cxn ang="T9">
                  <a:pos x="T2" y="T3"/>
                </a:cxn>
                <a:cxn ang="T10">
                  <a:pos x="T4" y="T5"/>
                </a:cxn>
                <a:cxn ang="T11">
                  <a:pos x="T6" y="T7"/>
                </a:cxn>
              </a:cxnLst>
              <a:rect l="T12" t="T13" r="T14" b="T15"/>
              <a:pathLst>
                <a:path w="135" h="117">
                  <a:moveTo>
                    <a:pt x="135" y="117"/>
                  </a:moveTo>
                  <a:lnTo>
                    <a:pt x="67" y="0"/>
                  </a:lnTo>
                  <a:lnTo>
                    <a:pt x="0" y="117"/>
                  </a:lnTo>
                  <a:lnTo>
                    <a:pt x="135" y="117"/>
                  </a:lnTo>
                  <a:close/>
                </a:path>
              </a:pathLst>
            </a:custGeom>
            <a:noFill/>
            <a:ln w="20880">
              <a:solidFill>
                <a:srgbClr val="FF9900"/>
              </a:solidFill>
              <a:round/>
              <a:headEnd/>
              <a:tailEnd/>
            </a:ln>
          </p:spPr>
          <p:txBody>
            <a:bodyPr wrap="none" anchor="ctr"/>
            <a:lstStyle/>
            <a:p>
              <a:endParaRPr lang="en-US"/>
            </a:p>
          </p:txBody>
        </p:sp>
        <p:sp>
          <p:nvSpPr>
            <p:cNvPr id="105655" name="Text Box 182"/>
            <p:cNvSpPr txBox="1">
              <a:spLocks noChangeArrowheads="1"/>
            </p:cNvSpPr>
            <p:nvPr/>
          </p:nvSpPr>
          <p:spPr bwMode="auto">
            <a:xfrm>
              <a:off x="1726" y="3206"/>
              <a:ext cx="154"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a:t>
              </a:r>
            </a:p>
          </p:txBody>
        </p:sp>
        <p:sp>
          <p:nvSpPr>
            <p:cNvPr id="105656" name="Rectangle 183"/>
            <p:cNvSpPr>
              <a:spLocks noChangeArrowheads="1"/>
            </p:cNvSpPr>
            <p:nvPr/>
          </p:nvSpPr>
          <p:spPr bwMode="auto">
            <a:xfrm>
              <a:off x="2971" y="2452"/>
              <a:ext cx="860" cy="343"/>
            </a:xfrm>
            <a:prstGeom prst="rect">
              <a:avLst/>
            </a:prstGeom>
            <a:solidFill>
              <a:srgbClr val="FFFFFF"/>
            </a:solidFill>
            <a:ln w="9525">
              <a:noFill/>
              <a:round/>
              <a:headEnd/>
              <a:tailEnd/>
            </a:ln>
          </p:spPr>
          <p:txBody>
            <a:bodyPr wrap="none" anchor="ctr"/>
            <a:lstStyle/>
            <a:p>
              <a:endParaRPr lang="en-US"/>
            </a:p>
          </p:txBody>
        </p:sp>
        <p:sp>
          <p:nvSpPr>
            <p:cNvPr id="105657" name="Rectangle 184"/>
            <p:cNvSpPr>
              <a:spLocks noChangeArrowheads="1"/>
            </p:cNvSpPr>
            <p:nvPr/>
          </p:nvSpPr>
          <p:spPr bwMode="auto">
            <a:xfrm>
              <a:off x="2971" y="2452"/>
              <a:ext cx="860" cy="343"/>
            </a:xfrm>
            <a:prstGeom prst="rect">
              <a:avLst/>
            </a:prstGeom>
            <a:noFill/>
            <a:ln w="1800">
              <a:solidFill>
                <a:srgbClr val="000000"/>
              </a:solidFill>
              <a:round/>
              <a:headEnd/>
              <a:tailEnd/>
            </a:ln>
          </p:spPr>
          <p:txBody>
            <a:bodyPr wrap="none" anchor="ctr"/>
            <a:lstStyle/>
            <a:p>
              <a:endParaRPr lang="en-US"/>
            </a:p>
          </p:txBody>
        </p:sp>
        <p:sp>
          <p:nvSpPr>
            <p:cNvPr id="105658" name="Text Box 185"/>
            <p:cNvSpPr txBox="1">
              <a:spLocks noChangeArrowheads="1"/>
            </p:cNvSpPr>
            <p:nvPr/>
          </p:nvSpPr>
          <p:spPr bwMode="auto">
            <a:xfrm>
              <a:off x="3171" y="2506"/>
              <a:ext cx="536"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Tranaction</a:t>
              </a:r>
            </a:p>
          </p:txBody>
        </p:sp>
        <p:sp>
          <p:nvSpPr>
            <p:cNvPr id="105659" name="Text Box 186"/>
            <p:cNvSpPr txBox="1">
              <a:spLocks noChangeArrowheads="1"/>
            </p:cNvSpPr>
            <p:nvPr/>
          </p:nvSpPr>
          <p:spPr bwMode="auto">
            <a:xfrm>
              <a:off x="3258" y="2625"/>
              <a:ext cx="349" cy="141"/>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Server</a:t>
              </a:r>
            </a:p>
          </p:txBody>
        </p:sp>
        <p:sp>
          <p:nvSpPr>
            <p:cNvPr id="105660" name="Freeform 187"/>
            <p:cNvSpPr>
              <a:spLocks noChangeArrowheads="1"/>
            </p:cNvSpPr>
            <p:nvPr/>
          </p:nvSpPr>
          <p:spPr bwMode="auto">
            <a:xfrm>
              <a:off x="3732" y="2537"/>
              <a:ext cx="198" cy="172"/>
            </a:xfrm>
            <a:custGeom>
              <a:avLst/>
              <a:gdLst>
                <a:gd name="T0" fmla="*/ 1967 w 135"/>
                <a:gd name="T1" fmla="*/ 1738 h 117"/>
                <a:gd name="T2" fmla="*/ 1000 w 135"/>
                <a:gd name="T3" fmla="*/ 0 h 117"/>
                <a:gd name="T4" fmla="*/ 0 w 135"/>
                <a:gd name="T5" fmla="*/ 1738 h 117"/>
                <a:gd name="T6" fmla="*/ 1967 w 135"/>
                <a:gd name="T7" fmla="*/ 1738 h 117"/>
                <a:gd name="T8" fmla="*/ 0 60000 65536"/>
                <a:gd name="T9" fmla="*/ 0 60000 65536"/>
                <a:gd name="T10" fmla="*/ 0 60000 65536"/>
                <a:gd name="T11" fmla="*/ 0 60000 65536"/>
                <a:gd name="T12" fmla="*/ 0 w 135"/>
                <a:gd name="T13" fmla="*/ 0 h 117"/>
                <a:gd name="T14" fmla="*/ 135 w 135"/>
                <a:gd name="T15" fmla="*/ 117 h 117"/>
              </a:gdLst>
              <a:ahLst/>
              <a:cxnLst>
                <a:cxn ang="T8">
                  <a:pos x="T0" y="T1"/>
                </a:cxn>
                <a:cxn ang="T9">
                  <a:pos x="T2" y="T3"/>
                </a:cxn>
                <a:cxn ang="T10">
                  <a:pos x="T4" y="T5"/>
                </a:cxn>
                <a:cxn ang="T11">
                  <a:pos x="T6" y="T7"/>
                </a:cxn>
              </a:cxnLst>
              <a:rect l="T12" t="T13" r="T14" b="T15"/>
              <a:pathLst>
                <a:path w="135" h="117">
                  <a:moveTo>
                    <a:pt x="135" y="117"/>
                  </a:moveTo>
                  <a:lnTo>
                    <a:pt x="68" y="0"/>
                  </a:lnTo>
                  <a:lnTo>
                    <a:pt x="0" y="117"/>
                  </a:lnTo>
                  <a:lnTo>
                    <a:pt x="135" y="117"/>
                  </a:lnTo>
                  <a:close/>
                </a:path>
              </a:pathLst>
            </a:custGeom>
            <a:solidFill>
              <a:srgbClr val="FFFF99"/>
            </a:solidFill>
            <a:ln w="9525">
              <a:noFill/>
              <a:round/>
              <a:headEnd/>
              <a:tailEnd/>
            </a:ln>
          </p:spPr>
          <p:txBody>
            <a:bodyPr wrap="none" anchor="ctr"/>
            <a:lstStyle/>
            <a:p>
              <a:endParaRPr lang="en-US"/>
            </a:p>
          </p:txBody>
        </p:sp>
        <p:sp>
          <p:nvSpPr>
            <p:cNvPr id="105661" name="Freeform 188"/>
            <p:cNvSpPr>
              <a:spLocks noChangeArrowheads="1"/>
            </p:cNvSpPr>
            <p:nvPr/>
          </p:nvSpPr>
          <p:spPr bwMode="auto">
            <a:xfrm>
              <a:off x="3732" y="2537"/>
              <a:ext cx="198" cy="172"/>
            </a:xfrm>
            <a:custGeom>
              <a:avLst/>
              <a:gdLst>
                <a:gd name="T0" fmla="*/ 1967 w 135"/>
                <a:gd name="T1" fmla="*/ 1738 h 117"/>
                <a:gd name="T2" fmla="*/ 1000 w 135"/>
                <a:gd name="T3" fmla="*/ 0 h 117"/>
                <a:gd name="T4" fmla="*/ 0 w 135"/>
                <a:gd name="T5" fmla="*/ 1738 h 117"/>
                <a:gd name="T6" fmla="*/ 1967 w 135"/>
                <a:gd name="T7" fmla="*/ 1738 h 117"/>
                <a:gd name="T8" fmla="*/ 0 60000 65536"/>
                <a:gd name="T9" fmla="*/ 0 60000 65536"/>
                <a:gd name="T10" fmla="*/ 0 60000 65536"/>
                <a:gd name="T11" fmla="*/ 0 60000 65536"/>
                <a:gd name="T12" fmla="*/ 0 w 135"/>
                <a:gd name="T13" fmla="*/ 0 h 117"/>
                <a:gd name="T14" fmla="*/ 135 w 135"/>
                <a:gd name="T15" fmla="*/ 117 h 117"/>
              </a:gdLst>
              <a:ahLst/>
              <a:cxnLst>
                <a:cxn ang="T8">
                  <a:pos x="T0" y="T1"/>
                </a:cxn>
                <a:cxn ang="T9">
                  <a:pos x="T2" y="T3"/>
                </a:cxn>
                <a:cxn ang="T10">
                  <a:pos x="T4" y="T5"/>
                </a:cxn>
                <a:cxn ang="T11">
                  <a:pos x="T6" y="T7"/>
                </a:cxn>
              </a:cxnLst>
              <a:rect l="T12" t="T13" r="T14" b="T15"/>
              <a:pathLst>
                <a:path w="135" h="117">
                  <a:moveTo>
                    <a:pt x="135" y="117"/>
                  </a:moveTo>
                  <a:lnTo>
                    <a:pt x="68" y="0"/>
                  </a:lnTo>
                  <a:lnTo>
                    <a:pt x="0" y="117"/>
                  </a:lnTo>
                  <a:lnTo>
                    <a:pt x="135" y="117"/>
                  </a:lnTo>
                  <a:close/>
                </a:path>
              </a:pathLst>
            </a:custGeom>
            <a:noFill/>
            <a:ln w="20880">
              <a:solidFill>
                <a:srgbClr val="FF9900"/>
              </a:solidFill>
              <a:round/>
              <a:headEnd/>
              <a:tailEnd/>
            </a:ln>
          </p:spPr>
          <p:txBody>
            <a:bodyPr wrap="none" anchor="ctr"/>
            <a:lstStyle/>
            <a:p>
              <a:endParaRPr lang="en-US"/>
            </a:p>
          </p:txBody>
        </p:sp>
        <p:sp>
          <p:nvSpPr>
            <p:cNvPr id="105662" name="Text Box 189"/>
            <p:cNvSpPr txBox="1">
              <a:spLocks noChangeArrowheads="1"/>
            </p:cNvSpPr>
            <p:nvPr/>
          </p:nvSpPr>
          <p:spPr bwMode="auto">
            <a:xfrm>
              <a:off x="3789" y="2561"/>
              <a:ext cx="154"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a:t>
              </a:r>
            </a:p>
          </p:txBody>
        </p:sp>
        <p:sp>
          <p:nvSpPr>
            <p:cNvPr id="105663" name="Freeform 190"/>
            <p:cNvSpPr>
              <a:spLocks noChangeArrowheads="1"/>
            </p:cNvSpPr>
            <p:nvPr/>
          </p:nvSpPr>
          <p:spPr bwMode="auto">
            <a:xfrm>
              <a:off x="3829" y="2195"/>
              <a:ext cx="349" cy="430"/>
            </a:xfrm>
            <a:custGeom>
              <a:avLst/>
              <a:gdLst>
                <a:gd name="T0" fmla="*/ 0 w 1227"/>
                <a:gd name="T1" fmla="*/ 0 h 1517"/>
                <a:gd name="T2" fmla="*/ 0 w 1227"/>
                <a:gd name="T3" fmla="*/ 0 h 1517"/>
                <a:gd name="T4" fmla="*/ 0 w 1227"/>
                <a:gd name="T5" fmla="*/ 0 h 1517"/>
                <a:gd name="T6" fmla="*/ 0 w 1227"/>
                <a:gd name="T7" fmla="*/ 0 h 1517"/>
                <a:gd name="T8" fmla="*/ 0 w 1227"/>
                <a:gd name="T9" fmla="*/ 0 h 1517"/>
                <a:gd name="T10" fmla="*/ 0 w 1227"/>
                <a:gd name="T11" fmla="*/ 0 h 1517"/>
                <a:gd name="T12" fmla="*/ 0 w 1227"/>
                <a:gd name="T13" fmla="*/ 0 h 1517"/>
                <a:gd name="T14" fmla="*/ 0 w 1227"/>
                <a:gd name="T15" fmla="*/ 0 h 1517"/>
                <a:gd name="T16" fmla="*/ 0 w 1227"/>
                <a:gd name="T17" fmla="*/ 0 h 1517"/>
                <a:gd name="T18" fmla="*/ 0 w 1227"/>
                <a:gd name="T19" fmla="*/ 0 h 1517"/>
                <a:gd name="T20" fmla="*/ 0 w 1227"/>
                <a:gd name="T21" fmla="*/ 0 h 1517"/>
                <a:gd name="T22" fmla="*/ 0 w 1227"/>
                <a:gd name="T23" fmla="*/ 0 h 1517"/>
                <a:gd name="T24" fmla="*/ 0 w 1227"/>
                <a:gd name="T25" fmla="*/ 0 h 1517"/>
                <a:gd name="T26" fmla="*/ 0 w 1227"/>
                <a:gd name="T27" fmla="*/ 0 h 1517"/>
                <a:gd name="T28" fmla="*/ 0 w 1227"/>
                <a:gd name="T29" fmla="*/ 0 h 1517"/>
                <a:gd name="T30" fmla="*/ 0 w 1227"/>
                <a:gd name="T31" fmla="*/ 0 h 1517"/>
                <a:gd name="T32" fmla="*/ 0 w 1227"/>
                <a:gd name="T33" fmla="*/ 0 h 1517"/>
                <a:gd name="T34" fmla="*/ 0 w 1227"/>
                <a:gd name="T35" fmla="*/ 0 h 1517"/>
                <a:gd name="T36" fmla="*/ 0 w 1227"/>
                <a:gd name="T37" fmla="*/ 0 h 1517"/>
                <a:gd name="T38" fmla="*/ 0 w 1227"/>
                <a:gd name="T39" fmla="*/ 0 h 1517"/>
                <a:gd name="T40" fmla="*/ 0 w 1227"/>
                <a:gd name="T41" fmla="*/ 0 h 1517"/>
                <a:gd name="T42" fmla="*/ 0 w 1227"/>
                <a:gd name="T43" fmla="*/ 0 h 1517"/>
                <a:gd name="T44" fmla="*/ 0 w 1227"/>
                <a:gd name="T45" fmla="*/ 0 h 1517"/>
                <a:gd name="T46" fmla="*/ 0 w 1227"/>
                <a:gd name="T47" fmla="*/ 0 h 1517"/>
                <a:gd name="T48" fmla="*/ 0 w 1227"/>
                <a:gd name="T49" fmla="*/ 0 h 1517"/>
                <a:gd name="T50" fmla="*/ 0 w 1227"/>
                <a:gd name="T51" fmla="*/ 0 h 1517"/>
                <a:gd name="T52" fmla="*/ 0 w 1227"/>
                <a:gd name="T53" fmla="*/ 0 h 1517"/>
                <a:gd name="T54" fmla="*/ 0 w 1227"/>
                <a:gd name="T55" fmla="*/ 0 h 1517"/>
                <a:gd name="T56" fmla="*/ 0 w 1227"/>
                <a:gd name="T57" fmla="*/ 0 h 1517"/>
                <a:gd name="T58" fmla="*/ 0 w 1227"/>
                <a:gd name="T59" fmla="*/ 0 h 1517"/>
                <a:gd name="T60" fmla="*/ 0 w 1227"/>
                <a:gd name="T61" fmla="*/ 0 h 1517"/>
                <a:gd name="T62" fmla="*/ 0 w 1227"/>
                <a:gd name="T63" fmla="*/ 0 h 1517"/>
                <a:gd name="T64" fmla="*/ 0 w 1227"/>
                <a:gd name="T65" fmla="*/ 0 h 1517"/>
                <a:gd name="T66" fmla="*/ 0 w 1227"/>
                <a:gd name="T67" fmla="*/ 0 h 1517"/>
                <a:gd name="T68" fmla="*/ 0 w 1227"/>
                <a:gd name="T69" fmla="*/ 0 h 1517"/>
                <a:gd name="T70" fmla="*/ 0 w 1227"/>
                <a:gd name="T71" fmla="*/ 0 h 1517"/>
                <a:gd name="T72" fmla="*/ 0 w 1227"/>
                <a:gd name="T73" fmla="*/ 0 h 1517"/>
                <a:gd name="T74" fmla="*/ 0 w 1227"/>
                <a:gd name="T75" fmla="*/ 0 h 1517"/>
                <a:gd name="T76" fmla="*/ 0 w 1227"/>
                <a:gd name="T77" fmla="*/ 0 h 1517"/>
                <a:gd name="T78" fmla="*/ 0 w 1227"/>
                <a:gd name="T79" fmla="*/ 0 h 1517"/>
                <a:gd name="T80" fmla="*/ 0 w 1227"/>
                <a:gd name="T81" fmla="*/ 0 h 1517"/>
                <a:gd name="T82" fmla="*/ 0 w 1227"/>
                <a:gd name="T83" fmla="*/ 0 h 1517"/>
                <a:gd name="T84" fmla="*/ 0 w 1227"/>
                <a:gd name="T85" fmla="*/ 0 h 1517"/>
                <a:gd name="T86" fmla="*/ 0 w 1227"/>
                <a:gd name="T87" fmla="*/ 0 h 1517"/>
                <a:gd name="T88" fmla="*/ 0 w 1227"/>
                <a:gd name="T89" fmla="*/ 0 h 1517"/>
                <a:gd name="T90" fmla="*/ 0 w 1227"/>
                <a:gd name="T91" fmla="*/ 0 h 1517"/>
                <a:gd name="T92" fmla="*/ 0 w 1227"/>
                <a:gd name="T93" fmla="*/ 0 h 1517"/>
                <a:gd name="T94" fmla="*/ 0 w 1227"/>
                <a:gd name="T95" fmla="*/ 0 h 1517"/>
                <a:gd name="T96" fmla="*/ 0 w 1227"/>
                <a:gd name="T97" fmla="*/ 0 h 1517"/>
                <a:gd name="T98" fmla="*/ 0 w 1227"/>
                <a:gd name="T99" fmla="*/ 0 h 1517"/>
                <a:gd name="T100" fmla="*/ 0 w 1227"/>
                <a:gd name="T101" fmla="*/ 0 h 1517"/>
                <a:gd name="T102" fmla="*/ 0 w 1227"/>
                <a:gd name="T103" fmla="*/ 0 h 1517"/>
                <a:gd name="T104" fmla="*/ 0 w 1227"/>
                <a:gd name="T105" fmla="*/ 0 h 1517"/>
                <a:gd name="T106" fmla="*/ 0 w 1227"/>
                <a:gd name="T107" fmla="*/ 0 h 1517"/>
                <a:gd name="T108" fmla="*/ 0 w 1227"/>
                <a:gd name="T109" fmla="*/ 0 h 1517"/>
                <a:gd name="T110" fmla="*/ 0 w 1227"/>
                <a:gd name="T111" fmla="*/ 0 h 1517"/>
                <a:gd name="T112" fmla="*/ 0 w 1227"/>
                <a:gd name="T113" fmla="*/ 0 h 1517"/>
                <a:gd name="T114" fmla="*/ 0 w 1227"/>
                <a:gd name="T115" fmla="*/ 0 h 1517"/>
                <a:gd name="T116" fmla="*/ 0 w 1227"/>
                <a:gd name="T117" fmla="*/ 0 h 1517"/>
                <a:gd name="T118" fmla="*/ 0 w 1227"/>
                <a:gd name="T119" fmla="*/ 0 h 151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27"/>
                <a:gd name="T181" fmla="*/ 0 h 1517"/>
                <a:gd name="T182" fmla="*/ 1227 w 1227"/>
                <a:gd name="T183" fmla="*/ 1517 h 1517"/>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27" h="1517">
                  <a:moveTo>
                    <a:pt x="8" y="1501"/>
                  </a:moveTo>
                  <a:lnTo>
                    <a:pt x="120" y="1501"/>
                  </a:lnTo>
                  <a:cubicBezTo>
                    <a:pt x="125" y="1501"/>
                    <a:pt x="128" y="1505"/>
                    <a:pt x="128" y="1509"/>
                  </a:cubicBezTo>
                  <a:cubicBezTo>
                    <a:pt x="128" y="1514"/>
                    <a:pt x="125" y="1517"/>
                    <a:pt x="120" y="1517"/>
                  </a:cubicBezTo>
                  <a:lnTo>
                    <a:pt x="8" y="1517"/>
                  </a:lnTo>
                  <a:cubicBezTo>
                    <a:pt x="4" y="1517"/>
                    <a:pt x="0" y="1514"/>
                    <a:pt x="0" y="1509"/>
                  </a:cubicBezTo>
                  <a:cubicBezTo>
                    <a:pt x="0" y="1505"/>
                    <a:pt x="4" y="1501"/>
                    <a:pt x="8" y="1501"/>
                  </a:cubicBezTo>
                  <a:close/>
                  <a:moveTo>
                    <a:pt x="200" y="1501"/>
                  </a:moveTo>
                  <a:lnTo>
                    <a:pt x="312" y="1501"/>
                  </a:lnTo>
                  <a:cubicBezTo>
                    <a:pt x="317" y="1501"/>
                    <a:pt x="320" y="1505"/>
                    <a:pt x="320" y="1509"/>
                  </a:cubicBezTo>
                  <a:cubicBezTo>
                    <a:pt x="320" y="1514"/>
                    <a:pt x="317" y="1517"/>
                    <a:pt x="312" y="1517"/>
                  </a:cubicBezTo>
                  <a:lnTo>
                    <a:pt x="200" y="1517"/>
                  </a:lnTo>
                  <a:cubicBezTo>
                    <a:pt x="196" y="1517"/>
                    <a:pt x="192" y="1514"/>
                    <a:pt x="192" y="1509"/>
                  </a:cubicBezTo>
                  <a:cubicBezTo>
                    <a:pt x="192" y="1505"/>
                    <a:pt x="196" y="1501"/>
                    <a:pt x="200" y="1501"/>
                  </a:cubicBezTo>
                  <a:close/>
                  <a:moveTo>
                    <a:pt x="392" y="1501"/>
                  </a:moveTo>
                  <a:lnTo>
                    <a:pt x="504" y="1501"/>
                  </a:lnTo>
                  <a:cubicBezTo>
                    <a:pt x="509" y="1501"/>
                    <a:pt x="512" y="1505"/>
                    <a:pt x="512" y="1509"/>
                  </a:cubicBezTo>
                  <a:cubicBezTo>
                    <a:pt x="512" y="1514"/>
                    <a:pt x="509" y="1517"/>
                    <a:pt x="504" y="1517"/>
                  </a:cubicBezTo>
                  <a:lnTo>
                    <a:pt x="392" y="1517"/>
                  </a:lnTo>
                  <a:cubicBezTo>
                    <a:pt x="388" y="1517"/>
                    <a:pt x="384" y="1514"/>
                    <a:pt x="384" y="1509"/>
                  </a:cubicBezTo>
                  <a:cubicBezTo>
                    <a:pt x="384" y="1505"/>
                    <a:pt x="388" y="1501"/>
                    <a:pt x="392" y="1501"/>
                  </a:cubicBezTo>
                  <a:close/>
                  <a:moveTo>
                    <a:pt x="584" y="1501"/>
                  </a:moveTo>
                  <a:lnTo>
                    <a:pt x="696" y="1501"/>
                  </a:lnTo>
                  <a:cubicBezTo>
                    <a:pt x="701" y="1501"/>
                    <a:pt x="704" y="1505"/>
                    <a:pt x="704" y="1509"/>
                  </a:cubicBezTo>
                  <a:cubicBezTo>
                    <a:pt x="704" y="1514"/>
                    <a:pt x="701" y="1517"/>
                    <a:pt x="696" y="1517"/>
                  </a:cubicBezTo>
                  <a:lnTo>
                    <a:pt x="584" y="1517"/>
                  </a:lnTo>
                  <a:cubicBezTo>
                    <a:pt x="580" y="1517"/>
                    <a:pt x="576" y="1514"/>
                    <a:pt x="576" y="1509"/>
                  </a:cubicBezTo>
                  <a:cubicBezTo>
                    <a:pt x="576" y="1505"/>
                    <a:pt x="580" y="1501"/>
                    <a:pt x="584" y="1501"/>
                  </a:cubicBezTo>
                  <a:close/>
                  <a:moveTo>
                    <a:pt x="776" y="1501"/>
                  </a:moveTo>
                  <a:lnTo>
                    <a:pt x="888" y="1501"/>
                  </a:lnTo>
                  <a:cubicBezTo>
                    <a:pt x="893" y="1501"/>
                    <a:pt x="896" y="1505"/>
                    <a:pt x="896" y="1509"/>
                  </a:cubicBezTo>
                  <a:cubicBezTo>
                    <a:pt x="896" y="1514"/>
                    <a:pt x="893" y="1517"/>
                    <a:pt x="888" y="1517"/>
                  </a:cubicBezTo>
                  <a:lnTo>
                    <a:pt x="776" y="1517"/>
                  </a:lnTo>
                  <a:cubicBezTo>
                    <a:pt x="772" y="1517"/>
                    <a:pt x="768" y="1514"/>
                    <a:pt x="768" y="1509"/>
                  </a:cubicBezTo>
                  <a:cubicBezTo>
                    <a:pt x="768" y="1505"/>
                    <a:pt x="772" y="1501"/>
                    <a:pt x="776" y="1501"/>
                  </a:cubicBezTo>
                  <a:close/>
                  <a:moveTo>
                    <a:pt x="967" y="1496"/>
                  </a:moveTo>
                  <a:lnTo>
                    <a:pt x="976" y="1496"/>
                  </a:lnTo>
                  <a:lnTo>
                    <a:pt x="974" y="1496"/>
                  </a:lnTo>
                  <a:lnTo>
                    <a:pt x="1031" y="1478"/>
                  </a:lnTo>
                  <a:lnTo>
                    <a:pt x="1030" y="1478"/>
                  </a:lnTo>
                  <a:lnTo>
                    <a:pt x="1068" y="1457"/>
                  </a:lnTo>
                  <a:cubicBezTo>
                    <a:pt x="1072" y="1455"/>
                    <a:pt x="1077" y="1457"/>
                    <a:pt x="1079" y="1460"/>
                  </a:cubicBezTo>
                  <a:cubicBezTo>
                    <a:pt x="1081" y="1464"/>
                    <a:pt x="1080" y="1469"/>
                    <a:pt x="1076" y="1471"/>
                  </a:cubicBezTo>
                  <a:lnTo>
                    <a:pt x="1037" y="1492"/>
                  </a:lnTo>
                  <a:cubicBezTo>
                    <a:pt x="1037" y="1493"/>
                    <a:pt x="1036" y="1493"/>
                    <a:pt x="1036" y="1493"/>
                  </a:cubicBezTo>
                  <a:lnTo>
                    <a:pt x="979" y="1511"/>
                  </a:lnTo>
                  <a:cubicBezTo>
                    <a:pt x="978" y="1511"/>
                    <a:pt x="978" y="1511"/>
                    <a:pt x="977" y="1511"/>
                  </a:cubicBezTo>
                  <a:lnTo>
                    <a:pt x="969" y="1512"/>
                  </a:lnTo>
                  <a:cubicBezTo>
                    <a:pt x="965" y="1513"/>
                    <a:pt x="961" y="1509"/>
                    <a:pt x="960" y="1505"/>
                  </a:cubicBezTo>
                  <a:cubicBezTo>
                    <a:pt x="960" y="1501"/>
                    <a:pt x="963" y="1497"/>
                    <a:pt x="967" y="1496"/>
                  </a:cubicBezTo>
                  <a:close/>
                  <a:moveTo>
                    <a:pt x="1128" y="1410"/>
                  </a:moveTo>
                  <a:lnTo>
                    <a:pt x="1160" y="1371"/>
                  </a:lnTo>
                  <a:lnTo>
                    <a:pt x="1159" y="1373"/>
                  </a:lnTo>
                  <a:lnTo>
                    <a:pt x="1187" y="1322"/>
                  </a:lnTo>
                  <a:lnTo>
                    <a:pt x="1187" y="1323"/>
                  </a:lnTo>
                  <a:lnTo>
                    <a:pt x="1188" y="1320"/>
                  </a:lnTo>
                  <a:cubicBezTo>
                    <a:pt x="1189" y="1315"/>
                    <a:pt x="1194" y="1313"/>
                    <a:pt x="1198" y="1314"/>
                  </a:cubicBezTo>
                  <a:cubicBezTo>
                    <a:pt x="1202" y="1316"/>
                    <a:pt x="1205" y="1320"/>
                    <a:pt x="1203" y="1324"/>
                  </a:cubicBezTo>
                  <a:lnTo>
                    <a:pt x="1202" y="1328"/>
                  </a:lnTo>
                  <a:cubicBezTo>
                    <a:pt x="1202" y="1328"/>
                    <a:pt x="1202" y="1329"/>
                    <a:pt x="1201" y="1329"/>
                  </a:cubicBezTo>
                  <a:lnTo>
                    <a:pt x="1173" y="1380"/>
                  </a:lnTo>
                  <a:cubicBezTo>
                    <a:pt x="1173" y="1381"/>
                    <a:pt x="1173" y="1381"/>
                    <a:pt x="1173" y="1382"/>
                  </a:cubicBezTo>
                  <a:lnTo>
                    <a:pt x="1141" y="1420"/>
                  </a:lnTo>
                  <a:cubicBezTo>
                    <a:pt x="1138" y="1424"/>
                    <a:pt x="1133" y="1424"/>
                    <a:pt x="1130" y="1421"/>
                  </a:cubicBezTo>
                  <a:cubicBezTo>
                    <a:pt x="1126" y="1419"/>
                    <a:pt x="1126" y="1414"/>
                    <a:pt x="1128" y="1410"/>
                  </a:cubicBezTo>
                  <a:close/>
                  <a:moveTo>
                    <a:pt x="1207" y="1244"/>
                  </a:moveTo>
                  <a:lnTo>
                    <a:pt x="1211" y="1207"/>
                  </a:lnTo>
                  <a:cubicBezTo>
                    <a:pt x="1211" y="1202"/>
                    <a:pt x="1215" y="1199"/>
                    <a:pt x="1219" y="1200"/>
                  </a:cubicBezTo>
                  <a:cubicBezTo>
                    <a:pt x="1224" y="1200"/>
                    <a:pt x="1227" y="1204"/>
                    <a:pt x="1226" y="1208"/>
                  </a:cubicBezTo>
                  <a:lnTo>
                    <a:pt x="1223" y="1245"/>
                  </a:lnTo>
                  <a:cubicBezTo>
                    <a:pt x="1222" y="1250"/>
                    <a:pt x="1218" y="1253"/>
                    <a:pt x="1214" y="1253"/>
                  </a:cubicBezTo>
                  <a:cubicBezTo>
                    <a:pt x="1210" y="1252"/>
                    <a:pt x="1206" y="1248"/>
                    <a:pt x="1207" y="1244"/>
                  </a:cubicBezTo>
                  <a:close/>
                  <a:moveTo>
                    <a:pt x="1210" y="1207"/>
                  </a:moveTo>
                  <a:lnTo>
                    <a:pt x="1210" y="1133"/>
                  </a:lnTo>
                  <a:cubicBezTo>
                    <a:pt x="1210" y="1128"/>
                    <a:pt x="1214" y="1125"/>
                    <a:pt x="1218" y="1125"/>
                  </a:cubicBezTo>
                  <a:cubicBezTo>
                    <a:pt x="1223" y="1125"/>
                    <a:pt x="1226" y="1128"/>
                    <a:pt x="1226" y="1133"/>
                  </a:cubicBezTo>
                  <a:lnTo>
                    <a:pt x="1226" y="1207"/>
                  </a:lnTo>
                  <a:cubicBezTo>
                    <a:pt x="1226" y="1212"/>
                    <a:pt x="1223" y="1215"/>
                    <a:pt x="1218" y="1215"/>
                  </a:cubicBezTo>
                  <a:cubicBezTo>
                    <a:pt x="1214" y="1215"/>
                    <a:pt x="1210" y="1212"/>
                    <a:pt x="1210" y="1207"/>
                  </a:cubicBezTo>
                  <a:close/>
                  <a:moveTo>
                    <a:pt x="1210" y="1053"/>
                  </a:moveTo>
                  <a:lnTo>
                    <a:pt x="1210" y="941"/>
                  </a:lnTo>
                  <a:cubicBezTo>
                    <a:pt x="1210" y="936"/>
                    <a:pt x="1214" y="933"/>
                    <a:pt x="1218" y="933"/>
                  </a:cubicBezTo>
                  <a:cubicBezTo>
                    <a:pt x="1223" y="933"/>
                    <a:pt x="1226" y="936"/>
                    <a:pt x="1226" y="941"/>
                  </a:cubicBezTo>
                  <a:lnTo>
                    <a:pt x="1226" y="1053"/>
                  </a:lnTo>
                  <a:cubicBezTo>
                    <a:pt x="1226" y="1057"/>
                    <a:pt x="1223" y="1061"/>
                    <a:pt x="1218" y="1061"/>
                  </a:cubicBezTo>
                  <a:cubicBezTo>
                    <a:pt x="1214" y="1061"/>
                    <a:pt x="1210" y="1057"/>
                    <a:pt x="1210" y="1053"/>
                  </a:cubicBezTo>
                  <a:close/>
                  <a:moveTo>
                    <a:pt x="1210" y="861"/>
                  </a:moveTo>
                  <a:lnTo>
                    <a:pt x="1210" y="749"/>
                  </a:lnTo>
                  <a:cubicBezTo>
                    <a:pt x="1210" y="744"/>
                    <a:pt x="1214" y="741"/>
                    <a:pt x="1218" y="741"/>
                  </a:cubicBezTo>
                  <a:cubicBezTo>
                    <a:pt x="1223" y="741"/>
                    <a:pt x="1226" y="744"/>
                    <a:pt x="1226" y="749"/>
                  </a:cubicBezTo>
                  <a:lnTo>
                    <a:pt x="1226" y="861"/>
                  </a:lnTo>
                  <a:cubicBezTo>
                    <a:pt x="1226" y="865"/>
                    <a:pt x="1223" y="869"/>
                    <a:pt x="1218" y="869"/>
                  </a:cubicBezTo>
                  <a:cubicBezTo>
                    <a:pt x="1214" y="869"/>
                    <a:pt x="1210" y="865"/>
                    <a:pt x="1210" y="861"/>
                  </a:cubicBezTo>
                  <a:close/>
                  <a:moveTo>
                    <a:pt x="1210" y="669"/>
                  </a:moveTo>
                  <a:lnTo>
                    <a:pt x="1210" y="557"/>
                  </a:lnTo>
                  <a:cubicBezTo>
                    <a:pt x="1210" y="552"/>
                    <a:pt x="1214" y="549"/>
                    <a:pt x="1218" y="549"/>
                  </a:cubicBezTo>
                  <a:cubicBezTo>
                    <a:pt x="1223" y="549"/>
                    <a:pt x="1226" y="552"/>
                    <a:pt x="1226" y="557"/>
                  </a:cubicBezTo>
                  <a:lnTo>
                    <a:pt x="1226" y="669"/>
                  </a:lnTo>
                  <a:cubicBezTo>
                    <a:pt x="1226" y="673"/>
                    <a:pt x="1223" y="677"/>
                    <a:pt x="1218" y="677"/>
                  </a:cubicBezTo>
                  <a:cubicBezTo>
                    <a:pt x="1214" y="677"/>
                    <a:pt x="1210" y="673"/>
                    <a:pt x="1210" y="669"/>
                  </a:cubicBezTo>
                  <a:close/>
                  <a:moveTo>
                    <a:pt x="1210" y="477"/>
                  </a:moveTo>
                  <a:lnTo>
                    <a:pt x="1210" y="365"/>
                  </a:lnTo>
                  <a:cubicBezTo>
                    <a:pt x="1210" y="360"/>
                    <a:pt x="1214" y="357"/>
                    <a:pt x="1218" y="357"/>
                  </a:cubicBezTo>
                  <a:cubicBezTo>
                    <a:pt x="1223" y="357"/>
                    <a:pt x="1226" y="360"/>
                    <a:pt x="1226" y="365"/>
                  </a:cubicBezTo>
                  <a:lnTo>
                    <a:pt x="1226" y="477"/>
                  </a:lnTo>
                  <a:cubicBezTo>
                    <a:pt x="1226" y="481"/>
                    <a:pt x="1223" y="485"/>
                    <a:pt x="1218" y="485"/>
                  </a:cubicBezTo>
                  <a:cubicBezTo>
                    <a:pt x="1214" y="485"/>
                    <a:pt x="1210" y="481"/>
                    <a:pt x="1210" y="477"/>
                  </a:cubicBezTo>
                  <a:close/>
                  <a:moveTo>
                    <a:pt x="1210" y="285"/>
                  </a:moveTo>
                  <a:lnTo>
                    <a:pt x="1210" y="173"/>
                  </a:lnTo>
                  <a:cubicBezTo>
                    <a:pt x="1210" y="168"/>
                    <a:pt x="1214" y="165"/>
                    <a:pt x="1218" y="165"/>
                  </a:cubicBezTo>
                  <a:cubicBezTo>
                    <a:pt x="1223" y="165"/>
                    <a:pt x="1226" y="168"/>
                    <a:pt x="1226" y="173"/>
                  </a:cubicBezTo>
                  <a:lnTo>
                    <a:pt x="1226" y="285"/>
                  </a:lnTo>
                  <a:cubicBezTo>
                    <a:pt x="1226" y="289"/>
                    <a:pt x="1223" y="293"/>
                    <a:pt x="1218" y="293"/>
                  </a:cubicBezTo>
                  <a:cubicBezTo>
                    <a:pt x="1214" y="293"/>
                    <a:pt x="1210" y="289"/>
                    <a:pt x="1210" y="285"/>
                  </a:cubicBezTo>
                  <a:close/>
                  <a:moveTo>
                    <a:pt x="1210" y="93"/>
                  </a:moveTo>
                  <a:lnTo>
                    <a:pt x="1210" y="8"/>
                  </a:lnTo>
                  <a:cubicBezTo>
                    <a:pt x="1210" y="4"/>
                    <a:pt x="1214" y="0"/>
                    <a:pt x="1218" y="0"/>
                  </a:cubicBezTo>
                  <a:cubicBezTo>
                    <a:pt x="1223" y="0"/>
                    <a:pt x="1226" y="4"/>
                    <a:pt x="1226" y="8"/>
                  </a:cubicBezTo>
                  <a:lnTo>
                    <a:pt x="1226" y="93"/>
                  </a:lnTo>
                  <a:cubicBezTo>
                    <a:pt x="1226" y="97"/>
                    <a:pt x="1223" y="101"/>
                    <a:pt x="1218" y="101"/>
                  </a:cubicBezTo>
                  <a:cubicBezTo>
                    <a:pt x="1214" y="101"/>
                    <a:pt x="1210" y="97"/>
                    <a:pt x="1210" y="93"/>
                  </a:cubicBezTo>
                  <a:close/>
                </a:path>
              </a:pathLst>
            </a:custGeom>
            <a:solidFill>
              <a:srgbClr val="000000"/>
            </a:solidFill>
            <a:ln w="5040">
              <a:solidFill>
                <a:srgbClr val="000000"/>
              </a:solidFill>
              <a:bevel/>
              <a:headEnd/>
              <a:tailEnd/>
            </a:ln>
          </p:spPr>
          <p:txBody>
            <a:bodyPr wrap="none" anchor="ctr"/>
            <a:lstStyle/>
            <a:p>
              <a:endParaRPr lang="en-US"/>
            </a:p>
          </p:txBody>
        </p:sp>
        <p:sp>
          <p:nvSpPr>
            <p:cNvPr id="105664" name="Freeform 191"/>
            <p:cNvSpPr>
              <a:spLocks noChangeArrowheads="1"/>
            </p:cNvSpPr>
            <p:nvPr/>
          </p:nvSpPr>
          <p:spPr bwMode="auto">
            <a:xfrm>
              <a:off x="4157" y="2151"/>
              <a:ext cx="34" cy="49"/>
            </a:xfrm>
            <a:custGeom>
              <a:avLst/>
              <a:gdLst>
                <a:gd name="T0" fmla="*/ 0 w 23"/>
                <a:gd name="T1" fmla="*/ 441 h 34"/>
                <a:gd name="T2" fmla="*/ 191 w 23"/>
                <a:gd name="T3" fmla="*/ 0 h 34"/>
                <a:gd name="T4" fmla="*/ 352 w 23"/>
                <a:gd name="T5" fmla="*/ 441 h 34"/>
                <a:gd name="T6" fmla="*/ 0 w 23"/>
                <a:gd name="T7" fmla="*/ 441 h 34"/>
                <a:gd name="T8" fmla="*/ 0 60000 65536"/>
                <a:gd name="T9" fmla="*/ 0 60000 65536"/>
                <a:gd name="T10" fmla="*/ 0 60000 65536"/>
                <a:gd name="T11" fmla="*/ 0 60000 65536"/>
                <a:gd name="T12" fmla="*/ 0 w 23"/>
                <a:gd name="T13" fmla="*/ 0 h 34"/>
                <a:gd name="T14" fmla="*/ 23 w 23"/>
                <a:gd name="T15" fmla="*/ 34 h 34"/>
              </a:gdLst>
              <a:ahLst/>
              <a:cxnLst>
                <a:cxn ang="T8">
                  <a:pos x="T0" y="T1"/>
                </a:cxn>
                <a:cxn ang="T9">
                  <a:pos x="T2" y="T3"/>
                </a:cxn>
                <a:cxn ang="T10">
                  <a:pos x="T4" y="T5"/>
                </a:cxn>
                <a:cxn ang="T11">
                  <a:pos x="T6" y="T7"/>
                </a:cxn>
              </a:cxnLst>
              <a:rect l="T12" t="T13" r="T14" b="T15"/>
              <a:pathLst>
                <a:path w="23" h="34">
                  <a:moveTo>
                    <a:pt x="0" y="34"/>
                  </a:moveTo>
                  <a:lnTo>
                    <a:pt x="12" y="0"/>
                  </a:lnTo>
                  <a:lnTo>
                    <a:pt x="23" y="34"/>
                  </a:lnTo>
                  <a:lnTo>
                    <a:pt x="0" y="34"/>
                  </a:lnTo>
                  <a:close/>
                </a:path>
              </a:pathLst>
            </a:custGeom>
            <a:solidFill>
              <a:srgbClr val="000000"/>
            </a:solidFill>
            <a:ln w="9525">
              <a:noFill/>
              <a:round/>
              <a:headEnd/>
              <a:tailEnd/>
            </a:ln>
          </p:spPr>
          <p:txBody>
            <a:bodyPr wrap="none" anchor="ctr"/>
            <a:lstStyle/>
            <a:p>
              <a:endParaRPr lang="en-US"/>
            </a:p>
          </p:txBody>
        </p:sp>
      </p:grpSp>
    </p:spTree>
    <p:extLst>
      <p:ext uri="{BB962C8B-B14F-4D97-AF65-F5344CB8AC3E}">
        <p14:creationId xmlns:p14="http://schemas.microsoft.com/office/powerpoint/2010/main" xmlns="" val="364656680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a:t>
            </a:r>
            <a:r>
              <a:rPr lang="en-US" dirty="0" smtClean="0"/>
              <a:t>Resolution</a:t>
            </a:r>
            <a:endParaRPr lang="en-US" dirty="0"/>
          </a:p>
        </p:txBody>
      </p:sp>
      <p:sp>
        <p:nvSpPr>
          <p:cNvPr id="10242" name="Rectangle 2"/>
          <p:cNvSpPr>
            <a:spLocks noGrp="1" noRot="1" noChangeArrowheads="1"/>
          </p:cNvSpPr>
          <p:nvPr>
            <p:ph idx="1"/>
          </p:nvPr>
        </p:nvSpPr>
        <p:spPr/>
        <p:txBody>
          <a:bodyPr/>
          <a:lstStyle/>
          <a:p>
            <a:r>
              <a:rPr lang="en-US" sz="2800" dirty="0" smtClean="0">
                <a:ea typeface="宋体"/>
                <a:cs typeface="宋体"/>
              </a:rPr>
              <a:t>ATIS supports the reaffirmation of the existing IPTV Resolution contained in </a:t>
            </a:r>
            <a:r>
              <a:rPr lang="en-US" sz="2800" b="1" dirty="0" smtClean="0">
                <a:ea typeface="宋体"/>
                <a:cs typeface="宋体"/>
              </a:rPr>
              <a:t>GSC-15/06</a:t>
            </a:r>
            <a:r>
              <a:rPr lang="en-US" sz="2800" dirty="0" smtClean="0">
                <a:ea typeface="宋体"/>
                <a:cs typeface="宋体"/>
              </a:rPr>
              <a:t>.</a:t>
            </a:r>
          </a:p>
        </p:txBody>
      </p:sp>
      <p:sp>
        <p:nvSpPr>
          <p:cNvPr id="4" name="Rectangle 6"/>
          <p:cNvSpPr>
            <a:spLocks noGrp="1" noChangeArrowheads="1"/>
          </p:cNvSpPr>
          <p:nvPr>
            <p:ph type="sldNum" sz="quarter" idx="10"/>
          </p:nvPr>
        </p:nvSpPr>
        <p:spPr/>
        <p:txBody>
          <a:bodyPr/>
          <a:lstStyle/>
          <a:p>
            <a:pPr>
              <a:defRPr/>
            </a:pPr>
            <a:fld id="{4F23307C-58D9-4253-AD99-F8AA450DE66F}" type="slidenum">
              <a:rPr lang="en-US" altLang="zh-CN"/>
              <a:pPr>
                <a:defRPr/>
              </a:pPr>
              <a:t>7</a:t>
            </a:fld>
            <a:endParaRPr lang="en-US" altLang="zh-CN"/>
          </a:p>
        </p:txBody>
      </p:sp>
    </p:spTree>
    <p:extLst>
      <p:ext uri="{BB962C8B-B14F-4D97-AF65-F5344CB8AC3E}">
        <p14:creationId xmlns:p14="http://schemas.microsoft.com/office/powerpoint/2010/main" xmlns="" val="41039974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33600"/>
            <a:ext cx="9144000" cy="1143000"/>
          </a:xfrm>
        </p:spPr>
        <p:txBody>
          <a:bodyPr/>
          <a:lstStyle/>
          <a:p>
            <a:r>
              <a:rPr lang="en-US" dirty="0"/>
              <a:t>Supplementary </a:t>
            </a:r>
            <a:r>
              <a:rPr lang="en-US" dirty="0" smtClean="0"/>
              <a:t>Slides</a:t>
            </a:r>
            <a:endParaRPr lang="en-US" dirty="0"/>
          </a:p>
        </p:txBody>
      </p:sp>
      <p:sp>
        <p:nvSpPr>
          <p:cNvPr id="3" name="Rectangle 6"/>
          <p:cNvSpPr>
            <a:spLocks noGrp="1" noChangeArrowheads="1"/>
          </p:cNvSpPr>
          <p:nvPr>
            <p:ph type="sldNum" sz="quarter" idx="10"/>
          </p:nvPr>
        </p:nvSpPr>
        <p:spPr/>
        <p:txBody>
          <a:bodyPr/>
          <a:lstStyle/>
          <a:p>
            <a:pPr>
              <a:defRPr/>
            </a:pPr>
            <a:fld id="{F5CC2A4D-2FCE-4CDB-AE0E-02A525CC4A8C}" type="slidenum">
              <a:rPr lang="en-US" altLang="zh-CN"/>
              <a:pPr>
                <a:defRPr/>
              </a:pPr>
              <a:t>8</a:t>
            </a:fld>
            <a:endParaRPr lang="en-US" altLang="zh-CN"/>
          </a:p>
        </p:txBody>
      </p:sp>
    </p:spTree>
    <p:extLst>
      <p:ext uri="{BB962C8B-B14F-4D97-AF65-F5344CB8AC3E}">
        <p14:creationId xmlns:p14="http://schemas.microsoft.com/office/powerpoint/2010/main" xmlns="" val="15644323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Rot="1" noChangeArrowheads="1"/>
          </p:cNvSpPr>
          <p:nvPr>
            <p:ph type="title"/>
          </p:nvPr>
        </p:nvSpPr>
        <p:spPr/>
        <p:txBody>
          <a:bodyPr/>
          <a:lstStyle/>
          <a:p>
            <a:r>
              <a:rPr lang="en-US" smtClean="0">
                <a:ea typeface="宋体"/>
                <a:cs typeface="宋体"/>
              </a:rPr>
              <a:t>IIF Committees</a:t>
            </a:r>
          </a:p>
        </p:txBody>
      </p:sp>
      <p:sp>
        <p:nvSpPr>
          <p:cNvPr id="12291" name="Rectangle 3"/>
          <p:cNvSpPr>
            <a:spLocks noGrp="1" noRot="1" noChangeArrowheads="1"/>
          </p:cNvSpPr>
          <p:nvPr>
            <p:ph idx="1"/>
          </p:nvPr>
        </p:nvSpPr>
        <p:spPr/>
        <p:txBody>
          <a:bodyPr lIns="90000" tIns="46800" rIns="90000" bIns="46800"/>
          <a:lstStyle/>
          <a:p>
            <a:pPr marL="333375" indent="-333375" defTabSz="457200">
              <a:lnSpc>
                <a:spcPct val="90000"/>
              </a:lnSpc>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mtClean="0">
                <a:ea typeface="宋体"/>
                <a:cs typeface="宋体"/>
              </a:rPr>
              <a:t>IIF Architecture (ARCH) Committee</a:t>
            </a:r>
          </a:p>
          <a:p>
            <a:pPr marL="333375" indent="-333375" defTabSz="457200">
              <a:lnSpc>
                <a:spcPct val="90000"/>
              </a:lnSpc>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mtClean="0">
                <a:ea typeface="宋体"/>
                <a:cs typeface="宋体"/>
              </a:rPr>
              <a:t>IIF IPTV Security Solutions (ISS) Committee</a:t>
            </a:r>
          </a:p>
          <a:p>
            <a:pPr marL="333375" indent="-333375" defTabSz="457200">
              <a:lnSpc>
                <a:spcPct val="90000"/>
              </a:lnSpc>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mtClean="0">
                <a:ea typeface="宋体"/>
                <a:cs typeface="宋体"/>
              </a:rPr>
              <a:t>IIF Metadata and Transaction Delivery (MTD) Committee</a:t>
            </a:r>
          </a:p>
          <a:p>
            <a:pPr marL="333375" indent="-333375" defTabSz="457200">
              <a:lnSpc>
                <a:spcPct val="90000"/>
              </a:lnSpc>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mtClean="0">
                <a:ea typeface="宋体"/>
                <a:cs typeface="宋体"/>
              </a:rPr>
              <a:t>IIF Quality of Service Metrics (QoSM) Committee</a:t>
            </a:r>
          </a:p>
          <a:p>
            <a:pPr marL="333375" indent="-333375" defTabSz="457200">
              <a:lnSpc>
                <a:spcPct val="90000"/>
              </a:lnSpc>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mtClean="0">
                <a:ea typeface="宋体"/>
                <a:cs typeface="宋体"/>
              </a:rPr>
              <a:t>IIF Testing and Interoperability (T&amp;I) Committee</a:t>
            </a:r>
          </a:p>
        </p:txBody>
      </p:sp>
      <p:sp>
        <p:nvSpPr>
          <p:cNvPr id="5" name="Rectangle 6"/>
          <p:cNvSpPr>
            <a:spLocks noGrp="1" noChangeArrowheads="1"/>
          </p:cNvSpPr>
          <p:nvPr>
            <p:ph type="sldNum" sz="quarter" idx="10"/>
          </p:nvPr>
        </p:nvSpPr>
        <p:spPr/>
        <p:txBody>
          <a:bodyPr/>
          <a:lstStyle/>
          <a:p>
            <a:pPr>
              <a:defRPr/>
            </a:pPr>
            <a:fld id="{952EACD8-33D8-4D10-8B9D-03A0BA12621D}" type="slidenum">
              <a:rPr lang="en-US" altLang="zh-CN"/>
              <a:pPr>
                <a:defRPr/>
              </a:pPr>
              <a:t>9</a:t>
            </a:fld>
            <a:endParaRPr lang="en-US" altLang="zh-CN"/>
          </a:p>
        </p:txBody>
      </p:sp>
    </p:spTree>
    <p:extLst>
      <p:ext uri="{BB962C8B-B14F-4D97-AF65-F5344CB8AC3E}">
        <p14:creationId xmlns:p14="http://schemas.microsoft.com/office/powerpoint/2010/main" xmlns="" val="291277644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BCC221E8A5C574B889E2CBB12A471FC" ma:contentTypeVersion="1" ma:contentTypeDescription="Create a new document." ma:contentTypeScope="" ma:versionID="99f44ad212ba6942fa1c339a891249a5">
  <xsd:schema xmlns:xsd="http://www.w3.org/2001/XMLSchema" xmlns:xs="http://www.w3.org/2001/XMLSchema" xmlns:p="http://schemas.microsoft.com/office/2006/metadata/properties" xmlns:ns1="http://schemas.microsoft.com/sharepoint/v3" targetNamespace="http://schemas.microsoft.com/office/2006/metadata/properties" ma:root="true" ma:fieldsID="ded79842d4747cc85621c7c303666ab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D150D49-2728-4373-8ECD-B41C2E65BFB9}"/>
</file>

<file path=customXml/itemProps2.xml><?xml version="1.0" encoding="utf-8"?>
<ds:datastoreItem xmlns:ds="http://schemas.openxmlformats.org/officeDocument/2006/customXml" ds:itemID="{42FF3C58-8C4F-4F1F-8C17-B9574CCDEB1A}"/>
</file>

<file path=customXml/itemProps3.xml><?xml version="1.0" encoding="utf-8"?>
<ds:datastoreItem xmlns:ds="http://schemas.openxmlformats.org/officeDocument/2006/customXml" ds:itemID="{F079D6C7-9C63-4757-BFFC-DB0B41448922}"/>
</file>

<file path=docProps/app.xml><?xml version="1.0" encoding="utf-8"?>
<Properties xmlns="http://schemas.openxmlformats.org/officeDocument/2006/extended-properties" xmlns:vt="http://schemas.openxmlformats.org/officeDocument/2006/docPropsVTypes">
  <Template>template</Template>
  <TotalTime>265</TotalTime>
  <Words>4765</Words>
  <Application>Microsoft Office PowerPoint</Application>
  <PresentationFormat>On-screen Show (4:3)</PresentationFormat>
  <Paragraphs>610</Paragraphs>
  <Slides>67</Slides>
  <Notes>35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67</vt:i4>
      </vt:variant>
    </vt:vector>
  </HeadingPairs>
  <TitlesOfParts>
    <vt:vector size="69" baseType="lpstr">
      <vt:lpstr>template</vt:lpstr>
      <vt:lpstr>Microsoft Office PowerPoint 97-2003 Slide</vt:lpstr>
      <vt:lpstr>ATIS IPTV Standards Development via ATIS’ IPTV Interoperability Forum (IIF)‏ </vt:lpstr>
      <vt:lpstr>Highlight of Current Activities (1)</vt:lpstr>
      <vt:lpstr>Highlight of Current Activities (2)</vt:lpstr>
      <vt:lpstr>Strategic Direction (1)</vt:lpstr>
      <vt:lpstr>Strategic Direction (2)</vt:lpstr>
      <vt:lpstr>Next Steps/Actions</vt:lpstr>
      <vt:lpstr>Proposed Resolution</vt:lpstr>
      <vt:lpstr>Supplementary Slides</vt:lpstr>
      <vt:lpstr>IIF Committees</vt:lpstr>
      <vt:lpstr>IIF Committees (cont’d)</vt:lpstr>
      <vt:lpstr>IIF Committees (cont’d)</vt:lpstr>
      <vt:lpstr>IIF Committees (cont’d)</vt:lpstr>
      <vt:lpstr>Committee Work Program</vt:lpstr>
      <vt:lpstr>ATIS’ Market-Driven  IPTV Work Program</vt:lpstr>
      <vt:lpstr>ATIS Committee Involvement</vt:lpstr>
      <vt:lpstr>IIF Mission</vt:lpstr>
      <vt:lpstr>IIF Scope</vt:lpstr>
      <vt:lpstr>ATIS IIF Members</vt:lpstr>
      <vt:lpstr>IIF Publications</vt:lpstr>
      <vt:lpstr>IIF Publications (cont’d)</vt:lpstr>
      <vt:lpstr>IIF Publications (cont’d)</vt:lpstr>
      <vt:lpstr>IIF Publications (cont’d)</vt:lpstr>
      <vt:lpstr>IIF Publications (cont’d)</vt:lpstr>
      <vt:lpstr>IIF Publications (cont’d)</vt:lpstr>
      <vt:lpstr>IIF Publications (cont’d)</vt:lpstr>
      <vt:lpstr>IIF Publications (cont’d)</vt:lpstr>
      <vt:lpstr>IIF Publications (cont’d)</vt:lpstr>
      <vt:lpstr>IIF Publications (cont’d)</vt:lpstr>
      <vt:lpstr>IIF Publications (cont’d)</vt:lpstr>
      <vt:lpstr>IIF Publications (cont’d)</vt:lpstr>
      <vt:lpstr>IIF Publications (cont’d)</vt:lpstr>
      <vt:lpstr>IIF Publications (cont’d)</vt:lpstr>
      <vt:lpstr>IIF Publications (cont’d)</vt:lpstr>
      <vt:lpstr>IIF Publications (cont’d)</vt:lpstr>
      <vt:lpstr>IIF Publications (cont’d)</vt:lpstr>
      <vt:lpstr>IIF Publications (cont’d)</vt:lpstr>
      <vt:lpstr>IIF Publications (cont’d)</vt:lpstr>
      <vt:lpstr>IIF Publications (cont’d)</vt:lpstr>
      <vt:lpstr>IIF Publications (cont’d)</vt:lpstr>
      <vt:lpstr>IIF Publications (cont’d)</vt:lpstr>
      <vt:lpstr>IIF Publications (cont’d)</vt:lpstr>
      <vt:lpstr>IIF Publications (cont’d)</vt:lpstr>
      <vt:lpstr>IIF Publications (cont’d)</vt:lpstr>
      <vt:lpstr>IIF Publications (cont’d)</vt:lpstr>
      <vt:lpstr>IIF Active Issues</vt:lpstr>
      <vt:lpstr>IIF Active Issues (cont’d)</vt:lpstr>
      <vt:lpstr>IIF Active Issues (cont’d)</vt:lpstr>
      <vt:lpstr>IIF Active Issues (cont’d)</vt:lpstr>
      <vt:lpstr>IIF Active Issues (cont’d)</vt:lpstr>
      <vt:lpstr>IIF Active Issues (cont’d)</vt:lpstr>
      <vt:lpstr>IIF Active Issues (cont’d)</vt:lpstr>
      <vt:lpstr>IIF Active Issues (cont’d)</vt:lpstr>
      <vt:lpstr>IIF Active Issues (cont’d)</vt:lpstr>
      <vt:lpstr>IIF Active Issues (cont’d)</vt:lpstr>
      <vt:lpstr>IIF Active Issues (cont’d)</vt:lpstr>
      <vt:lpstr>IIF Active Issues (cont’d)</vt:lpstr>
      <vt:lpstr>IPTV Sub-Domains</vt:lpstr>
      <vt:lpstr>IIF DRM Components</vt:lpstr>
      <vt:lpstr>IPTV OSS/BSS HLA</vt:lpstr>
      <vt:lpstr>IPTV OSS/BSS HLA (cont’d)</vt:lpstr>
      <vt:lpstr>IIF Liaisons or Collaboration Include…</vt:lpstr>
      <vt:lpstr>Service Network View</vt:lpstr>
      <vt:lpstr>Connecting to an IPTV Network</vt:lpstr>
      <vt:lpstr>Video Service Flows</vt:lpstr>
      <vt:lpstr>IIF Certificate Authority (CA) Hierarchy</vt:lpstr>
      <vt:lpstr>IIF Security Profiles</vt:lpstr>
      <vt:lpstr>High Level QOS Measurement Model</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ATIS IPTV Standards Development via ATIS’ IPTV Interoperability Forum (IIF)‏</dc:title>
  <dc:creator>Steve Barclay</dc:creator>
  <dc:description>GSC16-PLEN-68
26 October 2011</dc:description>
  <cp:lastModifiedBy>5378</cp:lastModifiedBy>
  <cp:revision>48</cp:revision>
  <dcterms:created xsi:type="dcterms:W3CDTF">2011-09-30T16:59:00Z</dcterms:created>
  <dcterms:modified xsi:type="dcterms:W3CDTF">2011-10-27T02:35:47Z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0x010100CBCC221E8A5C574B889E2CBB12A471FC</vt:lpwstr>
  </property>
  <property fmtid="{D5CDD505-2E9C-101B-9397-08002B2CF9AE}" pid="3" name="Order">
    <vt:r8>26300</vt:r8>
  </property>
  <property fmtid="{D5CDD505-2E9C-101B-9397-08002B2CF9AE}" pid="4" name="TemplateUrl">
    <vt:lpwstr/>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ies>
</file>