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79" r:id="rId4"/>
    <p:sldId id="280" r:id="rId5"/>
    <p:sldId id="281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9244D"/>
    <a:srgbClr val="C688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75B335-F0EB-407F-99A9-145F54997BC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623156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CA" noProof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57247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fld id="{ED2E7B96-C80D-4AA5-A79B-CCF2792D2022}" type="slidenum">
              <a:rPr lang="en-CA"/>
              <a:pPr/>
              <a:t>‹#›</a:t>
            </a:fld>
            <a:endParaRPr lang="en-CA"/>
          </a:p>
        </p:txBody>
      </p:sp>
      <p:pic>
        <p:nvPicPr>
          <p:cNvPr id="6151" name="Picture 7" descr="IC_GSCMay26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425" y="212725"/>
            <a:ext cx="2663825" cy="182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56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b="1" smtClean="0"/>
              <a:t>Click to edit Master title style</a:t>
            </a:r>
            <a:endParaRPr lang="en-CA" b="1"/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CA" sz="1200" b="1" dirty="0">
                <a:solidFill>
                  <a:srgbClr val="09244D"/>
                </a:solidFill>
              </a:rPr>
              <a:t>ICT Accessibility For All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C557E3-CEBD-4FDB-9F47-FCBB1BBD1E1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21133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5DDE48-5238-4E73-A182-5EFC74729D21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179186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21400"/>
            <a:ext cx="2289175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23F31-5D16-4592-AE47-776531861B2D}" type="datetime1">
              <a:rPr lang="en-US"/>
              <a:pPr>
                <a:defRPr/>
              </a:pPr>
              <a:t>10/26/2011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2140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AB89E-89E6-481D-B16C-9A7A1655B53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65871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758190-59B5-4FAF-92D8-77798514AC83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564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5658CA-A683-4E85-ADD3-5DAC5B25D0B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70256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5EB01D-C23C-4BFB-8069-A0EC0676A311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6494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1333EC-76A9-446B-B6FA-E83403118FA9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39040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0CDA0B7-EA43-4A85-AC91-5E9744891604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03208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095BCE-9E5A-411F-8EE0-CC981FF02FE6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18314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032FF8-54F8-4A7F-B626-B700A1154695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05770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DEAF2E-4214-40DB-A233-D0A0424DC30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39701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4744"/>
            <a:ext cx="8229600" cy="5257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38047" y="63373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2B784003-CA28-42A6-AE01-896FD01E6E4B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CA" sz="1200" b="1" dirty="0">
                <a:solidFill>
                  <a:srgbClr val="09244D"/>
                </a:solidFill>
              </a:rPr>
              <a:t>ICT Accessibility For All</a:t>
            </a:r>
          </a:p>
        </p:txBody>
      </p:sp>
      <p:sp>
        <p:nvSpPr>
          <p:cNvPr id="11" name="Rectangle 15"/>
          <p:cNvSpPr>
            <a:spLocks noChangeArrowheads="1"/>
          </p:cNvSpPr>
          <p:nvPr userDrawn="1"/>
        </p:nvSpPr>
        <p:spPr bwMode="auto">
          <a:xfrm>
            <a:off x="7426325" y="260350"/>
            <a:ext cx="136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200" dirty="0" smtClean="0">
                <a:solidFill>
                  <a:srgbClr val="09244D"/>
                </a:solidFill>
              </a:rPr>
              <a:t>GSC16-PLEN-67</a:t>
            </a:r>
            <a:endParaRPr lang="en-CA" sz="1200" dirty="0">
              <a:solidFill>
                <a:srgbClr val="09244D"/>
              </a:solidFill>
            </a:endParaRPr>
          </a:p>
        </p:txBody>
      </p:sp>
      <p:grpSp>
        <p:nvGrpSpPr>
          <p:cNvPr id="12" name="Group 14"/>
          <p:cNvGrpSpPr>
            <a:grpSpLocks/>
          </p:cNvGrpSpPr>
          <p:nvPr userDrawn="1"/>
        </p:nvGrpSpPr>
        <p:grpSpPr bwMode="auto">
          <a:xfrm>
            <a:off x="7583488" y="5589588"/>
            <a:ext cx="1165225" cy="692150"/>
            <a:chOff x="4241" y="3559"/>
            <a:chExt cx="904" cy="539"/>
          </a:xfrm>
        </p:grpSpPr>
        <p:pic>
          <p:nvPicPr>
            <p:cNvPr id="13" name="Picture 15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241" y="4012"/>
              <a:ext cx="904" cy="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14" name="Picture 16" descr="IC_GSCBoat"/>
            <p:cNvPicPr>
              <a:picLocks noChangeAspect="1" noChangeArrowheads="1"/>
            </p:cNvPicPr>
            <p:nvPr userDrawn="1"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36" y="3559"/>
              <a:ext cx="373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Picture 18" descr="IC_GSClighthouse"/>
          <p:cNvPicPr>
            <a:picLocks noChangeAspect="1" noChangeArrowheads="1"/>
          </p:cNvPicPr>
          <p:nvPr userDrawn="1"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725" y="5373688"/>
            <a:ext cx="658813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rian.k.daly@att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</a:pPr>
            <a:r>
              <a:rPr lang="en-US" altLang="zh-CN" dirty="0"/>
              <a:t>Brian K. Daly,</a:t>
            </a:r>
          </a:p>
          <a:p>
            <a:pPr marL="342900" indent="-342900">
              <a:lnSpc>
                <a:spcPct val="90000"/>
              </a:lnSpc>
            </a:pPr>
            <a:r>
              <a:rPr lang="en-US" altLang="zh-CN" dirty="0"/>
              <a:t>Director, Core Standards</a:t>
            </a:r>
          </a:p>
          <a:p>
            <a:pPr marL="342900" indent="-342900">
              <a:lnSpc>
                <a:spcPct val="90000"/>
              </a:lnSpc>
            </a:pPr>
            <a:r>
              <a:rPr lang="en-US" altLang="zh-CN" dirty="0"/>
              <a:t>AT&amp;T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ATIS’ </a:t>
            </a:r>
            <a:r>
              <a:rPr lang="en-US" altLang="en-US" dirty="0" smtClean="0"/>
              <a:t>ICT Accessibility Activity</a:t>
            </a:r>
            <a:endParaRPr lang="en-US" dirty="0"/>
          </a:p>
        </p:txBody>
      </p:sp>
      <p:graphicFrame>
        <p:nvGraphicFramePr>
          <p:cNvPr id="4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61733897"/>
              </p:ext>
            </p:extLst>
          </p:nvPr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GSC16-PLEN-67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Brian Daly, </a:t>
                      </a: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hlinkClick r:id="rId2"/>
                        </a:rPr>
                        <a:t>brian.k.daly@att.com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PLENARY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6.12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04436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altLang="zh-CN" dirty="0"/>
              <a:t>Highlight of Current </a:t>
            </a:r>
            <a:r>
              <a:rPr lang="en-US" altLang="zh-CN" dirty="0" smtClean="0"/>
              <a:t>Activities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ATIS created an Interim Non-Voice Emergency Services (INES) Incubator to identify interim solution(s) for text-based wireless communications to existing 9-1-1 services as an alternative to the text telephone system (TTY) while Next Generation 9-1-1 (“NG9-1-1”) solutions are under development.</a:t>
            </a:r>
          </a:p>
          <a:p>
            <a:pPr lvl="1"/>
            <a:r>
              <a:rPr lang="en-US" dirty="0"/>
              <a:t>First meeting in April </a:t>
            </a:r>
            <a:r>
              <a:rPr lang="en-US" dirty="0" smtClean="0"/>
              <a:t>2011</a:t>
            </a:r>
          </a:p>
          <a:p>
            <a:pPr lvl="1"/>
            <a:r>
              <a:rPr lang="en-US" dirty="0" smtClean="0"/>
              <a:t>Provided updates to FCC EAAC May/Sept. 2011</a:t>
            </a:r>
          </a:p>
          <a:p>
            <a:pPr lvl="1"/>
            <a:r>
              <a:rPr lang="en-US" dirty="0" smtClean="0"/>
              <a:t>Incorporated consumer feedback following review </a:t>
            </a:r>
            <a:r>
              <a:rPr lang="en-US" dirty="0"/>
              <a:t>process and criteria with consumer advocacy groups and Wireless RERCs </a:t>
            </a:r>
            <a:r>
              <a:rPr lang="en-US" dirty="0" smtClean="0"/>
              <a:t>in June 2011</a:t>
            </a:r>
            <a:endParaRPr lang="en-US" dirty="0"/>
          </a:p>
          <a:p>
            <a:pPr lvl="1"/>
            <a:r>
              <a:rPr lang="en-US" dirty="0"/>
              <a:t>Target to </a:t>
            </a:r>
            <a:r>
              <a:rPr lang="en-US" dirty="0" smtClean="0"/>
              <a:t>select a candidate solution in Oct. 2011 and to complete </a:t>
            </a:r>
            <a:r>
              <a:rPr lang="en-US" dirty="0"/>
              <a:t>its work </a:t>
            </a:r>
            <a:r>
              <a:rPr lang="en-US" dirty="0" smtClean="0"/>
              <a:t>by December 2011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EEBA854-AC2D-49FC-BC40-2EBB91C51F2A}" type="slidenum">
              <a:rPr lang="en-US" altLang="zh-CN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47128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4748" y="164688"/>
            <a:ext cx="9144000" cy="1143000"/>
          </a:xfrm>
        </p:spPr>
        <p:txBody>
          <a:bodyPr/>
          <a:lstStyle/>
          <a:p>
            <a:r>
              <a:rPr lang="en-US" altLang="zh-CN" dirty="0"/>
              <a:t>Highlight of Current </a:t>
            </a:r>
            <a:r>
              <a:rPr lang="en-US" altLang="zh-CN" dirty="0" smtClean="0"/>
              <a:t>Activities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INES was created </a:t>
            </a:r>
            <a:r>
              <a:rPr lang="en-US" dirty="0">
                <a:solidFill>
                  <a:srgbClr val="002060"/>
                </a:solidFill>
              </a:rPr>
              <a:t>to bridge the gap between today’s </a:t>
            </a:r>
            <a:r>
              <a:rPr lang="en-US" i="1" dirty="0">
                <a:solidFill>
                  <a:srgbClr val="002060"/>
                </a:solidFill>
              </a:rPr>
              <a:t>wireless</a:t>
            </a:r>
            <a:r>
              <a:rPr lang="en-US" dirty="0">
                <a:solidFill>
                  <a:srgbClr val="002060"/>
                </a:solidFill>
              </a:rPr>
              <a:t> TTY-based emergency communications and the IMS-based non-audio emergency services of </a:t>
            </a:r>
            <a:r>
              <a:rPr lang="en-US" dirty="0" smtClean="0">
                <a:solidFill>
                  <a:srgbClr val="002060"/>
                </a:solidFill>
              </a:rPr>
              <a:t>tomorrow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EEBA854-AC2D-49FC-BC40-2EBB91C51F2A}" type="slidenum">
              <a:rPr lang="en-US" altLang="zh-CN"/>
              <a:pPr>
                <a:defRPr/>
              </a:pPr>
              <a:t>3</a:t>
            </a:fld>
            <a:endParaRPr lang="en-US" altLang="zh-CN"/>
          </a:p>
        </p:txBody>
      </p:sp>
      <p:pic>
        <p:nvPicPr>
          <p:cNvPr id="5" name="Picture 4" descr="http://www.hacofamerica.com/Q90CE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387850"/>
            <a:ext cx="200977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92250" y="5940425"/>
            <a:ext cx="2016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002060"/>
                </a:solidFill>
              </a:rPr>
              <a:t>Today </a:t>
            </a:r>
            <a:r>
              <a:rPr lang="en-US">
                <a:solidFill>
                  <a:srgbClr val="002060"/>
                </a:solidFill>
                <a:sym typeface="Wingdings" pitchFamily="2" charset="2"/>
              </a:rPr>
              <a:t> Wireless TTY</a:t>
            </a:r>
            <a:endParaRPr lang="en-US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770313" y="3543300"/>
            <a:ext cx="22860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002060"/>
                </a:solidFill>
              </a:rPr>
              <a:t>How do we cover the gap between yesterday’s technology (TTY) and tomorrow’s technology (IMS)?</a:t>
            </a:r>
          </a:p>
        </p:txBody>
      </p:sp>
      <p:pic>
        <p:nvPicPr>
          <p:cNvPr id="8" name="Picture 7" descr="C:\Documents and Settings\bd2985\Local Settings\Temporary Internet Files\Content.IE5\7VMZGWD6\MC90007862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149850"/>
            <a:ext cx="4572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3429000" y="4768850"/>
            <a:ext cx="2590800" cy="228600"/>
          </a:xfrm>
          <a:prstGeom prst="rightArrow">
            <a:avLst>
              <a:gd name="adj1" fmla="val 50000"/>
              <a:gd name="adj2" fmla="val 50003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en-US" sz="2400" i="0">
              <a:solidFill>
                <a:srgbClr val="CCCCCC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248400" y="4030663"/>
            <a:ext cx="2514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002060"/>
                </a:solidFill>
              </a:rPr>
              <a:t>“Long Term” </a:t>
            </a:r>
            <a:r>
              <a:rPr lang="en-US">
                <a:solidFill>
                  <a:srgbClr val="002060"/>
                </a:solidFill>
                <a:sym typeface="Wingdings" pitchFamily="2" charset="2"/>
              </a:rPr>
              <a:t> MultiMedia</a:t>
            </a:r>
            <a:br>
              <a:rPr lang="en-US">
                <a:solidFill>
                  <a:srgbClr val="002060"/>
                </a:solidFill>
                <a:sym typeface="Wingdings" pitchFamily="2" charset="2"/>
              </a:rPr>
            </a:br>
            <a:r>
              <a:rPr lang="en-US">
                <a:solidFill>
                  <a:srgbClr val="002060"/>
                </a:solidFill>
                <a:sym typeface="Wingdings" pitchFamily="2" charset="2"/>
              </a:rPr>
              <a:t>Emergency Services</a:t>
            </a:r>
            <a:br>
              <a:rPr lang="en-US">
                <a:solidFill>
                  <a:srgbClr val="002060"/>
                </a:solidFill>
                <a:sym typeface="Wingdings" pitchFamily="2" charset="2"/>
              </a:rPr>
            </a:br>
            <a:r>
              <a:rPr lang="en-US">
                <a:solidFill>
                  <a:srgbClr val="002060"/>
                </a:solidFill>
                <a:sym typeface="Wingdings" pitchFamily="2" charset="2"/>
              </a:rPr>
              <a:t>(MMES)</a:t>
            </a:r>
          </a:p>
          <a:p>
            <a:endParaRPr lang="en-US">
              <a:solidFill>
                <a:srgbClr val="002060"/>
              </a:solidFill>
              <a:sym typeface="Wingdings" pitchFamily="2" charset="2"/>
            </a:endParaRPr>
          </a:p>
          <a:p>
            <a:r>
              <a:rPr lang="en-US">
                <a:solidFill>
                  <a:srgbClr val="002060"/>
                </a:solidFill>
                <a:sym typeface="Wingdings" pitchFamily="2" charset="2"/>
              </a:rPr>
              <a:t>Standards:  YE 2012 (Expected)</a:t>
            </a:r>
          </a:p>
        </p:txBody>
      </p:sp>
    </p:spTree>
    <p:extLst>
      <p:ext uri="{BB962C8B-B14F-4D97-AF65-F5344CB8AC3E}">
        <p14:creationId xmlns:p14="http://schemas.microsoft.com/office/powerpoint/2010/main" xmlns="" val="111150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altLang="zh-CN" dirty="0"/>
              <a:t>Highlight of Current </a:t>
            </a:r>
            <a:r>
              <a:rPr lang="en-US" altLang="zh-CN" dirty="0" smtClean="0"/>
              <a:t>Activities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68313" y="1864043"/>
            <a:ext cx="4038600" cy="4525962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alibri" pitchFamily="34" charset="0"/>
                <a:cs typeface="Calibri" pitchFamily="34" charset="0"/>
              </a:rPr>
              <a:t>Commercially available end-to end by June 2012</a:t>
            </a:r>
          </a:p>
          <a:p>
            <a:r>
              <a:rPr lang="en-US" sz="2000" dirty="0">
                <a:latin typeface="Calibri" pitchFamily="34" charset="0"/>
                <a:cs typeface="Calibri" pitchFamily="34" charset="0"/>
              </a:rPr>
              <a:t>Minimal impact to:</a:t>
            </a:r>
          </a:p>
          <a:p>
            <a:pPr lvl="1"/>
            <a:r>
              <a:rPr lang="en-US" sz="1800" dirty="0">
                <a:latin typeface="Calibri" pitchFamily="34" charset="0"/>
                <a:cs typeface="Calibri" pitchFamily="34" charset="0"/>
              </a:rPr>
              <a:t>Networks</a:t>
            </a:r>
          </a:p>
          <a:p>
            <a:pPr lvl="1"/>
            <a:r>
              <a:rPr lang="en-US" sz="1800" dirty="0">
                <a:latin typeface="Calibri" pitchFamily="34" charset="0"/>
                <a:cs typeface="Calibri" pitchFamily="34" charset="0"/>
              </a:rPr>
              <a:t>Handsets</a:t>
            </a:r>
          </a:p>
          <a:p>
            <a:pPr lvl="1"/>
            <a:r>
              <a:rPr lang="en-US" sz="1800" dirty="0">
                <a:latin typeface="Calibri" pitchFamily="34" charset="0"/>
                <a:cs typeface="Calibri" pitchFamily="34" charset="0"/>
              </a:rPr>
              <a:t>PSAPs</a:t>
            </a:r>
          </a:p>
          <a:p>
            <a:pPr lvl="1"/>
            <a:r>
              <a:rPr lang="en-US" sz="1800" dirty="0">
                <a:latin typeface="Calibri" pitchFamily="34" charset="0"/>
                <a:cs typeface="Calibri" pitchFamily="34" charset="0"/>
              </a:rPr>
              <a:t>Consumers</a:t>
            </a:r>
          </a:p>
          <a:p>
            <a:r>
              <a:rPr lang="en-US" sz="2000" dirty="0">
                <a:latin typeface="Calibri" pitchFamily="34" charset="0"/>
                <a:cs typeface="Calibri" pitchFamily="34" charset="0"/>
              </a:rPr>
              <a:t>100% national solution</a:t>
            </a:r>
          </a:p>
          <a:p>
            <a:r>
              <a:rPr lang="en-US" sz="2000" dirty="0">
                <a:latin typeface="Calibri" pitchFamily="34" charset="0"/>
                <a:cs typeface="Calibri" pitchFamily="34" charset="0"/>
              </a:rPr>
              <a:t>Easy to use for consumer</a:t>
            </a:r>
          </a:p>
          <a:p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59313" y="1864043"/>
            <a:ext cx="4038600" cy="4525962"/>
          </a:xfrm>
        </p:spPr>
        <p:txBody>
          <a:bodyPr>
            <a:normAutofit/>
          </a:bodyPr>
          <a:lstStyle/>
          <a:p>
            <a:pPr lvl="0" eaLnBrk="0" hangingPunct="0"/>
            <a:r>
              <a:rPr lang="en-US" sz="2000" dirty="0">
                <a:latin typeface="Calibri"/>
              </a:rPr>
              <a:t>Platform independent</a:t>
            </a:r>
          </a:p>
          <a:p>
            <a:pPr lvl="0" eaLnBrk="0" hangingPunct="0"/>
            <a:r>
              <a:rPr lang="en-US" sz="2000" dirty="0">
                <a:latin typeface="Calibri"/>
              </a:rPr>
              <a:t>Provide coarse location, directly or indirectly,  to the PSAP</a:t>
            </a:r>
          </a:p>
          <a:p>
            <a:pPr lvl="0" eaLnBrk="0" hangingPunct="0"/>
            <a:r>
              <a:rPr lang="en-US" sz="2000" dirty="0">
                <a:latin typeface="Calibri"/>
              </a:rPr>
              <a:t>Use a single nationwide number </a:t>
            </a:r>
          </a:p>
          <a:p>
            <a:pPr lvl="0" eaLnBrk="0" hangingPunct="0"/>
            <a:r>
              <a:rPr lang="en-US" sz="2000" dirty="0">
                <a:latin typeface="Calibri"/>
              </a:rPr>
              <a:t>Preserve PSAP ability to log and record calls</a:t>
            </a:r>
          </a:p>
          <a:p>
            <a:pPr lvl="0" eaLnBrk="0" hangingPunct="0"/>
            <a:r>
              <a:rPr lang="en-US" sz="2000" dirty="0">
                <a:latin typeface="Calibri"/>
              </a:rPr>
              <a:t>Communications with PSAP should be secure and private</a:t>
            </a:r>
          </a:p>
          <a:p>
            <a:pPr lvl="0" eaLnBrk="0" hangingPunct="0"/>
            <a:endParaRPr lang="en-US" dirty="0">
              <a:latin typeface="Calibri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EEBA854-AC2D-49FC-BC40-2EBB91C51F2A}" type="slidenum">
              <a:rPr lang="en-US" altLang="zh-CN"/>
              <a:pPr>
                <a:defRPr/>
              </a:pPr>
              <a:t>4</a:t>
            </a:fld>
            <a:endParaRPr lang="en-US" altLang="zh-CN"/>
          </a:p>
        </p:txBody>
      </p:sp>
      <p:sp>
        <p:nvSpPr>
          <p:cNvPr id="6" name="Rectangle 5"/>
          <p:cNvSpPr/>
          <p:nvPr/>
        </p:nvSpPr>
        <p:spPr>
          <a:xfrm>
            <a:off x="533400" y="1295400"/>
            <a:ext cx="7924800" cy="492443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85750" indent="-285750" algn="l" eaLnBrk="0" hangingPunct="0">
              <a:spcBef>
                <a:spcPct val="20000"/>
              </a:spcBef>
              <a:defRPr/>
            </a:pPr>
            <a:r>
              <a:rPr lang="en-US" sz="2600" b="1" i="0" kern="0" dirty="0">
                <a:solidFill>
                  <a:srgbClr val="09244D"/>
                </a:solidFill>
                <a:latin typeface="Calibri"/>
              </a:rPr>
              <a:t>Evaluation criteria </a:t>
            </a:r>
            <a:r>
              <a:rPr lang="en-US" sz="2600" b="1" i="0" kern="0" dirty="0" smtClean="0">
                <a:solidFill>
                  <a:srgbClr val="09244D"/>
                </a:solidFill>
                <a:latin typeface="Calibri"/>
              </a:rPr>
              <a:t>included </a:t>
            </a:r>
            <a:r>
              <a:rPr lang="en-US" sz="2600" b="1" i="0" kern="0" dirty="0">
                <a:solidFill>
                  <a:srgbClr val="09244D"/>
                </a:solidFill>
                <a:latin typeface="Calibri"/>
              </a:rPr>
              <a:t>the following requirements:</a:t>
            </a:r>
          </a:p>
        </p:txBody>
      </p:sp>
    </p:spTree>
    <p:extLst>
      <p:ext uri="{BB962C8B-B14F-4D97-AF65-F5344CB8AC3E}">
        <p14:creationId xmlns:p14="http://schemas.microsoft.com/office/powerpoint/2010/main" xmlns="" val="226777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altLang="zh-CN" dirty="0"/>
              <a:t>Highlight of Current Activities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68313" y="1951038"/>
            <a:ext cx="4038600" cy="4525962"/>
          </a:xfrm>
        </p:spPr>
        <p:txBody>
          <a:bodyPr/>
          <a:lstStyle/>
          <a:p>
            <a:pPr lvl="0" eaLnBrk="0" hangingPunct="0">
              <a:buNone/>
            </a:pPr>
            <a:r>
              <a:rPr lang="en-US" sz="2000" b="1" dirty="0">
                <a:latin typeface="Calibri"/>
              </a:rPr>
              <a:t>Consumer to PSAP</a:t>
            </a:r>
          </a:p>
          <a:p>
            <a:pPr lvl="0" eaLnBrk="0" hangingPunct="0"/>
            <a:r>
              <a:rPr lang="en-US" sz="2000" dirty="0">
                <a:latin typeface="Calibri"/>
              </a:rPr>
              <a:t>Emergency Voice Call then SMS</a:t>
            </a:r>
          </a:p>
          <a:p>
            <a:pPr lvl="0" eaLnBrk="0" hangingPunct="0"/>
            <a:r>
              <a:rPr lang="en-US" sz="2000" dirty="0">
                <a:latin typeface="Calibri"/>
              </a:rPr>
              <a:t>Emergency Voice then Web Chat</a:t>
            </a:r>
          </a:p>
          <a:p>
            <a:pPr lvl="0" eaLnBrk="0" hangingPunct="0"/>
            <a:r>
              <a:rPr lang="en-US" sz="2000" dirty="0">
                <a:latin typeface="Calibri"/>
              </a:rPr>
              <a:t>Instant Messaging</a:t>
            </a:r>
          </a:p>
          <a:p>
            <a:pPr lvl="0" eaLnBrk="0" hangingPunct="0"/>
            <a:r>
              <a:rPr lang="en-US" sz="2000" dirty="0">
                <a:latin typeface="Calibri"/>
              </a:rPr>
              <a:t>Real Time Text Direct to PSAP</a:t>
            </a:r>
          </a:p>
          <a:p>
            <a:pPr lvl="0" eaLnBrk="0" hangingPunct="0"/>
            <a:r>
              <a:rPr lang="en-US" sz="2000" dirty="0">
                <a:latin typeface="Calibri"/>
              </a:rPr>
              <a:t>Real Time Text Converted to TTY</a:t>
            </a:r>
          </a:p>
          <a:p>
            <a:pPr lvl="0" eaLnBrk="0" hangingPunct="0"/>
            <a:r>
              <a:rPr lang="en-US" sz="2000" dirty="0">
                <a:latin typeface="Calibri"/>
              </a:rPr>
              <a:t>TTY Emulation</a:t>
            </a:r>
          </a:p>
          <a:p>
            <a:pPr lvl="0" eaLnBrk="0" hangingPunct="0"/>
            <a:r>
              <a:rPr lang="en-US" sz="2000" dirty="0">
                <a:latin typeface="Calibri"/>
              </a:rPr>
              <a:t>Video ASL</a:t>
            </a:r>
          </a:p>
          <a:p>
            <a:pPr lvl="0" eaLnBrk="0" hangingPunct="0"/>
            <a:r>
              <a:rPr lang="en-US" sz="2000" dirty="0">
                <a:latin typeface="Calibri"/>
              </a:rPr>
              <a:t>SMS Direct to PSAP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59313" y="1951038"/>
            <a:ext cx="4038600" cy="4525962"/>
          </a:xfrm>
        </p:spPr>
        <p:txBody>
          <a:bodyPr/>
          <a:lstStyle/>
          <a:p>
            <a:pPr marL="0" lvl="0" indent="0" eaLnBrk="0" hangingPunct="0">
              <a:buNone/>
              <a:defRPr/>
            </a:pPr>
            <a:r>
              <a:rPr lang="en-US" sz="2000" b="1" dirty="0">
                <a:latin typeface="Calibri"/>
              </a:rPr>
              <a:t>Consumer to Relay Services to PSAP</a:t>
            </a:r>
          </a:p>
          <a:p>
            <a:pPr lvl="0" eaLnBrk="0" hangingPunct="0">
              <a:defRPr/>
            </a:pPr>
            <a:r>
              <a:rPr lang="en-US" sz="2000" dirty="0">
                <a:latin typeface="Calibri"/>
              </a:rPr>
              <a:t>IP Relay Service</a:t>
            </a:r>
          </a:p>
          <a:p>
            <a:pPr lvl="0" eaLnBrk="0" hangingPunct="0">
              <a:defRPr/>
            </a:pPr>
            <a:r>
              <a:rPr lang="en-US" sz="2000" dirty="0">
                <a:latin typeface="Calibri"/>
              </a:rPr>
              <a:t>Video Relay Service</a:t>
            </a:r>
          </a:p>
          <a:p>
            <a:pPr lvl="0" eaLnBrk="0" hangingPunct="0">
              <a:defRPr/>
            </a:pPr>
            <a:r>
              <a:rPr lang="en-US" sz="2000" dirty="0">
                <a:latin typeface="Calibri"/>
              </a:rPr>
              <a:t>National SMS Relay</a:t>
            </a:r>
          </a:p>
          <a:p>
            <a:pPr lvl="0" eaLnBrk="0" hangingPunct="0">
              <a:defRPr/>
            </a:pPr>
            <a:r>
              <a:rPr lang="en-US" sz="2000" dirty="0">
                <a:latin typeface="Calibri"/>
              </a:rPr>
              <a:t>National RTT Relay</a:t>
            </a:r>
          </a:p>
          <a:p>
            <a:pPr lvl="0" eaLnBrk="0" hangingPunct="0">
              <a:defRPr/>
            </a:pPr>
            <a:r>
              <a:rPr lang="en-US" sz="2000" dirty="0">
                <a:latin typeface="Calibri"/>
              </a:rPr>
              <a:t>Home PSAP </a:t>
            </a:r>
            <a:r>
              <a:rPr lang="en-US" sz="2000" dirty="0" smtClean="0">
                <a:latin typeface="Calibri"/>
              </a:rPr>
              <a:t>Relay</a:t>
            </a:r>
            <a:endParaRPr lang="en-US" sz="2000" dirty="0"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58190-59B5-4FAF-92D8-77798514AC83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7" name="Title 1"/>
          <p:cNvSpPr>
            <a:spLocks noGrp="1"/>
          </p:cNvSpPr>
          <p:nvPr/>
        </p:nvSpPr>
        <p:spPr bwMode="auto">
          <a:xfrm>
            <a:off x="457200" y="990600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66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66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66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66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66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66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66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66"/>
                </a:solidFill>
                <a:latin typeface="Calibri" pitchFamily="34" charset="0"/>
              </a:defRPr>
            </a:lvl9pPr>
          </a:lstStyle>
          <a:p>
            <a:r>
              <a:rPr lang="en-US" sz="2600" b="1" dirty="0" smtClean="0">
                <a:solidFill>
                  <a:srgbClr val="09244D"/>
                </a:solidFill>
                <a:latin typeface="Calibri" pitchFamily="34" charset="0"/>
                <a:cs typeface="Calibri" pitchFamily="34" charset="0"/>
              </a:rPr>
              <a:t>Landscape of Candidate Technical Solutions</a:t>
            </a:r>
          </a:p>
        </p:txBody>
      </p:sp>
    </p:spTree>
    <p:extLst>
      <p:ext uri="{BB962C8B-B14F-4D97-AF65-F5344CB8AC3E}">
        <p14:creationId xmlns:p14="http://schemas.microsoft.com/office/powerpoint/2010/main" xmlns="" val="3017882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altLang="zh-CN" dirty="0"/>
              <a:t>Strategic </a:t>
            </a:r>
            <a:r>
              <a:rPr lang="en-US" altLang="zh-CN" dirty="0" smtClean="0"/>
              <a:t>Direction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0456CFBB-AE94-4B79-9D3C-9147DEBCA616}" type="slidenum">
              <a:rPr lang="en-US" altLang="zh-CN"/>
              <a:pPr>
                <a:defRPr/>
              </a:pPr>
              <a:t>6</a:t>
            </a:fld>
            <a:endParaRPr lang="en-US" altLang="zh-CN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Evaluation Process:</a:t>
            </a:r>
          </a:p>
          <a:p>
            <a:r>
              <a:rPr lang="en-US" dirty="0" smtClean="0"/>
              <a:t>INES </a:t>
            </a:r>
            <a:r>
              <a:rPr lang="en-US" dirty="0"/>
              <a:t>will assess candidate solutions against evaluation criteria.</a:t>
            </a:r>
          </a:p>
          <a:p>
            <a:pPr lvl="1"/>
            <a:r>
              <a:rPr lang="en-US" dirty="0"/>
              <a:t>No candidate technical solution meets all evaluation criteria.</a:t>
            </a:r>
          </a:p>
          <a:p>
            <a:pPr lvl="2"/>
            <a:r>
              <a:rPr lang="en-US" dirty="0"/>
              <a:t>INES will prioritize the evaluation criteria to facilitate the selection process.</a:t>
            </a:r>
          </a:p>
          <a:p>
            <a:r>
              <a:rPr lang="en-US" dirty="0"/>
              <a:t>INES will identify the candidate solution that best meets the evaluation criteria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3999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Challenges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There are a number of variables that must be considered before an “interim” solution is </a:t>
            </a:r>
            <a:r>
              <a:rPr lang="en-US" dirty="0" smtClean="0"/>
              <a:t>identified; however, INES provides </a:t>
            </a:r>
            <a:r>
              <a:rPr lang="en-US" dirty="0"/>
              <a:t>a forum for industry to expedite the analysis of potential solutions that will take advantage of what technology today has to offer</a:t>
            </a:r>
            <a:r>
              <a:rPr lang="en-US" dirty="0" smtClean="0"/>
              <a:t>.</a:t>
            </a:r>
          </a:p>
          <a:p>
            <a:r>
              <a:rPr lang="en-US" dirty="0"/>
              <a:t>Depending on the solution selected, policy clarification of regulatory issues may be necessary to support an interim solution</a:t>
            </a:r>
            <a:r>
              <a:rPr lang="en-US" dirty="0" smtClean="0"/>
              <a:t>.</a:t>
            </a:r>
          </a:p>
          <a:p>
            <a:pPr lvl="1">
              <a:defRPr/>
            </a:pPr>
            <a:r>
              <a:rPr lang="en-US" dirty="0">
                <a:solidFill>
                  <a:srgbClr val="002060"/>
                </a:solidFill>
              </a:rPr>
              <a:t>The NET 911 Improvement Act gives the FCC the authority to provide the same privacy and liability coverage for using non-voice emergency communications that exists for voice. </a:t>
            </a:r>
          </a:p>
          <a:p>
            <a:pPr lvl="1">
              <a:defRPr/>
            </a:pPr>
            <a:r>
              <a:rPr lang="en-US" dirty="0">
                <a:solidFill>
                  <a:srgbClr val="002060"/>
                </a:solidFill>
              </a:rPr>
              <a:t>Consistent with Section 106 (c)(6) of the Communications &amp; Video Accessibility Act of 2010, support from the FCC to remove the TTY mandate on future wireless handsets if an interim solution is identified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1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CB9C61C-36CA-48B1-AF8F-F3CB19612D20}" type="slidenum">
              <a:rPr lang="en-US" altLang="zh-CN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571218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Next </a:t>
            </a:r>
            <a:r>
              <a:rPr lang="en-US" altLang="zh-CN" dirty="0" smtClean="0"/>
              <a:t>Steps/Actions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80C2E3F7-B5E1-4F17-9AC0-9A2A4E6CF538}" type="slidenum">
              <a:rPr lang="en-US" altLang="zh-CN"/>
              <a:pPr>
                <a:defRPr/>
              </a:pPr>
              <a:t>8</a:t>
            </a:fld>
            <a:endParaRPr lang="en-US" altLang="zh-CN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3" y="990600"/>
            <a:ext cx="8229600" cy="52570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INES will:</a:t>
            </a:r>
          </a:p>
          <a:p>
            <a:r>
              <a:rPr lang="en-US" dirty="0" smtClean="0"/>
              <a:t>Complete </a:t>
            </a:r>
            <a:r>
              <a:rPr lang="en-US" dirty="0"/>
              <a:t>task group work within identified timeframe to meet interim solution objectives</a:t>
            </a:r>
          </a:p>
          <a:p>
            <a:r>
              <a:rPr lang="en-US" dirty="0"/>
              <a:t>Identify </a:t>
            </a:r>
            <a:r>
              <a:rPr lang="en-US" dirty="0" smtClean="0"/>
              <a:t>interim </a:t>
            </a:r>
            <a:r>
              <a:rPr lang="en-US" dirty="0"/>
              <a:t>solution that best meets evaluation criteria</a:t>
            </a:r>
          </a:p>
          <a:p>
            <a:r>
              <a:rPr lang="en-US" dirty="0"/>
              <a:t>Seek consumer input</a:t>
            </a:r>
          </a:p>
          <a:p>
            <a:r>
              <a:rPr lang="en-US" dirty="0"/>
              <a:t>Document results</a:t>
            </a:r>
          </a:p>
          <a:p>
            <a:r>
              <a:rPr lang="en-US" dirty="0"/>
              <a:t>Work with the FCC to ensure policy and regulatory support of interim </a:t>
            </a:r>
            <a:r>
              <a:rPr lang="en-US" dirty="0" smtClean="0"/>
              <a:t>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1593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</a:t>
            </a:r>
            <a:r>
              <a:rPr lang="en-US" altLang="zh-CN" dirty="0" smtClean="0"/>
              <a:t>Resolution</a:t>
            </a:r>
            <a:endParaRPr lang="en-US" dirty="0"/>
          </a:p>
        </p:txBody>
      </p:sp>
      <p:sp>
        <p:nvSpPr>
          <p:cNvPr id="2048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ea typeface="宋体"/>
                <a:cs typeface="宋体"/>
              </a:rPr>
              <a:t>N/A</a:t>
            </a:r>
            <a:endParaRPr lang="en-US" b="1" dirty="0">
              <a:solidFill>
                <a:srgbClr val="FF0000"/>
              </a:solidFill>
              <a:ea typeface="宋体"/>
              <a:cs typeface="宋体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C9B69E7-D76F-430E-834D-2F849063FEF8}" type="slidenum">
              <a:rPr lang="en-US" altLang="zh-CN"/>
              <a:pPr>
                <a:defRPr/>
              </a:pPr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500899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EA2C113-C10A-494E-A2DE-4148D718D96B}"/>
</file>

<file path=customXml/itemProps2.xml><?xml version="1.0" encoding="utf-8"?>
<ds:datastoreItem xmlns:ds="http://schemas.openxmlformats.org/officeDocument/2006/customXml" ds:itemID="{B450FC8C-EC26-4D91-BA48-17A67C92F05C}"/>
</file>

<file path=customXml/itemProps3.xml><?xml version="1.0" encoding="utf-8"?>
<ds:datastoreItem xmlns:ds="http://schemas.openxmlformats.org/officeDocument/2006/customXml" ds:itemID="{1CE0F6B6-3C05-4D3F-9307-0B11C4F7B48A}"/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119</TotalTime>
  <Words>559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template</vt:lpstr>
      <vt:lpstr>ATIS’ ICT Accessibility Activity</vt:lpstr>
      <vt:lpstr>Highlight of Current Activities</vt:lpstr>
      <vt:lpstr>Highlight of Current Activities</vt:lpstr>
      <vt:lpstr>Highlight of Current Activities</vt:lpstr>
      <vt:lpstr>Highlight of Current Activities</vt:lpstr>
      <vt:lpstr>Strategic Direction</vt:lpstr>
      <vt:lpstr>Challenges</vt:lpstr>
      <vt:lpstr>Next Steps/Actions</vt:lpstr>
      <vt:lpstr>Proposed Resolution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ATIS’ ICT Accessibility Activity</dc:title>
  <dc:creator>Steve Barclay</dc:creator>
  <dc:description>GSC16-PLEN-67
26 October 2011</dc:description>
  <cp:lastModifiedBy>5378</cp:lastModifiedBy>
  <cp:revision>16</cp:revision>
  <dcterms:created xsi:type="dcterms:W3CDTF">2011-09-30T17:27:11Z</dcterms:created>
  <dcterms:modified xsi:type="dcterms:W3CDTF">2011-10-27T02:19:12Z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  <property fmtid="{D5CDD505-2E9C-101B-9397-08002B2CF9AE}" pid="3" name="Order">
    <vt:r8>26100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