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9244D"/>
    <a:srgbClr val="C6880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6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8DA725-ACBE-4E9F-9504-16A1E2C10A20}" type="datetimeFigureOut">
              <a:rPr lang="en-CA" smtClean="0"/>
              <a:t>26/10/2011</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F9832D-C000-4758-852F-3F096FC07264}" type="slidenum">
              <a:rPr lang="en-CA" smtClean="0"/>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75B335-F0EB-407F-99A9-145F54997BC0}" type="slidenum">
              <a:rPr lang="en-CA"/>
              <a:pPr/>
              <a:t>‹#›</a:t>
            </a:fld>
            <a:endParaRPr lang="en-CA"/>
          </a:p>
        </p:txBody>
      </p:sp>
    </p:spTree>
    <p:extLst>
      <p:ext uri="{BB962C8B-B14F-4D97-AF65-F5344CB8AC3E}">
        <p14:creationId xmlns:p14="http://schemas.microsoft.com/office/powerpoint/2010/main" xmlns="" val="16231568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16</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pPr lvl="0"/>
            <a:r>
              <a:rPr lang="en-US" noProof="0" smtClean="0"/>
              <a:t>Click to edit Master subtitle style</a:t>
            </a:r>
            <a:endParaRPr lang="en-CA" noProof="0" smtClean="0"/>
          </a:p>
        </p:txBody>
      </p:sp>
      <p:sp>
        <p:nvSpPr>
          <p:cNvPr id="6150" name="Rectangle 6"/>
          <p:cNvSpPr>
            <a:spLocks noGrp="1" noChangeArrowheads="1"/>
          </p:cNvSpPr>
          <p:nvPr>
            <p:ph type="sldNum" sz="quarter" idx="4"/>
          </p:nvPr>
        </p:nvSpPr>
        <p:spPr>
          <a:xfrm>
            <a:off x="7624762" y="6337300"/>
            <a:ext cx="909638" cy="404813"/>
          </a:xfrm>
        </p:spPr>
        <p:txBody>
          <a:bodyPr/>
          <a:lstStyle>
            <a:lvl1pPr>
              <a:defRPr>
                <a:solidFill>
                  <a:srgbClr val="09244D"/>
                </a:solidFill>
              </a:defRPr>
            </a:lvl1pPr>
          </a:lstStyle>
          <a:p>
            <a:fld id="{ED2E7B96-C80D-4AA5-A79B-CCF2792D2022}" type="slidenum">
              <a:rPr lang="en-CA"/>
              <a:pPr/>
              <a:t>‹#›</a:t>
            </a:fld>
            <a:endParaRPr lang="en-CA"/>
          </a:p>
        </p:txBody>
      </p:sp>
      <p:sp>
        <p:nvSpPr>
          <p:cNvPr id="17" name="Rectangle 2"/>
          <p:cNvSpPr>
            <a:spLocks noGrp="1" noChangeArrowheads="1"/>
          </p:cNvSpPr>
          <p:nvPr>
            <p:ph type="ctrTitle"/>
          </p:nvPr>
        </p:nvSpPr>
        <p:spPr>
          <a:xfrm>
            <a:off x="685800" y="2130425"/>
            <a:ext cx="7772400" cy="1470025"/>
          </a:xfrm>
        </p:spPr>
        <p:txBody>
          <a:bodyPr/>
          <a:lstStyle/>
          <a:p>
            <a:r>
              <a:rPr lang="en-US" b="1" smtClean="0"/>
              <a:t>Click to edit Master title style</a:t>
            </a:r>
            <a:endParaRPr lang="en-CA" b="1"/>
          </a:p>
        </p:txBody>
      </p:sp>
      <p:sp>
        <p:nvSpPr>
          <p:cNvPr id="11" name="Text Box 8"/>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pPr>
              <a:defRPr/>
            </a:pPr>
            <a:r>
              <a:rPr lang="en-CA" sz="1200" b="1">
                <a:solidFill>
                  <a:srgbClr val="09244D"/>
                </a:solidFill>
              </a:rPr>
              <a:t>Halifax, 31 Oct – 3 Nov 2011</a:t>
            </a:r>
            <a:endParaRPr lang="en-CA" sz="1200" b="1"/>
          </a:p>
        </p:txBody>
      </p:sp>
      <p:sp>
        <p:nvSpPr>
          <p:cNvPr id="12" name="Rectangle 9"/>
          <p:cNvSpPr>
            <a:spLocks noChangeArrowheads="1"/>
          </p:cNvSpPr>
          <p:nvPr userDrawn="1"/>
        </p:nvSpPr>
        <p:spPr bwMode="auto">
          <a:xfrm>
            <a:off x="3028950" y="6381750"/>
            <a:ext cx="3068638" cy="331788"/>
          </a:xfrm>
          <a:prstGeom prst="rect">
            <a:avLst/>
          </a:prstGeom>
          <a:noFill/>
          <a:ln w="9525">
            <a:noFill/>
            <a:miter lim="800000"/>
            <a:headEnd/>
            <a:tailEnd/>
          </a:ln>
          <a:effectLst/>
        </p:spPr>
        <p:txBody>
          <a:bodyPr/>
          <a:lstStyle/>
          <a:p>
            <a:pPr algn="ctr">
              <a:defRPr/>
            </a:pPr>
            <a:r>
              <a:rPr lang="en-CA" sz="1200" b="1">
                <a:solidFill>
                  <a:srgbClr val="09244D"/>
                </a:solidFill>
              </a:rPr>
              <a:t>ICT Accessibility For All</a:t>
            </a:r>
          </a:p>
        </p:txBody>
      </p:sp>
      <p:pic>
        <p:nvPicPr>
          <p:cNvPr id="13" name="Picture 10" descr="IC_GSCMay26"/>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352425" y="212725"/>
            <a:ext cx="2663825" cy="1824038"/>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FC557E3-CEBD-4FDB-9F47-FCBB1BBD1E1C}" type="slidenum">
              <a:rPr lang="en-CA"/>
              <a:pPr/>
              <a:t>‹#›</a:t>
            </a:fld>
            <a:endParaRPr lang="en-CA"/>
          </a:p>
        </p:txBody>
      </p:sp>
    </p:spTree>
    <p:extLst>
      <p:ext uri="{BB962C8B-B14F-4D97-AF65-F5344CB8AC3E}">
        <p14:creationId xmlns:p14="http://schemas.microsoft.com/office/powerpoint/2010/main" xmlns="" val="2211338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5808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29325" cy="5808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55DDE48-5238-4E73-A182-5EFC74729D21}" type="slidenum">
              <a:rPr lang="en-CA"/>
              <a:pPr/>
              <a:t>‹#›</a:t>
            </a:fld>
            <a:endParaRPr lang="en-CA"/>
          </a:p>
        </p:txBody>
      </p:sp>
    </p:spTree>
    <p:extLst>
      <p:ext uri="{BB962C8B-B14F-4D97-AF65-F5344CB8AC3E}">
        <p14:creationId xmlns:p14="http://schemas.microsoft.com/office/powerpoint/2010/main" xmlns="" val="3179186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3758190-59B5-4FAF-92D8-77798514AC83}" type="slidenum">
              <a:rPr lang="en-CA"/>
              <a:pPr/>
              <a:t>‹#›</a:t>
            </a:fld>
            <a:endParaRPr lang="en-CA"/>
          </a:p>
        </p:txBody>
      </p:sp>
    </p:spTree>
    <p:extLst>
      <p:ext uri="{BB962C8B-B14F-4D97-AF65-F5344CB8AC3E}">
        <p14:creationId xmlns:p14="http://schemas.microsoft.com/office/powerpoint/2010/main" xmlns="" val="25648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65658CA-A683-4E85-ADD3-5DAC5B25D0BC}" type="slidenum">
              <a:rPr lang="en-CA"/>
              <a:pPr/>
              <a:t>‹#›</a:t>
            </a:fld>
            <a:endParaRPr lang="en-CA"/>
          </a:p>
        </p:txBody>
      </p:sp>
    </p:spTree>
    <p:extLst>
      <p:ext uri="{BB962C8B-B14F-4D97-AF65-F5344CB8AC3E}">
        <p14:creationId xmlns:p14="http://schemas.microsoft.com/office/powerpoint/2010/main" xmlns="" val="370256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D65EB01D-C23C-4BFB-8069-A0EC0676A311}" type="slidenum">
              <a:rPr lang="en-CA"/>
              <a:pPr/>
              <a:t>‹#›</a:t>
            </a:fld>
            <a:endParaRPr lang="en-CA"/>
          </a:p>
        </p:txBody>
      </p:sp>
    </p:spTree>
    <p:extLst>
      <p:ext uri="{BB962C8B-B14F-4D97-AF65-F5344CB8AC3E}">
        <p14:creationId xmlns:p14="http://schemas.microsoft.com/office/powerpoint/2010/main" xmlns="" val="46494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0A1333EC-76A9-446B-B6FA-E83403118FA9}" type="slidenum">
              <a:rPr lang="en-CA"/>
              <a:pPr/>
              <a:t>‹#›</a:t>
            </a:fld>
            <a:endParaRPr lang="en-CA"/>
          </a:p>
        </p:txBody>
      </p:sp>
    </p:spTree>
    <p:extLst>
      <p:ext uri="{BB962C8B-B14F-4D97-AF65-F5344CB8AC3E}">
        <p14:creationId xmlns:p14="http://schemas.microsoft.com/office/powerpoint/2010/main" xmlns="" val="3390408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0CDA0B7-EA43-4A85-AC91-5E9744891604}" type="slidenum">
              <a:rPr lang="en-CA"/>
              <a:pPr/>
              <a:t>‹#›</a:t>
            </a:fld>
            <a:endParaRPr lang="en-CA"/>
          </a:p>
        </p:txBody>
      </p:sp>
    </p:spTree>
    <p:extLst>
      <p:ext uri="{BB962C8B-B14F-4D97-AF65-F5344CB8AC3E}">
        <p14:creationId xmlns:p14="http://schemas.microsoft.com/office/powerpoint/2010/main" xmlns="" val="1032084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A6095BCE-9E5A-411F-8EE0-CC981FF02FE6}" type="slidenum">
              <a:rPr lang="en-CA"/>
              <a:pPr/>
              <a:t>‹#›</a:t>
            </a:fld>
            <a:endParaRPr lang="en-CA"/>
          </a:p>
        </p:txBody>
      </p:sp>
    </p:spTree>
    <p:extLst>
      <p:ext uri="{BB962C8B-B14F-4D97-AF65-F5344CB8AC3E}">
        <p14:creationId xmlns:p14="http://schemas.microsoft.com/office/powerpoint/2010/main" xmlns="" val="2183146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6032FF8-54F8-4A7F-B626-B700A1154695}" type="slidenum">
              <a:rPr lang="en-CA"/>
              <a:pPr/>
              <a:t>‹#›</a:t>
            </a:fld>
            <a:endParaRPr lang="en-CA"/>
          </a:p>
        </p:txBody>
      </p:sp>
    </p:spTree>
    <p:extLst>
      <p:ext uri="{BB962C8B-B14F-4D97-AF65-F5344CB8AC3E}">
        <p14:creationId xmlns:p14="http://schemas.microsoft.com/office/powerpoint/2010/main" xmlns="" val="305770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EDEAF2E-4214-40DB-A233-D0A0424DC30C}" type="slidenum">
              <a:rPr lang="en-CA"/>
              <a:pPr/>
              <a:t>‹#›</a:t>
            </a:fld>
            <a:endParaRPr lang="en-CA"/>
          </a:p>
        </p:txBody>
      </p:sp>
    </p:spTree>
    <p:extLst>
      <p:ext uri="{BB962C8B-B14F-4D97-AF65-F5344CB8AC3E}">
        <p14:creationId xmlns:p14="http://schemas.microsoft.com/office/powerpoint/2010/main" xmlns="" val="339701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152400"/>
            <a:ext cx="91440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CA" dirty="0" smtClean="0"/>
          </a:p>
        </p:txBody>
      </p:sp>
      <p:sp>
        <p:nvSpPr>
          <p:cNvPr id="1027" name="Rectangle 3"/>
          <p:cNvSpPr>
            <a:spLocks noGrp="1" noChangeArrowheads="1"/>
          </p:cNvSpPr>
          <p:nvPr>
            <p:ph type="body" idx="1"/>
          </p:nvPr>
        </p:nvSpPr>
        <p:spPr bwMode="auto">
          <a:xfrm>
            <a:off x="468313" y="1124744"/>
            <a:ext cx="8229600" cy="52570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smtClean="0"/>
          </a:p>
        </p:txBody>
      </p:sp>
      <p:sp>
        <p:nvSpPr>
          <p:cNvPr id="1030" name="Rectangle 6"/>
          <p:cNvSpPr>
            <a:spLocks noGrp="1" noChangeArrowheads="1"/>
          </p:cNvSpPr>
          <p:nvPr>
            <p:ph type="sldNum" sz="quarter" idx="4"/>
          </p:nvPr>
        </p:nvSpPr>
        <p:spPr bwMode="auto">
          <a:xfrm>
            <a:off x="6400800" y="633730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rebuchet MS" pitchFamily="34" charset="0"/>
              </a:defRPr>
            </a:lvl1pPr>
          </a:lstStyle>
          <a:p>
            <a:fld id="{2B784003-CA28-42A6-AE01-896FD01E6E4B}" type="slidenum">
              <a:rPr lang="en-CA"/>
              <a:pPr/>
              <a:t>‹#›</a:t>
            </a:fld>
            <a:endParaRPr lang="en-CA"/>
          </a:p>
        </p:txBody>
      </p:sp>
      <p:sp>
        <p:nvSpPr>
          <p:cNvPr id="11" name="Rectangle 15"/>
          <p:cNvSpPr>
            <a:spLocks noChangeArrowheads="1"/>
          </p:cNvSpPr>
          <p:nvPr userDrawn="1"/>
        </p:nvSpPr>
        <p:spPr bwMode="auto">
          <a:xfrm>
            <a:off x="7426325" y="260350"/>
            <a:ext cx="1361270" cy="276999"/>
          </a:xfrm>
          <a:prstGeom prst="rect">
            <a:avLst/>
          </a:prstGeom>
          <a:noFill/>
          <a:ln w="9525">
            <a:noFill/>
            <a:miter lim="800000"/>
            <a:headEnd/>
            <a:tailEnd/>
          </a:ln>
          <a:effectLst/>
        </p:spPr>
        <p:txBody>
          <a:bodyPr wrap="none">
            <a:spAutoFit/>
          </a:bodyPr>
          <a:lstStyle/>
          <a:p>
            <a:pPr>
              <a:defRPr/>
            </a:pPr>
            <a:r>
              <a:rPr lang="en-CA" sz="1200" dirty="0" smtClean="0">
                <a:solidFill>
                  <a:srgbClr val="09244D"/>
                </a:solidFill>
              </a:rPr>
              <a:t>GSC16-PLEN-66</a:t>
            </a:r>
            <a:endParaRPr lang="en-CA" sz="1200" dirty="0">
              <a:solidFill>
                <a:srgbClr val="09244D"/>
              </a:solidFill>
            </a:endParaRPr>
          </a:p>
        </p:txBody>
      </p:sp>
      <p:sp>
        <p:nvSpPr>
          <p:cNvPr id="12" name="Text Box 12"/>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pPr>
              <a:defRPr/>
            </a:pPr>
            <a:r>
              <a:rPr lang="en-CA" sz="1200" b="1">
                <a:solidFill>
                  <a:srgbClr val="09244D"/>
                </a:solidFill>
              </a:rPr>
              <a:t>Halifax, 31 Oct – 3 Nov 2011</a:t>
            </a:r>
            <a:endParaRPr lang="en-CA" sz="1200" b="1"/>
          </a:p>
        </p:txBody>
      </p:sp>
      <p:sp>
        <p:nvSpPr>
          <p:cNvPr id="13" name="Rectangle 13"/>
          <p:cNvSpPr>
            <a:spLocks noChangeArrowheads="1"/>
          </p:cNvSpPr>
          <p:nvPr userDrawn="1"/>
        </p:nvSpPr>
        <p:spPr bwMode="auto">
          <a:xfrm>
            <a:off x="3232150" y="6381750"/>
            <a:ext cx="2663825" cy="331788"/>
          </a:xfrm>
          <a:prstGeom prst="rect">
            <a:avLst/>
          </a:prstGeom>
          <a:noFill/>
          <a:ln w="9525">
            <a:noFill/>
            <a:miter lim="800000"/>
            <a:headEnd/>
            <a:tailEnd/>
          </a:ln>
          <a:effectLst/>
        </p:spPr>
        <p:txBody>
          <a:bodyPr/>
          <a:lstStyle/>
          <a:p>
            <a:pPr algn="ctr">
              <a:defRPr/>
            </a:pPr>
            <a:r>
              <a:rPr lang="en-CA" sz="1200" b="1">
                <a:solidFill>
                  <a:srgbClr val="09244D"/>
                </a:solidFill>
              </a:rPr>
              <a:t>ICT Accessibility For All</a:t>
            </a:r>
          </a:p>
        </p:txBody>
      </p:sp>
      <p:grpSp>
        <p:nvGrpSpPr>
          <p:cNvPr id="14" name="Group 14"/>
          <p:cNvGrpSpPr>
            <a:grpSpLocks/>
          </p:cNvGrpSpPr>
          <p:nvPr userDrawn="1"/>
        </p:nvGrpSpPr>
        <p:grpSpPr bwMode="auto">
          <a:xfrm>
            <a:off x="7583488" y="5589588"/>
            <a:ext cx="1165225" cy="692150"/>
            <a:chOff x="4241" y="3559"/>
            <a:chExt cx="904" cy="539"/>
          </a:xfrm>
        </p:grpSpPr>
        <p:pic>
          <p:nvPicPr>
            <p:cNvPr id="15" name="Picture 15"/>
            <p:cNvPicPr>
              <a:picLocks noChangeAspect="1" noChangeArrowheads="1"/>
            </p:cNvPicPr>
            <p:nvPr userDrawn="1"/>
          </p:nvPicPr>
          <p:blipFill>
            <a:blip r:embed="rId13" cstate="print"/>
            <a:srcRect/>
            <a:stretch>
              <a:fillRect/>
            </a:stretch>
          </p:blipFill>
          <p:spPr bwMode="auto">
            <a:xfrm>
              <a:off x="4241" y="4012"/>
              <a:ext cx="904" cy="86"/>
            </a:xfrm>
            <a:prstGeom prst="rect">
              <a:avLst/>
            </a:prstGeom>
            <a:noFill/>
            <a:ln w="9525" algn="ctr">
              <a:noFill/>
              <a:miter lim="800000"/>
              <a:headEnd/>
              <a:tailEnd/>
            </a:ln>
          </p:spPr>
        </p:pic>
        <p:pic>
          <p:nvPicPr>
            <p:cNvPr id="16" name="Picture 16" descr="IC_GSCBoat"/>
            <p:cNvPicPr>
              <a:picLocks noChangeAspect="1" noChangeArrowheads="1"/>
            </p:cNvPicPr>
            <p:nvPr userDrawn="1"/>
          </p:nvPicPr>
          <p:blipFill>
            <a:blip r:embed="rId14" cstate="print">
              <a:clrChange>
                <a:clrFrom>
                  <a:srgbClr val="FFFFFF"/>
                </a:clrFrom>
                <a:clrTo>
                  <a:srgbClr val="FFFFFF">
                    <a:alpha val="0"/>
                  </a:srgbClr>
                </a:clrTo>
              </a:clrChange>
            </a:blip>
            <a:srcRect/>
            <a:stretch>
              <a:fillRect/>
            </a:stretch>
          </p:blipFill>
          <p:spPr bwMode="auto">
            <a:xfrm>
              <a:off x="4636" y="3559"/>
              <a:ext cx="373" cy="410"/>
            </a:xfrm>
            <a:prstGeom prst="rect">
              <a:avLst/>
            </a:prstGeom>
            <a:noFill/>
            <a:ln w="9525">
              <a:noFill/>
              <a:miter lim="800000"/>
              <a:headEnd/>
              <a:tailEnd/>
            </a:ln>
          </p:spPr>
        </p:pic>
      </p:grpSp>
      <p:pic>
        <p:nvPicPr>
          <p:cNvPr id="17" name="Picture 18" descr="IC_GSClighthouse"/>
          <p:cNvPicPr>
            <a:picLocks noChangeAspect="1" noChangeArrowheads="1"/>
          </p:cNvPicPr>
          <p:nvPr userDrawn="1"/>
        </p:nvPicPr>
        <p:blipFill>
          <a:blip r:embed="rId15" cstate="print">
            <a:clrChange>
              <a:clrFrom>
                <a:srgbClr val="FFFFFF"/>
              </a:clrFrom>
              <a:clrTo>
                <a:srgbClr val="FFFFFF">
                  <a:alpha val="0"/>
                </a:srgbClr>
              </a:clrTo>
            </a:clrChange>
          </a:blip>
          <a:srcRect/>
          <a:stretch>
            <a:fillRect/>
          </a:stretch>
        </p:blipFill>
        <p:spPr bwMode="auto">
          <a:xfrm>
            <a:off x="212725" y="5373688"/>
            <a:ext cx="658813" cy="9286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1" fontAlgn="base" hangingPunct="1">
        <a:spcBef>
          <a:spcPct val="20000"/>
        </a:spcBef>
        <a:spcAft>
          <a:spcPct val="0"/>
        </a:spcAft>
        <a:buChar char="•"/>
        <a:defRPr sz="3200">
          <a:solidFill>
            <a:srgbClr val="09244D"/>
          </a:solidFill>
          <a:latin typeface="+mn-lt"/>
          <a:ea typeface="+mn-ea"/>
          <a:cs typeface="+mn-cs"/>
        </a:defRPr>
      </a:lvl1pPr>
      <a:lvl2pPr marL="742950" indent="-285750" algn="l" rtl="0" eaLnBrk="1" fontAlgn="base" hangingPunct="1">
        <a:spcBef>
          <a:spcPct val="20000"/>
        </a:spcBef>
        <a:spcAft>
          <a:spcPct val="0"/>
        </a:spcAft>
        <a:buChar char="–"/>
        <a:defRPr sz="2800">
          <a:solidFill>
            <a:srgbClr val="09244D"/>
          </a:solidFill>
          <a:latin typeface="+mn-lt"/>
        </a:defRPr>
      </a:lvl2pPr>
      <a:lvl3pPr marL="1143000" indent="-228600" algn="l" rtl="0" eaLnBrk="1" fontAlgn="base" hangingPunct="1">
        <a:spcBef>
          <a:spcPct val="20000"/>
        </a:spcBef>
        <a:spcAft>
          <a:spcPct val="0"/>
        </a:spcAft>
        <a:buChar char="•"/>
        <a:defRPr sz="2400">
          <a:solidFill>
            <a:srgbClr val="09244D"/>
          </a:solidFill>
          <a:latin typeface="+mn-lt"/>
        </a:defRPr>
      </a:lvl3pPr>
      <a:lvl4pPr marL="1600200" indent="-228600" algn="l" rtl="0" eaLnBrk="1" fontAlgn="base" hangingPunct="1">
        <a:spcBef>
          <a:spcPct val="20000"/>
        </a:spcBef>
        <a:spcAft>
          <a:spcPct val="0"/>
        </a:spcAft>
        <a:buChar char="–"/>
        <a:defRPr sz="2000">
          <a:solidFill>
            <a:srgbClr val="09244D"/>
          </a:solidFill>
          <a:latin typeface="+mn-lt"/>
        </a:defRPr>
      </a:lvl4pPr>
      <a:lvl5pPr marL="2057400" indent="-228600" algn="l" rtl="0" eaLnBrk="1" fontAlgn="base" hangingPunct="1">
        <a:spcBef>
          <a:spcPct val="20000"/>
        </a:spcBef>
        <a:spcAft>
          <a:spcPct val="0"/>
        </a:spcAft>
        <a:buChar char="»"/>
        <a:defRPr sz="2000">
          <a:solidFill>
            <a:srgbClr val="09244D"/>
          </a:solidFill>
          <a:latin typeface="+mn-lt"/>
        </a:defRPr>
      </a:lvl5pPr>
      <a:lvl6pPr marL="2514600" indent="-228600" algn="l" rtl="0" eaLnBrk="1" fontAlgn="base" hangingPunct="1">
        <a:spcBef>
          <a:spcPct val="20000"/>
        </a:spcBef>
        <a:spcAft>
          <a:spcPct val="0"/>
        </a:spcAft>
        <a:buChar char="»"/>
        <a:defRPr sz="2000">
          <a:solidFill>
            <a:srgbClr val="09244D"/>
          </a:solidFill>
          <a:latin typeface="+mn-lt"/>
        </a:defRPr>
      </a:lvl6pPr>
      <a:lvl7pPr marL="2971800" indent="-228600" algn="l" rtl="0" eaLnBrk="1" fontAlgn="base" hangingPunct="1">
        <a:spcBef>
          <a:spcPct val="20000"/>
        </a:spcBef>
        <a:spcAft>
          <a:spcPct val="0"/>
        </a:spcAft>
        <a:buChar char="»"/>
        <a:defRPr sz="2000">
          <a:solidFill>
            <a:srgbClr val="09244D"/>
          </a:solidFill>
          <a:latin typeface="+mn-lt"/>
        </a:defRPr>
      </a:lvl7pPr>
      <a:lvl8pPr marL="3429000" indent="-228600" algn="l" rtl="0" eaLnBrk="1" fontAlgn="base" hangingPunct="1">
        <a:spcBef>
          <a:spcPct val="20000"/>
        </a:spcBef>
        <a:spcAft>
          <a:spcPct val="0"/>
        </a:spcAft>
        <a:buChar char="»"/>
        <a:defRPr sz="2000">
          <a:solidFill>
            <a:srgbClr val="09244D"/>
          </a:solidFill>
          <a:latin typeface="+mn-lt"/>
        </a:defRPr>
      </a:lvl8pPr>
      <a:lvl9pPr marL="3886200" indent="-228600" algn="l" rtl="0" eaLnBrk="1" fontAlgn="base" hangingPunct="1">
        <a:spcBef>
          <a:spcPct val="20000"/>
        </a:spcBef>
        <a:spcAft>
          <a:spcPct val="0"/>
        </a:spcAft>
        <a:buChar char="»"/>
        <a:defRPr sz="2000">
          <a:solidFill>
            <a:srgbClr val="0924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ichael.Fargano@CenturyLink.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tis.org/0191/index.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tis.org/0160/index.as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atis.org/docstore/default.asp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tis.org/0191/issues.asp"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tis.org/0160/issues.as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4114800"/>
            <a:ext cx="6400800" cy="1752600"/>
          </a:xfrm>
        </p:spPr>
        <p:txBody>
          <a:bodyPr/>
          <a:lstStyle/>
          <a:p>
            <a:pPr marL="342900" indent="-342900">
              <a:lnSpc>
                <a:spcPct val="90000"/>
              </a:lnSpc>
            </a:pPr>
            <a:r>
              <a:rPr lang="en-GB" altLang="zh-CN" dirty="0"/>
              <a:t>Michael Fargano,</a:t>
            </a:r>
          </a:p>
          <a:p>
            <a:pPr marL="342900" indent="-342900">
              <a:lnSpc>
                <a:spcPct val="90000"/>
              </a:lnSpc>
            </a:pPr>
            <a:r>
              <a:rPr lang="en-GB" altLang="zh-CN" dirty="0"/>
              <a:t>Standards Program Manager, </a:t>
            </a:r>
          </a:p>
          <a:p>
            <a:pPr marL="342900" indent="-342900">
              <a:lnSpc>
                <a:spcPct val="90000"/>
              </a:lnSpc>
            </a:pPr>
            <a:r>
              <a:rPr lang="en-GB" altLang="zh-CN" dirty="0" smtClean="0"/>
              <a:t>CenturyLink</a:t>
            </a:r>
            <a:endParaRPr lang="en-GB" altLang="zh-CN" dirty="0"/>
          </a:p>
        </p:txBody>
      </p:sp>
      <p:sp>
        <p:nvSpPr>
          <p:cNvPr id="3" name="Title 2"/>
          <p:cNvSpPr>
            <a:spLocks noGrp="1"/>
          </p:cNvSpPr>
          <p:nvPr>
            <p:ph type="ctrTitle"/>
          </p:nvPr>
        </p:nvSpPr>
        <p:spPr/>
        <p:txBody>
          <a:bodyPr/>
          <a:lstStyle/>
          <a:p>
            <a:r>
              <a:rPr lang="en-US" altLang="en-US" dirty="0"/>
              <a:t>ATIS Lawful Intercept (LI/LAES)</a:t>
            </a:r>
            <a:br>
              <a:rPr lang="en-US" altLang="en-US" dirty="0"/>
            </a:br>
            <a:r>
              <a:rPr lang="en-US" altLang="en-US" dirty="0"/>
              <a:t>Standards </a:t>
            </a:r>
            <a:r>
              <a:rPr lang="en-US" altLang="en-US" dirty="0" smtClean="0"/>
              <a:t>Development</a:t>
            </a:r>
            <a:endParaRPr lang="en-US" dirty="0"/>
          </a:p>
        </p:txBody>
      </p:sp>
      <p:graphicFrame>
        <p:nvGraphicFramePr>
          <p:cNvPr id="4" name="Group 40"/>
          <p:cNvGraphicFramePr>
            <a:graphicFrameLocks noGrp="1"/>
          </p:cNvGraphicFramePr>
          <p:nvPr>
            <p:extLst>
              <p:ext uri="{D42A27DB-BD31-4B8C-83A1-F6EECF244321}">
                <p14:modId xmlns:p14="http://schemas.microsoft.com/office/powerpoint/2010/main" xmlns="" val="3635611484"/>
              </p:ext>
            </p:extLst>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GSC16-PLEN-66</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ATIS</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Mike Fargano, </a:t>
                      </a:r>
                      <a:r>
                        <a:rPr kumimoji="0" lang="en-CA" sz="1000" b="0" i="0" u="none" strike="noStrike" cap="none" normalizeH="0" baseline="0" dirty="0" smtClean="0">
                          <a:ln>
                            <a:noFill/>
                          </a:ln>
                          <a:solidFill>
                            <a:srgbClr val="09244D"/>
                          </a:solidFill>
                          <a:effectLst/>
                          <a:latin typeface="Arial" charset="0"/>
                          <a:hlinkClick r:id="rId3"/>
                        </a:rPr>
                        <a:t>Michael.Fargano@CenturyLink.com</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PLENARY</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6.3</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817571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PTSC </a:t>
            </a:r>
            <a:r>
              <a:rPr lang="en-US" altLang="en-US" dirty="0" smtClean="0"/>
              <a:t>Mission/Scope</a:t>
            </a:r>
            <a:endParaRPr lang="en-US" dirty="0"/>
          </a:p>
        </p:txBody>
      </p:sp>
      <p:sp>
        <p:nvSpPr>
          <p:cNvPr id="23553" name="内容占位符 2"/>
          <p:cNvSpPr>
            <a:spLocks noGrp="1"/>
          </p:cNvSpPr>
          <p:nvPr>
            <p:ph idx="1"/>
          </p:nvPr>
        </p:nvSpPr>
        <p:spPr/>
        <p:txBody>
          <a:bodyPr/>
          <a:lstStyle/>
          <a:p>
            <a:r>
              <a:rPr lang="en-US" sz="2400" b="1" smtClean="0"/>
              <a:t>Packet Technologies and Systems Committee (PTSC)</a:t>
            </a:r>
            <a:r>
              <a:rPr lang="en-US" sz="2800" b="1" smtClean="0"/>
              <a:t> </a:t>
            </a:r>
          </a:p>
          <a:p>
            <a:pPr lvl="1"/>
            <a:r>
              <a:rPr lang="en-US" sz="1800" smtClean="0">
                <a:hlinkClick r:id="rId3"/>
              </a:rPr>
              <a:t>http://www.atis.org/0191/index.asp</a:t>
            </a:r>
            <a:r>
              <a:rPr lang="en-US" sz="1800" smtClean="0"/>
              <a:t> </a:t>
            </a:r>
          </a:p>
          <a:p>
            <a:pPr lvl="1"/>
            <a:r>
              <a:rPr lang="en-US" sz="1800" smtClean="0"/>
              <a:t>Mission: PTSC develops and recommends standards and technical reports related to services, architectures, and signaling, in addition to related subjects under consideration in other North American and international standards bodies. </a:t>
            </a:r>
          </a:p>
          <a:p>
            <a:pPr lvl="1"/>
            <a:r>
              <a:rPr lang="en-US" sz="1800" smtClean="0"/>
              <a:t>Scope:</a:t>
            </a:r>
          </a:p>
          <a:p>
            <a:pPr lvl="2"/>
            <a:r>
              <a:rPr lang="en-US" sz="1800" smtClean="0"/>
              <a:t>Coordinates and develops standards and technical reports relevant to telecommunications networks in the U.S. </a:t>
            </a:r>
          </a:p>
          <a:p>
            <a:pPr lvl="2"/>
            <a:r>
              <a:rPr lang="en-US" sz="1800" smtClean="0"/>
              <a:t>Reviews and prepares contributions on such matters for submission to U.S. ITU-T and U.S. ITU-R Study Groups or other standards organizations. </a:t>
            </a:r>
          </a:p>
          <a:p>
            <a:pPr lvl="2"/>
            <a:r>
              <a:rPr lang="en-US" sz="1800" smtClean="0"/>
              <a:t>Reviews for acceptability or per contra the positions of other countries in related standards development and takes or recommends appropriate actions. </a:t>
            </a:r>
          </a:p>
        </p:txBody>
      </p:sp>
      <p:sp>
        <p:nvSpPr>
          <p:cNvPr id="4" name="Rectangle 6"/>
          <p:cNvSpPr>
            <a:spLocks noGrp="1" noChangeArrowheads="1"/>
          </p:cNvSpPr>
          <p:nvPr>
            <p:ph type="sldNum" sz="quarter" idx="10"/>
          </p:nvPr>
        </p:nvSpPr>
        <p:spPr>
          <a:prstGeom prst="rect">
            <a:avLst/>
          </a:prstGeom>
          <a:ln/>
        </p:spPr>
        <p:txBody>
          <a:bodyPr/>
          <a:lstStyle/>
          <a:p>
            <a:pPr>
              <a:defRPr/>
            </a:pPr>
            <a:fld id="{B8C0F226-AA75-4733-8DBD-DE5199904DCA}" type="slidenum">
              <a:rPr lang="en-US" altLang="zh-CN"/>
              <a:pPr>
                <a:defRPr/>
              </a:pPr>
              <a:t>10</a:t>
            </a:fld>
            <a:endParaRPr lang="en-US" altLang="zh-CN"/>
          </a:p>
        </p:txBody>
      </p:sp>
    </p:spTree>
    <p:extLst>
      <p:ext uri="{BB962C8B-B14F-4D97-AF65-F5344CB8AC3E}">
        <p14:creationId xmlns:p14="http://schemas.microsoft.com/office/powerpoint/2010/main" xmlns="" val="2092753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lstStyle/>
          <a:p>
            <a:r>
              <a:rPr lang="en-US" altLang="en-US" dirty="0"/>
              <a:t>PTSC LAES </a:t>
            </a:r>
            <a:r>
              <a:rPr lang="en-US" altLang="en-US" dirty="0" smtClean="0"/>
              <a:t>Mission/Scope</a:t>
            </a:r>
            <a:endParaRPr lang="en-US" dirty="0"/>
          </a:p>
        </p:txBody>
      </p:sp>
      <p:sp>
        <p:nvSpPr>
          <p:cNvPr id="24577" name="内容占位符 2"/>
          <p:cNvSpPr>
            <a:spLocks noGrp="1"/>
          </p:cNvSpPr>
          <p:nvPr>
            <p:ph idx="1"/>
          </p:nvPr>
        </p:nvSpPr>
        <p:spPr>
          <a:xfrm>
            <a:off x="468313" y="1219994"/>
            <a:ext cx="8229600" cy="5257006"/>
          </a:xfrm>
        </p:spPr>
        <p:txBody>
          <a:bodyPr/>
          <a:lstStyle/>
          <a:p>
            <a:r>
              <a:rPr lang="en-US" sz="1800" b="1" dirty="0" smtClean="0"/>
              <a:t>PTSC Lawfully Authorized Electronic Surveillance Subcommittee (PTSC LAES)</a:t>
            </a:r>
          </a:p>
          <a:p>
            <a:pPr lvl="1"/>
            <a:r>
              <a:rPr lang="en-US" sz="1800" dirty="0" smtClean="0"/>
              <a:t>Mission: The PTSC LAES Subcommittee develops and recommends standards, technical requirements and technical reports related to Lawfully Authorized Electronic Surveillance (LAES) of packet-mode technologies in a </a:t>
            </a:r>
            <a:r>
              <a:rPr lang="en-US" sz="1800" dirty="0" err="1" smtClean="0"/>
              <a:t>wireline</a:t>
            </a:r>
            <a:r>
              <a:rPr lang="en-US" sz="1800" dirty="0" smtClean="0"/>
              <a:t> environment.</a:t>
            </a:r>
          </a:p>
          <a:p>
            <a:pPr lvl="1"/>
            <a:r>
              <a:rPr lang="en-US" sz="1800" dirty="0" smtClean="0"/>
              <a:t>Scope: Coordinates and develops standards, technical requirements, technical reports and other documents relevant to LAES of packet-mode technology in telecommunications networks in the U.S., taking advantage of standards development progress in other standards organizations, e.g., IETF, WTSC and ETSI. In as much as the development of standards may be evolved or influenced by several ATIS technical committees/forums, PTSC and the PTSC LAES Subcommittee will maintain liaisons with appropriate ATIS committees/forums, as well as with standards-setting bodies, external to ATIS and will adopt other SDO standards as appropriate.</a:t>
            </a:r>
          </a:p>
        </p:txBody>
      </p:sp>
      <p:sp>
        <p:nvSpPr>
          <p:cNvPr id="4" name="Rectangle 6"/>
          <p:cNvSpPr>
            <a:spLocks noGrp="1" noChangeArrowheads="1"/>
          </p:cNvSpPr>
          <p:nvPr>
            <p:ph type="sldNum" sz="quarter" idx="10"/>
          </p:nvPr>
        </p:nvSpPr>
        <p:spPr>
          <a:prstGeom prst="rect">
            <a:avLst/>
          </a:prstGeom>
          <a:ln/>
        </p:spPr>
        <p:txBody>
          <a:bodyPr/>
          <a:lstStyle/>
          <a:p>
            <a:pPr>
              <a:defRPr/>
            </a:pPr>
            <a:fld id="{A718B50B-645F-41CF-9BFC-CF75221C2DA2}" type="slidenum">
              <a:rPr lang="en-US" altLang="zh-CN"/>
              <a:pPr>
                <a:defRPr/>
              </a:pPr>
              <a:t>11</a:t>
            </a:fld>
            <a:endParaRPr lang="en-US" altLang="zh-CN"/>
          </a:p>
        </p:txBody>
      </p:sp>
    </p:spTree>
    <p:extLst>
      <p:ext uri="{BB962C8B-B14F-4D97-AF65-F5344CB8AC3E}">
        <p14:creationId xmlns:p14="http://schemas.microsoft.com/office/powerpoint/2010/main" xmlns="" val="4037296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WTSC </a:t>
            </a:r>
            <a:r>
              <a:rPr lang="en-US" altLang="en-US" dirty="0" smtClean="0"/>
              <a:t>Mission/Scope</a:t>
            </a:r>
            <a:endParaRPr lang="en-US" dirty="0"/>
          </a:p>
        </p:txBody>
      </p:sp>
      <p:sp>
        <p:nvSpPr>
          <p:cNvPr id="25601" name="内容占位符 2"/>
          <p:cNvSpPr>
            <a:spLocks noGrp="1"/>
          </p:cNvSpPr>
          <p:nvPr>
            <p:ph idx="1"/>
          </p:nvPr>
        </p:nvSpPr>
        <p:spPr>
          <a:xfrm>
            <a:off x="304800" y="1124744"/>
            <a:ext cx="8229600" cy="5257006"/>
          </a:xfrm>
        </p:spPr>
        <p:txBody>
          <a:bodyPr/>
          <a:lstStyle/>
          <a:p>
            <a:r>
              <a:rPr lang="en-US" sz="1800" b="1" dirty="0" smtClean="0"/>
              <a:t>Wireless Technologies and Systems Committee (WTSC) </a:t>
            </a:r>
          </a:p>
          <a:p>
            <a:pPr lvl="1"/>
            <a:r>
              <a:rPr lang="en-US" sz="1800" dirty="0" smtClean="0">
                <a:hlinkClick r:id="rId3"/>
              </a:rPr>
              <a:t>http://www.atis.org/0160/index.asp</a:t>
            </a:r>
            <a:endParaRPr lang="en-US" sz="1800" dirty="0" smtClean="0"/>
          </a:p>
          <a:p>
            <a:pPr lvl="1"/>
            <a:r>
              <a:rPr lang="en-US" sz="1800" dirty="0" smtClean="0"/>
              <a:t>Mission: WTSC develops and recommends standards and technical reports related to wireless and/or mobile services and systems, including service descriptions and wireless technologies. WTSC develops and recommends positions on related subjects under consideration in other North American, regional and international standards bodies. </a:t>
            </a:r>
          </a:p>
          <a:p>
            <a:pPr lvl="1"/>
            <a:r>
              <a:rPr lang="en-US" sz="1800" dirty="0" smtClean="0"/>
              <a:t>Scope: WTSC coordinates and develops standards and technical reports primarily relevant to wireless/mobile telecommunications networks in the U.S. and reviews and prepares contributions on such matters for submission to the appropriate U.S. preparatory body for consideration as ITU contributions or for submission to other domestic and regional standards organizations. WTSC will maintain liaison with other ATIS Committees as well as external </a:t>
            </a:r>
            <a:r>
              <a:rPr lang="en-US" sz="1800" dirty="0" err="1" smtClean="0"/>
              <a:t>fora</a:t>
            </a:r>
            <a:r>
              <a:rPr lang="en-US" sz="1800" dirty="0" smtClean="0"/>
              <a:t> as appropriate. WTSC will coordinate closely with other standards developing organizations (e.g., ITU-R, TIA, IEEE, ETSI) on wireless issues to ensure that the work programs are complementary.</a:t>
            </a:r>
          </a:p>
        </p:txBody>
      </p:sp>
      <p:sp>
        <p:nvSpPr>
          <p:cNvPr id="4" name="Rectangle 6"/>
          <p:cNvSpPr>
            <a:spLocks noGrp="1" noChangeArrowheads="1"/>
          </p:cNvSpPr>
          <p:nvPr>
            <p:ph type="sldNum" sz="quarter" idx="10"/>
          </p:nvPr>
        </p:nvSpPr>
        <p:spPr>
          <a:prstGeom prst="rect">
            <a:avLst/>
          </a:prstGeom>
          <a:ln/>
        </p:spPr>
        <p:txBody>
          <a:bodyPr/>
          <a:lstStyle/>
          <a:p>
            <a:pPr>
              <a:defRPr/>
            </a:pPr>
            <a:fld id="{25E5E219-5ADD-41A3-BB6F-CEB165CE0EBE}" type="slidenum">
              <a:rPr lang="en-US" altLang="zh-CN"/>
              <a:pPr>
                <a:defRPr/>
              </a:pPr>
              <a:t>12</a:t>
            </a:fld>
            <a:endParaRPr lang="en-US" altLang="zh-CN"/>
          </a:p>
        </p:txBody>
      </p:sp>
    </p:spTree>
    <p:extLst>
      <p:ext uri="{BB962C8B-B14F-4D97-AF65-F5344CB8AC3E}">
        <p14:creationId xmlns:p14="http://schemas.microsoft.com/office/powerpoint/2010/main" xmlns="" val="4278579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WTSC LI </a:t>
            </a:r>
            <a:r>
              <a:rPr lang="en-US" altLang="en-US" dirty="0" smtClean="0"/>
              <a:t>Mission/Scope</a:t>
            </a:r>
            <a:endParaRPr lang="en-US" dirty="0"/>
          </a:p>
        </p:txBody>
      </p:sp>
      <p:sp>
        <p:nvSpPr>
          <p:cNvPr id="26625" name="内容占位符 2"/>
          <p:cNvSpPr>
            <a:spLocks noGrp="1"/>
          </p:cNvSpPr>
          <p:nvPr>
            <p:ph idx="1"/>
          </p:nvPr>
        </p:nvSpPr>
        <p:spPr/>
        <p:txBody>
          <a:bodyPr/>
          <a:lstStyle/>
          <a:p>
            <a:r>
              <a:rPr lang="en-US" sz="1400" b="1" smtClean="0"/>
              <a:t>WTSC Lawful Intercept Subcommittee (WTSC LI)</a:t>
            </a:r>
          </a:p>
          <a:p>
            <a:pPr lvl="1"/>
            <a:r>
              <a:rPr lang="en-US" sz="1400" smtClean="0"/>
              <a:t>Mission: WTSC LI develops, maintains, amends, and enhances American National Standards and other WTSC deliverables related to lawful intercept within the GSM family (GSM/EGPRS/UMTS). This work may be done within WTSC LI or may be done in close cooperation with other U.S., regional, and international standards and specifications groups to ensure that respective standards and specifications for the GSM family meet North American regulatory and commercial requirements. </a:t>
            </a:r>
          </a:p>
          <a:p>
            <a:pPr lvl="1"/>
            <a:r>
              <a:rPr lang="en-US" sz="1400" smtClean="0"/>
              <a:t>Scope: WTSC LI provides the following functions and capabilities: </a:t>
            </a:r>
          </a:p>
          <a:p>
            <a:pPr lvl="2"/>
            <a:r>
              <a:rPr lang="en-US" sz="1400" smtClean="0"/>
              <a:t>Formulate positions in support of WTSC objectives. </a:t>
            </a:r>
          </a:p>
          <a:p>
            <a:pPr lvl="2"/>
            <a:r>
              <a:rPr lang="en-US" sz="1400" smtClean="0"/>
              <a:t>Coordinates activities relevant to U.S., regional, and international standards and specifications activities including: </a:t>
            </a:r>
          </a:p>
          <a:p>
            <a:pPr lvl="2"/>
            <a:r>
              <a:rPr lang="en-US" sz="1400" smtClean="0"/>
              <a:t>Preparation, review and presentation of contributions as proposed US positions for submission to international standards bodies such as ITU-T; </a:t>
            </a:r>
          </a:p>
          <a:p>
            <a:pPr lvl="2"/>
            <a:r>
              <a:rPr lang="en-US" sz="1400" smtClean="0"/>
              <a:t>Establish appropriate mechanisms and coordinate contributions and positions that support WTSC objectives with other relevant committees and organizations (e.g., other US, regional, and international standards and specifications fora). </a:t>
            </a:r>
          </a:p>
          <a:p>
            <a:pPr lvl="2"/>
            <a:r>
              <a:rPr lang="en-US" sz="1400" smtClean="0"/>
              <a:t>Evaluate proposals for lawful intercept capabilities within the GSM family. </a:t>
            </a:r>
          </a:p>
          <a:p>
            <a:pPr lvl="2"/>
            <a:r>
              <a:rPr lang="en-US" sz="1400" smtClean="0"/>
              <a:t>Transpose 3GPP lawful intercept deliverables into WTSC deliverables. </a:t>
            </a:r>
          </a:p>
          <a:p>
            <a:pPr lvl="2"/>
            <a:r>
              <a:rPr lang="en-US" sz="1400" smtClean="0"/>
              <a:t>Develop and coordinate appropriate inputs regarding lawful intercept aspects that impact or are impacted by IMT-2000 services. </a:t>
            </a:r>
          </a:p>
        </p:txBody>
      </p:sp>
      <p:sp>
        <p:nvSpPr>
          <p:cNvPr id="4" name="Rectangle 6"/>
          <p:cNvSpPr>
            <a:spLocks noGrp="1" noChangeArrowheads="1"/>
          </p:cNvSpPr>
          <p:nvPr>
            <p:ph type="sldNum" sz="quarter" idx="10"/>
          </p:nvPr>
        </p:nvSpPr>
        <p:spPr>
          <a:prstGeom prst="rect">
            <a:avLst/>
          </a:prstGeom>
          <a:ln/>
        </p:spPr>
        <p:txBody>
          <a:bodyPr/>
          <a:lstStyle/>
          <a:p>
            <a:pPr>
              <a:defRPr/>
            </a:pPr>
            <a:fld id="{20AE69D2-68E1-4AA6-BC34-5A35AD9CCC4B}" type="slidenum">
              <a:rPr lang="en-US" altLang="zh-CN"/>
              <a:pPr>
                <a:defRPr/>
              </a:pPr>
              <a:t>13</a:t>
            </a:fld>
            <a:endParaRPr lang="en-US" altLang="zh-CN"/>
          </a:p>
        </p:txBody>
      </p:sp>
    </p:spTree>
    <p:extLst>
      <p:ext uri="{BB962C8B-B14F-4D97-AF65-F5344CB8AC3E}">
        <p14:creationId xmlns:p14="http://schemas.microsoft.com/office/powerpoint/2010/main" xmlns="" val="1202508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ATIS LI/LAES </a:t>
            </a:r>
            <a:r>
              <a:rPr lang="en-US" altLang="en-US" dirty="0" smtClean="0"/>
              <a:t>Standards</a:t>
            </a:r>
            <a:endParaRPr lang="en-US" dirty="0"/>
          </a:p>
        </p:txBody>
      </p:sp>
      <p:sp>
        <p:nvSpPr>
          <p:cNvPr id="27649" name="内容占位符 2"/>
          <p:cNvSpPr>
            <a:spLocks noGrp="1"/>
          </p:cNvSpPr>
          <p:nvPr>
            <p:ph idx="1"/>
          </p:nvPr>
        </p:nvSpPr>
        <p:spPr/>
        <p:txBody>
          <a:bodyPr>
            <a:normAutofit lnSpcReduction="10000"/>
          </a:bodyPr>
          <a:lstStyle/>
          <a:p>
            <a:pPr>
              <a:buFont typeface="Wingdings" pitchFamily="2" charset="2"/>
              <a:buNone/>
            </a:pPr>
            <a:r>
              <a:rPr lang="en-US" sz="1400" dirty="0" smtClean="0"/>
              <a:t>	</a:t>
            </a:r>
            <a:r>
              <a:rPr lang="en-US" sz="1400" b="1" u="sng" dirty="0" smtClean="0"/>
              <a:t>PTSC</a:t>
            </a:r>
          </a:p>
          <a:p>
            <a:r>
              <a:rPr lang="en-US" sz="1400" dirty="0" smtClean="0"/>
              <a:t>LAES; (J-STD-025-A-2003); Joint with TIA</a:t>
            </a:r>
          </a:p>
          <a:p>
            <a:r>
              <a:rPr lang="en-US" sz="1400" dirty="0" smtClean="0"/>
              <a:t>LAES for Voice Over Packet Technologies in </a:t>
            </a:r>
            <a:r>
              <a:rPr lang="en-US" sz="1400" dirty="0" err="1" smtClean="0"/>
              <a:t>Wireline</a:t>
            </a:r>
            <a:r>
              <a:rPr lang="en-US" sz="1400" dirty="0" smtClean="0"/>
              <a:t> Telecommunication, </a:t>
            </a:r>
            <a:br>
              <a:rPr lang="en-US" sz="1400" dirty="0" smtClean="0"/>
            </a:br>
            <a:r>
              <a:rPr lang="en-US" sz="1400" dirty="0" smtClean="0"/>
              <a:t>Version 2 (ATIS-1000678.2006); plus Supplements A and B. </a:t>
            </a:r>
          </a:p>
          <a:p>
            <a:r>
              <a:rPr lang="en-US" sz="1400" dirty="0" smtClean="0"/>
              <a:t>LAES for Internet Access and Services (IAS); (ATIS-1000013.2007); plus Supplement A</a:t>
            </a:r>
          </a:p>
          <a:p>
            <a:r>
              <a:rPr lang="en-US" sz="1400" dirty="0" smtClean="0"/>
              <a:t>Data Buffering (Short Term Storage) in an IAS LAES Environment; (ATIS-1000021)</a:t>
            </a:r>
          </a:p>
          <a:p>
            <a:r>
              <a:rPr lang="en-US" sz="1400" dirty="0" err="1" smtClean="0"/>
              <a:t>Wireline</a:t>
            </a:r>
            <a:r>
              <a:rPr lang="en-US" sz="1400" dirty="0" smtClean="0"/>
              <a:t> Service Provider Job Aid for VoIP and IAS LAES Standards; (ATIS 1000022)</a:t>
            </a:r>
          </a:p>
          <a:p>
            <a:r>
              <a:rPr lang="en-US" sz="1400" dirty="0" smtClean="0"/>
              <a:t>Implementation Guidelines for ATIS-1000013.2007, LAES for IAS; ATIS-100003</a:t>
            </a:r>
          </a:p>
          <a:p>
            <a:pPr>
              <a:buFont typeface="Wingdings" pitchFamily="2" charset="2"/>
              <a:buNone/>
            </a:pPr>
            <a:endParaRPr lang="en-US" sz="1400" dirty="0" smtClean="0"/>
          </a:p>
          <a:p>
            <a:pPr>
              <a:buFont typeface="Wingdings" pitchFamily="2" charset="2"/>
              <a:buNone/>
            </a:pPr>
            <a:r>
              <a:rPr lang="en-US" sz="1400" b="1" dirty="0" smtClean="0"/>
              <a:t>	</a:t>
            </a:r>
            <a:r>
              <a:rPr lang="en-US" sz="1400" b="1" u="sng" dirty="0" smtClean="0"/>
              <a:t>WTSC</a:t>
            </a:r>
          </a:p>
          <a:p>
            <a:r>
              <a:rPr lang="en-US" sz="1400" dirty="0" smtClean="0"/>
              <a:t>LAES; (J-STD-025-A-2003); Joint with TIA</a:t>
            </a:r>
          </a:p>
          <a:p>
            <a:r>
              <a:rPr lang="en-US" sz="1400" dirty="0" smtClean="0"/>
              <a:t>LAES; (J-STD-025-B-2006); Joint with TIA</a:t>
            </a:r>
          </a:p>
          <a:p>
            <a:r>
              <a:rPr lang="en-US" sz="1400" dirty="0" smtClean="0"/>
              <a:t>LAES Addendum 1 - Addition of Mobile Equipment Identifier (MEID); (J-STD-025-B-1); Joint with TIA</a:t>
            </a:r>
          </a:p>
          <a:p>
            <a:r>
              <a:rPr lang="en-US" sz="1400" dirty="0" smtClean="0"/>
              <a:t>LAES - Addendum 2 - Support for Carrier Identity; (J-STD-025-B-2); Joint with TIA</a:t>
            </a:r>
          </a:p>
          <a:p>
            <a:r>
              <a:rPr lang="en-US" sz="1400" dirty="0" smtClean="0"/>
              <a:t>UMTS Handover Interface for Lawful Interception; (T1.724-2004)</a:t>
            </a:r>
          </a:p>
          <a:p>
            <a:r>
              <a:rPr lang="en-US" sz="1400" dirty="0" smtClean="0"/>
              <a:t>LAES for 3GPP IMS-based VoIP and other Multimedia Services; (ATIS-0700005)</a:t>
            </a:r>
          </a:p>
          <a:p>
            <a:r>
              <a:rPr lang="en-US" sz="1400" dirty="0" smtClean="0"/>
              <a:t>Supplement A to ATIS-0700005 (LAES for 3GPP IMS-based VoIP and other Multimedia Services)</a:t>
            </a:r>
          </a:p>
          <a:p>
            <a:r>
              <a:rPr lang="en-US" sz="1400" dirty="0" smtClean="0"/>
              <a:t>Canadian-specific location reporting requirements for LAES; (ATIS-0700009)</a:t>
            </a:r>
          </a:p>
          <a:p>
            <a:endParaRPr lang="en-US" sz="1400" b="1" dirty="0" smtClean="0"/>
          </a:p>
          <a:p>
            <a:pPr>
              <a:buFont typeface="Wingdings" pitchFamily="2" charset="2"/>
              <a:buNone/>
            </a:pPr>
            <a:r>
              <a:rPr lang="en-US" sz="1400" b="1" dirty="0" smtClean="0"/>
              <a:t>	ATIS Document Center:  </a:t>
            </a:r>
            <a:r>
              <a:rPr lang="en-US" sz="1400" dirty="0" smtClean="0">
                <a:hlinkClick r:id="rId3"/>
              </a:rPr>
              <a:t>https://www.atis.org/docstore/default.aspx</a:t>
            </a:r>
            <a:r>
              <a:rPr lang="en-US" sz="1400" dirty="0" smtClean="0"/>
              <a:t> </a:t>
            </a:r>
          </a:p>
        </p:txBody>
      </p:sp>
      <p:sp>
        <p:nvSpPr>
          <p:cNvPr id="4" name="Rectangle 6"/>
          <p:cNvSpPr>
            <a:spLocks noGrp="1" noChangeArrowheads="1"/>
          </p:cNvSpPr>
          <p:nvPr>
            <p:ph type="sldNum" sz="quarter" idx="10"/>
          </p:nvPr>
        </p:nvSpPr>
        <p:spPr>
          <a:prstGeom prst="rect">
            <a:avLst/>
          </a:prstGeom>
          <a:ln/>
        </p:spPr>
        <p:txBody>
          <a:bodyPr/>
          <a:lstStyle/>
          <a:p>
            <a:pPr>
              <a:defRPr/>
            </a:pPr>
            <a:fld id="{B1A63CC9-C347-471C-BF6C-2AAA8BF0CC4B}" type="slidenum">
              <a:rPr lang="en-US" altLang="zh-CN"/>
              <a:pPr>
                <a:defRPr/>
              </a:pPr>
              <a:t>14</a:t>
            </a:fld>
            <a:endParaRPr lang="en-US" altLang="zh-CN"/>
          </a:p>
        </p:txBody>
      </p:sp>
    </p:spTree>
    <p:extLst>
      <p:ext uri="{BB962C8B-B14F-4D97-AF65-F5344CB8AC3E}">
        <p14:creationId xmlns:p14="http://schemas.microsoft.com/office/powerpoint/2010/main" xmlns="" val="6543686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0266"/>
            <a:ext cx="9144000" cy="1143000"/>
          </a:xfrm>
        </p:spPr>
        <p:txBody>
          <a:bodyPr/>
          <a:lstStyle/>
          <a:p>
            <a:r>
              <a:rPr lang="en-US" altLang="en-US" dirty="0"/>
              <a:t>PTSC LAES Issues (Work Items</a:t>
            </a:r>
            <a:r>
              <a:rPr lang="en-US" altLang="en-US" dirty="0" smtClean="0"/>
              <a:t>)</a:t>
            </a:r>
            <a:endParaRPr lang="en-US" dirty="0"/>
          </a:p>
        </p:txBody>
      </p:sp>
      <p:sp>
        <p:nvSpPr>
          <p:cNvPr id="28673" name="内容占位符 2"/>
          <p:cNvSpPr>
            <a:spLocks noGrp="1"/>
          </p:cNvSpPr>
          <p:nvPr>
            <p:ph idx="1"/>
          </p:nvPr>
        </p:nvSpPr>
        <p:spPr>
          <a:xfrm>
            <a:off x="468313" y="1372394"/>
            <a:ext cx="8229600" cy="5257006"/>
          </a:xfrm>
        </p:spPr>
        <p:txBody>
          <a:bodyPr/>
          <a:lstStyle/>
          <a:p>
            <a:r>
              <a:rPr lang="en-US" sz="2400" dirty="0" smtClean="0"/>
              <a:t>PTSC Issue S0037: Support for LAES of Advanced </a:t>
            </a:r>
            <a:r>
              <a:rPr lang="en-US" sz="2400" dirty="0" err="1" smtClean="0"/>
              <a:t>VoP</a:t>
            </a:r>
            <a:r>
              <a:rPr lang="en-US" sz="2400" dirty="0" smtClean="0"/>
              <a:t> Conferencing (Current schedule: Publication by 2Q2012)</a:t>
            </a:r>
          </a:p>
          <a:p>
            <a:r>
              <a:rPr lang="en-US" sz="2400" dirty="0" smtClean="0"/>
              <a:t>PTSC Issue S0086: New Version of LAES for VoIP (Current Schedule: publication by 3Q2012)</a:t>
            </a:r>
          </a:p>
          <a:p>
            <a:r>
              <a:rPr lang="en-US" sz="2400" dirty="0" smtClean="0"/>
              <a:t>PTSC Issue S0095: Byte Count Reporting for IAS (current schedule: Publication by 2Q2012)</a:t>
            </a:r>
          </a:p>
          <a:p>
            <a:pPr>
              <a:buFont typeface="Wingdings" pitchFamily="2" charset="2"/>
              <a:buNone/>
            </a:pPr>
            <a:endParaRPr lang="en-US" sz="2400" dirty="0" smtClean="0"/>
          </a:p>
          <a:p>
            <a:pPr>
              <a:buFont typeface="Wingdings" pitchFamily="2" charset="2"/>
              <a:buNone/>
            </a:pPr>
            <a:r>
              <a:rPr lang="en-US" sz="2400" b="1" dirty="0" smtClean="0"/>
              <a:t>PTSC Issues page: </a:t>
            </a:r>
            <a:r>
              <a:rPr lang="en-US" sz="2400" dirty="0" smtClean="0">
                <a:hlinkClick r:id="rId3"/>
              </a:rPr>
              <a:t>http://www.atis.org/0191/issues.asp</a:t>
            </a:r>
            <a:r>
              <a:rPr lang="en-US" sz="2400" dirty="0" smtClean="0"/>
              <a:t> </a:t>
            </a:r>
          </a:p>
        </p:txBody>
      </p:sp>
      <p:sp>
        <p:nvSpPr>
          <p:cNvPr id="4" name="Rectangle 6"/>
          <p:cNvSpPr>
            <a:spLocks noGrp="1" noChangeArrowheads="1"/>
          </p:cNvSpPr>
          <p:nvPr>
            <p:ph type="sldNum" sz="quarter" idx="10"/>
          </p:nvPr>
        </p:nvSpPr>
        <p:spPr>
          <a:prstGeom prst="rect">
            <a:avLst/>
          </a:prstGeom>
          <a:ln/>
        </p:spPr>
        <p:txBody>
          <a:bodyPr/>
          <a:lstStyle/>
          <a:p>
            <a:pPr>
              <a:defRPr/>
            </a:pPr>
            <a:fld id="{04FA01A1-44AE-4373-8588-E22EFF95064D}" type="slidenum">
              <a:rPr lang="en-US" altLang="zh-CN"/>
              <a:pPr>
                <a:defRPr/>
              </a:pPr>
              <a:t>15</a:t>
            </a:fld>
            <a:endParaRPr lang="en-US" altLang="zh-CN"/>
          </a:p>
        </p:txBody>
      </p:sp>
    </p:spTree>
    <p:extLst>
      <p:ext uri="{BB962C8B-B14F-4D97-AF65-F5344CB8AC3E}">
        <p14:creationId xmlns:p14="http://schemas.microsoft.com/office/powerpoint/2010/main" xmlns="" val="4107614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0266"/>
            <a:ext cx="9144000" cy="1143000"/>
          </a:xfrm>
        </p:spPr>
        <p:txBody>
          <a:bodyPr/>
          <a:lstStyle/>
          <a:p>
            <a:r>
              <a:rPr lang="en-US" altLang="en-US" dirty="0"/>
              <a:t>WTSC LI Issues (Work Items</a:t>
            </a:r>
            <a:r>
              <a:rPr lang="en-US" altLang="en-US" dirty="0" smtClean="0"/>
              <a:t>)</a:t>
            </a:r>
            <a:endParaRPr lang="en-US" dirty="0"/>
          </a:p>
        </p:txBody>
      </p:sp>
      <p:sp>
        <p:nvSpPr>
          <p:cNvPr id="29697" name="内容占位符 2"/>
          <p:cNvSpPr>
            <a:spLocks noGrp="1"/>
          </p:cNvSpPr>
          <p:nvPr>
            <p:ph idx="1"/>
          </p:nvPr>
        </p:nvSpPr>
        <p:spPr>
          <a:xfrm>
            <a:off x="468313" y="1372394"/>
            <a:ext cx="8229600" cy="5257006"/>
          </a:xfrm>
        </p:spPr>
        <p:txBody>
          <a:bodyPr>
            <a:normAutofit/>
          </a:bodyPr>
          <a:lstStyle/>
          <a:p>
            <a:r>
              <a:rPr lang="en-US" sz="2400" dirty="0" smtClean="0"/>
              <a:t>WTSC Issue P0009: IMS Based POC (Push-to-talk Over Cellular) LAES Capabilities (Current schedule:  publication by 4Q2012)</a:t>
            </a:r>
          </a:p>
          <a:p>
            <a:r>
              <a:rPr lang="en-US" sz="2400" dirty="0" smtClean="0"/>
              <a:t>WTSC Issue P0015: LAES for Server-Based VoIP Conferencing (on hold, waiting for PTSC to base finish work).</a:t>
            </a:r>
          </a:p>
          <a:p>
            <a:r>
              <a:rPr lang="en-US" sz="2400" dirty="0" smtClean="0"/>
              <a:t>WTSC Issue P0022: North American changes to 3GPP Lawfully Authorized Electronic Surveillance Standards (Current Schedule: Publication by 2Q2012)</a:t>
            </a:r>
          </a:p>
          <a:p>
            <a:pPr>
              <a:buFont typeface="Wingdings" pitchFamily="2" charset="2"/>
              <a:buNone/>
            </a:pPr>
            <a:endParaRPr lang="en-US" sz="1600" dirty="0" smtClean="0"/>
          </a:p>
          <a:p>
            <a:pPr>
              <a:buFont typeface="Wingdings" pitchFamily="2" charset="2"/>
              <a:buNone/>
            </a:pPr>
            <a:r>
              <a:rPr lang="en-US" sz="2400" b="1" dirty="0" smtClean="0"/>
              <a:t>    WTSC Issues page: </a:t>
            </a:r>
            <a:r>
              <a:rPr lang="en-US" sz="2400" dirty="0" smtClean="0">
                <a:hlinkClick r:id="rId3"/>
              </a:rPr>
              <a:t>http://www.atis.org/0160/issues.asp</a:t>
            </a:r>
            <a:endParaRPr lang="en-US" sz="2400" dirty="0" smtClean="0"/>
          </a:p>
        </p:txBody>
      </p:sp>
      <p:sp>
        <p:nvSpPr>
          <p:cNvPr id="4" name="Rectangle 6"/>
          <p:cNvSpPr>
            <a:spLocks noGrp="1" noChangeArrowheads="1"/>
          </p:cNvSpPr>
          <p:nvPr>
            <p:ph type="sldNum" sz="quarter" idx="10"/>
          </p:nvPr>
        </p:nvSpPr>
        <p:spPr>
          <a:prstGeom prst="rect">
            <a:avLst/>
          </a:prstGeom>
          <a:ln/>
        </p:spPr>
        <p:txBody>
          <a:bodyPr/>
          <a:lstStyle/>
          <a:p>
            <a:pPr>
              <a:defRPr/>
            </a:pPr>
            <a:fld id="{7CB7DA71-AC34-4DBD-A9B5-9AE3CAB8EB3F}" type="slidenum">
              <a:rPr lang="en-US" altLang="zh-CN"/>
              <a:pPr>
                <a:defRPr/>
              </a:pPr>
              <a:t>16</a:t>
            </a:fld>
            <a:endParaRPr lang="en-US" altLang="zh-CN"/>
          </a:p>
        </p:txBody>
      </p:sp>
    </p:spTree>
    <p:extLst>
      <p:ext uri="{BB962C8B-B14F-4D97-AF65-F5344CB8AC3E}">
        <p14:creationId xmlns:p14="http://schemas.microsoft.com/office/powerpoint/2010/main" xmlns="" val="3967669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0266"/>
            <a:ext cx="9144000" cy="1143000"/>
          </a:xfrm>
        </p:spPr>
        <p:txBody>
          <a:bodyPr/>
          <a:lstStyle/>
          <a:p>
            <a:r>
              <a:rPr lang="en-US" altLang="zh-CN" dirty="0"/>
              <a:t>Highlight of Current Activities (1</a:t>
            </a:r>
            <a:r>
              <a:rPr lang="en-US" altLang="zh-CN" dirty="0" smtClean="0"/>
              <a:t>)</a:t>
            </a:r>
            <a:endParaRPr lang="en-US" dirty="0"/>
          </a:p>
        </p:txBody>
      </p:sp>
      <p:sp>
        <p:nvSpPr>
          <p:cNvPr id="3" name="Content Placeholder 2"/>
          <p:cNvSpPr>
            <a:spLocks noGrp="1"/>
          </p:cNvSpPr>
          <p:nvPr>
            <p:ph idx="1"/>
          </p:nvPr>
        </p:nvSpPr>
        <p:spPr>
          <a:xfrm>
            <a:off x="468313" y="1372394"/>
            <a:ext cx="8229600" cy="5257006"/>
          </a:xfrm>
        </p:spPr>
        <p:txBody>
          <a:bodyPr/>
          <a:lstStyle/>
          <a:p>
            <a:pPr marL="0" indent="0" eaLnBrk="0" hangingPunct="0">
              <a:lnSpc>
                <a:spcPct val="85000"/>
              </a:lnSpc>
              <a:buClr>
                <a:schemeClr val="folHlink"/>
              </a:buClr>
              <a:buNone/>
            </a:pPr>
            <a:r>
              <a:rPr lang="en-US" b="1" i="1" dirty="0" err="1" smtClean="0"/>
              <a:t>Wireline</a:t>
            </a:r>
            <a:r>
              <a:rPr lang="en-US" b="1" i="1" dirty="0" smtClean="0"/>
              <a:t> </a:t>
            </a:r>
            <a:r>
              <a:rPr lang="en-US" b="1" i="1" dirty="0"/>
              <a:t>VoIP and Broadband Focus </a:t>
            </a:r>
            <a:r>
              <a:rPr lang="en-US" b="1" i="1" dirty="0" smtClean="0"/>
              <a:t>– ATIS </a:t>
            </a:r>
            <a:r>
              <a:rPr lang="en-US" b="1" i="1" dirty="0"/>
              <a:t>PTSC LAES* Subcommittee</a:t>
            </a:r>
          </a:p>
          <a:p>
            <a:pPr eaLnBrk="0" hangingPunct="0">
              <a:lnSpc>
                <a:spcPct val="85000"/>
              </a:lnSpc>
              <a:buFont typeface="Arial" pitchFamily="34" charset="0"/>
              <a:buChar char="•"/>
            </a:pPr>
            <a:r>
              <a:rPr lang="en-US" sz="2800" dirty="0"/>
              <a:t>Currently focusing on:</a:t>
            </a:r>
          </a:p>
          <a:p>
            <a:pPr lvl="1" eaLnBrk="0" hangingPunct="0">
              <a:lnSpc>
                <a:spcPct val="85000"/>
              </a:lnSpc>
              <a:buFont typeface="Arial" pitchFamily="34" charset="0"/>
              <a:buChar char="•"/>
            </a:pPr>
            <a:r>
              <a:rPr lang="en-US" dirty="0"/>
              <a:t>Additions/changes to Lawfully Authorized Electronic Surveillance (LAES) standards for:</a:t>
            </a:r>
          </a:p>
          <a:p>
            <a:pPr lvl="2" eaLnBrk="0" hangingPunct="0">
              <a:lnSpc>
                <a:spcPct val="85000"/>
              </a:lnSpc>
              <a:buFont typeface="Arial" pitchFamily="34" charset="0"/>
              <a:buChar char="•"/>
            </a:pPr>
            <a:r>
              <a:rPr lang="en-US" sz="2800" dirty="0"/>
              <a:t>VoIP </a:t>
            </a:r>
            <a:r>
              <a:rPr lang="en-US" sz="2800" dirty="0" smtClean="0"/>
              <a:t>(Version 3 consolidation in progress)</a:t>
            </a:r>
            <a:endParaRPr lang="en-US" sz="2800" dirty="0"/>
          </a:p>
          <a:p>
            <a:pPr lvl="2" eaLnBrk="0" hangingPunct="0">
              <a:lnSpc>
                <a:spcPct val="85000"/>
              </a:lnSpc>
              <a:buFont typeface="Arial" pitchFamily="34" charset="0"/>
              <a:buChar char="•"/>
            </a:pPr>
            <a:r>
              <a:rPr lang="en-US" sz="2800" dirty="0"/>
              <a:t>Internet Access and Services (IAS, </a:t>
            </a:r>
            <a:r>
              <a:rPr lang="en-US" sz="2800" dirty="0" smtClean="0"/>
              <a:t>Broadband – Byte Count Notification)</a:t>
            </a:r>
            <a:endParaRPr lang="en-US" sz="2800" dirty="0"/>
          </a:p>
          <a:p>
            <a:pPr lvl="1" eaLnBrk="0" hangingPunct="0">
              <a:lnSpc>
                <a:spcPct val="85000"/>
              </a:lnSpc>
              <a:buFont typeface="Arial" pitchFamily="34" charset="0"/>
              <a:buChar char="•"/>
            </a:pPr>
            <a:r>
              <a:rPr lang="en-US" dirty="0"/>
              <a:t>Advanced VoIP Conferencing </a:t>
            </a:r>
            <a:r>
              <a:rPr lang="en-US" dirty="0" smtClean="0"/>
              <a:t>Services</a:t>
            </a:r>
            <a:endParaRPr lang="en-US" dirty="0"/>
          </a:p>
          <a:p>
            <a:pPr>
              <a:buFont typeface="Arial" pitchFamily="34" charset="0"/>
              <a:buChar char="•"/>
            </a:pPr>
            <a:endParaRPr lang="en-US" dirty="0"/>
          </a:p>
        </p:txBody>
      </p:sp>
      <p:sp>
        <p:nvSpPr>
          <p:cNvPr id="5" name="Rectangle 6"/>
          <p:cNvSpPr>
            <a:spLocks noGrp="1" noChangeArrowheads="1"/>
          </p:cNvSpPr>
          <p:nvPr>
            <p:ph type="sldNum" sz="quarter" idx="10"/>
          </p:nvPr>
        </p:nvSpPr>
        <p:spPr>
          <a:prstGeom prst="rect">
            <a:avLst/>
          </a:prstGeom>
          <a:ln/>
        </p:spPr>
        <p:txBody>
          <a:bodyPr/>
          <a:lstStyle/>
          <a:p>
            <a:pPr>
              <a:defRPr/>
            </a:pPr>
            <a:fld id="{FC438515-7669-483B-8844-C3D0CE0825BD}" type="slidenum">
              <a:rPr lang="en-US" altLang="zh-CN"/>
              <a:pPr>
                <a:defRPr/>
              </a:pPr>
              <a:t>2</a:t>
            </a:fld>
            <a:endParaRPr lang="en-US" altLang="zh-CN"/>
          </a:p>
        </p:txBody>
      </p:sp>
      <p:sp>
        <p:nvSpPr>
          <p:cNvPr id="15362" name="Text Box 7"/>
          <p:cNvSpPr txBox="1">
            <a:spLocks noChangeArrowheads="1"/>
          </p:cNvSpPr>
          <p:nvPr/>
        </p:nvSpPr>
        <p:spPr bwMode="auto">
          <a:xfrm>
            <a:off x="914400" y="5562600"/>
            <a:ext cx="7056437" cy="581025"/>
          </a:xfrm>
          <a:prstGeom prst="rect">
            <a:avLst/>
          </a:prstGeom>
          <a:noFill/>
          <a:ln w="9525">
            <a:noFill/>
            <a:miter lim="800000"/>
            <a:headEnd/>
            <a:tailEnd/>
          </a:ln>
        </p:spPr>
        <p:txBody>
          <a:bodyPr>
            <a:spAutoFit/>
          </a:bodyPr>
          <a:lstStyle/>
          <a:p>
            <a:pPr algn="ctr" eaLnBrk="0" hangingPunct="0">
              <a:spcBef>
                <a:spcPct val="50000"/>
              </a:spcBef>
            </a:pPr>
            <a:r>
              <a:rPr lang="en-US" sz="1600" i="1" dirty="0">
                <a:latin typeface="Verdana" pitchFamily="34" charset="0"/>
              </a:rPr>
              <a:t>*ATIS’ Packet Technologies and Systems Committee Lawfully Authorized Electronic Surveillance (PTSC LAES) Subcommittee</a:t>
            </a:r>
          </a:p>
        </p:txBody>
      </p:sp>
    </p:spTree>
    <p:extLst>
      <p:ext uri="{BB962C8B-B14F-4D97-AF65-F5344CB8AC3E}">
        <p14:creationId xmlns:p14="http://schemas.microsoft.com/office/powerpoint/2010/main" xmlns="" val="606954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altLang="zh-CN" dirty="0"/>
              <a:t>Highlight of Current Activities </a:t>
            </a:r>
            <a:r>
              <a:rPr lang="en-US" altLang="zh-CN" dirty="0" smtClean="0"/>
              <a:t>(2)</a:t>
            </a:r>
            <a:endParaRPr lang="en-US" dirty="0"/>
          </a:p>
        </p:txBody>
      </p:sp>
      <p:sp>
        <p:nvSpPr>
          <p:cNvPr id="3" name="Content Placeholder 2"/>
          <p:cNvSpPr>
            <a:spLocks noGrp="1"/>
          </p:cNvSpPr>
          <p:nvPr>
            <p:ph idx="1"/>
          </p:nvPr>
        </p:nvSpPr>
        <p:spPr>
          <a:xfrm>
            <a:off x="468313" y="1353344"/>
            <a:ext cx="8229600" cy="4742656"/>
          </a:xfrm>
        </p:spPr>
        <p:txBody>
          <a:bodyPr>
            <a:normAutofit fontScale="92500" lnSpcReduction="20000"/>
          </a:bodyPr>
          <a:lstStyle/>
          <a:p>
            <a:pPr marL="0" indent="0" eaLnBrk="0" hangingPunct="0">
              <a:lnSpc>
                <a:spcPct val="95000"/>
              </a:lnSpc>
              <a:buClr>
                <a:schemeClr val="folHlink"/>
              </a:buClr>
              <a:buNone/>
            </a:pPr>
            <a:r>
              <a:rPr lang="en-US" b="1" i="1" dirty="0" smtClean="0"/>
              <a:t>Wireless/GSM-Evolved </a:t>
            </a:r>
            <a:r>
              <a:rPr lang="en-US" b="1" i="1" dirty="0"/>
              <a:t>Focus – </a:t>
            </a:r>
            <a:br>
              <a:rPr lang="en-US" b="1" i="1" dirty="0"/>
            </a:br>
            <a:r>
              <a:rPr lang="en-US" b="1" i="1" dirty="0"/>
              <a:t>ATIS WTSC LI* Subcommittee</a:t>
            </a:r>
          </a:p>
          <a:p>
            <a:pPr eaLnBrk="0" hangingPunct="0">
              <a:lnSpc>
                <a:spcPct val="95000"/>
              </a:lnSpc>
              <a:buFont typeface="Arial" pitchFamily="34" charset="0"/>
              <a:buChar char="•"/>
            </a:pPr>
            <a:r>
              <a:rPr lang="en-US" sz="2600" dirty="0"/>
              <a:t>Currently focusing on:</a:t>
            </a:r>
          </a:p>
          <a:p>
            <a:pPr lvl="1" eaLnBrk="0" hangingPunct="0">
              <a:lnSpc>
                <a:spcPct val="95000"/>
              </a:lnSpc>
              <a:buFont typeface="Arial" pitchFamily="34" charset="0"/>
              <a:buChar char="•"/>
            </a:pPr>
            <a:r>
              <a:rPr lang="en-US" sz="2600" dirty="0"/>
              <a:t>Standards for LI for Push-to-Talk over Cellular (</a:t>
            </a:r>
            <a:r>
              <a:rPr lang="en-US" sz="2600" dirty="0" err="1"/>
              <a:t>PoC</a:t>
            </a:r>
            <a:r>
              <a:rPr lang="en-US" sz="2600" dirty="0"/>
              <a:t>)</a:t>
            </a:r>
          </a:p>
          <a:p>
            <a:pPr lvl="1" eaLnBrk="0" hangingPunct="0">
              <a:lnSpc>
                <a:spcPct val="95000"/>
              </a:lnSpc>
              <a:buFont typeface="Arial" pitchFamily="34" charset="0"/>
              <a:buChar char="•"/>
            </a:pPr>
            <a:r>
              <a:rPr lang="en-US" sz="2600" dirty="0"/>
              <a:t>Advanced VoIP Conferencing </a:t>
            </a:r>
            <a:r>
              <a:rPr lang="en-US" sz="2600" dirty="0" smtClean="0"/>
              <a:t>Services (PTSC near completion as base)</a:t>
            </a:r>
            <a:endParaRPr lang="en-US" sz="2600" dirty="0"/>
          </a:p>
          <a:p>
            <a:pPr lvl="1" eaLnBrk="0" hangingPunct="0">
              <a:lnSpc>
                <a:spcPct val="95000"/>
              </a:lnSpc>
              <a:buFont typeface="Arial" pitchFamily="34" charset="0"/>
              <a:buChar char="•"/>
            </a:pPr>
            <a:r>
              <a:rPr lang="en-US" sz="2600" dirty="0"/>
              <a:t>Canadian-Specific Location </a:t>
            </a:r>
            <a:r>
              <a:rPr lang="en-US" sz="2600" dirty="0" smtClean="0"/>
              <a:t>Reporting Requirements </a:t>
            </a:r>
            <a:r>
              <a:rPr lang="en-US" sz="2600" dirty="0"/>
              <a:t>for </a:t>
            </a:r>
            <a:r>
              <a:rPr lang="en-US" sz="2600" dirty="0" smtClean="0"/>
              <a:t>LAES (Completed) </a:t>
            </a:r>
            <a:endParaRPr lang="en-US" sz="2600" dirty="0"/>
          </a:p>
          <a:p>
            <a:pPr lvl="1" eaLnBrk="0" hangingPunct="0">
              <a:lnSpc>
                <a:spcPct val="95000"/>
              </a:lnSpc>
              <a:buFont typeface="Arial" pitchFamily="34" charset="0"/>
              <a:buChar char="•"/>
            </a:pPr>
            <a:r>
              <a:rPr lang="en-US" sz="2600" dirty="0"/>
              <a:t>Delta documents to 3GPP LI Specifications to support specific USA/Canadian </a:t>
            </a:r>
            <a:r>
              <a:rPr lang="en-US" sz="2600" dirty="0" smtClean="0"/>
              <a:t>Requirements (</a:t>
            </a:r>
            <a:r>
              <a:rPr lang="en-US" sz="2400" dirty="0" smtClean="0"/>
              <a:t>LAES for 3GPP IMS-based VoIP and other Multimedia Services Completed)</a:t>
            </a:r>
            <a:endParaRPr lang="en-US" sz="2600" dirty="0" smtClean="0"/>
          </a:p>
          <a:p>
            <a:pPr lvl="1" eaLnBrk="0" hangingPunct="0">
              <a:lnSpc>
                <a:spcPct val="95000"/>
              </a:lnSpc>
              <a:buFont typeface="Arial" pitchFamily="34" charset="0"/>
              <a:buChar char="•"/>
            </a:pPr>
            <a:r>
              <a:rPr lang="en-US" sz="2400" dirty="0" smtClean="0"/>
              <a:t>In 3GPP:  H(e)NB, CAT/CRS, Dynamic Triggering, Media Plane Security, IMS Conferencing, SR-VCC.</a:t>
            </a:r>
          </a:p>
          <a:p>
            <a:pPr lvl="1" eaLnBrk="0" hangingPunct="0">
              <a:lnSpc>
                <a:spcPct val="95000"/>
              </a:lnSpc>
              <a:buFont typeface="Arial" pitchFamily="34" charset="0"/>
              <a:buChar char="•"/>
            </a:pPr>
            <a:endParaRPr lang="en-US" sz="2600" dirty="0"/>
          </a:p>
          <a:p>
            <a:pPr>
              <a:buFont typeface="Arial" pitchFamily="34" charset="0"/>
              <a:buChar char="•"/>
            </a:pPr>
            <a:endParaRPr lang="en-US" dirty="0"/>
          </a:p>
        </p:txBody>
      </p:sp>
      <p:sp>
        <p:nvSpPr>
          <p:cNvPr id="5" name="Rectangle 6"/>
          <p:cNvSpPr>
            <a:spLocks noGrp="1" noChangeArrowheads="1"/>
          </p:cNvSpPr>
          <p:nvPr>
            <p:ph type="sldNum" sz="quarter" idx="10"/>
          </p:nvPr>
        </p:nvSpPr>
        <p:spPr>
          <a:prstGeom prst="rect">
            <a:avLst/>
          </a:prstGeom>
          <a:ln/>
        </p:spPr>
        <p:txBody>
          <a:bodyPr/>
          <a:lstStyle/>
          <a:p>
            <a:pPr>
              <a:defRPr/>
            </a:pPr>
            <a:fld id="{9B135C3D-C67E-4893-A4F1-BB717DE93ACD}" type="slidenum">
              <a:rPr lang="en-US" altLang="zh-CN"/>
              <a:pPr>
                <a:defRPr/>
              </a:pPr>
              <a:t>3</a:t>
            </a:fld>
            <a:endParaRPr lang="en-US" altLang="zh-CN" dirty="0"/>
          </a:p>
        </p:txBody>
      </p:sp>
      <p:sp>
        <p:nvSpPr>
          <p:cNvPr id="16386" name="Text Box 6"/>
          <p:cNvSpPr txBox="1">
            <a:spLocks noChangeArrowheads="1"/>
          </p:cNvSpPr>
          <p:nvPr/>
        </p:nvSpPr>
        <p:spPr bwMode="auto">
          <a:xfrm>
            <a:off x="990600" y="5791200"/>
            <a:ext cx="7056438" cy="581025"/>
          </a:xfrm>
          <a:prstGeom prst="rect">
            <a:avLst/>
          </a:prstGeom>
          <a:noFill/>
          <a:ln w="9525">
            <a:noFill/>
            <a:miter lim="800000"/>
            <a:headEnd/>
            <a:tailEnd/>
          </a:ln>
        </p:spPr>
        <p:txBody>
          <a:bodyPr>
            <a:spAutoFit/>
          </a:bodyPr>
          <a:lstStyle/>
          <a:p>
            <a:pPr algn="ctr" eaLnBrk="0" hangingPunct="0">
              <a:spcBef>
                <a:spcPct val="50000"/>
              </a:spcBef>
            </a:pPr>
            <a:r>
              <a:rPr lang="en-US" sz="1600" i="1" dirty="0">
                <a:latin typeface="Verdana" pitchFamily="34" charset="0"/>
              </a:rPr>
              <a:t>*ATIS’ Wireless Technologies and Systems Committee Lawful Intercept (WTSC LI) Subcommittee</a:t>
            </a:r>
          </a:p>
        </p:txBody>
      </p:sp>
    </p:spTree>
    <p:extLst>
      <p:ext uri="{BB962C8B-B14F-4D97-AF65-F5344CB8AC3E}">
        <p14:creationId xmlns:p14="http://schemas.microsoft.com/office/powerpoint/2010/main" xmlns="" val="1267619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a:t>Strategic </a:t>
            </a:r>
            <a:r>
              <a:rPr lang="en-US" altLang="zh-CN" dirty="0" smtClean="0"/>
              <a:t>Direction</a:t>
            </a:r>
            <a:endParaRPr lang="en-US" dirty="0"/>
          </a:p>
        </p:txBody>
      </p:sp>
      <p:sp>
        <p:nvSpPr>
          <p:cNvPr id="5" name="Content Placeholder 4"/>
          <p:cNvSpPr>
            <a:spLocks noGrp="1"/>
          </p:cNvSpPr>
          <p:nvPr>
            <p:ph idx="1"/>
          </p:nvPr>
        </p:nvSpPr>
        <p:spPr>
          <a:xfrm>
            <a:off x="533400" y="990600"/>
            <a:ext cx="8229600" cy="5257006"/>
          </a:xfrm>
        </p:spPr>
        <p:txBody>
          <a:bodyPr>
            <a:normAutofit fontScale="92500" lnSpcReduction="10000"/>
          </a:bodyPr>
          <a:lstStyle/>
          <a:p>
            <a:pPr eaLnBrk="0" hangingPunct="0">
              <a:buFont typeface="Arial" pitchFamily="34" charset="0"/>
              <a:buChar char="•"/>
            </a:pPr>
            <a:r>
              <a:rPr lang="en-US" dirty="0" smtClean="0"/>
              <a:t>Focus on regional (North American) needs of LI/LAES</a:t>
            </a:r>
          </a:p>
          <a:p>
            <a:pPr eaLnBrk="0" hangingPunct="0">
              <a:buFont typeface="Arial" pitchFamily="34" charset="0"/>
              <a:buChar char="•"/>
            </a:pPr>
            <a:r>
              <a:rPr lang="en-US" dirty="0" smtClean="0"/>
              <a:t>Work within, and in response to, legal </a:t>
            </a:r>
            <a:r>
              <a:rPr lang="en-US" dirty="0"/>
              <a:t>and regulatory framework (per USA CALEA law and related FCC regulations, and Canadian regulations</a:t>
            </a:r>
            <a:r>
              <a:rPr lang="en-US" dirty="0" smtClean="0"/>
              <a:t>)</a:t>
            </a:r>
            <a:endParaRPr lang="en-US" dirty="0"/>
          </a:p>
          <a:p>
            <a:pPr eaLnBrk="0" hangingPunct="0">
              <a:buFont typeface="Arial" pitchFamily="34" charset="0"/>
              <a:buChar char="•"/>
            </a:pPr>
            <a:r>
              <a:rPr lang="en-US" dirty="0"/>
              <a:t>Work proactively to support law enforcement’s needs (per reasonable changes and direction)</a:t>
            </a:r>
          </a:p>
          <a:p>
            <a:pPr eaLnBrk="0" hangingPunct="0">
              <a:buFont typeface="Arial" pitchFamily="34" charset="0"/>
              <a:buChar char="•"/>
            </a:pPr>
            <a:r>
              <a:rPr lang="en-US" dirty="0" smtClean="0"/>
              <a:t>Coordinate/collaborate </a:t>
            </a:r>
            <a:r>
              <a:rPr lang="en-US" dirty="0"/>
              <a:t>with other organizations where appropriate (e.g., TIA) </a:t>
            </a:r>
          </a:p>
        </p:txBody>
      </p:sp>
      <p:sp>
        <p:nvSpPr>
          <p:cNvPr id="4" name="Rectangle 6"/>
          <p:cNvSpPr>
            <a:spLocks noGrp="1" noChangeArrowheads="1"/>
          </p:cNvSpPr>
          <p:nvPr>
            <p:ph type="sldNum" sz="quarter" idx="10"/>
          </p:nvPr>
        </p:nvSpPr>
        <p:spPr>
          <a:prstGeom prst="rect">
            <a:avLst/>
          </a:prstGeom>
          <a:ln/>
        </p:spPr>
        <p:txBody>
          <a:bodyPr/>
          <a:lstStyle/>
          <a:p>
            <a:pPr>
              <a:defRPr/>
            </a:pPr>
            <a:fld id="{ADC415E9-E8FB-40BF-B438-4072B44FF086}" type="slidenum">
              <a:rPr lang="en-US" altLang="zh-CN"/>
              <a:pPr>
                <a:defRPr/>
              </a:pPr>
              <a:t>4</a:t>
            </a:fld>
            <a:endParaRPr lang="en-US" altLang="zh-CN"/>
          </a:p>
        </p:txBody>
      </p:sp>
    </p:spTree>
    <p:extLst>
      <p:ext uri="{BB962C8B-B14F-4D97-AF65-F5344CB8AC3E}">
        <p14:creationId xmlns:p14="http://schemas.microsoft.com/office/powerpoint/2010/main" xmlns="" val="1059109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Challenges</a:t>
            </a:r>
            <a:endParaRPr lang="en-US" dirty="0"/>
          </a:p>
        </p:txBody>
      </p:sp>
      <p:sp>
        <p:nvSpPr>
          <p:cNvPr id="5" name="Content Placeholder 4"/>
          <p:cNvSpPr>
            <a:spLocks noGrp="1"/>
          </p:cNvSpPr>
          <p:nvPr>
            <p:ph idx="1"/>
          </p:nvPr>
        </p:nvSpPr>
        <p:spPr/>
        <p:txBody>
          <a:bodyPr/>
          <a:lstStyle/>
          <a:p>
            <a:pPr eaLnBrk="0" hangingPunct="0">
              <a:lnSpc>
                <a:spcPct val="95000"/>
              </a:lnSpc>
              <a:buFont typeface="Arial" pitchFamily="34" charset="0"/>
              <a:buChar char="•"/>
            </a:pPr>
            <a:r>
              <a:rPr lang="en-US" sz="2400" dirty="0"/>
              <a:t>Working at the nexus where law, regulation, technology, and standards come together</a:t>
            </a:r>
          </a:p>
          <a:p>
            <a:pPr eaLnBrk="0" hangingPunct="0">
              <a:lnSpc>
                <a:spcPct val="95000"/>
              </a:lnSpc>
              <a:buFont typeface="Arial" pitchFamily="34" charset="0"/>
              <a:buChar char="•"/>
            </a:pPr>
            <a:r>
              <a:rPr lang="en-US" sz="2400" dirty="0"/>
              <a:t>Delivering standards to satisfy aggressive regulatory mandate target dates such that reliable implementations can be deployed (per target dates)</a:t>
            </a:r>
          </a:p>
          <a:p>
            <a:pPr eaLnBrk="0" hangingPunct="0">
              <a:lnSpc>
                <a:spcPct val="95000"/>
              </a:lnSpc>
              <a:buFont typeface="Arial" pitchFamily="34" charset="0"/>
              <a:buChar char="•"/>
            </a:pPr>
            <a:r>
              <a:rPr lang="en-US" sz="2400" dirty="0"/>
              <a:t>Determining what is “reasonable” to proactively support law enforcement’s needs (while not crossing the line of interpreting law or regulation)</a:t>
            </a:r>
          </a:p>
          <a:p>
            <a:pPr eaLnBrk="0" hangingPunct="0">
              <a:lnSpc>
                <a:spcPct val="95000"/>
              </a:lnSpc>
              <a:buFont typeface="Arial" pitchFamily="34" charset="0"/>
              <a:buChar char="•"/>
            </a:pPr>
            <a:r>
              <a:rPr lang="en-US" sz="2400" dirty="0"/>
              <a:t>Change management of LI/LAES standards, e.g.:</a:t>
            </a:r>
          </a:p>
          <a:p>
            <a:pPr lvl="1" eaLnBrk="0" hangingPunct="0">
              <a:lnSpc>
                <a:spcPct val="95000"/>
              </a:lnSpc>
              <a:buFont typeface="Arial" pitchFamily="34" charset="0"/>
              <a:buChar char="•"/>
            </a:pPr>
            <a:r>
              <a:rPr lang="en-US" sz="2400" dirty="0"/>
              <a:t>Separating implementation guidelines from necessary changes to </a:t>
            </a:r>
            <a:r>
              <a:rPr lang="en-US" sz="2400" dirty="0" smtClean="0"/>
              <a:t>safe-harbor standards</a:t>
            </a:r>
            <a:endParaRPr lang="en-US" sz="2400" dirty="0"/>
          </a:p>
          <a:p>
            <a:pPr lvl="1" eaLnBrk="0" hangingPunct="0">
              <a:lnSpc>
                <a:spcPct val="95000"/>
              </a:lnSpc>
              <a:buFont typeface="Arial" pitchFamily="34" charset="0"/>
              <a:buChar char="•"/>
            </a:pPr>
            <a:r>
              <a:rPr lang="en-US" sz="2400" dirty="0"/>
              <a:t>FCC petition process</a:t>
            </a:r>
          </a:p>
          <a:p>
            <a:pPr>
              <a:buFont typeface="Arial" pitchFamily="34" charset="0"/>
              <a:buChar char="•"/>
            </a:pPr>
            <a:endParaRPr lang="en-US" dirty="0"/>
          </a:p>
        </p:txBody>
      </p:sp>
      <p:sp>
        <p:nvSpPr>
          <p:cNvPr id="4" name="Rectangle 6"/>
          <p:cNvSpPr>
            <a:spLocks noGrp="1" noChangeArrowheads="1"/>
          </p:cNvSpPr>
          <p:nvPr>
            <p:ph type="sldNum" sz="quarter" idx="10"/>
          </p:nvPr>
        </p:nvSpPr>
        <p:spPr>
          <a:prstGeom prst="rect">
            <a:avLst/>
          </a:prstGeom>
          <a:ln/>
        </p:spPr>
        <p:txBody>
          <a:bodyPr/>
          <a:lstStyle/>
          <a:p>
            <a:pPr>
              <a:defRPr/>
            </a:pPr>
            <a:fld id="{DFAED813-8189-4CC0-8EBC-976B235DB363}" type="slidenum">
              <a:rPr lang="en-US" altLang="zh-CN"/>
              <a:pPr>
                <a:defRPr/>
              </a:pPr>
              <a:t>5</a:t>
            </a:fld>
            <a:endParaRPr lang="en-US" altLang="zh-CN"/>
          </a:p>
        </p:txBody>
      </p:sp>
    </p:spTree>
    <p:extLst>
      <p:ext uri="{BB962C8B-B14F-4D97-AF65-F5344CB8AC3E}">
        <p14:creationId xmlns:p14="http://schemas.microsoft.com/office/powerpoint/2010/main" xmlns="" val="1728554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a:t>Next </a:t>
            </a:r>
            <a:r>
              <a:rPr lang="en-US" altLang="zh-CN" dirty="0" smtClean="0"/>
              <a:t>Steps/Actions</a:t>
            </a:r>
            <a:endParaRPr lang="en-US" dirty="0"/>
          </a:p>
        </p:txBody>
      </p:sp>
      <p:sp>
        <p:nvSpPr>
          <p:cNvPr id="5" name="Content Placeholder 4"/>
          <p:cNvSpPr>
            <a:spLocks noGrp="1"/>
          </p:cNvSpPr>
          <p:nvPr>
            <p:ph idx="1"/>
          </p:nvPr>
        </p:nvSpPr>
        <p:spPr/>
        <p:txBody>
          <a:bodyPr/>
          <a:lstStyle/>
          <a:p>
            <a:pPr eaLnBrk="0" hangingPunct="0">
              <a:lnSpc>
                <a:spcPct val="90000"/>
              </a:lnSpc>
              <a:buFont typeface="Arial" pitchFamily="34" charset="0"/>
              <a:buChar char="•"/>
            </a:pPr>
            <a:r>
              <a:rPr lang="en-US" dirty="0"/>
              <a:t>Complete currently defined work program</a:t>
            </a:r>
          </a:p>
          <a:p>
            <a:pPr eaLnBrk="0" hangingPunct="0">
              <a:lnSpc>
                <a:spcPct val="90000"/>
              </a:lnSpc>
              <a:buFont typeface="Arial" pitchFamily="34" charset="0"/>
              <a:buChar char="•"/>
            </a:pPr>
            <a:r>
              <a:rPr lang="en-US" dirty="0"/>
              <a:t>Continue appropriate changes to current standards suite</a:t>
            </a:r>
          </a:p>
          <a:p>
            <a:pPr eaLnBrk="0" hangingPunct="0">
              <a:lnSpc>
                <a:spcPct val="90000"/>
              </a:lnSpc>
              <a:buFont typeface="Arial" pitchFamily="34" charset="0"/>
              <a:buChar char="•"/>
            </a:pPr>
            <a:r>
              <a:rPr lang="en-US" dirty="0"/>
              <a:t>Respond (at appropriate time) to the expectation of more information from FCC regarding J-STD-025B and possibly other NGN related LI/LAES standards</a:t>
            </a:r>
          </a:p>
          <a:p>
            <a:pPr eaLnBrk="0" hangingPunct="0">
              <a:lnSpc>
                <a:spcPct val="90000"/>
              </a:lnSpc>
              <a:buFont typeface="Arial" pitchFamily="34" charset="0"/>
              <a:buChar char="•"/>
            </a:pPr>
            <a:r>
              <a:rPr lang="en-US" dirty="0"/>
              <a:t>Continue with cross-organizational coordination and </a:t>
            </a:r>
            <a:r>
              <a:rPr lang="en-US" dirty="0" smtClean="0"/>
              <a:t>collaboration</a:t>
            </a:r>
            <a:endParaRPr lang="en-US" dirty="0"/>
          </a:p>
        </p:txBody>
      </p:sp>
      <p:sp>
        <p:nvSpPr>
          <p:cNvPr id="4" name="Rectangle 6"/>
          <p:cNvSpPr>
            <a:spLocks noGrp="1" noChangeArrowheads="1"/>
          </p:cNvSpPr>
          <p:nvPr>
            <p:ph type="sldNum" sz="quarter" idx="10"/>
          </p:nvPr>
        </p:nvSpPr>
        <p:spPr>
          <a:prstGeom prst="rect">
            <a:avLst/>
          </a:prstGeom>
          <a:ln/>
        </p:spPr>
        <p:txBody>
          <a:bodyPr/>
          <a:lstStyle/>
          <a:p>
            <a:pPr>
              <a:defRPr/>
            </a:pPr>
            <a:fld id="{F95717E5-929C-445E-B598-89FB3E727E60}" type="slidenum">
              <a:rPr lang="en-US" altLang="zh-CN"/>
              <a:pPr>
                <a:defRPr/>
              </a:pPr>
              <a:t>6</a:t>
            </a:fld>
            <a:endParaRPr lang="en-US" altLang="zh-CN"/>
          </a:p>
        </p:txBody>
      </p:sp>
    </p:spTree>
    <p:extLst>
      <p:ext uri="{BB962C8B-B14F-4D97-AF65-F5344CB8AC3E}">
        <p14:creationId xmlns:p14="http://schemas.microsoft.com/office/powerpoint/2010/main" xmlns="" val="3709933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Proposed </a:t>
            </a:r>
            <a:r>
              <a:rPr lang="en-US" altLang="zh-CN" dirty="0" smtClean="0"/>
              <a:t>Resolution</a:t>
            </a:r>
            <a:endParaRPr lang="en-US" dirty="0"/>
          </a:p>
        </p:txBody>
      </p:sp>
      <p:sp>
        <p:nvSpPr>
          <p:cNvPr id="3" name="Content Placeholder 2"/>
          <p:cNvSpPr>
            <a:spLocks noGrp="1"/>
          </p:cNvSpPr>
          <p:nvPr>
            <p:ph idx="1"/>
          </p:nvPr>
        </p:nvSpPr>
        <p:spPr/>
        <p:txBody>
          <a:bodyPr/>
          <a:lstStyle/>
          <a:p>
            <a:r>
              <a:rPr lang="en-US" altLang="zh-CN" dirty="0"/>
              <a:t>No change proposed</a:t>
            </a:r>
            <a:r>
              <a:rPr lang="en-US" altLang="zh-CN" dirty="0" smtClean="0"/>
              <a:t>.</a:t>
            </a:r>
            <a:endParaRPr lang="en-US" altLang="zh-CN" dirty="0"/>
          </a:p>
        </p:txBody>
      </p:sp>
      <p:sp>
        <p:nvSpPr>
          <p:cNvPr id="4" name="Rectangle 6"/>
          <p:cNvSpPr>
            <a:spLocks noGrp="1" noChangeArrowheads="1"/>
          </p:cNvSpPr>
          <p:nvPr>
            <p:ph type="sldNum" sz="quarter" idx="10"/>
          </p:nvPr>
        </p:nvSpPr>
        <p:spPr>
          <a:prstGeom prst="rect">
            <a:avLst/>
          </a:prstGeom>
          <a:ln/>
        </p:spPr>
        <p:txBody>
          <a:bodyPr/>
          <a:lstStyle/>
          <a:p>
            <a:pPr>
              <a:defRPr/>
            </a:pPr>
            <a:fld id="{E357409A-3483-4011-8FBE-C7F54700F907}" type="slidenum">
              <a:rPr lang="en-US" altLang="zh-CN"/>
              <a:pPr>
                <a:defRPr/>
              </a:pPr>
              <a:t>7</a:t>
            </a:fld>
            <a:endParaRPr lang="en-US" altLang="zh-CN"/>
          </a:p>
        </p:txBody>
      </p:sp>
    </p:spTree>
    <p:extLst>
      <p:ext uri="{BB962C8B-B14F-4D97-AF65-F5344CB8AC3E}">
        <p14:creationId xmlns:p14="http://schemas.microsoft.com/office/powerpoint/2010/main" xmlns="" val="2117387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33600"/>
            <a:ext cx="9144000" cy="1143000"/>
          </a:xfrm>
        </p:spPr>
        <p:txBody>
          <a:bodyPr/>
          <a:lstStyle/>
          <a:p>
            <a:r>
              <a:rPr lang="en-US" altLang="zh-CN" dirty="0">
                <a:ea typeface="宋体" charset="-122"/>
              </a:rPr>
              <a:t>Supplementary </a:t>
            </a:r>
            <a:r>
              <a:rPr lang="en-US" altLang="zh-CN" dirty="0" smtClean="0">
                <a:ea typeface="宋体" charset="-122"/>
              </a:rPr>
              <a:t>Slides</a:t>
            </a:r>
            <a:endParaRPr lang="en-US" dirty="0"/>
          </a:p>
        </p:txBody>
      </p:sp>
      <p:sp>
        <p:nvSpPr>
          <p:cNvPr id="3" name="Rectangle 6"/>
          <p:cNvSpPr>
            <a:spLocks noGrp="1" noChangeArrowheads="1"/>
          </p:cNvSpPr>
          <p:nvPr>
            <p:ph type="sldNum" sz="quarter" idx="10"/>
          </p:nvPr>
        </p:nvSpPr>
        <p:spPr>
          <a:prstGeom prst="rect">
            <a:avLst/>
          </a:prstGeom>
          <a:ln/>
        </p:spPr>
        <p:txBody>
          <a:bodyPr/>
          <a:lstStyle/>
          <a:p>
            <a:pPr>
              <a:defRPr/>
            </a:pPr>
            <a:fld id="{46510D6F-DA5B-434C-8160-89DC29AA3C8C}" type="slidenum">
              <a:rPr lang="en-US" altLang="zh-CN"/>
              <a:pPr>
                <a:defRPr/>
              </a:pPr>
              <a:t>8</a:t>
            </a:fld>
            <a:endParaRPr lang="en-US" altLang="zh-CN"/>
          </a:p>
        </p:txBody>
      </p:sp>
    </p:spTree>
    <p:extLst>
      <p:ext uri="{BB962C8B-B14F-4D97-AF65-F5344CB8AC3E}">
        <p14:creationId xmlns:p14="http://schemas.microsoft.com/office/powerpoint/2010/main" xmlns="" val="2303833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altLang="en-US" dirty="0"/>
              <a:t>General Drivers for </a:t>
            </a:r>
            <a:r>
              <a:rPr lang="en-US" altLang="en-US" dirty="0" smtClean="0"/>
              <a:t>LI/LAES</a:t>
            </a:r>
            <a:endParaRPr lang="en-US" dirty="0"/>
          </a:p>
        </p:txBody>
      </p:sp>
      <p:sp>
        <p:nvSpPr>
          <p:cNvPr id="22529" name="内容占位符 2"/>
          <p:cNvSpPr>
            <a:spLocks noGrp="1"/>
          </p:cNvSpPr>
          <p:nvPr>
            <p:ph idx="1"/>
          </p:nvPr>
        </p:nvSpPr>
        <p:spPr>
          <a:xfrm>
            <a:off x="533400" y="1296194"/>
            <a:ext cx="8229600" cy="5257006"/>
          </a:xfrm>
        </p:spPr>
        <p:txBody>
          <a:bodyPr/>
          <a:lstStyle/>
          <a:p>
            <a:pPr>
              <a:buFont typeface="Wingdings" pitchFamily="2" charset="2"/>
              <a:buNone/>
            </a:pPr>
            <a:r>
              <a:rPr lang="en-US" sz="2400" dirty="0" smtClean="0"/>
              <a:t>Drivers:</a:t>
            </a:r>
          </a:p>
          <a:p>
            <a:r>
              <a:rPr lang="en-US" sz="2400" dirty="0" smtClean="0"/>
              <a:t>Stimulated by passage of the U.S. 1994 Communications Assistance for Law Enforcement Act (CALEA)</a:t>
            </a:r>
          </a:p>
          <a:p>
            <a:r>
              <a:rPr lang="en-US" sz="2400" dirty="0" smtClean="0"/>
              <a:t>FCC Mandates</a:t>
            </a:r>
          </a:p>
          <a:p>
            <a:r>
              <a:rPr lang="en-US" sz="2400" dirty="0" smtClean="0"/>
              <a:t>Law Enforcement and National Security needs</a:t>
            </a:r>
          </a:p>
          <a:p>
            <a:r>
              <a:rPr lang="en-US" sz="2400" dirty="0" smtClean="0"/>
              <a:t>“Safe Harbor”</a:t>
            </a:r>
          </a:p>
          <a:p>
            <a:pPr lvl="1"/>
            <a:r>
              <a:rPr lang="en-US" sz="2400" i="1" dirty="0" smtClean="0"/>
              <a:t>Something (as a statutory or regulatory provision) that provides protection (as from a penalty or liability).</a:t>
            </a:r>
            <a:r>
              <a:rPr lang="en-US" sz="2400" dirty="0" smtClean="0"/>
              <a:t>  From Merriam-Webster's Dictionary of Law © 2001.</a:t>
            </a:r>
          </a:p>
        </p:txBody>
      </p:sp>
      <p:sp>
        <p:nvSpPr>
          <p:cNvPr id="4" name="Rectangle 6"/>
          <p:cNvSpPr>
            <a:spLocks noGrp="1" noChangeArrowheads="1"/>
          </p:cNvSpPr>
          <p:nvPr>
            <p:ph type="sldNum" sz="quarter" idx="10"/>
          </p:nvPr>
        </p:nvSpPr>
        <p:spPr>
          <a:prstGeom prst="rect">
            <a:avLst/>
          </a:prstGeom>
          <a:ln/>
        </p:spPr>
        <p:txBody>
          <a:bodyPr/>
          <a:lstStyle/>
          <a:p>
            <a:pPr>
              <a:defRPr/>
            </a:pPr>
            <a:fld id="{F31B001D-FC27-4A5A-BA33-8774A35AF4EC}" type="slidenum">
              <a:rPr lang="en-US" altLang="zh-CN"/>
              <a:pPr>
                <a:defRPr/>
              </a:pPr>
              <a:t>9</a:t>
            </a:fld>
            <a:endParaRPr lang="en-US" altLang="zh-CN"/>
          </a:p>
        </p:txBody>
      </p:sp>
    </p:spTree>
    <p:extLst>
      <p:ext uri="{BB962C8B-B14F-4D97-AF65-F5344CB8AC3E}">
        <p14:creationId xmlns:p14="http://schemas.microsoft.com/office/powerpoint/2010/main" xmlns="" val="2739855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7774329-3976-4B43-86C5-5E0A5A91B4F2}"/>
</file>

<file path=customXml/itemProps2.xml><?xml version="1.0" encoding="utf-8"?>
<ds:datastoreItem xmlns:ds="http://schemas.openxmlformats.org/officeDocument/2006/customXml" ds:itemID="{3308E8B8-267B-42B1-8AB3-5E5F8AFB1425}"/>
</file>

<file path=customXml/itemProps3.xml><?xml version="1.0" encoding="utf-8"?>
<ds:datastoreItem xmlns:ds="http://schemas.openxmlformats.org/officeDocument/2006/customXml" ds:itemID="{77E56947-2B47-41BA-8D67-20E9219486AA}"/>
</file>

<file path=docProps/app.xml><?xml version="1.0" encoding="utf-8"?>
<Properties xmlns="http://schemas.openxmlformats.org/officeDocument/2006/extended-properties" xmlns:vt="http://schemas.openxmlformats.org/officeDocument/2006/docPropsVTypes">
  <Template>template</Template>
  <TotalTime>52</TotalTime>
  <Words>1207</Words>
  <Application>Microsoft Office PowerPoint</Application>
  <PresentationFormat>On-screen Show (4:3)</PresentationFormat>
  <Paragraphs>149</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template</vt:lpstr>
      <vt:lpstr>ATIS Lawful Intercept (LI/LAES) Standards Development</vt:lpstr>
      <vt:lpstr>Highlight of Current Activities (1)</vt:lpstr>
      <vt:lpstr>Highlight of Current Activities (2)</vt:lpstr>
      <vt:lpstr>Strategic Direction</vt:lpstr>
      <vt:lpstr>Challenges</vt:lpstr>
      <vt:lpstr>Next Steps/Actions</vt:lpstr>
      <vt:lpstr>Proposed Resolution</vt:lpstr>
      <vt:lpstr>Supplementary Slides</vt:lpstr>
      <vt:lpstr>General Drivers for LI/LAES</vt:lpstr>
      <vt:lpstr>PTSC Mission/Scope</vt:lpstr>
      <vt:lpstr>PTSC LAES Mission/Scope</vt:lpstr>
      <vt:lpstr>WTSC Mission/Scope</vt:lpstr>
      <vt:lpstr>WTSC LI Mission/Scope</vt:lpstr>
      <vt:lpstr>ATIS LI/LAES Standards</vt:lpstr>
      <vt:lpstr>PTSC LAES Issues (Work Items)</vt:lpstr>
      <vt:lpstr>WTSC LI Issues (Work Items)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ATIS Lawful Intercept (LI/LAES) Standards Development</dc:title>
  <dc:creator>Steve Barclay</dc:creator>
  <dc:description>GSC16-PLEN-66
26 October 2011</dc:description>
  <cp:lastModifiedBy>5378</cp:lastModifiedBy>
  <cp:revision>15</cp:revision>
  <dcterms:created xsi:type="dcterms:W3CDTF">2011-09-30T16:44:53Z</dcterms:created>
  <dcterms:modified xsi:type="dcterms:W3CDTF">2011-10-27T02:08:17Z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y fmtid="{D5CDD505-2E9C-101B-9397-08002B2CF9AE}" pid="3" name="Order">
    <vt:r8>26000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