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12.xml" ContentType="application/vnd.openxmlformats-officedocument.presentationml.slide+xml"/>
  <Override PartName="/ppt/slides/slide14.xml" ContentType="application/vnd.openxmlformats-officedocument.presentationml.slide+xml"/>
  <Override PartName="/ppt/slides/slide11.xml" ContentType="application/vnd.openxmlformats-officedocument.presentationml.slide+xml"/>
  <Override PartName="/ppt/slides/slide6.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7.xml" ContentType="application/vnd.openxmlformats-officedocument.presentationml.slide+xml"/>
  <Override PartName="/ppt/slides/slide5.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theme/theme2.xml" ContentType="application/vnd.openxmlformats-officedocument.theme+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256" r:id="rId2"/>
    <p:sldId id="258" r:id="rId3"/>
    <p:sldId id="279" r:id="rId4"/>
    <p:sldId id="280" r:id="rId5"/>
    <p:sldId id="278" r:id="rId6"/>
    <p:sldId id="260" r:id="rId7"/>
    <p:sldId id="261" r:id="rId8"/>
    <p:sldId id="262" r:id="rId9"/>
    <p:sldId id="263" r:id="rId10"/>
    <p:sldId id="264" r:id="rId11"/>
    <p:sldId id="259"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Lst>
  <p:sldSz cx="9144000" cy="6858000" type="screen4x3"/>
  <p:notesSz cx="6858000" cy="9144000"/>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9244D"/>
    <a:srgbClr val="C68803"/>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711" autoAdjust="0"/>
  </p:normalViewPr>
  <p:slideViewPr>
    <p:cSldViewPr>
      <p:cViewPr varScale="1">
        <p:scale>
          <a:sx n="66" d="100"/>
          <a:sy n="66" d="100"/>
        </p:scale>
        <p:origin x="-142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CA"/>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CA"/>
          </a:p>
        </p:txBody>
      </p:sp>
      <p:sp>
        <p:nvSpPr>
          <p:cNvPr id="41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xmlns="">
                <a:effectLst>
                  <a:outerShdw dist="35921" dir="2700000" algn="ctr" rotWithShape="0">
                    <a:srgbClr val="808080"/>
                  </a:outerShdw>
                </a:effectLst>
              </a14:hiddenEffects>
            </a:ext>
            <a:ext uri="{53640926-AAD7-44D8-BBD7-CCE9431645EC}">
              <a14:shadowObscured xmlns:a14="http://schemas.microsoft.com/office/drawing/2010/main" xmlns=""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CA" smtClean="0"/>
              <a:t>Click to edit Master text styles</a:t>
            </a:r>
          </a:p>
          <a:p>
            <a:pPr lvl="1"/>
            <a:r>
              <a:rPr lang="en-CA" smtClean="0"/>
              <a:t>Second level</a:t>
            </a:r>
          </a:p>
          <a:p>
            <a:pPr lvl="2"/>
            <a:r>
              <a:rPr lang="en-CA" smtClean="0"/>
              <a:t>Third level</a:t>
            </a:r>
          </a:p>
          <a:p>
            <a:pPr lvl="3"/>
            <a:r>
              <a:rPr lang="en-CA" smtClean="0"/>
              <a:t>Fourth level</a:t>
            </a:r>
          </a:p>
          <a:p>
            <a:pPr lvl="4"/>
            <a:r>
              <a:rPr lang="en-CA" smtClean="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CA"/>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5475B335-F0EB-407F-99A9-145F54997BC0}" type="slidenum">
              <a:rPr lang="en-CA"/>
              <a:pPr/>
              <a:t>‹#›</a:t>
            </a:fld>
            <a:endParaRPr lang="en-CA"/>
          </a:p>
        </p:txBody>
      </p:sp>
    </p:spTree>
    <p:extLst>
      <p:ext uri="{BB962C8B-B14F-4D97-AF65-F5344CB8AC3E}">
        <p14:creationId xmlns:p14="http://schemas.microsoft.com/office/powerpoint/2010/main" xmlns="" val="162315683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9E2FFEDE-AB75-4958-821F-31517B5DA63D}" type="slidenum">
              <a:rPr lang="en-US" sz="1200">
                <a:latin typeface="Verdana" pitchFamily="34" charset="0"/>
              </a:rPr>
              <a:pPr algn="r" eaLnBrk="0" hangingPunct="0"/>
              <a:t>12</a:t>
            </a:fld>
            <a:endParaRPr lang="en-US" sz="1200">
              <a:latin typeface="Verdana" pitchFamily="34" charset="0"/>
            </a:endParaRPr>
          </a:p>
        </p:txBody>
      </p:sp>
      <p:sp>
        <p:nvSpPr>
          <p:cNvPr id="13314"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3315"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346BAEC5-2897-42E4-A115-3525A4CEC44D}" type="slidenum">
              <a:rPr lang="en-US" sz="1200">
                <a:latin typeface="Verdana" pitchFamily="34" charset="0"/>
              </a:rPr>
              <a:pPr algn="r" eaLnBrk="0" hangingPunct="0"/>
              <a:t>13</a:t>
            </a:fld>
            <a:endParaRPr lang="en-US" sz="1200">
              <a:latin typeface="Verdana" pitchFamily="34" charset="0"/>
            </a:endParaRPr>
          </a:p>
        </p:txBody>
      </p:sp>
      <p:sp>
        <p:nvSpPr>
          <p:cNvPr id="15362"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5363"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70C7B2CC-618C-42B6-BCA3-79D9A1796490}" type="slidenum">
              <a:rPr lang="en-US" sz="1200">
                <a:latin typeface="Verdana" pitchFamily="34" charset="0"/>
              </a:rPr>
              <a:pPr algn="r" eaLnBrk="0" hangingPunct="0"/>
              <a:t>14</a:t>
            </a:fld>
            <a:endParaRPr lang="en-US" sz="1200">
              <a:latin typeface="Verdana" pitchFamily="34" charset="0"/>
            </a:endParaRPr>
          </a:p>
        </p:txBody>
      </p:sp>
      <p:sp>
        <p:nvSpPr>
          <p:cNvPr id="1741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17411"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txBox="1">
            <a:spLocks noGrp="1" noChangeArrowheads="1"/>
          </p:cNvSpPr>
          <p:nvPr/>
        </p:nvSpPr>
        <p:spPr bwMode="auto">
          <a:xfrm>
            <a:off x="3886200" y="8686800"/>
            <a:ext cx="2971800" cy="457200"/>
          </a:xfrm>
          <a:prstGeom prst="rect">
            <a:avLst/>
          </a:prstGeom>
          <a:noFill/>
          <a:ln w="9525">
            <a:noFill/>
            <a:miter lim="800000"/>
            <a:headEnd/>
            <a:tailEnd/>
          </a:ln>
        </p:spPr>
        <p:txBody>
          <a:bodyPr anchor="b"/>
          <a:lstStyle/>
          <a:p>
            <a:pPr algn="r" eaLnBrk="0" hangingPunct="0"/>
            <a:fld id="{482766BC-D3FC-45A0-A8EA-1AEE1C02722D}" type="slidenum">
              <a:rPr lang="en-US" sz="1200">
                <a:latin typeface="Verdana" pitchFamily="34" charset="0"/>
              </a:rPr>
              <a:pPr algn="r" eaLnBrk="0" hangingPunct="0"/>
              <a:t>18</a:t>
            </a:fld>
            <a:endParaRPr lang="en-US" sz="1200">
              <a:latin typeface="Verdana" pitchFamily="34" charset="0"/>
            </a:endParaRPr>
          </a:p>
        </p:txBody>
      </p:sp>
      <p:sp>
        <p:nvSpPr>
          <p:cNvPr id="22530" name="Rectangle 2"/>
          <p:cNvSpPr>
            <a:spLocks noGrp="1" noRot="1" noChangeAspect="1" noChangeArrowheads="1" noTextEdit="1"/>
          </p:cNvSpPr>
          <p:nvPr>
            <p:ph type="sldImg"/>
          </p:nvPr>
        </p:nvSpPr>
        <p:spPr bwMode="auto">
          <a:noFill/>
          <a:ln>
            <a:solidFill>
              <a:srgbClr val="000000"/>
            </a:solidFill>
            <a:miter lim="800000"/>
            <a:headEnd/>
            <a:tailEnd/>
          </a:ln>
        </p:spPr>
      </p:sp>
      <p:sp>
        <p:nvSpPr>
          <p:cNvPr id="22531" name="Rectangle 3"/>
          <p:cNvSpPr>
            <a:spLocks noGrp="1" noChangeArrowheads="1"/>
          </p:cNvSpPr>
          <p:nvPr>
            <p:ph type="body" idx="1"/>
          </p:nvPr>
        </p:nvSpPr>
        <p:spPr bwMode="auto">
          <a:xfrm>
            <a:off x="914400" y="4343400"/>
            <a:ext cx="5029200" cy="4114800"/>
          </a:xfrm>
          <a:noFill/>
        </p:spPr>
        <p:txBody>
          <a:bodyPr wrap="square" numCol="1" anchor="t" anchorCtr="0" compatLnSpc="1">
            <a:prstTxWarp prst="textNoShape">
              <a:avLst/>
            </a:prstTxWarp>
          </a:bodyPr>
          <a:lstStyle/>
          <a:p>
            <a:pPr eaLnBrk="1" hangingPunct="1"/>
            <a:endParaRPr lang="en-US" smtClean="0">
              <a:ea typeface="宋体"/>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6147" name="Rectangle 3"/>
          <p:cNvSpPr>
            <a:spLocks noGrp="1" noChangeArrowheads="1"/>
          </p:cNvSpPr>
          <p:nvPr>
            <p:ph type="subTitle" idx="1"/>
          </p:nvPr>
        </p:nvSpPr>
        <p:spPr>
          <a:xfrm>
            <a:off x="1371600" y="3886200"/>
            <a:ext cx="6400800" cy="1752600"/>
          </a:xfrm>
        </p:spPr>
        <p:txBody>
          <a:bodyPr/>
          <a:lstStyle>
            <a:lvl1pPr marL="0" indent="0" algn="ctr">
              <a:buFontTx/>
              <a:buNone/>
              <a:defRPr b="1">
                <a:effectLst>
                  <a:outerShdw blurRad="38100" dist="38100" dir="2700000" algn="tl">
                    <a:srgbClr val="C0C0C0"/>
                  </a:outerShdw>
                </a:effectLst>
              </a:defRPr>
            </a:lvl1pPr>
          </a:lstStyle>
          <a:p>
            <a:pPr lvl="0"/>
            <a:r>
              <a:rPr lang="en-US" noProof="0" smtClean="0"/>
              <a:t>Click to edit Master subtitle style</a:t>
            </a:r>
            <a:endParaRPr lang="en-CA" noProof="0" smtClean="0"/>
          </a:p>
        </p:txBody>
      </p:sp>
      <p:sp>
        <p:nvSpPr>
          <p:cNvPr id="6150" name="Rectangle 6"/>
          <p:cNvSpPr>
            <a:spLocks noGrp="1" noChangeArrowheads="1"/>
          </p:cNvSpPr>
          <p:nvPr>
            <p:ph type="sldNum" sz="quarter" idx="4"/>
          </p:nvPr>
        </p:nvSpPr>
        <p:spPr>
          <a:xfrm>
            <a:off x="7766050" y="6337300"/>
            <a:ext cx="909638" cy="404813"/>
          </a:xfrm>
        </p:spPr>
        <p:txBody>
          <a:bodyPr/>
          <a:lstStyle>
            <a:lvl1pPr>
              <a:defRPr>
                <a:solidFill>
                  <a:srgbClr val="09244D"/>
                </a:solidFill>
              </a:defRPr>
            </a:lvl1pPr>
          </a:lstStyle>
          <a:p>
            <a:fld id="{ED2E7B96-C80D-4AA5-A79B-CCF2792D2022}" type="slidenum">
              <a:rPr lang="en-CA"/>
              <a:pPr/>
              <a:t>‹#›</a:t>
            </a:fld>
            <a:endParaRPr lang="en-CA"/>
          </a:p>
        </p:txBody>
      </p:sp>
      <p:sp>
        <p:nvSpPr>
          <p:cNvPr id="17" name="Rectangle 2"/>
          <p:cNvSpPr>
            <a:spLocks noGrp="1" noChangeArrowheads="1"/>
          </p:cNvSpPr>
          <p:nvPr>
            <p:ph type="ctrTitle"/>
          </p:nvPr>
        </p:nvSpPr>
        <p:spPr>
          <a:xfrm>
            <a:off x="685800" y="2130425"/>
            <a:ext cx="7772400" cy="1470025"/>
          </a:xfrm>
        </p:spPr>
        <p:txBody>
          <a:bodyPr/>
          <a:lstStyle/>
          <a:p>
            <a:r>
              <a:rPr lang="en-US" b="1" smtClean="0"/>
              <a:t>Click to edit Master title style</a:t>
            </a:r>
            <a:endParaRPr lang="en-CA" b="1"/>
          </a:p>
        </p:txBody>
      </p:sp>
      <p:sp>
        <p:nvSpPr>
          <p:cNvPr id="8" name="Text Box 8"/>
          <p:cNvSpPr txBox="1">
            <a:spLocks noChangeArrowheads="1"/>
          </p:cNvSpPr>
          <p:nvPr userDrawn="1"/>
        </p:nvSpPr>
        <p:spPr bwMode="auto">
          <a:xfrm>
            <a:off x="179388" y="6381750"/>
            <a:ext cx="2305050" cy="274638"/>
          </a:xfrm>
          <a:prstGeom prst="rect">
            <a:avLst/>
          </a:prstGeom>
          <a:noFill/>
          <a:ln w="9525">
            <a:noFill/>
            <a:miter lim="800000"/>
            <a:headEnd/>
            <a:tailEnd/>
          </a:ln>
          <a:effectLst/>
        </p:spPr>
        <p:txBody>
          <a:bodyPr>
            <a:spAutoFit/>
          </a:bodyPr>
          <a:lstStyle/>
          <a:p>
            <a:pPr>
              <a:defRPr/>
            </a:pPr>
            <a:r>
              <a:rPr lang="en-CA" sz="1200" b="1">
                <a:solidFill>
                  <a:srgbClr val="09244D"/>
                </a:solidFill>
              </a:rPr>
              <a:t>Halifax, 31 Oct – 3 Nov 2011</a:t>
            </a:r>
            <a:endParaRPr lang="en-CA" sz="1200" b="1"/>
          </a:p>
        </p:txBody>
      </p:sp>
      <p:sp>
        <p:nvSpPr>
          <p:cNvPr id="9" name="Rectangle 9"/>
          <p:cNvSpPr>
            <a:spLocks noChangeArrowheads="1"/>
          </p:cNvSpPr>
          <p:nvPr userDrawn="1"/>
        </p:nvSpPr>
        <p:spPr bwMode="auto">
          <a:xfrm>
            <a:off x="3028950" y="6381750"/>
            <a:ext cx="3068638" cy="331788"/>
          </a:xfrm>
          <a:prstGeom prst="rect">
            <a:avLst/>
          </a:prstGeom>
          <a:noFill/>
          <a:ln w="9525">
            <a:noFill/>
            <a:miter lim="800000"/>
            <a:headEnd/>
            <a:tailEnd/>
          </a:ln>
          <a:effectLst/>
        </p:spPr>
        <p:txBody>
          <a:bodyPr/>
          <a:lstStyle/>
          <a:p>
            <a:pPr algn="ctr">
              <a:defRPr/>
            </a:pPr>
            <a:r>
              <a:rPr lang="en-CA" sz="1200" b="1">
                <a:solidFill>
                  <a:srgbClr val="09244D"/>
                </a:solidFill>
              </a:rPr>
              <a:t>ICT Accessibility For All</a:t>
            </a:r>
          </a:p>
        </p:txBody>
      </p:sp>
      <p:pic>
        <p:nvPicPr>
          <p:cNvPr id="10" name="Picture 10" descr="IC_GSCMay26"/>
          <p:cNvPicPr>
            <a:picLocks noChangeAspect="1" noChangeArrowheads="1"/>
          </p:cNvPicPr>
          <p:nvPr userDrawn="1"/>
        </p:nvPicPr>
        <p:blipFill>
          <a:blip r:embed="rId2" cstate="print">
            <a:clrChange>
              <a:clrFrom>
                <a:srgbClr val="FFFFFF"/>
              </a:clrFrom>
              <a:clrTo>
                <a:srgbClr val="FFFFFF">
                  <a:alpha val="0"/>
                </a:srgbClr>
              </a:clrTo>
            </a:clrChange>
          </a:blip>
          <a:srcRect/>
          <a:stretch>
            <a:fillRect/>
          </a:stretch>
        </p:blipFill>
        <p:spPr bwMode="auto">
          <a:xfrm>
            <a:off x="352425" y="212725"/>
            <a:ext cx="2663825" cy="1824038"/>
          </a:xfrm>
          <a:prstGeom prst="rect">
            <a:avLst/>
          </a:prstGeom>
          <a:noFill/>
          <a:ln w="9525">
            <a:noFill/>
            <a:miter lim="800000"/>
            <a:headEnd/>
            <a:tailEnd/>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AFC557E3-CEBD-4FDB-9F47-FCBB1BBD1E1C}" type="slidenum">
              <a:rPr lang="en-CA"/>
              <a:pPr/>
              <a:t>‹#›</a:t>
            </a:fld>
            <a:endParaRPr lang="en-CA"/>
          </a:p>
        </p:txBody>
      </p:sp>
    </p:spTree>
    <p:extLst>
      <p:ext uri="{BB962C8B-B14F-4D97-AF65-F5344CB8AC3E}">
        <p14:creationId xmlns:p14="http://schemas.microsoft.com/office/powerpoint/2010/main" xmlns="" val="22113385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74638"/>
            <a:ext cx="2058988" cy="5808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29325" cy="5808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055DDE48-5238-4E73-A182-5EFC74729D21}" type="slidenum">
              <a:rPr lang="en-CA"/>
              <a:pPr/>
              <a:t>‹#›</a:t>
            </a:fld>
            <a:endParaRPr lang="en-CA"/>
          </a:p>
        </p:txBody>
      </p:sp>
    </p:spTree>
    <p:extLst>
      <p:ext uri="{BB962C8B-B14F-4D97-AF65-F5344CB8AC3E}">
        <p14:creationId xmlns:p14="http://schemas.microsoft.com/office/powerpoint/2010/main" xmlns="" val="31791869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3074" name="Rectangle 2"/>
          <p:cNvSpPr>
            <a:spLocks noGrp="1" noRot="1" noChangeArrowheads="1"/>
          </p:cNvSpPr>
          <p:nvPr>
            <p:ph type="ctrTitle"/>
          </p:nvPr>
        </p:nvSpPr>
        <p:spPr>
          <a:xfrm>
            <a:off x="685800" y="2286000"/>
            <a:ext cx="7772400" cy="1143000"/>
          </a:xfrm>
        </p:spPr>
        <p:txBody>
          <a:bodyPr/>
          <a:lstStyle>
            <a:lvl1pPr>
              <a:defRPr/>
            </a:lvl1pPr>
          </a:lstStyle>
          <a:p>
            <a:r>
              <a:rPr lang="zh-CN" altLang="en-US" smtClean="0"/>
              <a:t>单击此处编辑母版标题样式</a:t>
            </a:r>
            <a:endParaRPr lang="zh-CN" altLang="en-US"/>
          </a:p>
        </p:txBody>
      </p:sp>
      <p:sp>
        <p:nvSpPr>
          <p:cNvPr id="3075" name="Rectangle 3"/>
          <p:cNvSpPr>
            <a:spLocks noGrp="1" noRot="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zh-CN" altLang="en-US" smtClean="0"/>
              <a:t>单击此处编辑母版副标题样式</a:t>
            </a:r>
            <a:endParaRPr lang="zh-CN" altLang="en-US"/>
          </a:p>
        </p:txBody>
      </p:sp>
      <p:sp>
        <p:nvSpPr>
          <p:cNvPr id="4" name="Rectangle 4"/>
          <p:cNvSpPr>
            <a:spLocks noGrp="1" noChangeArrowheads="1"/>
          </p:cNvSpPr>
          <p:nvPr>
            <p:ph type="dt" sz="half" idx="10"/>
          </p:nvPr>
        </p:nvSpPr>
        <p:spPr>
          <a:xfrm>
            <a:off x="301625" y="6121400"/>
            <a:ext cx="2289175" cy="476250"/>
          </a:xfrm>
          <a:prstGeom prst="rect">
            <a:avLst/>
          </a:prstGeom>
          <a:ln/>
        </p:spPr>
        <p:txBody>
          <a:bodyPr/>
          <a:lstStyle>
            <a:lvl1pPr>
              <a:defRPr/>
            </a:lvl1pPr>
          </a:lstStyle>
          <a:p>
            <a:pPr>
              <a:defRPr/>
            </a:pPr>
            <a:fld id="{0DFA123C-0832-4AF5-A326-B5382BFA4C97}" type="datetime1">
              <a:rPr lang="en-US"/>
              <a:pPr>
                <a:defRPr/>
              </a:pPr>
              <a:t>10/26/2011</a:t>
            </a:fld>
            <a:endParaRPr lang="en-US" altLang="zh-CN"/>
          </a:p>
        </p:txBody>
      </p:sp>
      <p:sp>
        <p:nvSpPr>
          <p:cNvPr id="5" name="Rectangle 5"/>
          <p:cNvSpPr>
            <a:spLocks noGrp="1" noChangeArrowheads="1"/>
          </p:cNvSpPr>
          <p:nvPr>
            <p:ph type="ftr" sz="quarter" idx="11"/>
          </p:nvPr>
        </p:nvSpPr>
        <p:spPr>
          <a:xfrm>
            <a:off x="3124200" y="6121400"/>
            <a:ext cx="2895600" cy="476250"/>
          </a:xfrm>
          <a:prstGeom prst="rect">
            <a:avLst/>
          </a:prstGeom>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6117D5F6-406A-46A7-BAEA-5D5E70B42AD9}" type="slidenum">
              <a:rPr lang="en-US" altLang="zh-CN"/>
              <a:pPr>
                <a:defRPr/>
              </a:pPr>
              <a:t>‹#›</a:t>
            </a:fld>
            <a:endParaRPr lang="en-US" altLang="zh-CN"/>
          </a:p>
        </p:txBody>
      </p:sp>
    </p:spTree>
    <p:extLst>
      <p:ext uri="{BB962C8B-B14F-4D97-AF65-F5344CB8AC3E}">
        <p14:creationId xmlns:p14="http://schemas.microsoft.com/office/powerpoint/2010/main" xmlns="" val="16755322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7384"/>
            <a:ext cx="9144000" cy="1143000"/>
          </a:xfrm>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3"/>
          <p:cNvSpPr>
            <a:spLocks noGrp="1"/>
          </p:cNvSpPr>
          <p:nvPr>
            <p:ph type="sldNum" sz="quarter" idx="10"/>
          </p:nvPr>
        </p:nvSpPr>
        <p:spPr/>
        <p:txBody>
          <a:bodyPr/>
          <a:lstStyle>
            <a:lvl1pPr>
              <a:defRPr/>
            </a:lvl1pPr>
          </a:lstStyle>
          <a:p>
            <a:fld id="{73758190-59B5-4FAF-92D8-77798514AC83}" type="slidenum">
              <a:rPr lang="en-CA"/>
              <a:pPr/>
              <a:t>‹#›</a:t>
            </a:fld>
            <a:endParaRPr lang="en-CA"/>
          </a:p>
        </p:txBody>
      </p:sp>
    </p:spTree>
    <p:extLst>
      <p:ext uri="{BB962C8B-B14F-4D97-AF65-F5344CB8AC3E}">
        <p14:creationId xmlns:p14="http://schemas.microsoft.com/office/powerpoint/2010/main" xmlns="" val="256484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365658CA-A683-4E85-ADD3-5DAC5B25D0BC}" type="slidenum">
              <a:rPr lang="en-CA"/>
              <a:pPr/>
              <a:t>‹#›</a:t>
            </a:fld>
            <a:endParaRPr lang="en-CA"/>
          </a:p>
        </p:txBody>
      </p:sp>
    </p:spTree>
    <p:extLst>
      <p:ext uri="{BB962C8B-B14F-4D97-AF65-F5344CB8AC3E}">
        <p14:creationId xmlns:p14="http://schemas.microsoft.com/office/powerpoint/2010/main" xmlns="" val="3702569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68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9313" y="15573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p:txBody>
          <a:bodyPr/>
          <a:lstStyle>
            <a:lvl1pPr>
              <a:defRPr/>
            </a:lvl1pPr>
          </a:lstStyle>
          <a:p>
            <a:fld id="{D65EB01D-C23C-4BFB-8069-A0EC0676A311}" type="slidenum">
              <a:rPr lang="en-CA"/>
              <a:pPr/>
              <a:t>‹#›</a:t>
            </a:fld>
            <a:endParaRPr lang="en-CA"/>
          </a:p>
        </p:txBody>
      </p:sp>
    </p:spTree>
    <p:extLst>
      <p:ext uri="{BB962C8B-B14F-4D97-AF65-F5344CB8AC3E}">
        <p14:creationId xmlns:p14="http://schemas.microsoft.com/office/powerpoint/2010/main" xmlns="" val="464940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0"/>
          </p:nvPr>
        </p:nvSpPr>
        <p:spPr/>
        <p:txBody>
          <a:bodyPr/>
          <a:lstStyle>
            <a:lvl1pPr>
              <a:defRPr/>
            </a:lvl1pPr>
          </a:lstStyle>
          <a:p>
            <a:fld id="{0A1333EC-76A9-446B-B6FA-E83403118FA9}" type="slidenum">
              <a:rPr lang="en-CA"/>
              <a:pPr/>
              <a:t>‹#›</a:t>
            </a:fld>
            <a:endParaRPr lang="en-CA"/>
          </a:p>
        </p:txBody>
      </p:sp>
    </p:spTree>
    <p:extLst>
      <p:ext uri="{BB962C8B-B14F-4D97-AF65-F5344CB8AC3E}">
        <p14:creationId xmlns:p14="http://schemas.microsoft.com/office/powerpoint/2010/main" xmlns="" val="3390408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384"/>
            <a:ext cx="8229600" cy="1143000"/>
          </a:xfrm>
        </p:spPr>
        <p:txBody>
          <a:bodyPr/>
          <a:lstStyle/>
          <a:p>
            <a:r>
              <a:rPr lang="en-US" smtClean="0"/>
              <a:t>Click to edit Master title style</a:t>
            </a:r>
            <a:endParaRPr lang="en-US"/>
          </a:p>
        </p:txBody>
      </p:sp>
      <p:sp>
        <p:nvSpPr>
          <p:cNvPr id="3" name="Slide Number Placeholder 2"/>
          <p:cNvSpPr>
            <a:spLocks noGrp="1"/>
          </p:cNvSpPr>
          <p:nvPr>
            <p:ph type="sldNum" sz="quarter" idx="10"/>
          </p:nvPr>
        </p:nvSpPr>
        <p:spPr/>
        <p:txBody>
          <a:bodyPr/>
          <a:lstStyle>
            <a:lvl1pPr>
              <a:defRPr/>
            </a:lvl1pPr>
          </a:lstStyle>
          <a:p>
            <a:fld id="{20CDA0B7-EA43-4A85-AC91-5E9744891604}" type="slidenum">
              <a:rPr lang="en-CA"/>
              <a:pPr/>
              <a:t>‹#›</a:t>
            </a:fld>
            <a:endParaRPr lang="en-CA"/>
          </a:p>
        </p:txBody>
      </p:sp>
    </p:spTree>
    <p:extLst>
      <p:ext uri="{BB962C8B-B14F-4D97-AF65-F5344CB8AC3E}">
        <p14:creationId xmlns:p14="http://schemas.microsoft.com/office/powerpoint/2010/main" xmlns="" val="1032084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A6095BCE-9E5A-411F-8EE0-CC981FF02FE6}" type="slidenum">
              <a:rPr lang="en-CA"/>
              <a:pPr/>
              <a:t>‹#›</a:t>
            </a:fld>
            <a:endParaRPr lang="en-CA"/>
          </a:p>
        </p:txBody>
      </p:sp>
    </p:spTree>
    <p:extLst>
      <p:ext uri="{BB962C8B-B14F-4D97-AF65-F5344CB8AC3E}">
        <p14:creationId xmlns:p14="http://schemas.microsoft.com/office/powerpoint/2010/main" xmlns="" val="2183146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6032FF8-54F8-4A7F-B626-B700A1154695}" type="slidenum">
              <a:rPr lang="en-CA"/>
              <a:pPr/>
              <a:t>‹#›</a:t>
            </a:fld>
            <a:endParaRPr lang="en-CA"/>
          </a:p>
        </p:txBody>
      </p:sp>
    </p:spTree>
    <p:extLst>
      <p:ext uri="{BB962C8B-B14F-4D97-AF65-F5344CB8AC3E}">
        <p14:creationId xmlns:p14="http://schemas.microsoft.com/office/powerpoint/2010/main" xmlns="" val="30577075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4EDEAF2E-4214-40DB-A233-D0A0424DC30C}" type="slidenum">
              <a:rPr lang="en-CA"/>
              <a:pPr/>
              <a:t>‹#›</a:t>
            </a:fld>
            <a:endParaRPr lang="en-CA"/>
          </a:p>
        </p:txBody>
      </p:sp>
    </p:spTree>
    <p:extLst>
      <p:ext uri="{BB962C8B-B14F-4D97-AF65-F5344CB8AC3E}">
        <p14:creationId xmlns:p14="http://schemas.microsoft.com/office/powerpoint/2010/main" xmlns="" val="3397018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0" y="-27384"/>
            <a:ext cx="91440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CA" dirty="0" smtClean="0"/>
          </a:p>
        </p:txBody>
      </p:sp>
      <p:sp>
        <p:nvSpPr>
          <p:cNvPr id="1027" name="Rectangle 3"/>
          <p:cNvSpPr>
            <a:spLocks noGrp="1" noChangeArrowheads="1"/>
          </p:cNvSpPr>
          <p:nvPr>
            <p:ph type="body" idx="1"/>
          </p:nvPr>
        </p:nvSpPr>
        <p:spPr bwMode="auto">
          <a:xfrm>
            <a:off x="468313" y="1124744"/>
            <a:ext cx="8229600" cy="525700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dirty="0" smtClean="0"/>
          </a:p>
        </p:txBody>
      </p:sp>
      <p:sp>
        <p:nvSpPr>
          <p:cNvPr id="1030" name="Rectangle 6"/>
          <p:cNvSpPr>
            <a:spLocks noGrp="1" noChangeArrowheads="1"/>
          </p:cNvSpPr>
          <p:nvPr>
            <p:ph type="sldNum" sz="quarter" idx="4"/>
          </p:nvPr>
        </p:nvSpPr>
        <p:spPr bwMode="auto">
          <a:xfrm>
            <a:off x="6400800" y="6337300"/>
            <a:ext cx="21336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Trebuchet MS" pitchFamily="34" charset="0"/>
              </a:defRPr>
            </a:lvl1pPr>
          </a:lstStyle>
          <a:p>
            <a:fld id="{2B784003-CA28-42A6-AE01-896FD01E6E4B}" type="slidenum">
              <a:rPr lang="en-CA"/>
              <a:pPr/>
              <a:t>‹#›</a:t>
            </a:fld>
            <a:endParaRPr lang="en-CA"/>
          </a:p>
        </p:txBody>
      </p:sp>
      <p:sp>
        <p:nvSpPr>
          <p:cNvPr id="11" name="Rectangle 15"/>
          <p:cNvSpPr>
            <a:spLocks noChangeArrowheads="1"/>
          </p:cNvSpPr>
          <p:nvPr userDrawn="1"/>
        </p:nvSpPr>
        <p:spPr bwMode="auto">
          <a:xfrm>
            <a:off x="7426325" y="260350"/>
            <a:ext cx="1361270" cy="276999"/>
          </a:xfrm>
          <a:prstGeom prst="rect">
            <a:avLst/>
          </a:prstGeom>
          <a:noFill/>
          <a:ln w="9525">
            <a:noFill/>
            <a:miter lim="800000"/>
            <a:headEnd/>
            <a:tailEnd/>
          </a:ln>
          <a:effectLst/>
        </p:spPr>
        <p:txBody>
          <a:bodyPr wrap="none">
            <a:spAutoFit/>
          </a:bodyPr>
          <a:lstStyle/>
          <a:p>
            <a:pPr>
              <a:defRPr/>
            </a:pPr>
            <a:r>
              <a:rPr lang="en-CA" sz="1200" dirty="0" smtClean="0">
                <a:solidFill>
                  <a:srgbClr val="09244D"/>
                </a:solidFill>
              </a:rPr>
              <a:t>GSC16-PLEN-65</a:t>
            </a:r>
            <a:endParaRPr lang="en-CA" sz="1200" dirty="0">
              <a:solidFill>
                <a:srgbClr val="09244D"/>
              </a:solidFill>
            </a:endParaRPr>
          </a:p>
        </p:txBody>
      </p:sp>
      <p:sp>
        <p:nvSpPr>
          <p:cNvPr id="12" name="Text Box 12"/>
          <p:cNvSpPr txBox="1">
            <a:spLocks noChangeArrowheads="1"/>
          </p:cNvSpPr>
          <p:nvPr userDrawn="1"/>
        </p:nvSpPr>
        <p:spPr bwMode="auto">
          <a:xfrm>
            <a:off x="179388" y="6381750"/>
            <a:ext cx="2305050" cy="274638"/>
          </a:xfrm>
          <a:prstGeom prst="rect">
            <a:avLst/>
          </a:prstGeom>
          <a:noFill/>
          <a:ln w="9525">
            <a:noFill/>
            <a:miter lim="800000"/>
            <a:headEnd/>
            <a:tailEnd/>
          </a:ln>
          <a:effectLst/>
        </p:spPr>
        <p:txBody>
          <a:bodyPr>
            <a:spAutoFit/>
          </a:bodyPr>
          <a:lstStyle/>
          <a:p>
            <a:pPr>
              <a:defRPr/>
            </a:pPr>
            <a:r>
              <a:rPr lang="en-CA" sz="1200" b="1">
                <a:solidFill>
                  <a:srgbClr val="09244D"/>
                </a:solidFill>
              </a:rPr>
              <a:t>Halifax, 31 Oct – 3 Nov 2011</a:t>
            </a:r>
            <a:endParaRPr lang="en-CA" sz="1200" b="1"/>
          </a:p>
        </p:txBody>
      </p:sp>
      <p:sp>
        <p:nvSpPr>
          <p:cNvPr id="13" name="Rectangle 13"/>
          <p:cNvSpPr>
            <a:spLocks noChangeArrowheads="1"/>
          </p:cNvSpPr>
          <p:nvPr userDrawn="1"/>
        </p:nvSpPr>
        <p:spPr bwMode="auto">
          <a:xfrm>
            <a:off x="3232150" y="6381750"/>
            <a:ext cx="2663825" cy="331788"/>
          </a:xfrm>
          <a:prstGeom prst="rect">
            <a:avLst/>
          </a:prstGeom>
          <a:noFill/>
          <a:ln w="9525">
            <a:noFill/>
            <a:miter lim="800000"/>
            <a:headEnd/>
            <a:tailEnd/>
          </a:ln>
          <a:effectLst/>
        </p:spPr>
        <p:txBody>
          <a:bodyPr/>
          <a:lstStyle/>
          <a:p>
            <a:pPr algn="ctr">
              <a:defRPr/>
            </a:pPr>
            <a:r>
              <a:rPr lang="en-CA" sz="1200" b="1">
                <a:solidFill>
                  <a:srgbClr val="09244D"/>
                </a:solidFill>
              </a:rPr>
              <a:t>ICT Accessibility For All</a:t>
            </a:r>
          </a:p>
        </p:txBody>
      </p:sp>
      <p:grpSp>
        <p:nvGrpSpPr>
          <p:cNvPr id="14" name="Group 14"/>
          <p:cNvGrpSpPr>
            <a:grpSpLocks/>
          </p:cNvGrpSpPr>
          <p:nvPr userDrawn="1"/>
        </p:nvGrpSpPr>
        <p:grpSpPr bwMode="auto">
          <a:xfrm>
            <a:off x="7583488" y="5589588"/>
            <a:ext cx="1165225" cy="692150"/>
            <a:chOff x="4241" y="3559"/>
            <a:chExt cx="904" cy="539"/>
          </a:xfrm>
        </p:grpSpPr>
        <p:pic>
          <p:nvPicPr>
            <p:cNvPr id="15" name="Picture 15"/>
            <p:cNvPicPr>
              <a:picLocks noChangeAspect="1" noChangeArrowheads="1"/>
            </p:cNvPicPr>
            <p:nvPr userDrawn="1"/>
          </p:nvPicPr>
          <p:blipFill>
            <a:blip r:embed="rId14" cstate="print"/>
            <a:srcRect/>
            <a:stretch>
              <a:fillRect/>
            </a:stretch>
          </p:blipFill>
          <p:spPr bwMode="auto">
            <a:xfrm>
              <a:off x="4241" y="4012"/>
              <a:ext cx="904" cy="86"/>
            </a:xfrm>
            <a:prstGeom prst="rect">
              <a:avLst/>
            </a:prstGeom>
            <a:noFill/>
            <a:ln w="9525" algn="ctr">
              <a:noFill/>
              <a:miter lim="800000"/>
              <a:headEnd/>
              <a:tailEnd/>
            </a:ln>
          </p:spPr>
        </p:pic>
        <p:pic>
          <p:nvPicPr>
            <p:cNvPr id="16" name="Picture 16" descr="IC_GSCBoat"/>
            <p:cNvPicPr>
              <a:picLocks noChangeAspect="1" noChangeArrowheads="1"/>
            </p:cNvPicPr>
            <p:nvPr userDrawn="1"/>
          </p:nvPicPr>
          <p:blipFill>
            <a:blip r:embed="rId15" cstate="print">
              <a:clrChange>
                <a:clrFrom>
                  <a:srgbClr val="FFFFFF"/>
                </a:clrFrom>
                <a:clrTo>
                  <a:srgbClr val="FFFFFF">
                    <a:alpha val="0"/>
                  </a:srgbClr>
                </a:clrTo>
              </a:clrChange>
            </a:blip>
            <a:srcRect/>
            <a:stretch>
              <a:fillRect/>
            </a:stretch>
          </p:blipFill>
          <p:spPr bwMode="auto">
            <a:xfrm>
              <a:off x="4636" y="3559"/>
              <a:ext cx="373" cy="410"/>
            </a:xfrm>
            <a:prstGeom prst="rect">
              <a:avLst/>
            </a:prstGeom>
            <a:noFill/>
            <a:ln w="9525">
              <a:noFill/>
              <a:miter lim="800000"/>
              <a:headEnd/>
              <a:tailEnd/>
            </a:ln>
          </p:spPr>
        </p:pic>
      </p:grpSp>
      <p:pic>
        <p:nvPicPr>
          <p:cNvPr id="17" name="Picture 18" descr="IC_GSClighthouse"/>
          <p:cNvPicPr>
            <a:picLocks noChangeAspect="1" noChangeArrowheads="1"/>
          </p:cNvPicPr>
          <p:nvPr userDrawn="1"/>
        </p:nvPicPr>
        <p:blipFill>
          <a:blip r:embed="rId16" cstate="print">
            <a:clrChange>
              <a:clrFrom>
                <a:srgbClr val="FFFFFF"/>
              </a:clrFrom>
              <a:clrTo>
                <a:srgbClr val="FFFFFF">
                  <a:alpha val="0"/>
                </a:srgbClr>
              </a:clrTo>
            </a:clrChange>
          </a:blip>
          <a:srcRect/>
          <a:stretch>
            <a:fillRect/>
          </a:stretch>
        </p:blipFill>
        <p:spPr bwMode="auto">
          <a:xfrm>
            <a:off x="212725" y="5373688"/>
            <a:ext cx="658813" cy="9286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mj-lt"/>
          <a:ea typeface="+mj-ea"/>
          <a:cs typeface="+mj-cs"/>
        </a:defRPr>
      </a:lvl1pPr>
      <a:lvl2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2pPr>
      <a:lvl3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3pPr>
      <a:lvl4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4pPr>
      <a:lvl5pPr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5pPr>
      <a:lvl6pPr marL="4572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6pPr>
      <a:lvl7pPr marL="9144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7pPr>
      <a:lvl8pPr marL="13716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8pPr>
      <a:lvl9pPr marL="1828800" algn="ctr" rtl="0" eaLnBrk="1" fontAlgn="base" hangingPunct="1">
        <a:spcBef>
          <a:spcPct val="0"/>
        </a:spcBef>
        <a:spcAft>
          <a:spcPct val="0"/>
        </a:spcAft>
        <a:defRPr sz="4000" b="1">
          <a:solidFill>
            <a:srgbClr val="C68803"/>
          </a:solidFill>
          <a:effectLst>
            <a:outerShdw blurRad="38100" dist="38100" dir="2700000" algn="tl">
              <a:srgbClr val="C0C0C0"/>
            </a:outerShdw>
          </a:effectLst>
          <a:latin typeface="Arial" charset="0"/>
        </a:defRPr>
      </a:lvl9pPr>
    </p:titleStyle>
    <p:bodyStyle>
      <a:lvl1pPr marL="342900" indent="-342900" algn="l" rtl="0" eaLnBrk="1" fontAlgn="base" hangingPunct="1">
        <a:spcBef>
          <a:spcPct val="20000"/>
        </a:spcBef>
        <a:spcAft>
          <a:spcPct val="0"/>
        </a:spcAft>
        <a:buChar char="•"/>
        <a:defRPr sz="3200">
          <a:solidFill>
            <a:srgbClr val="09244D"/>
          </a:solidFill>
          <a:latin typeface="+mn-lt"/>
          <a:ea typeface="+mn-ea"/>
          <a:cs typeface="+mn-cs"/>
        </a:defRPr>
      </a:lvl1pPr>
      <a:lvl2pPr marL="742950" indent="-285750" algn="l" rtl="0" eaLnBrk="1" fontAlgn="base" hangingPunct="1">
        <a:spcBef>
          <a:spcPct val="20000"/>
        </a:spcBef>
        <a:spcAft>
          <a:spcPct val="0"/>
        </a:spcAft>
        <a:buChar char="–"/>
        <a:defRPr sz="2800">
          <a:solidFill>
            <a:srgbClr val="09244D"/>
          </a:solidFill>
          <a:latin typeface="+mn-lt"/>
        </a:defRPr>
      </a:lvl2pPr>
      <a:lvl3pPr marL="1143000" indent="-228600" algn="l" rtl="0" eaLnBrk="1" fontAlgn="base" hangingPunct="1">
        <a:spcBef>
          <a:spcPct val="20000"/>
        </a:spcBef>
        <a:spcAft>
          <a:spcPct val="0"/>
        </a:spcAft>
        <a:buChar char="•"/>
        <a:defRPr sz="2400">
          <a:solidFill>
            <a:srgbClr val="09244D"/>
          </a:solidFill>
          <a:latin typeface="+mn-lt"/>
        </a:defRPr>
      </a:lvl3pPr>
      <a:lvl4pPr marL="1600200" indent="-228600" algn="l" rtl="0" eaLnBrk="1" fontAlgn="base" hangingPunct="1">
        <a:spcBef>
          <a:spcPct val="20000"/>
        </a:spcBef>
        <a:spcAft>
          <a:spcPct val="0"/>
        </a:spcAft>
        <a:buChar char="–"/>
        <a:defRPr sz="2000">
          <a:solidFill>
            <a:srgbClr val="09244D"/>
          </a:solidFill>
          <a:latin typeface="+mn-lt"/>
        </a:defRPr>
      </a:lvl4pPr>
      <a:lvl5pPr marL="2057400" indent="-228600" algn="l" rtl="0" eaLnBrk="1" fontAlgn="base" hangingPunct="1">
        <a:spcBef>
          <a:spcPct val="20000"/>
        </a:spcBef>
        <a:spcAft>
          <a:spcPct val="0"/>
        </a:spcAft>
        <a:buChar char="»"/>
        <a:defRPr sz="2000">
          <a:solidFill>
            <a:srgbClr val="09244D"/>
          </a:solidFill>
          <a:latin typeface="+mn-lt"/>
        </a:defRPr>
      </a:lvl5pPr>
      <a:lvl6pPr marL="2514600" indent="-228600" algn="l" rtl="0" eaLnBrk="1" fontAlgn="base" hangingPunct="1">
        <a:spcBef>
          <a:spcPct val="20000"/>
        </a:spcBef>
        <a:spcAft>
          <a:spcPct val="0"/>
        </a:spcAft>
        <a:buChar char="»"/>
        <a:defRPr sz="2000">
          <a:solidFill>
            <a:srgbClr val="09244D"/>
          </a:solidFill>
          <a:latin typeface="+mn-lt"/>
        </a:defRPr>
      </a:lvl6pPr>
      <a:lvl7pPr marL="2971800" indent="-228600" algn="l" rtl="0" eaLnBrk="1" fontAlgn="base" hangingPunct="1">
        <a:spcBef>
          <a:spcPct val="20000"/>
        </a:spcBef>
        <a:spcAft>
          <a:spcPct val="0"/>
        </a:spcAft>
        <a:buChar char="»"/>
        <a:defRPr sz="2000">
          <a:solidFill>
            <a:srgbClr val="09244D"/>
          </a:solidFill>
          <a:latin typeface="+mn-lt"/>
        </a:defRPr>
      </a:lvl7pPr>
      <a:lvl8pPr marL="3429000" indent="-228600" algn="l" rtl="0" eaLnBrk="1" fontAlgn="base" hangingPunct="1">
        <a:spcBef>
          <a:spcPct val="20000"/>
        </a:spcBef>
        <a:spcAft>
          <a:spcPct val="0"/>
        </a:spcAft>
        <a:buChar char="»"/>
        <a:defRPr sz="2000">
          <a:solidFill>
            <a:srgbClr val="09244D"/>
          </a:solidFill>
          <a:latin typeface="+mn-lt"/>
        </a:defRPr>
      </a:lvl8pPr>
      <a:lvl9pPr marL="3886200" indent="-228600" algn="l" rtl="0" eaLnBrk="1" fontAlgn="base" hangingPunct="1">
        <a:spcBef>
          <a:spcPct val="20000"/>
        </a:spcBef>
        <a:spcAft>
          <a:spcPct val="0"/>
        </a:spcAft>
        <a:buChar char="»"/>
        <a:defRPr sz="2000">
          <a:solidFill>
            <a:srgbClr val="09244D"/>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brian.k.daly@at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atis.org/esi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atis.org/inc/index.asp"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www.atis.org/ngiif/index.asp"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atis.org/0160/index.asp" TargetMode="External"/><Relationship Id="rId2" Type="http://schemas.openxmlformats.org/officeDocument/2006/relationships/hyperlink" Target="http://www.atis.org/iif/index.asp"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tis.org/0130/index.asp" TargetMode="External"/><Relationship Id="rId2" Type="http://schemas.openxmlformats.org/officeDocument/2006/relationships/hyperlink" Target="http://www.atis.org/0191/index.asp"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www.atis.org/docstore/default.asp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atis.org/0160/issues.asp" TargetMode="External"/><Relationship Id="rId2" Type="http://schemas.openxmlformats.org/officeDocument/2006/relationships/hyperlink" Target="http://www.atis.org/esif/issues.asp"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atis.org/iif/issues.asp" TargetMode="External"/><Relationship Id="rId2" Type="http://schemas.openxmlformats.org/officeDocument/2006/relationships/hyperlink" Target="http://www.atis.org/ngiif/issues.asp"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atis.org/0191/issues.asp"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fcc.gov/encyclopedia/emergency-access-advisory-committee-eaac" TargetMode="External"/><Relationship Id="rId2" Type="http://schemas.openxmlformats.org/officeDocument/2006/relationships/hyperlink" Target="http://www.fcc.gov/encyclopedia/communications-security-reliability-and-interoperability-council-iii"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1371600" y="4114800"/>
            <a:ext cx="6400800" cy="1752600"/>
          </a:xfrm>
        </p:spPr>
        <p:txBody>
          <a:bodyPr/>
          <a:lstStyle/>
          <a:p>
            <a:pPr marL="342900" indent="-342900">
              <a:lnSpc>
                <a:spcPct val="90000"/>
              </a:lnSpc>
            </a:pPr>
            <a:r>
              <a:rPr lang="en-US" altLang="zh-CN" dirty="0"/>
              <a:t>Brian K. Daly,</a:t>
            </a:r>
          </a:p>
          <a:p>
            <a:pPr marL="342900" indent="-342900">
              <a:lnSpc>
                <a:spcPct val="90000"/>
              </a:lnSpc>
            </a:pPr>
            <a:r>
              <a:rPr lang="en-US" altLang="zh-CN" dirty="0"/>
              <a:t>Director, Core Standards</a:t>
            </a:r>
          </a:p>
          <a:p>
            <a:pPr marL="342900" indent="-342900">
              <a:lnSpc>
                <a:spcPct val="90000"/>
              </a:lnSpc>
            </a:pPr>
            <a:r>
              <a:rPr lang="en-US" altLang="zh-CN" dirty="0" smtClean="0"/>
              <a:t>AT&amp;T</a:t>
            </a:r>
            <a:endParaRPr lang="en-US" altLang="zh-CN" dirty="0"/>
          </a:p>
        </p:txBody>
      </p:sp>
      <p:sp>
        <p:nvSpPr>
          <p:cNvPr id="3" name="Title 2"/>
          <p:cNvSpPr>
            <a:spLocks noGrp="1"/>
          </p:cNvSpPr>
          <p:nvPr>
            <p:ph type="ctrTitle"/>
          </p:nvPr>
        </p:nvSpPr>
        <p:spPr/>
        <p:txBody>
          <a:bodyPr/>
          <a:lstStyle/>
          <a:p>
            <a:r>
              <a:rPr lang="en-US" altLang="en-US" dirty="0"/>
              <a:t>ATIS Emergency Communications (EC) Standards </a:t>
            </a:r>
            <a:r>
              <a:rPr lang="en-US" altLang="en-US" dirty="0" smtClean="0"/>
              <a:t>Development</a:t>
            </a:r>
            <a:endParaRPr lang="en-US" dirty="0"/>
          </a:p>
        </p:txBody>
      </p:sp>
      <p:graphicFrame>
        <p:nvGraphicFramePr>
          <p:cNvPr id="4" name="Group 40"/>
          <p:cNvGraphicFramePr>
            <a:graphicFrameLocks noGrp="1"/>
          </p:cNvGraphicFramePr>
          <p:nvPr>
            <p:extLst>
              <p:ext uri="{D42A27DB-BD31-4B8C-83A1-F6EECF244321}">
                <p14:modId xmlns:p14="http://schemas.microsoft.com/office/powerpoint/2010/main" xmlns="" val="1521657725"/>
              </p:ext>
            </p:extLst>
          </p:nvPr>
        </p:nvGraphicFramePr>
        <p:xfrm>
          <a:off x="3587750" y="288925"/>
          <a:ext cx="5064125" cy="1310640"/>
        </p:xfrm>
        <a:graphic>
          <a:graphicData uri="http://schemas.openxmlformats.org/drawingml/2006/table">
            <a:tbl>
              <a:tblPr/>
              <a:tblGrid>
                <a:gridCol w="1081088"/>
                <a:gridCol w="3983037"/>
              </a:tblGrid>
              <a:tr h="244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Document No:</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dirty="0" smtClean="0">
                          <a:ln>
                            <a:noFill/>
                          </a:ln>
                          <a:solidFill>
                            <a:srgbClr val="09244D"/>
                          </a:solidFill>
                          <a:effectLst/>
                          <a:latin typeface="Arial" charset="0"/>
                          <a:ea typeface="ＭＳ Ｐゴシック" charset="-128"/>
                        </a:rPr>
                        <a:t>GSC16-PLEN-65</a:t>
                      </a:r>
                      <a:endParaRPr kumimoji="0" lang="en-CA" sz="1200" b="1" i="0" u="none" strike="noStrike" cap="none" normalizeH="0" baseline="0" dirty="0" smtClean="0">
                        <a:ln>
                          <a:noFill/>
                        </a:ln>
                        <a:solidFill>
                          <a:srgbClr val="09244D"/>
                        </a:solidFill>
                        <a:effectLst/>
                        <a:latin typeface="Arial" charset="0"/>
                        <a:ea typeface="ＭＳ Ｐゴシック" charset="-128"/>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905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Source:</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ATIS</a:t>
                      </a: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Contact:</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Brian Daly, </a:t>
                      </a:r>
                      <a:r>
                        <a:rPr kumimoji="0" lang="en-CA" sz="1000" b="0" i="0" u="none" strike="noStrike" cap="none" normalizeH="0" baseline="0" dirty="0" smtClean="0">
                          <a:ln>
                            <a:noFill/>
                          </a:ln>
                          <a:solidFill>
                            <a:srgbClr val="09244D"/>
                          </a:solidFill>
                          <a:effectLst/>
                          <a:latin typeface="Arial" charset="0"/>
                          <a:hlinkClick r:id="rId2"/>
                        </a:rPr>
                        <a:t>brian.k.daly@att.com</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GSC Session:</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dirty="0" smtClean="0">
                          <a:ln>
                            <a:noFill/>
                          </a:ln>
                          <a:solidFill>
                            <a:srgbClr val="09244D"/>
                          </a:solidFill>
                          <a:effectLst/>
                          <a:latin typeface="Arial" charset="0"/>
                        </a:rPr>
                        <a:t>PLENARY</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2700" cap="flat" cmpd="sng" algn="ctr">
                      <a:solidFill>
                        <a:srgbClr val="09244D"/>
                      </a:solidFill>
                      <a:prstDash val="solid"/>
                      <a:round/>
                      <a:headEnd type="none" w="med" len="med"/>
                      <a:tailEnd type="none" w="med" len="med"/>
                    </a:lnB>
                    <a:lnTlToBr>
                      <a:noFill/>
                    </a:lnTlToBr>
                    <a:lnBlToTr>
                      <a:noFill/>
                    </a:lnBlToTr>
                    <a:noFill/>
                  </a:tcPr>
                </a:tc>
              </a:tr>
              <a:tr h="222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100" b="0" i="0" u="none" strike="noStrike" cap="none" normalizeH="0" baseline="0" dirty="0" smtClean="0">
                          <a:ln>
                            <a:noFill/>
                          </a:ln>
                          <a:solidFill>
                            <a:srgbClr val="09244D"/>
                          </a:solidFill>
                          <a:effectLst/>
                          <a:latin typeface="Trebuchet MS" pitchFamily="34" charset="0"/>
                        </a:rPr>
                        <a:t>Agenda Item:</a:t>
                      </a:r>
                    </a:p>
                  </a:txBody>
                  <a:tcPr horzOverflow="overflow">
                    <a:lnL w="19050" cap="flat" cmpd="sng" algn="ctr">
                      <a:solidFill>
                        <a:srgbClr val="09244D"/>
                      </a:solidFill>
                      <a:prstDash val="solid"/>
                      <a:round/>
                      <a:headEnd type="none" w="med" len="med"/>
                      <a:tailEnd type="none" w="med" len="med"/>
                    </a:lnL>
                    <a:lnR w="1270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CA" sz="1000" b="0" i="0" u="none" strike="noStrike" cap="none" normalizeH="0" baseline="0" smtClean="0">
                          <a:ln>
                            <a:noFill/>
                          </a:ln>
                          <a:solidFill>
                            <a:srgbClr val="09244D"/>
                          </a:solidFill>
                          <a:effectLst/>
                          <a:latin typeface="Arial" charset="0"/>
                        </a:rPr>
                        <a:t>6.2</a:t>
                      </a:r>
                      <a:endParaRPr kumimoji="0" lang="en-CA" sz="1000" b="0" i="0" u="none" strike="noStrike" cap="none" normalizeH="0" baseline="0" dirty="0" smtClean="0">
                        <a:ln>
                          <a:noFill/>
                        </a:ln>
                        <a:solidFill>
                          <a:srgbClr val="09244D"/>
                        </a:solidFill>
                        <a:effectLst/>
                        <a:latin typeface="Arial" charset="0"/>
                      </a:endParaRPr>
                    </a:p>
                  </a:txBody>
                  <a:tcPr horzOverflow="overflow">
                    <a:lnL w="12700" cap="flat" cmpd="sng" algn="ctr">
                      <a:solidFill>
                        <a:srgbClr val="09244D"/>
                      </a:solidFill>
                      <a:prstDash val="solid"/>
                      <a:round/>
                      <a:headEnd type="none" w="med" len="med"/>
                      <a:tailEnd type="none" w="med" len="med"/>
                    </a:lnL>
                    <a:lnR w="19050" cap="flat" cmpd="sng" algn="ctr">
                      <a:solidFill>
                        <a:srgbClr val="09244D"/>
                      </a:solidFill>
                      <a:prstDash val="solid"/>
                      <a:round/>
                      <a:headEnd type="none" w="med" len="med"/>
                      <a:tailEnd type="none" w="med" len="med"/>
                    </a:lnR>
                    <a:lnT w="12700" cap="flat" cmpd="sng" algn="ctr">
                      <a:solidFill>
                        <a:srgbClr val="09244D"/>
                      </a:solidFill>
                      <a:prstDash val="solid"/>
                      <a:round/>
                      <a:headEnd type="none" w="med" len="med"/>
                      <a:tailEnd type="none" w="med" len="med"/>
                    </a:lnT>
                    <a:lnB w="19050" cap="flat" cmpd="sng" algn="ctr">
                      <a:solidFill>
                        <a:srgbClr val="09244D"/>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xmlns="" val="30287420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209800"/>
            <a:ext cx="9144000" cy="1143000"/>
          </a:xfrm>
        </p:spPr>
        <p:txBody>
          <a:bodyPr/>
          <a:lstStyle/>
          <a:p>
            <a:r>
              <a:rPr lang="en-US" dirty="0"/>
              <a:t>Supplementary </a:t>
            </a:r>
            <a:r>
              <a:rPr lang="en-US" dirty="0" smtClean="0"/>
              <a:t>Slides</a:t>
            </a:r>
            <a:endParaRPr lang="en-US" dirty="0"/>
          </a:p>
        </p:txBody>
      </p:sp>
      <p:sp>
        <p:nvSpPr>
          <p:cNvPr id="4" name="Rectangle 6"/>
          <p:cNvSpPr>
            <a:spLocks noGrp="1" noChangeArrowheads="1"/>
          </p:cNvSpPr>
          <p:nvPr>
            <p:ph type="sldNum" sz="quarter" idx="10"/>
          </p:nvPr>
        </p:nvSpPr>
        <p:spPr/>
        <p:txBody>
          <a:bodyPr/>
          <a:lstStyle/>
          <a:p>
            <a:pPr>
              <a:defRPr/>
            </a:pPr>
            <a:fld id="{C6467DFD-8C07-40E7-A533-1E47B4286C76}" type="slidenum">
              <a:rPr lang="en-US" altLang="zh-CN"/>
              <a:pPr>
                <a:defRPr/>
              </a:pPr>
              <a:t>10</a:t>
            </a:fld>
            <a:endParaRPr lang="en-US" altLang="zh-CN" dirty="0"/>
          </a:p>
        </p:txBody>
      </p:sp>
    </p:spTree>
    <p:extLst>
      <p:ext uri="{BB962C8B-B14F-4D97-AF65-F5344CB8AC3E}">
        <p14:creationId xmlns:p14="http://schemas.microsoft.com/office/powerpoint/2010/main" xmlns="" val="32989683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0" y="0"/>
            <a:ext cx="9144000" cy="1143000"/>
          </a:xfrm>
          <a:solidFill>
            <a:schemeClr val="bg1"/>
          </a:solidFill>
          <a:ln>
            <a:noFill/>
          </a:ln>
        </p:spPr>
        <p:txBody>
          <a:bodyPr/>
          <a:lstStyle/>
          <a:p>
            <a:r>
              <a:rPr lang="en-US" dirty="0" smtClean="0">
                <a:latin typeface="Arial" charset="0"/>
              </a:rPr>
              <a:t>Summary of General Activity</a:t>
            </a:r>
          </a:p>
        </p:txBody>
      </p:sp>
      <p:sp>
        <p:nvSpPr>
          <p:cNvPr id="6147" name="Content Placeholder 2"/>
          <p:cNvSpPr>
            <a:spLocks noGrp="1"/>
          </p:cNvSpPr>
          <p:nvPr>
            <p:ph idx="1"/>
          </p:nvPr>
        </p:nvSpPr>
        <p:spPr>
          <a:xfrm>
            <a:off x="304800" y="1024052"/>
            <a:ext cx="8229600" cy="5257006"/>
          </a:xfrm>
        </p:spPr>
        <p:txBody>
          <a:bodyPr>
            <a:normAutofit lnSpcReduction="10000"/>
          </a:bodyPr>
          <a:lstStyle/>
          <a:p>
            <a:pPr>
              <a:lnSpc>
                <a:spcPct val="80000"/>
              </a:lnSpc>
              <a:spcBef>
                <a:spcPct val="15000"/>
              </a:spcBef>
            </a:pPr>
            <a:r>
              <a:rPr lang="en-US" sz="2200" b="1" i="1" dirty="0" smtClean="0">
                <a:latin typeface="Arial" charset="0"/>
              </a:rPr>
              <a:t>Citizen-to-Authority (E911, NOVES)</a:t>
            </a:r>
          </a:p>
          <a:p>
            <a:pPr lvl="1">
              <a:lnSpc>
                <a:spcPct val="80000"/>
              </a:lnSpc>
              <a:spcBef>
                <a:spcPct val="15000"/>
              </a:spcBef>
            </a:pPr>
            <a:r>
              <a:rPr lang="en-US" sz="1700" dirty="0" smtClean="0">
                <a:latin typeface="Arial" charset="0"/>
              </a:rPr>
              <a:t>Focus on NG911 (e.g., NGN/IMS and Location Parameter Acquisition, Conveyance Architecture, and Protocols) and various near term/legacy matters (e.g., routing number administration for VoIP and wireless, NG Messaging to NG911)</a:t>
            </a:r>
          </a:p>
          <a:p>
            <a:pPr lvl="1">
              <a:lnSpc>
                <a:spcPct val="80000"/>
              </a:lnSpc>
              <a:spcBef>
                <a:spcPct val="15000"/>
              </a:spcBef>
            </a:pPr>
            <a:r>
              <a:rPr lang="en-US" sz="1700" dirty="0" smtClean="0">
                <a:latin typeface="Arial" charset="0"/>
              </a:rPr>
              <a:t>Non-Voice Emergency Services for those with special needs and for the general public</a:t>
            </a:r>
          </a:p>
          <a:p>
            <a:pPr>
              <a:lnSpc>
                <a:spcPct val="80000"/>
              </a:lnSpc>
              <a:spcBef>
                <a:spcPct val="15000"/>
              </a:spcBef>
            </a:pPr>
            <a:r>
              <a:rPr lang="en-US" sz="2200" b="1" i="1" dirty="0" smtClean="0">
                <a:latin typeface="Arial" charset="0"/>
              </a:rPr>
              <a:t>Authority-to-Citizen (EAS, CMAS, ENS)</a:t>
            </a:r>
          </a:p>
          <a:p>
            <a:pPr lvl="1">
              <a:lnSpc>
                <a:spcPct val="80000"/>
              </a:lnSpc>
              <a:spcBef>
                <a:spcPct val="15000"/>
              </a:spcBef>
            </a:pPr>
            <a:r>
              <a:rPr lang="en-US" sz="1700" dirty="0" smtClean="0">
                <a:latin typeface="Arial" charset="0"/>
              </a:rPr>
              <a:t>Focus on emergency notification standards support for various technologies: </a:t>
            </a:r>
          </a:p>
          <a:p>
            <a:pPr lvl="2">
              <a:lnSpc>
                <a:spcPct val="80000"/>
              </a:lnSpc>
              <a:spcBef>
                <a:spcPct val="15000"/>
              </a:spcBef>
            </a:pPr>
            <a:r>
              <a:rPr lang="en-US" sz="1700" dirty="0" smtClean="0">
                <a:latin typeface="Arial" charset="0"/>
              </a:rPr>
              <a:t>IPTV EAS requirements and metadata</a:t>
            </a:r>
          </a:p>
          <a:p>
            <a:pPr lvl="2">
              <a:lnSpc>
                <a:spcPct val="80000"/>
              </a:lnSpc>
              <a:spcBef>
                <a:spcPct val="15000"/>
              </a:spcBef>
            </a:pPr>
            <a:r>
              <a:rPr lang="en-US" sz="1700" dirty="0" smtClean="0">
                <a:latin typeface="Arial" charset="0"/>
              </a:rPr>
              <a:t>Wireless CMAS functions and interfaces: </a:t>
            </a:r>
          </a:p>
          <a:p>
            <a:pPr lvl="3">
              <a:lnSpc>
                <a:spcPct val="80000"/>
              </a:lnSpc>
              <a:spcBef>
                <a:spcPct val="15000"/>
              </a:spcBef>
            </a:pPr>
            <a:r>
              <a:rPr lang="en-US" sz="1700" dirty="0" smtClean="0">
                <a:latin typeface="Arial" charset="0"/>
              </a:rPr>
              <a:t>Common aspects (i.e., </a:t>
            </a:r>
            <a:r>
              <a:rPr lang="en-US" sz="1700" dirty="0" err="1" smtClean="0">
                <a:latin typeface="Arial" charset="0"/>
              </a:rPr>
              <a:t>Gov</a:t>
            </a:r>
            <a:r>
              <a:rPr lang="en-US" sz="1700" dirty="0" smtClean="0">
                <a:latin typeface="Arial" charset="0"/>
              </a:rPr>
              <a:t>-to-Service Provider [gateway-to-gateway] interface, and mobile device behavior) done in collaboration with TIA</a:t>
            </a:r>
          </a:p>
          <a:p>
            <a:pPr lvl="3">
              <a:lnSpc>
                <a:spcPct val="80000"/>
              </a:lnSpc>
              <a:spcBef>
                <a:spcPct val="15000"/>
              </a:spcBef>
            </a:pPr>
            <a:r>
              <a:rPr lang="en-US" sz="1700" dirty="0" smtClean="0">
                <a:latin typeface="Arial" charset="0"/>
              </a:rPr>
              <a:t>GSM/UMTS/LTE specific aspects</a:t>
            </a:r>
          </a:p>
          <a:p>
            <a:pPr lvl="2">
              <a:lnSpc>
                <a:spcPct val="80000"/>
              </a:lnSpc>
              <a:spcBef>
                <a:spcPct val="15000"/>
              </a:spcBef>
            </a:pPr>
            <a:r>
              <a:rPr lang="en-US" sz="1700" dirty="0" err="1" smtClean="0">
                <a:latin typeface="Arial" charset="0"/>
              </a:rPr>
              <a:t>Wireline</a:t>
            </a:r>
            <a:r>
              <a:rPr lang="en-US" sz="1700" dirty="0" smtClean="0">
                <a:latin typeface="Arial" charset="0"/>
              </a:rPr>
              <a:t> ENS best practices</a:t>
            </a:r>
          </a:p>
          <a:p>
            <a:pPr>
              <a:lnSpc>
                <a:spcPct val="80000"/>
              </a:lnSpc>
              <a:spcBef>
                <a:spcPct val="15000"/>
              </a:spcBef>
            </a:pPr>
            <a:r>
              <a:rPr lang="en-US" sz="2200" b="1" i="1" dirty="0" smtClean="0">
                <a:latin typeface="Arial" charset="0"/>
              </a:rPr>
              <a:t>Authority-to-Authority (ETS)</a:t>
            </a:r>
          </a:p>
          <a:p>
            <a:pPr lvl="1">
              <a:lnSpc>
                <a:spcPct val="80000"/>
              </a:lnSpc>
              <a:spcBef>
                <a:spcPct val="15000"/>
              </a:spcBef>
            </a:pPr>
            <a:r>
              <a:rPr lang="en-US" sz="1700" dirty="0" smtClean="0">
                <a:latin typeface="Arial" charset="0"/>
              </a:rPr>
              <a:t>Focus on supporting ETS for NGN VoIP and Data services</a:t>
            </a:r>
          </a:p>
          <a:p>
            <a:pPr lvl="2">
              <a:lnSpc>
                <a:spcPct val="80000"/>
              </a:lnSpc>
              <a:spcBef>
                <a:spcPct val="15000"/>
              </a:spcBef>
            </a:pPr>
            <a:r>
              <a:rPr lang="en-US" sz="1700" dirty="0" smtClean="0">
                <a:latin typeface="Arial" charset="0"/>
              </a:rPr>
              <a:t>NGN/IMS Core Network Requirements</a:t>
            </a:r>
          </a:p>
          <a:p>
            <a:pPr lvl="2">
              <a:lnSpc>
                <a:spcPct val="80000"/>
              </a:lnSpc>
              <a:spcBef>
                <a:spcPct val="15000"/>
              </a:spcBef>
            </a:pPr>
            <a:r>
              <a:rPr lang="en-US" sz="1700" dirty="0" err="1" smtClean="0">
                <a:latin typeface="Arial" charset="0"/>
              </a:rPr>
              <a:t>Wireline</a:t>
            </a:r>
            <a:r>
              <a:rPr lang="en-US" sz="1700" dirty="0" smtClean="0">
                <a:latin typeface="Arial" charset="0"/>
              </a:rPr>
              <a:t> Access Network Requirements</a:t>
            </a:r>
          </a:p>
          <a:p>
            <a:pPr lvl="2">
              <a:lnSpc>
                <a:spcPct val="80000"/>
              </a:lnSpc>
              <a:spcBef>
                <a:spcPct val="15000"/>
              </a:spcBef>
            </a:pPr>
            <a:r>
              <a:rPr lang="en-US" sz="1700" dirty="0" smtClean="0">
                <a:latin typeface="Arial" charset="0"/>
              </a:rPr>
              <a:t>ETS service description (including End-to-end call flows), authentication, and security standards/recommendations </a:t>
            </a:r>
          </a:p>
          <a:p>
            <a:pPr lvl="2">
              <a:lnSpc>
                <a:spcPct val="80000"/>
              </a:lnSpc>
              <a:spcBef>
                <a:spcPct val="15000"/>
              </a:spcBef>
            </a:pPr>
            <a:r>
              <a:rPr lang="en-US" sz="1700" dirty="0" smtClean="0">
                <a:latin typeface="Arial" charset="0"/>
              </a:rPr>
              <a:t>Gap requirements brought to the IETF and 3GPP, where appropriate</a:t>
            </a:r>
            <a:endParaRPr lang="en-US" sz="1300" dirty="0" smtClean="0">
              <a:latin typeface="Arial" charset="0"/>
            </a:endParaRPr>
          </a:p>
        </p:txBody>
      </p:sp>
      <p:sp>
        <p:nvSpPr>
          <p:cNvPr id="5" name="Rectangle 6"/>
          <p:cNvSpPr>
            <a:spLocks noGrp="1" noChangeArrowheads="1"/>
          </p:cNvSpPr>
          <p:nvPr>
            <p:ph type="sldNum" sz="quarter" idx="10"/>
          </p:nvPr>
        </p:nvSpPr>
        <p:spPr/>
        <p:txBody>
          <a:bodyPr/>
          <a:lstStyle/>
          <a:p>
            <a:pPr>
              <a:defRPr/>
            </a:pPr>
            <a:fld id="{0851788E-E142-4283-B3BE-57C451D4F2F4}" type="slidenum">
              <a:rPr lang="en-US" altLang="zh-CN"/>
              <a:pPr>
                <a:defRPr/>
              </a:pPr>
              <a:t>11</a:t>
            </a:fld>
            <a:endParaRPr lang="en-US" altLang="zh-CN"/>
          </a:p>
        </p:txBody>
      </p:sp>
    </p:spTree>
    <p:extLst>
      <p:ext uri="{BB962C8B-B14F-4D97-AF65-F5344CB8AC3E}">
        <p14:creationId xmlns:p14="http://schemas.microsoft.com/office/powerpoint/2010/main" xmlns="" val="5434307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76200" y="76200"/>
            <a:ext cx="9144000" cy="1143000"/>
          </a:xfrm>
        </p:spPr>
        <p:txBody>
          <a:bodyPr/>
          <a:lstStyle/>
          <a:p>
            <a:pPr>
              <a:lnSpc>
                <a:spcPct val="90000"/>
              </a:lnSpc>
            </a:pPr>
            <a:r>
              <a:rPr lang="en-US" dirty="0" smtClean="0">
                <a:latin typeface="Arial" charset="0"/>
              </a:rPr>
              <a:t>Overview of Emergency Communications Work in ATIS </a:t>
            </a:r>
          </a:p>
        </p:txBody>
      </p:sp>
      <p:sp>
        <p:nvSpPr>
          <p:cNvPr id="12291" name="Rectangle 3"/>
          <p:cNvSpPr>
            <a:spLocks noGrp="1" noRot="1" noChangeArrowheads="1"/>
          </p:cNvSpPr>
          <p:nvPr>
            <p:ph idx="1"/>
          </p:nvPr>
        </p:nvSpPr>
        <p:spPr>
          <a:xfrm>
            <a:off x="533400" y="1296194"/>
            <a:ext cx="8229600" cy="5257006"/>
          </a:xfrm>
        </p:spPr>
        <p:txBody>
          <a:bodyPr/>
          <a:lstStyle/>
          <a:p>
            <a:pPr>
              <a:lnSpc>
                <a:spcPct val="90000"/>
              </a:lnSpc>
            </a:pPr>
            <a:r>
              <a:rPr lang="en-US" dirty="0" smtClean="0">
                <a:latin typeface="Arial" charset="0"/>
              </a:rPr>
              <a:t>ATIS committee work is in support of initiatives by: </a:t>
            </a:r>
          </a:p>
          <a:p>
            <a:pPr lvl="1">
              <a:lnSpc>
                <a:spcPct val="90000"/>
              </a:lnSpc>
            </a:pPr>
            <a:r>
              <a:rPr lang="en-US" sz="2600" dirty="0" smtClean="0">
                <a:latin typeface="Arial" charset="0"/>
              </a:rPr>
              <a:t>FCC/Federal government</a:t>
            </a:r>
          </a:p>
          <a:p>
            <a:pPr lvl="1">
              <a:lnSpc>
                <a:spcPct val="90000"/>
              </a:lnSpc>
            </a:pPr>
            <a:r>
              <a:rPr lang="en-US" sz="2600" dirty="0" smtClean="0">
                <a:latin typeface="Arial" charset="0"/>
              </a:rPr>
              <a:t>Regional/State governments and</a:t>
            </a:r>
          </a:p>
          <a:p>
            <a:pPr lvl="1">
              <a:lnSpc>
                <a:spcPct val="90000"/>
              </a:lnSpc>
            </a:pPr>
            <a:r>
              <a:rPr lang="en-US" sz="2600" dirty="0" smtClean="0">
                <a:latin typeface="Arial" charset="0"/>
              </a:rPr>
              <a:t>Local governments</a:t>
            </a:r>
          </a:p>
          <a:p>
            <a:pPr>
              <a:lnSpc>
                <a:spcPct val="90000"/>
              </a:lnSpc>
            </a:pPr>
            <a:r>
              <a:rPr lang="en-US" dirty="0" smtClean="0">
                <a:latin typeface="Arial" charset="0"/>
              </a:rPr>
              <a:t>ATIS committees also act as a feeder group to the ITU-T, and as Individual Members into 3GPP, in support of international general emergency communication services</a:t>
            </a:r>
          </a:p>
        </p:txBody>
      </p:sp>
      <p:sp>
        <p:nvSpPr>
          <p:cNvPr id="4" name="Rectangle 6"/>
          <p:cNvSpPr>
            <a:spLocks noGrp="1" noChangeArrowheads="1"/>
          </p:cNvSpPr>
          <p:nvPr>
            <p:ph type="sldNum" sz="quarter" idx="10"/>
          </p:nvPr>
        </p:nvSpPr>
        <p:spPr/>
        <p:txBody>
          <a:bodyPr/>
          <a:lstStyle/>
          <a:p>
            <a:pPr>
              <a:defRPr/>
            </a:pPr>
            <a:fld id="{40306211-47C3-47AD-AEFB-0FE4B7469718}" type="slidenum">
              <a:rPr lang="en-US" altLang="zh-CN"/>
              <a:pPr>
                <a:defRPr/>
              </a:pPr>
              <a:t>12</a:t>
            </a:fld>
            <a:endParaRPr lang="en-US" altLang="zh-CN" dirty="0"/>
          </a:p>
        </p:txBody>
      </p:sp>
    </p:spTree>
    <p:extLst>
      <p:ext uri="{BB962C8B-B14F-4D97-AF65-F5344CB8AC3E}">
        <p14:creationId xmlns:p14="http://schemas.microsoft.com/office/powerpoint/2010/main" xmlns="" val="10414963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0" y="296466"/>
            <a:ext cx="9144000" cy="1143000"/>
          </a:xfrm>
        </p:spPr>
        <p:txBody>
          <a:bodyPr/>
          <a:lstStyle/>
          <a:p>
            <a:r>
              <a:rPr lang="en-US" smtClean="0">
                <a:latin typeface="Arial" charset="0"/>
              </a:rPr>
              <a:t>ATIS Involvement with FCC – CMAS</a:t>
            </a:r>
          </a:p>
        </p:txBody>
      </p:sp>
      <p:sp>
        <p:nvSpPr>
          <p:cNvPr id="14339" name="Rectangle 3"/>
          <p:cNvSpPr>
            <a:spLocks noGrp="1" noChangeArrowheads="1"/>
          </p:cNvSpPr>
          <p:nvPr>
            <p:ph idx="1"/>
          </p:nvPr>
        </p:nvSpPr>
        <p:spPr>
          <a:xfrm>
            <a:off x="468313" y="1448594"/>
            <a:ext cx="8229600" cy="3733006"/>
          </a:xfrm>
        </p:spPr>
        <p:txBody>
          <a:bodyPr/>
          <a:lstStyle/>
          <a:p>
            <a:pPr>
              <a:lnSpc>
                <a:spcPct val="90000"/>
              </a:lnSpc>
            </a:pPr>
            <a:r>
              <a:rPr lang="en-US" sz="2400" dirty="0" smtClean="0">
                <a:latin typeface="Arial" charset="0"/>
              </a:rPr>
              <a:t>Federal Communications Commission (FCC) Commercial Mobile Service Alert Advisory Committee (CMSAAC) </a:t>
            </a:r>
          </a:p>
          <a:p>
            <a:pPr lvl="1">
              <a:lnSpc>
                <a:spcPct val="90000"/>
              </a:lnSpc>
            </a:pPr>
            <a:r>
              <a:rPr lang="en-US" sz="2200" dirty="0" smtClean="0">
                <a:latin typeface="Arial" charset="0"/>
              </a:rPr>
              <a:t>ATIS was a member of the FCC advisory committee, which completed in October 2007</a:t>
            </a:r>
          </a:p>
          <a:p>
            <a:pPr lvl="1">
              <a:lnSpc>
                <a:spcPct val="90000"/>
              </a:lnSpc>
            </a:pPr>
            <a:r>
              <a:rPr lang="en-US" sz="2200" dirty="0" smtClean="0">
                <a:latin typeface="Arial" charset="0"/>
              </a:rPr>
              <a:t>Advisory Committee recommendations was the basis for the FCC rules for CMAS</a:t>
            </a:r>
          </a:p>
          <a:p>
            <a:pPr>
              <a:lnSpc>
                <a:spcPct val="90000"/>
              </a:lnSpc>
            </a:pPr>
            <a:r>
              <a:rPr lang="en-US" sz="2400" dirty="0" smtClean="0">
                <a:latin typeface="Arial" charset="0"/>
              </a:rPr>
              <a:t>ATIS worked closely with the government (DHS, FEMA) on the development of an interface specification, as well as a testing specification, to the Federal Alert Gateway</a:t>
            </a:r>
          </a:p>
        </p:txBody>
      </p:sp>
      <p:sp>
        <p:nvSpPr>
          <p:cNvPr id="4" name="Rectangle 6"/>
          <p:cNvSpPr>
            <a:spLocks noGrp="1" noChangeArrowheads="1"/>
          </p:cNvSpPr>
          <p:nvPr>
            <p:ph type="sldNum" sz="quarter" idx="10"/>
          </p:nvPr>
        </p:nvSpPr>
        <p:spPr/>
        <p:txBody>
          <a:bodyPr/>
          <a:lstStyle/>
          <a:p>
            <a:pPr>
              <a:defRPr/>
            </a:pPr>
            <a:fld id="{60D778FB-9A24-46E2-8097-EA542292F9E3}" type="slidenum">
              <a:rPr lang="en-US" altLang="zh-CN"/>
              <a:pPr>
                <a:defRPr/>
              </a:pPr>
              <a:t>13</a:t>
            </a:fld>
            <a:endParaRPr lang="en-US" altLang="zh-CN" dirty="0"/>
          </a:p>
        </p:txBody>
      </p:sp>
    </p:spTree>
    <p:extLst>
      <p:ext uri="{BB962C8B-B14F-4D97-AF65-F5344CB8AC3E}">
        <p14:creationId xmlns:p14="http://schemas.microsoft.com/office/powerpoint/2010/main" xmlns="" val="18827493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208578"/>
            <a:ext cx="9144000" cy="1143000"/>
          </a:xfrm>
        </p:spPr>
        <p:txBody>
          <a:bodyPr/>
          <a:lstStyle/>
          <a:p>
            <a:r>
              <a:rPr lang="en-US" smtClean="0">
                <a:latin typeface="Arial" charset="0"/>
              </a:rPr>
              <a:t>Committee/Forum Mission/Scope</a:t>
            </a:r>
          </a:p>
        </p:txBody>
      </p:sp>
      <p:sp>
        <p:nvSpPr>
          <p:cNvPr id="16387" name="Rectangle 3"/>
          <p:cNvSpPr>
            <a:spLocks noGrp="1" noChangeArrowheads="1"/>
          </p:cNvSpPr>
          <p:nvPr>
            <p:ph idx="1"/>
          </p:nvPr>
        </p:nvSpPr>
        <p:spPr>
          <a:xfrm>
            <a:off x="468313" y="1360706"/>
            <a:ext cx="8229600" cy="4278094"/>
          </a:xfrm>
        </p:spPr>
        <p:txBody>
          <a:bodyPr wrap="square">
            <a:spAutoFit/>
          </a:bodyPr>
          <a:lstStyle/>
          <a:p>
            <a:r>
              <a:rPr lang="en-US" sz="2000" b="1" dirty="0" smtClean="0">
                <a:latin typeface="Arial" charset="0"/>
              </a:rPr>
              <a:t>Emergency Services Interconnection Forum (ESIF):</a:t>
            </a:r>
            <a:r>
              <a:rPr lang="en-US" sz="2000" dirty="0" smtClean="0">
                <a:latin typeface="Arial" charset="0"/>
              </a:rPr>
              <a:t> </a:t>
            </a:r>
            <a:br>
              <a:rPr lang="en-US" sz="2000" dirty="0" smtClean="0">
                <a:latin typeface="Arial" charset="0"/>
              </a:rPr>
            </a:br>
            <a:r>
              <a:rPr lang="en-US" sz="2000" dirty="0" smtClean="0">
                <a:latin typeface="Arial" charset="0"/>
              </a:rPr>
              <a:t>ESIF provides a venue to facilitate the identification and resolution of technical and/or operational issues related to the interconnection of emergency services networks with other networks (e.g., </a:t>
            </a:r>
            <a:r>
              <a:rPr lang="en-US" sz="2000" dirty="0" err="1" smtClean="0">
                <a:latin typeface="Arial" charset="0"/>
              </a:rPr>
              <a:t>wireline</a:t>
            </a:r>
            <a:r>
              <a:rPr lang="en-US" sz="2000" dirty="0" smtClean="0">
                <a:latin typeface="Arial" charset="0"/>
              </a:rPr>
              <a:t>, cable, satellite, Internet, etc.).</a:t>
            </a:r>
          </a:p>
          <a:p>
            <a:pPr lvl="1"/>
            <a:r>
              <a:rPr lang="en-US" sz="2000" dirty="0" smtClean="0">
                <a:latin typeface="Arial" charset="0"/>
                <a:hlinkClick r:id="rId3"/>
              </a:rPr>
              <a:t>http://www.atis.org/esif</a:t>
            </a:r>
            <a:endParaRPr lang="en-US" sz="2000" dirty="0" smtClean="0">
              <a:latin typeface="Arial" charset="0"/>
            </a:endParaRPr>
          </a:p>
          <a:p>
            <a:r>
              <a:rPr lang="en-US" sz="2000" b="1" dirty="0" smtClean="0">
                <a:latin typeface="Arial" charset="0"/>
              </a:rPr>
              <a:t>Industry Numbering Committee (INC):</a:t>
            </a:r>
            <a:r>
              <a:rPr lang="en-US" sz="2000" dirty="0" smtClean="0">
                <a:latin typeface="Arial" charset="0"/>
              </a:rPr>
              <a:t> </a:t>
            </a:r>
            <a:br>
              <a:rPr lang="en-US" sz="2000" dirty="0" smtClean="0">
                <a:latin typeface="Arial" charset="0"/>
              </a:rPr>
            </a:br>
            <a:r>
              <a:rPr lang="en-US" sz="2000" dirty="0" smtClean="0">
                <a:latin typeface="Arial" charset="0"/>
              </a:rPr>
              <a:t>INC provides an open forum to address and resolve industry-wide issues associated with planning, administration, allocation, assignment and use of the North American Numbering Plan (NANP) numbering resources within the NANP area.</a:t>
            </a:r>
          </a:p>
          <a:p>
            <a:pPr lvl="1"/>
            <a:r>
              <a:rPr lang="en-US" sz="2000" dirty="0" smtClean="0">
                <a:latin typeface="Arial" charset="0"/>
                <a:hlinkClick r:id="rId4"/>
              </a:rPr>
              <a:t>http://www.atis.org/inc/index.asp</a:t>
            </a:r>
            <a:r>
              <a:rPr lang="en-US" sz="2000" dirty="0" smtClean="0">
                <a:latin typeface="Arial" charset="0"/>
              </a:rPr>
              <a:t/>
            </a:r>
            <a:br>
              <a:rPr lang="en-US" sz="2000" dirty="0" smtClean="0">
                <a:latin typeface="Arial" charset="0"/>
              </a:rPr>
            </a:br>
            <a:endParaRPr lang="en-US" sz="2000" dirty="0" smtClean="0">
              <a:latin typeface="Arial" charset="0"/>
            </a:endParaRPr>
          </a:p>
        </p:txBody>
      </p:sp>
      <p:sp>
        <p:nvSpPr>
          <p:cNvPr id="4" name="Rectangle 6"/>
          <p:cNvSpPr>
            <a:spLocks noGrp="1" noChangeArrowheads="1"/>
          </p:cNvSpPr>
          <p:nvPr>
            <p:ph type="sldNum" sz="quarter" idx="10"/>
          </p:nvPr>
        </p:nvSpPr>
        <p:spPr/>
        <p:txBody>
          <a:bodyPr/>
          <a:lstStyle/>
          <a:p>
            <a:pPr>
              <a:defRPr/>
            </a:pPr>
            <a:fld id="{DDC0397A-E3CE-495A-9E14-D4129A6C2D9C}" type="slidenum">
              <a:rPr lang="en-US" altLang="zh-CN"/>
              <a:pPr>
                <a:defRPr/>
              </a:pPr>
              <a:t>14</a:t>
            </a:fld>
            <a:endParaRPr lang="en-US" altLang="zh-CN" dirty="0"/>
          </a:p>
        </p:txBody>
      </p:sp>
    </p:spTree>
    <p:extLst>
      <p:ext uri="{BB962C8B-B14F-4D97-AF65-F5344CB8AC3E}">
        <p14:creationId xmlns:p14="http://schemas.microsoft.com/office/powerpoint/2010/main" xmlns="" val="19909720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0" y="188218"/>
            <a:ext cx="9144000" cy="1143000"/>
          </a:xfrm>
        </p:spPr>
        <p:txBody>
          <a:bodyPr/>
          <a:lstStyle/>
          <a:p>
            <a:r>
              <a:rPr lang="en-US" smtClean="0">
                <a:latin typeface="Arial" charset="0"/>
              </a:rPr>
              <a:t>Committee/Forum Mission/Scope</a:t>
            </a:r>
          </a:p>
        </p:txBody>
      </p:sp>
      <p:sp>
        <p:nvSpPr>
          <p:cNvPr id="18435" name="Rectangle 3"/>
          <p:cNvSpPr>
            <a:spLocks noGrp="1" noChangeArrowheads="1"/>
          </p:cNvSpPr>
          <p:nvPr>
            <p:ph idx="1"/>
          </p:nvPr>
        </p:nvSpPr>
        <p:spPr>
          <a:xfrm>
            <a:off x="468313" y="1340346"/>
            <a:ext cx="8229600" cy="3231654"/>
          </a:xfrm>
        </p:spPr>
        <p:txBody>
          <a:bodyPr>
            <a:spAutoFit/>
          </a:bodyPr>
          <a:lstStyle/>
          <a:p>
            <a:r>
              <a:rPr lang="en-US" sz="2000" b="1" dirty="0" smtClean="0">
                <a:latin typeface="Arial" charset="0"/>
              </a:rPr>
              <a:t>Next Generation Interconnection Interoperability Forum (NGIIF):</a:t>
            </a:r>
            <a:r>
              <a:rPr lang="en-US" sz="2000" dirty="0" smtClean="0">
                <a:latin typeface="Arial" charset="0"/>
              </a:rPr>
              <a:t> </a:t>
            </a:r>
            <a:br>
              <a:rPr lang="en-US" sz="2000" dirty="0" smtClean="0">
                <a:latin typeface="Arial" charset="0"/>
              </a:rPr>
            </a:br>
            <a:r>
              <a:rPr lang="en-US" sz="2000" dirty="0" smtClean="0">
                <a:latin typeface="Arial" charset="0"/>
              </a:rPr>
              <a:t>The NGIIF addresses next-generation network interconnection and interoperability issues associated with emerging technologies. Specifically, it develops operational procedures which involve the network aspects of architecture, disaster preparedness, installation, maintenance, management, reliability, routing, security, and testing between network operators. In addition, the NGIIF addresses issues which impact the interconnection of existing and next generation networks and facilitate the transition to emerging technologies. </a:t>
            </a:r>
          </a:p>
          <a:p>
            <a:pPr lvl="1"/>
            <a:r>
              <a:rPr lang="en-US" sz="2000" dirty="0" smtClean="0">
                <a:latin typeface="Arial" charset="0"/>
                <a:hlinkClick r:id="rId2"/>
              </a:rPr>
              <a:t>http://www.atis.org/ngiif/index.asp</a:t>
            </a:r>
            <a:r>
              <a:rPr lang="en-US" sz="2000" dirty="0" smtClean="0">
                <a:latin typeface="Arial" charset="0"/>
              </a:rPr>
              <a:t>  </a:t>
            </a:r>
          </a:p>
        </p:txBody>
      </p:sp>
      <p:sp>
        <p:nvSpPr>
          <p:cNvPr id="4" name="Rectangle 6"/>
          <p:cNvSpPr>
            <a:spLocks noGrp="1" noChangeArrowheads="1"/>
          </p:cNvSpPr>
          <p:nvPr>
            <p:ph type="sldNum" sz="quarter" idx="10"/>
          </p:nvPr>
        </p:nvSpPr>
        <p:spPr/>
        <p:txBody>
          <a:bodyPr/>
          <a:lstStyle/>
          <a:p>
            <a:pPr>
              <a:defRPr/>
            </a:pPr>
            <a:fld id="{0F75C9F7-C4D2-47D9-B0EE-20EEB0A7B9AE}" type="slidenum">
              <a:rPr lang="en-US" altLang="zh-CN"/>
              <a:pPr>
                <a:defRPr/>
              </a:pPr>
              <a:t>15</a:t>
            </a:fld>
            <a:endParaRPr lang="en-US" altLang="zh-CN" dirty="0"/>
          </a:p>
        </p:txBody>
      </p:sp>
    </p:spTree>
    <p:extLst>
      <p:ext uri="{BB962C8B-B14F-4D97-AF65-F5344CB8AC3E}">
        <p14:creationId xmlns:p14="http://schemas.microsoft.com/office/powerpoint/2010/main" xmlns="" val="9498116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0" y="76200"/>
            <a:ext cx="9144000" cy="1143000"/>
          </a:xfrm>
        </p:spPr>
        <p:txBody>
          <a:bodyPr/>
          <a:lstStyle/>
          <a:p>
            <a:r>
              <a:rPr lang="en-US" dirty="0" smtClean="0">
                <a:latin typeface="Arial" charset="0"/>
              </a:rPr>
              <a:t>Committee/Forum Mission/Scope</a:t>
            </a:r>
          </a:p>
        </p:txBody>
      </p:sp>
      <p:sp>
        <p:nvSpPr>
          <p:cNvPr id="19459" name="Rectangle 3"/>
          <p:cNvSpPr>
            <a:spLocks noGrp="1" noChangeArrowheads="1"/>
          </p:cNvSpPr>
          <p:nvPr>
            <p:ph idx="1"/>
          </p:nvPr>
        </p:nvSpPr>
        <p:spPr/>
        <p:txBody>
          <a:bodyPr>
            <a:spAutoFit/>
          </a:bodyPr>
          <a:lstStyle/>
          <a:p>
            <a:pPr>
              <a:lnSpc>
                <a:spcPct val="110000"/>
              </a:lnSpc>
            </a:pPr>
            <a:r>
              <a:rPr lang="en-US" sz="2000" b="1" smtClean="0">
                <a:latin typeface="Arial" charset="0"/>
              </a:rPr>
              <a:t>IPTV Interoperability Forum (IIF):</a:t>
            </a:r>
            <a:r>
              <a:rPr lang="en-US" sz="2000" smtClean="0">
                <a:latin typeface="Arial" charset="0"/>
              </a:rPr>
              <a:t> </a:t>
            </a:r>
            <a:br>
              <a:rPr lang="en-US" sz="2000" smtClean="0">
                <a:latin typeface="Arial" charset="0"/>
              </a:rPr>
            </a:br>
            <a:r>
              <a:rPr lang="en-US" sz="2000" smtClean="0">
                <a:latin typeface="Arial" charset="0"/>
              </a:rPr>
              <a:t>The IIF enables the interoperability, interconnection, and implementation of IPTV systems/services by developing ATIS standards and facilitating related technical activities.  This forum will place an emphasis on North American and ATIS Member Company needs in coordination with other regional and international standards development organizations.</a:t>
            </a:r>
          </a:p>
          <a:p>
            <a:pPr lvl="1">
              <a:lnSpc>
                <a:spcPct val="110000"/>
              </a:lnSpc>
            </a:pPr>
            <a:r>
              <a:rPr lang="en-US" sz="2000" smtClean="0">
                <a:latin typeface="Arial" charset="0"/>
                <a:hlinkClick r:id="rId2"/>
              </a:rPr>
              <a:t>http://www.atis.org/iif/index.asp</a:t>
            </a:r>
            <a:endParaRPr lang="en-US" sz="2000" smtClean="0">
              <a:latin typeface="Arial" charset="0"/>
            </a:endParaRPr>
          </a:p>
          <a:p>
            <a:r>
              <a:rPr lang="en-US" sz="2000" b="1" smtClean="0">
                <a:latin typeface="Arial" charset="0"/>
              </a:rPr>
              <a:t>Wireless Technologies and Systems Committee (WTSC):</a:t>
            </a:r>
            <a:r>
              <a:rPr lang="en-US" sz="2000" smtClean="0">
                <a:latin typeface="Arial" charset="0"/>
              </a:rPr>
              <a:t> </a:t>
            </a:r>
            <a:br>
              <a:rPr lang="en-US" sz="2000" smtClean="0">
                <a:latin typeface="Arial" charset="0"/>
              </a:rPr>
            </a:br>
            <a:r>
              <a:rPr lang="en-US" sz="2000" smtClean="0">
                <a:latin typeface="Arial" charset="0"/>
              </a:rPr>
              <a:t>WTSC develops and recommends standards and technical reports related to wireless and/or mobile services and systems, including service descriptions and wireless technologies. WTSC develops and recommends positions on related subjects under consideration in other North American, regional and international standards bodies. </a:t>
            </a:r>
          </a:p>
          <a:p>
            <a:pPr lvl="1"/>
            <a:r>
              <a:rPr lang="en-US" sz="2000" smtClean="0">
                <a:latin typeface="Arial" charset="0"/>
                <a:hlinkClick r:id="rId3"/>
              </a:rPr>
              <a:t>http://www.atis.org/0160/index.asp</a:t>
            </a:r>
            <a:r>
              <a:rPr lang="en-US" sz="2000" smtClean="0">
                <a:latin typeface="Arial" charset="0"/>
              </a:rPr>
              <a:t>  </a:t>
            </a:r>
          </a:p>
        </p:txBody>
      </p:sp>
      <p:sp>
        <p:nvSpPr>
          <p:cNvPr id="4" name="Rectangle 6"/>
          <p:cNvSpPr>
            <a:spLocks noGrp="1" noChangeArrowheads="1"/>
          </p:cNvSpPr>
          <p:nvPr>
            <p:ph type="sldNum" sz="quarter" idx="10"/>
          </p:nvPr>
        </p:nvSpPr>
        <p:spPr/>
        <p:txBody>
          <a:bodyPr/>
          <a:lstStyle/>
          <a:p>
            <a:pPr>
              <a:defRPr/>
            </a:pPr>
            <a:fld id="{6800508A-B3CD-4BDA-833D-A04F2BE17F5B}" type="slidenum">
              <a:rPr lang="en-US" altLang="zh-CN"/>
              <a:pPr>
                <a:defRPr/>
              </a:pPr>
              <a:t>16</a:t>
            </a:fld>
            <a:endParaRPr lang="en-US" altLang="zh-CN" dirty="0"/>
          </a:p>
        </p:txBody>
      </p:sp>
    </p:spTree>
    <p:extLst>
      <p:ext uri="{BB962C8B-B14F-4D97-AF65-F5344CB8AC3E}">
        <p14:creationId xmlns:p14="http://schemas.microsoft.com/office/powerpoint/2010/main" xmlns="" val="864455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0" y="76200"/>
            <a:ext cx="9144000" cy="1143000"/>
          </a:xfrm>
        </p:spPr>
        <p:txBody>
          <a:bodyPr/>
          <a:lstStyle/>
          <a:p>
            <a:r>
              <a:rPr lang="en-US" dirty="0" smtClean="0">
                <a:latin typeface="Arial" charset="0"/>
              </a:rPr>
              <a:t>Committee/Forum Mission/Scope</a:t>
            </a:r>
          </a:p>
        </p:txBody>
      </p:sp>
      <p:sp>
        <p:nvSpPr>
          <p:cNvPr id="20483" name="Rectangle 3"/>
          <p:cNvSpPr>
            <a:spLocks noGrp="1" noChangeArrowheads="1"/>
          </p:cNvSpPr>
          <p:nvPr>
            <p:ph idx="1"/>
          </p:nvPr>
        </p:nvSpPr>
        <p:spPr/>
        <p:txBody>
          <a:bodyPr/>
          <a:lstStyle/>
          <a:p>
            <a:r>
              <a:rPr lang="en-US" sz="2000" b="1" smtClean="0">
                <a:latin typeface="Arial" charset="0"/>
              </a:rPr>
              <a:t>Packet Technologies and Systems Committee (PTSC):</a:t>
            </a:r>
            <a:r>
              <a:rPr lang="en-US" sz="2000" smtClean="0">
                <a:latin typeface="Arial" charset="0"/>
              </a:rPr>
              <a:t> </a:t>
            </a:r>
            <a:br>
              <a:rPr lang="en-US" sz="2000" smtClean="0">
                <a:latin typeface="Arial" charset="0"/>
              </a:rPr>
            </a:br>
            <a:r>
              <a:rPr lang="en-US" sz="2000" smtClean="0">
                <a:latin typeface="Arial" charset="0"/>
              </a:rPr>
              <a:t>PTSC develops and recommends standards related to services, architectures, and signaling, in addition to related subjects under consideration in other North American and international standards bodies.</a:t>
            </a:r>
          </a:p>
          <a:p>
            <a:pPr lvl="1"/>
            <a:r>
              <a:rPr lang="en-US" sz="2000" smtClean="0">
                <a:latin typeface="Arial" charset="0"/>
                <a:hlinkClick r:id="rId2"/>
              </a:rPr>
              <a:t>http://www.atis.org/0191/index.asp</a:t>
            </a:r>
            <a:endParaRPr lang="en-US" sz="2000" smtClean="0">
              <a:latin typeface="Arial" charset="0"/>
            </a:endParaRPr>
          </a:p>
          <a:p>
            <a:r>
              <a:rPr lang="en-US" sz="2000" b="1" smtClean="0">
                <a:latin typeface="Arial" charset="0"/>
              </a:rPr>
              <a:t>Telecom Management and Operations Committee (TMOC):</a:t>
            </a:r>
            <a:r>
              <a:rPr lang="en-US" sz="2000" smtClean="0">
                <a:latin typeface="Arial" charset="0"/>
              </a:rPr>
              <a:t> </a:t>
            </a:r>
            <a:br>
              <a:rPr lang="en-US" sz="2000" smtClean="0">
                <a:latin typeface="Arial" charset="0"/>
              </a:rPr>
            </a:br>
            <a:r>
              <a:rPr lang="en-US" sz="2000" smtClean="0">
                <a:latin typeface="Arial" charset="0"/>
              </a:rPr>
              <a:t>TMOC develops operations, administration, maintenance and provisioning standards, and other documentation related to Operations Support System (OSS) and Network Element (NE) functions and interfaces for communications networks - with an emphasis on standards development related to U.S.A. communication networks in coordination with the development of international standards.</a:t>
            </a:r>
          </a:p>
          <a:p>
            <a:pPr lvl="1"/>
            <a:r>
              <a:rPr lang="en-US" sz="2000" smtClean="0">
                <a:latin typeface="Arial" charset="0"/>
                <a:hlinkClick r:id="rId3"/>
              </a:rPr>
              <a:t>http://www.atis.org/0130/index.asp</a:t>
            </a:r>
            <a:endParaRPr lang="en-US" sz="2000" smtClean="0">
              <a:latin typeface="Arial" charset="0"/>
            </a:endParaRPr>
          </a:p>
        </p:txBody>
      </p:sp>
      <p:sp>
        <p:nvSpPr>
          <p:cNvPr id="4" name="Rectangle 6"/>
          <p:cNvSpPr>
            <a:spLocks noGrp="1" noChangeArrowheads="1"/>
          </p:cNvSpPr>
          <p:nvPr>
            <p:ph type="sldNum" sz="quarter" idx="10"/>
          </p:nvPr>
        </p:nvSpPr>
        <p:spPr/>
        <p:txBody>
          <a:bodyPr/>
          <a:lstStyle/>
          <a:p>
            <a:pPr>
              <a:defRPr/>
            </a:pPr>
            <a:fld id="{0F96EFC6-2A5D-4FDD-A5EA-D47F76284B1A}" type="slidenum">
              <a:rPr lang="en-US" altLang="zh-CN"/>
              <a:pPr>
                <a:defRPr/>
              </a:pPr>
              <a:t>17</a:t>
            </a:fld>
            <a:endParaRPr lang="en-US" altLang="zh-CN" dirty="0"/>
          </a:p>
        </p:txBody>
      </p:sp>
    </p:spTree>
    <p:extLst>
      <p:ext uri="{BB962C8B-B14F-4D97-AF65-F5344CB8AC3E}">
        <p14:creationId xmlns:p14="http://schemas.microsoft.com/office/powerpoint/2010/main" xmlns="" val="14144122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solidFill>
            <a:schemeClr val="bg1"/>
          </a:solidFill>
          <a:ln>
            <a:noFill/>
          </a:ln>
        </p:spPr>
        <p:txBody>
          <a:bodyPr/>
          <a:lstStyle/>
          <a:p>
            <a:pPr>
              <a:lnSpc>
                <a:spcPct val="90000"/>
              </a:lnSpc>
            </a:pPr>
            <a:r>
              <a:rPr lang="en-US" dirty="0" smtClean="0">
                <a:latin typeface="Arial" charset="0"/>
              </a:rPr>
              <a:t>ATIS Emergency Communications Standards (recent deliverables)</a:t>
            </a:r>
          </a:p>
        </p:txBody>
      </p:sp>
      <p:sp>
        <p:nvSpPr>
          <p:cNvPr id="21507" name="Rectangle 3"/>
          <p:cNvSpPr>
            <a:spLocks noGrp="1" noChangeArrowheads="1"/>
          </p:cNvSpPr>
          <p:nvPr>
            <p:ph idx="1"/>
          </p:nvPr>
        </p:nvSpPr>
        <p:spPr/>
        <p:txBody>
          <a:bodyPr/>
          <a:lstStyle/>
          <a:p>
            <a:pPr>
              <a:lnSpc>
                <a:spcPct val="90000"/>
              </a:lnSpc>
            </a:pPr>
            <a:r>
              <a:rPr lang="en-US" sz="2000" dirty="0" smtClean="0">
                <a:latin typeface="Arial" charset="0"/>
              </a:rPr>
              <a:t>ESIF Standards: </a:t>
            </a:r>
          </a:p>
          <a:p>
            <a:pPr lvl="1">
              <a:lnSpc>
                <a:spcPct val="90000"/>
              </a:lnSpc>
            </a:pPr>
            <a:r>
              <a:rPr lang="en-US" sz="2000" dirty="0" smtClean="0">
                <a:latin typeface="Arial" charset="0"/>
              </a:rPr>
              <a:t>ATIS-0500001.v002:  High Level Requirements for Accuracy Testing Methodologies </a:t>
            </a:r>
          </a:p>
          <a:p>
            <a:pPr lvl="1">
              <a:lnSpc>
                <a:spcPct val="90000"/>
              </a:lnSpc>
            </a:pPr>
            <a:r>
              <a:rPr lang="en-US" sz="2000" dirty="0" smtClean="0">
                <a:latin typeface="Arial" charset="0"/>
              </a:rPr>
              <a:t>ATIS-0500013: Approaches to Wireless E911 Indoor Location Performance Testing</a:t>
            </a:r>
          </a:p>
          <a:p>
            <a:pPr lvl="1">
              <a:lnSpc>
                <a:spcPct val="90000"/>
              </a:lnSpc>
            </a:pPr>
            <a:r>
              <a:rPr lang="en-US" sz="2000" dirty="0" smtClean="0">
                <a:latin typeface="Arial" charset="0"/>
              </a:rPr>
              <a:t>ATIS-0500014: Initial Stage 2/3 NG9-1-1 Standard Based on NGN/IMS</a:t>
            </a:r>
          </a:p>
          <a:p>
            <a:pPr lvl="1">
              <a:lnSpc>
                <a:spcPct val="90000"/>
              </a:lnSpc>
            </a:pPr>
            <a:r>
              <a:rPr lang="en-US" sz="2000" dirty="0" smtClean="0">
                <a:latin typeface="Arial" charset="0"/>
              </a:rPr>
              <a:t>ATIS-0500015: Standardization of location parameter conveyance architecture and protocols</a:t>
            </a:r>
          </a:p>
          <a:p>
            <a:pPr lvl="1">
              <a:lnSpc>
                <a:spcPct val="90000"/>
              </a:lnSpc>
            </a:pPr>
            <a:r>
              <a:rPr lang="en-US" sz="2000" dirty="0" smtClean="0">
                <a:latin typeface="Arial" charset="0"/>
              </a:rPr>
              <a:t>ATIS-0500016: Process to Remove </a:t>
            </a:r>
            <a:r>
              <a:rPr lang="en-US" sz="2000" dirty="0" err="1" smtClean="0">
                <a:latin typeface="Arial" charset="0"/>
              </a:rPr>
              <a:t>Dialable</a:t>
            </a:r>
            <a:r>
              <a:rPr lang="en-US" sz="2000" dirty="0" smtClean="0">
                <a:latin typeface="Arial" charset="0"/>
              </a:rPr>
              <a:t> p-ANIs from 9-1-1 Networks</a:t>
            </a:r>
          </a:p>
          <a:p>
            <a:pPr lvl="1">
              <a:lnSpc>
                <a:spcPct val="90000"/>
              </a:lnSpc>
            </a:pPr>
            <a:r>
              <a:rPr lang="en-US" sz="2000" dirty="0" smtClean="0">
                <a:latin typeface="Arial" charset="0"/>
              </a:rPr>
              <a:t>ATIS-0500017: Considerations for an Emergency Services Next Generation Network (ES-NGN)</a:t>
            </a:r>
          </a:p>
          <a:p>
            <a:pPr lvl="1">
              <a:lnSpc>
                <a:spcPct val="90000"/>
              </a:lnSpc>
            </a:pPr>
            <a:r>
              <a:rPr lang="en-US" sz="2000" dirty="0" smtClean="0">
                <a:latin typeface="Arial" charset="0"/>
              </a:rPr>
              <a:t>ATIS-0500018: p-ANI Allocation Tables for ESQKs, ESRKs, and ESRDs </a:t>
            </a:r>
          </a:p>
          <a:p>
            <a:pPr lvl="1">
              <a:lnSpc>
                <a:spcPct val="90000"/>
              </a:lnSpc>
            </a:pPr>
            <a:r>
              <a:rPr lang="en-US" sz="2000" dirty="0" smtClean="0">
                <a:latin typeface="Arial" charset="0"/>
              </a:rPr>
              <a:t>ATIS-0500019: Request for Assistance Interface (RFAI) Specification</a:t>
            </a:r>
          </a:p>
        </p:txBody>
      </p:sp>
      <p:sp>
        <p:nvSpPr>
          <p:cNvPr id="4" name="Rectangle 6"/>
          <p:cNvSpPr>
            <a:spLocks noGrp="1" noChangeArrowheads="1"/>
          </p:cNvSpPr>
          <p:nvPr>
            <p:ph type="sldNum" sz="quarter" idx="10"/>
          </p:nvPr>
        </p:nvSpPr>
        <p:spPr/>
        <p:txBody>
          <a:bodyPr/>
          <a:lstStyle/>
          <a:p>
            <a:pPr>
              <a:defRPr/>
            </a:pPr>
            <a:fld id="{2E1DA1C3-2D2B-453D-8608-3BB3F437350D}" type="slidenum">
              <a:rPr lang="en-US" altLang="zh-CN"/>
              <a:pPr>
                <a:defRPr/>
              </a:pPr>
              <a:t>18</a:t>
            </a:fld>
            <a:endParaRPr lang="en-US" altLang="zh-CN" dirty="0"/>
          </a:p>
        </p:txBody>
      </p:sp>
    </p:spTree>
    <p:extLst>
      <p:ext uri="{BB962C8B-B14F-4D97-AF65-F5344CB8AC3E}">
        <p14:creationId xmlns:p14="http://schemas.microsoft.com/office/powerpoint/2010/main" xmlns="" val="59896781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solidFill>
            <a:schemeClr val="bg1"/>
          </a:solidFill>
          <a:ln>
            <a:noFill/>
          </a:ln>
        </p:spPr>
        <p:txBody>
          <a:bodyPr/>
          <a:lstStyle/>
          <a:p>
            <a:pPr>
              <a:lnSpc>
                <a:spcPct val="90000"/>
              </a:lnSpc>
            </a:pPr>
            <a:r>
              <a:rPr lang="en-US" dirty="0" smtClean="0">
                <a:latin typeface="Arial" charset="0"/>
              </a:rPr>
              <a:t>ATIS Emergency Communications Standards (recent deliverables)</a:t>
            </a:r>
          </a:p>
        </p:txBody>
      </p:sp>
      <p:sp>
        <p:nvSpPr>
          <p:cNvPr id="23555" name="Rectangle 3"/>
          <p:cNvSpPr>
            <a:spLocks noGrp="1" noChangeArrowheads="1"/>
          </p:cNvSpPr>
          <p:nvPr>
            <p:ph idx="1"/>
          </p:nvPr>
        </p:nvSpPr>
        <p:spPr>
          <a:xfrm>
            <a:off x="468313" y="1219994"/>
            <a:ext cx="8229600" cy="5257006"/>
          </a:xfrm>
        </p:spPr>
        <p:txBody>
          <a:bodyPr/>
          <a:lstStyle/>
          <a:p>
            <a:r>
              <a:rPr lang="en-US" sz="2000" dirty="0" smtClean="0">
                <a:latin typeface="Arial" charset="0"/>
              </a:rPr>
              <a:t>NGIIF Standards: </a:t>
            </a:r>
          </a:p>
          <a:p>
            <a:pPr lvl="1"/>
            <a:r>
              <a:rPr lang="en-US" sz="2000" dirty="0" smtClean="0">
                <a:latin typeface="Arial" charset="0"/>
              </a:rPr>
              <a:t>ATIS-0300098, Best Practices for Emergency Notification System (ENS) Call Volume Testing Procedure: </a:t>
            </a:r>
            <a:r>
              <a:rPr lang="en-US" sz="2000" dirty="0" err="1" smtClean="0">
                <a:latin typeface="Arial" charset="0"/>
              </a:rPr>
              <a:t>Wireline</a:t>
            </a:r>
            <a:r>
              <a:rPr lang="en-US" sz="2000" dirty="0" smtClean="0">
                <a:latin typeface="Arial" charset="0"/>
              </a:rPr>
              <a:t> </a:t>
            </a:r>
          </a:p>
          <a:p>
            <a:pPr lvl="1"/>
            <a:r>
              <a:rPr lang="en-US" sz="2000" dirty="0" smtClean="0">
                <a:latin typeface="Arial" charset="0"/>
              </a:rPr>
              <a:t>ATIS-0300013, NIIF Reference Document, Part III, Attachment B, ISUP Compatibility Tests</a:t>
            </a:r>
          </a:p>
          <a:p>
            <a:pPr lvl="1"/>
            <a:r>
              <a:rPr lang="en-US" sz="2000" dirty="0" smtClean="0">
                <a:latin typeface="Arial" charset="0"/>
              </a:rPr>
              <a:t>NIIF Reference Document ATIS-0300016, Part III, Installation, Testing and Maintenance Responsibilities for SS7 Links and Trunks, Attachment E, SS7 Network Gateway Screening</a:t>
            </a:r>
          </a:p>
          <a:p>
            <a:r>
              <a:rPr lang="en-US" sz="2000" dirty="0" smtClean="0">
                <a:latin typeface="Arial" charset="0"/>
              </a:rPr>
              <a:t>PTSC Standards:</a:t>
            </a:r>
          </a:p>
          <a:p>
            <a:pPr lvl="1"/>
            <a:r>
              <a:rPr lang="en-US" sz="2000" dirty="0" smtClean="0"/>
              <a:t>ATIS-1000020, ETS </a:t>
            </a:r>
            <a:r>
              <a:rPr lang="en-US" sz="2000" dirty="0"/>
              <a:t>Packet Priority for IP NNI Interfaces- Requirements for a Separate Expedited Forwarding Mechanism </a:t>
            </a:r>
          </a:p>
          <a:p>
            <a:pPr lvl="1"/>
            <a:endParaRPr lang="en-US" sz="2000" dirty="0" smtClean="0">
              <a:latin typeface="Arial" charset="0"/>
            </a:endParaRPr>
          </a:p>
          <a:p>
            <a:pPr lvl="1"/>
            <a:endParaRPr lang="en-US" sz="2000" dirty="0" smtClean="0">
              <a:latin typeface="Arial" charset="0"/>
            </a:endParaRPr>
          </a:p>
        </p:txBody>
      </p:sp>
      <p:sp>
        <p:nvSpPr>
          <p:cNvPr id="4" name="Rectangle 6"/>
          <p:cNvSpPr>
            <a:spLocks noGrp="1" noChangeArrowheads="1"/>
          </p:cNvSpPr>
          <p:nvPr>
            <p:ph type="sldNum" sz="quarter" idx="10"/>
          </p:nvPr>
        </p:nvSpPr>
        <p:spPr/>
        <p:txBody>
          <a:bodyPr/>
          <a:lstStyle/>
          <a:p>
            <a:pPr>
              <a:defRPr/>
            </a:pPr>
            <a:fld id="{36B487FA-3159-4E8F-A0F0-FFD7FEF0DAA3}" type="slidenum">
              <a:rPr lang="en-US" altLang="zh-CN"/>
              <a:pPr>
                <a:defRPr/>
              </a:pPr>
              <a:t>19</a:t>
            </a:fld>
            <a:endParaRPr lang="en-US" altLang="zh-CN"/>
          </a:p>
        </p:txBody>
      </p:sp>
    </p:spTree>
    <p:extLst>
      <p:ext uri="{BB962C8B-B14F-4D97-AF65-F5344CB8AC3E}">
        <p14:creationId xmlns:p14="http://schemas.microsoft.com/office/powerpoint/2010/main" xmlns="" val="942569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Rectangle 6"/>
          <p:cNvSpPr>
            <a:spLocks noGrp="1" noChangeArrowheads="1"/>
          </p:cNvSpPr>
          <p:nvPr>
            <p:ph type="sldNum" sz="quarter" idx="10"/>
          </p:nvPr>
        </p:nvSpPr>
        <p:spPr/>
        <p:txBody>
          <a:bodyPr/>
          <a:lstStyle/>
          <a:p>
            <a:pPr>
              <a:defRPr/>
            </a:pPr>
            <a:fld id="{A7D0F4C3-B8A4-413A-BBFB-556B75CDFD2A}" type="slidenum">
              <a:rPr lang="en-US" altLang="zh-CN"/>
              <a:pPr>
                <a:defRPr/>
              </a:pPr>
              <a:t>2</a:t>
            </a:fld>
            <a:endParaRPr lang="en-US" altLang="zh-CN"/>
          </a:p>
        </p:txBody>
      </p:sp>
      <p:sp>
        <p:nvSpPr>
          <p:cNvPr id="5122" name="Title 1"/>
          <p:cNvSpPr>
            <a:spLocks noGrp="1"/>
          </p:cNvSpPr>
          <p:nvPr>
            <p:ph type="title" idx="4294967295"/>
          </p:nvPr>
        </p:nvSpPr>
        <p:spPr>
          <a:xfrm>
            <a:off x="0" y="-26988"/>
            <a:ext cx="9144000" cy="1143001"/>
          </a:xfrm>
        </p:spPr>
        <p:txBody>
          <a:bodyPr/>
          <a:lstStyle/>
          <a:p>
            <a:r>
              <a:rPr lang="en-US" dirty="0" smtClean="0">
                <a:latin typeface="Arial" charset="0"/>
              </a:rPr>
              <a:t>Highlights (1)</a:t>
            </a:r>
          </a:p>
        </p:txBody>
      </p:sp>
      <p:graphicFrame>
        <p:nvGraphicFramePr>
          <p:cNvPr id="3102" name="Group 30"/>
          <p:cNvGraphicFramePr>
            <a:graphicFrameLocks noGrp="1"/>
          </p:cNvGraphicFramePr>
          <p:nvPr>
            <p:extLst>
              <p:ext uri="{D42A27DB-BD31-4B8C-83A1-F6EECF244321}">
                <p14:modId xmlns:p14="http://schemas.microsoft.com/office/powerpoint/2010/main" xmlns="" val="1751092225"/>
              </p:ext>
            </p:extLst>
          </p:nvPr>
        </p:nvGraphicFramePr>
        <p:xfrm>
          <a:off x="428625" y="981075"/>
          <a:ext cx="8229600" cy="5590032"/>
        </p:xfrm>
        <a:graphic>
          <a:graphicData uri="http://schemas.openxmlformats.org/drawingml/2006/table">
            <a:tbl>
              <a:tblPr/>
              <a:tblGrid>
                <a:gridCol w="2559050"/>
                <a:gridCol w="2927350"/>
                <a:gridCol w="2743200"/>
              </a:tblGrid>
              <a:tr h="485775">
                <a:tc>
                  <a:txBody>
                    <a:bodyPr/>
                    <a:lstStyle/>
                    <a:p>
                      <a:pPr marL="0" marR="0" lvl="0" indent="0" algn="ctr"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0" u="sng" strike="noStrike" cap="none" normalizeH="0" baseline="0" dirty="0" smtClean="0">
                          <a:ln>
                            <a:noFill/>
                          </a:ln>
                          <a:solidFill>
                            <a:srgbClr val="09244D"/>
                          </a:solidFill>
                          <a:effectLst/>
                          <a:latin typeface="Arial" charset="0"/>
                          <a:ea typeface="宋体"/>
                          <a:cs typeface="宋体"/>
                        </a:rPr>
                        <a:t>General Types of Emergency Comm.</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0" u="sng" strike="noStrike" cap="none" normalizeH="0" baseline="0" smtClean="0">
                          <a:ln>
                            <a:noFill/>
                          </a:ln>
                          <a:solidFill>
                            <a:srgbClr val="09244D"/>
                          </a:solidFill>
                          <a:effectLst/>
                          <a:latin typeface="Arial" charset="0"/>
                          <a:ea typeface="宋体"/>
                          <a:cs typeface="宋体"/>
                        </a:rPr>
                        <a:t>N. America Example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c>
                  <a:txBody>
                    <a:bodyPr/>
                    <a:lstStyle/>
                    <a:p>
                      <a:pPr marL="0" marR="0" lvl="0" indent="0" algn="ctr"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0" u="sng" strike="noStrike" cap="none" normalizeH="0" baseline="0" smtClean="0">
                          <a:ln>
                            <a:noFill/>
                          </a:ln>
                          <a:solidFill>
                            <a:srgbClr val="09244D"/>
                          </a:solidFill>
                          <a:effectLst/>
                          <a:latin typeface="Arial" charset="0"/>
                          <a:ea typeface="宋体"/>
                          <a:cs typeface="宋体"/>
                        </a:rPr>
                        <a:t>ATIS Standards Role*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DDDDDD"/>
                    </a:solidFill>
                  </a:tcPr>
                </a:tc>
              </a:tr>
              <a:tr h="935038">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1" u="none" strike="noStrike" cap="none" normalizeH="0" baseline="0" dirty="0" smtClean="0">
                          <a:ln>
                            <a:noFill/>
                          </a:ln>
                          <a:solidFill>
                            <a:srgbClr val="09244D"/>
                          </a:solidFill>
                          <a:effectLst/>
                          <a:latin typeface="Arial" charset="0"/>
                          <a:ea typeface="宋体"/>
                          <a:cs typeface="宋体"/>
                        </a:rPr>
                        <a:t>Citizen-to-Authority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0" i="0" u="none" strike="noStrike" cap="none" normalizeH="0" baseline="0" dirty="0" smtClean="0">
                          <a:ln>
                            <a:noFill/>
                          </a:ln>
                          <a:solidFill>
                            <a:srgbClr val="09244D"/>
                          </a:solidFill>
                          <a:effectLst/>
                          <a:latin typeface="Arial" charset="0"/>
                          <a:ea typeface="宋体"/>
                          <a:cs typeface="宋体"/>
                        </a:rPr>
                        <a:t>E911, Non-Voice Emergency Services (NOVES)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0" i="0" u="none" strike="noStrike" cap="none" normalizeH="0" baseline="0" dirty="0" smtClean="0">
                          <a:ln>
                            <a:noFill/>
                          </a:ln>
                          <a:solidFill>
                            <a:srgbClr val="09244D"/>
                          </a:solidFill>
                          <a:effectLst/>
                          <a:latin typeface="Arial" charset="0"/>
                          <a:ea typeface="宋体"/>
                          <a:cs typeface="宋体"/>
                        </a:rPr>
                        <a:t>E911 for wireless, VoIP, NGN, NG911 in </a:t>
                      </a:r>
                      <a:r>
                        <a:rPr kumimoji="0" lang="en-US" sz="1800" b="1" i="0" u="none" strike="noStrike" cap="none" normalizeH="0" baseline="0" dirty="0" smtClean="0">
                          <a:ln>
                            <a:noFill/>
                          </a:ln>
                          <a:solidFill>
                            <a:srgbClr val="09244D"/>
                          </a:solidFill>
                          <a:effectLst/>
                          <a:latin typeface="Arial" charset="0"/>
                          <a:ea typeface="宋体"/>
                          <a:cs typeface="宋体"/>
                        </a:rPr>
                        <a:t>ESIF, PTSC, WTSC</a:t>
                      </a:r>
                      <a:r>
                        <a:rPr kumimoji="0" lang="en-US" sz="1800" b="0" i="0" u="none" strike="noStrike" cap="none" normalizeH="0" baseline="0" dirty="0" smtClean="0">
                          <a:ln>
                            <a:noFill/>
                          </a:ln>
                          <a:solidFill>
                            <a:srgbClr val="09244D"/>
                          </a:solidFill>
                          <a:effectLst/>
                          <a:latin typeface="Arial" charset="0"/>
                          <a:ea typeface="宋体"/>
                          <a:cs typeface="宋体"/>
                        </a:rPr>
                        <a:t>, NGIIF, INC, PRQC; NOVES in </a:t>
                      </a:r>
                      <a:r>
                        <a:rPr kumimoji="0" lang="en-US" sz="1800" b="1" i="0" u="none" strike="noStrike" cap="none" normalizeH="0" baseline="0" dirty="0" smtClean="0">
                          <a:ln>
                            <a:noFill/>
                          </a:ln>
                          <a:solidFill>
                            <a:srgbClr val="09244D"/>
                          </a:solidFill>
                          <a:effectLst/>
                          <a:latin typeface="Arial" charset="0"/>
                          <a:ea typeface="宋体"/>
                          <a:cs typeface="宋体"/>
                        </a:rPr>
                        <a:t>WTSC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09700">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1" u="none" strike="noStrike" cap="none" normalizeH="0" baseline="0" smtClean="0">
                          <a:ln>
                            <a:noFill/>
                          </a:ln>
                          <a:solidFill>
                            <a:srgbClr val="09244D"/>
                          </a:solidFill>
                          <a:effectLst/>
                          <a:latin typeface="Arial" charset="0"/>
                          <a:ea typeface="宋体"/>
                          <a:cs typeface="宋体"/>
                        </a:rPr>
                        <a:t>Authority-to-Citizen</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0" i="0" u="none" strike="noStrike" cap="none" normalizeH="0" baseline="0" dirty="0" smtClean="0">
                          <a:ln>
                            <a:noFill/>
                          </a:ln>
                          <a:solidFill>
                            <a:srgbClr val="09244D"/>
                          </a:solidFill>
                          <a:effectLst/>
                          <a:latin typeface="Arial" charset="0"/>
                          <a:ea typeface="宋体"/>
                          <a:cs typeface="宋体"/>
                        </a:rPr>
                        <a:t>Emergency Alert System (EAS); </a:t>
                      </a:r>
                      <a:r>
                        <a:rPr kumimoji="0" lang="en-US" altLang="ja-JP" sz="1800" b="0" i="0" u="none" strike="noStrike" cap="none" normalizeH="0" baseline="0" dirty="0" smtClean="0">
                          <a:ln>
                            <a:noFill/>
                          </a:ln>
                          <a:solidFill>
                            <a:srgbClr val="09244D"/>
                          </a:solidFill>
                          <a:effectLst/>
                          <a:latin typeface="Arial" charset="0"/>
                          <a:ea typeface="MS PGothic"/>
                          <a:cs typeface="MS PGothic"/>
                        </a:rPr>
                        <a:t>Commercial Mobile Alert System (CMAS); </a:t>
                      </a:r>
                      <a:r>
                        <a:rPr kumimoji="0" lang="en-US" sz="1800" b="0" i="0" u="none" strike="noStrike" cap="none" normalizeH="0" baseline="0" dirty="0" smtClean="0">
                          <a:ln>
                            <a:noFill/>
                          </a:ln>
                          <a:solidFill>
                            <a:srgbClr val="09244D"/>
                          </a:solidFill>
                          <a:effectLst/>
                          <a:latin typeface="Arial" charset="0"/>
                          <a:ea typeface="宋体"/>
                          <a:cs typeface="宋体"/>
                        </a:rPr>
                        <a:t>Emergency Notification System (ENS)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0" i="0" u="none" strike="noStrike" cap="none" normalizeH="0" baseline="0" dirty="0" smtClean="0">
                          <a:ln>
                            <a:noFill/>
                          </a:ln>
                          <a:solidFill>
                            <a:srgbClr val="09244D"/>
                          </a:solidFill>
                          <a:effectLst/>
                          <a:latin typeface="Arial" charset="0"/>
                          <a:ea typeface="宋体"/>
                          <a:cs typeface="宋体"/>
                        </a:rPr>
                        <a:t>EAS for IPTV in </a:t>
                      </a:r>
                      <a:r>
                        <a:rPr kumimoji="0" lang="en-US" sz="1800" b="1" i="0" u="none" strike="noStrike" cap="none" normalizeH="0" baseline="0" dirty="0" smtClean="0">
                          <a:ln>
                            <a:noFill/>
                          </a:ln>
                          <a:solidFill>
                            <a:srgbClr val="09244D"/>
                          </a:solidFill>
                          <a:effectLst/>
                          <a:latin typeface="Arial" charset="0"/>
                          <a:ea typeface="宋体"/>
                          <a:cs typeface="宋体"/>
                        </a:rPr>
                        <a:t>IIF</a:t>
                      </a:r>
                      <a:r>
                        <a:rPr kumimoji="0" lang="en-US" sz="1800" b="0" i="0" u="none" strike="noStrike" cap="none" normalizeH="0" baseline="0" dirty="0" smtClean="0">
                          <a:ln>
                            <a:noFill/>
                          </a:ln>
                          <a:solidFill>
                            <a:srgbClr val="09244D"/>
                          </a:solidFill>
                          <a:effectLst/>
                          <a:latin typeface="Arial" charset="0"/>
                          <a:ea typeface="宋体"/>
                          <a:cs typeface="宋体"/>
                        </a:rPr>
                        <a:t>; CMAS and ENS for wireless in </a:t>
                      </a:r>
                      <a:r>
                        <a:rPr kumimoji="0" lang="en-US" sz="1800" b="1" i="0" u="none" strike="noStrike" cap="none" normalizeH="0" baseline="0" dirty="0" smtClean="0">
                          <a:ln>
                            <a:noFill/>
                          </a:ln>
                          <a:solidFill>
                            <a:srgbClr val="09244D"/>
                          </a:solidFill>
                          <a:effectLst/>
                          <a:latin typeface="Arial" charset="0"/>
                          <a:ea typeface="宋体"/>
                          <a:cs typeface="宋体"/>
                        </a:rPr>
                        <a:t>WTSC, NGIIF</a:t>
                      </a:r>
                      <a:r>
                        <a:rPr kumimoji="0" lang="en-US" sz="1800" b="0" i="0" u="none" strike="noStrike" cap="none" normalizeH="0" baseline="0" dirty="0" smtClean="0">
                          <a:ln>
                            <a:noFill/>
                          </a:ln>
                          <a:solidFill>
                            <a:srgbClr val="09244D"/>
                          </a:solidFill>
                          <a:effectLst/>
                          <a:latin typeface="Arial" charset="0"/>
                          <a:ea typeface="宋体"/>
                          <a:cs typeface="宋体"/>
                        </a:rPr>
                        <a:t>; ENS for </a:t>
                      </a:r>
                      <a:r>
                        <a:rPr kumimoji="0" lang="en-US" sz="1800" b="0" i="0" u="none" strike="noStrike" cap="none" normalizeH="0" baseline="0" dirty="0" err="1" smtClean="0">
                          <a:ln>
                            <a:noFill/>
                          </a:ln>
                          <a:solidFill>
                            <a:srgbClr val="09244D"/>
                          </a:solidFill>
                          <a:effectLst/>
                          <a:latin typeface="Arial" charset="0"/>
                          <a:ea typeface="宋体"/>
                          <a:cs typeface="宋体"/>
                        </a:rPr>
                        <a:t>wireline</a:t>
                      </a:r>
                      <a:r>
                        <a:rPr kumimoji="0" lang="en-US" sz="1800" b="0" i="0" u="none" strike="noStrike" cap="none" normalizeH="0" baseline="0" dirty="0" smtClean="0">
                          <a:ln>
                            <a:noFill/>
                          </a:ln>
                          <a:solidFill>
                            <a:srgbClr val="09244D"/>
                          </a:solidFill>
                          <a:effectLst/>
                          <a:latin typeface="Arial" charset="0"/>
                          <a:ea typeface="宋体"/>
                          <a:cs typeface="宋体"/>
                        </a:rPr>
                        <a:t> voice in </a:t>
                      </a:r>
                      <a:r>
                        <a:rPr kumimoji="0" lang="en-US" sz="1800" b="1" i="0" u="none" strike="noStrike" cap="none" normalizeH="0" baseline="0" dirty="0" smtClean="0">
                          <a:ln>
                            <a:noFill/>
                          </a:ln>
                          <a:solidFill>
                            <a:srgbClr val="09244D"/>
                          </a:solidFill>
                          <a:effectLst/>
                          <a:latin typeface="Arial" charset="0"/>
                          <a:ea typeface="宋体"/>
                          <a:cs typeface="宋体"/>
                        </a:rPr>
                        <a:t>NGIIF, PTSC</a:t>
                      </a:r>
                      <a:endParaRPr kumimoji="0" lang="en-US" sz="1800" b="0" i="0" u="none" strike="noStrike" cap="none" normalizeH="0" baseline="0" dirty="0" smtClean="0">
                        <a:ln>
                          <a:noFill/>
                        </a:ln>
                        <a:solidFill>
                          <a:srgbClr val="09244D"/>
                        </a:solidFill>
                        <a:effectLst/>
                        <a:latin typeface="Arial" charset="0"/>
                        <a:ea typeface="宋体"/>
                        <a:cs typeface="宋体"/>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9175">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1" i="1" u="none" strike="noStrike" cap="none" normalizeH="0" baseline="0" smtClean="0">
                          <a:ln>
                            <a:noFill/>
                          </a:ln>
                          <a:solidFill>
                            <a:srgbClr val="09244D"/>
                          </a:solidFill>
                          <a:effectLst/>
                          <a:latin typeface="Arial" charset="0"/>
                          <a:ea typeface="宋体"/>
                          <a:cs typeface="宋体"/>
                        </a:rPr>
                        <a:t>Authority-to-Authority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0" i="0" u="none" strike="noStrike" cap="none" normalizeH="0" baseline="0" dirty="0" smtClean="0">
                          <a:ln>
                            <a:noFill/>
                          </a:ln>
                          <a:solidFill>
                            <a:srgbClr val="09244D"/>
                          </a:solidFill>
                          <a:effectLst/>
                          <a:latin typeface="Arial" charset="0"/>
                          <a:ea typeface="宋体"/>
                          <a:cs typeface="宋体"/>
                        </a:rPr>
                        <a:t>ETS** (Priority Services in support of National Security &amp; Emergency Preparedness); Public Safety 700 MHz</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Wingdings" pitchFamily="2" charset="2"/>
                        <a:buNone/>
                        <a:tabLst/>
                      </a:pPr>
                      <a:r>
                        <a:rPr kumimoji="0" lang="en-US" sz="1800" b="0" i="0" u="none" strike="noStrike" cap="none" normalizeH="0" baseline="0" dirty="0" smtClean="0">
                          <a:ln>
                            <a:noFill/>
                          </a:ln>
                          <a:solidFill>
                            <a:srgbClr val="09244D"/>
                          </a:solidFill>
                          <a:effectLst/>
                          <a:latin typeface="Arial" charset="0"/>
                          <a:ea typeface="宋体"/>
                          <a:cs typeface="宋体"/>
                        </a:rPr>
                        <a:t>ETS in </a:t>
                      </a:r>
                      <a:r>
                        <a:rPr kumimoji="0" lang="en-US" sz="1800" b="1" i="0" u="none" strike="noStrike" cap="none" normalizeH="0" baseline="0" dirty="0" smtClean="0">
                          <a:ln>
                            <a:noFill/>
                          </a:ln>
                          <a:solidFill>
                            <a:srgbClr val="09244D"/>
                          </a:solidFill>
                          <a:effectLst/>
                          <a:latin typeface="Arial" charset="0"/>
                          <a:ea typeface="宋体"/>
                          <a:cs typeface="宋体"/>
                        </a:rPr>
                        <a:t>PTSC, PRQC</a:t>
                      </a:r>
                      <a:r>
                        <a:rPr kumimoji="0" lang="en-US" sz="1800" b="0" i="0" u="none" strike="noStrike" cap="none" normalizeH="0" baseline="0" dirty="0" smtClean="0">
                          <a:ln>
                            <a:noFill/>
                          </a:ln>
                          <a:solidFill>
                            <a:srgbClr val="09244D"/>
                          </a:solidFill>
                          <a:effectLst/>
                          <a:latin typeface="Arial" charset="0"/>
                          <a:ea typeface="宋体"/>
                          <a:cs typeface="宋体"/>
                        </a:rPr>
                        <a:t>, </a:t>
                      </a:r>
                      <a:r>
                        <a:rPr kumimoji="0" lang="en-US" sz="1800" b="1" i="0" u="none" strike="noStrike" cap="none" normalizeH="0" baseline="0" dirty="0" smtClean="0">
                          <a:ln>
                            <a:noFill/>
                          </a:ln>
                          <a:solidFill>
                            <a:srgbClr val="09244D"/>
                          </a:solidFill>
                          <a:effectLst/>
                          <a:latin typeface="Arial" charset="0"/>
                          <a:ea typeface="宋体"/>
                          <a:cs typeface="宋体"/>
                        </a:rPr>
                        <a:t>WTSC</a:t>
                      </a:r>
                      <a:r>
                        <a:rPr kumimoji="0" lang="en-US" sz="1800" b="0" i="0" u="none" strike="noStrike" cap="none" normalizeH="0" baseline="0" dirty="0" smtClean="0">
                          <a:ln>
                            <a:noFill/>
                          </a:ln>
                          <a:solidFill>
                            <a:srgbClr val="09244D"/>
                          </a:solidFill>
                          <a:effectLst/>
                          <a:latin typeface="Arial" charset="0"/>
                          <a:ea typeface="宋体"/>
                          <a:cs typeface="宋体"/>
                        </a:rPr>
                        <a:t>, NGIIF and TMOC</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80975">
                <a:tc gridSpan="3">
                  <a:txBody>
                    <a:bodyPr/>
                    <a:lstStyle/>
                    <a:p>
                      <a:pPr marL="0" marR="0" lvl="0" indent="0" algn="l" defTabSz="914400" rtl="0" eaLnBrk="1" fontAlgn="base" latinLnBrk="0" hangingPunct="1">
                        <a:lnSpc>
                          <a:spcPct val="100000"/>
                        </a:lnSpc>
                        <a:spcBef>
                          <a:spcPct val="20000"/>
                        </a:spcBef>
                        <a:spcAft>
                          <a:spcPct val="0"/>
                        </a:spcAft>
                        <a:buClr>
                          <a:schemeClr val="folHlink"/>
                        </a:buClr>
                        <a:buSzTx/>
                        <a:buFont typeface="Arial" charset="0"/>
                        <a:buNone/>
                        <a:tabLst/>
                      </a:pPr>
                      <a:r>
                        <a:rPr kumimoji="0" lang="en-US" sz="1400" b="1" i="1" u="none" strike="noStrike" cap="none" normalizeH="0" baseline="0" dirty="0" smtClean="0">
                          <a:ln>
                            <a:noFill/>
                          </a:ln>
                          <a:solidFill>
                            <a:srgbClr val="09244D"/>
                          </a:solidFill>
                          <a:effectLst/>
                          <a:latin typeface="Arial" charset="0"/>
                          <a:ea typeface="宋体"/>
                          <a:cs typeface="宋体"/>
                        </a:rPr>
                        <a:t>See Supplementary Slides (11-14) for details regarding these ATIS committees</a:t>
                      </a:r>
                    </a:p>
                    <a:p>
                      <a:pPr marL="0" marR="0" lvl="0" indent="0" algn="l" defTabSz="914400" rtl="0" eaLnBrk="1" fontAlgn="base" latinLnBrk="0" hangingPunct="1">
                        <a:lnSpc>
                          <a:spcPct val="100000"/>
                        </a:lnSpc>
                        <a:spcBef>
                          <a:spcPct val="20000"/>
                        </a:spcBef>
                        <a:spcAft>
                          <a:spcPct val="0"/>
                        </a:spcAft>
                        <a:buClr>
                          <a:schemeClr val="folHlink"/>
                        </a:buClr>
                        <a:buSzTx/>
                        <a:buFont typeface="Arial" charset="0"/>
                        <a:buNone/>
                        <a:tabLst/>
                      </a:pPr>
                      <a:r>
                        <a:rPr kumimoji="0" lang="en-US" sz="1400" b="1" i="1" u="none" strike="noStrike" cap="none" normalizeH="0" baseline="0" dirty="0" smtClean="0">
                          <a:ln>
                            <a:noFill/>
                          </a:ln>
                          <a:solidFill>
                            <a:srgbClr val="09244D"/>
                          </a:solidFill>
                          <a:effectLst/>
                          <a:latin typeface="Arial" charset="0"/>
                          <a:ea typeface="宋体"/>
                          <a:cs typeface="宋体"/>
                        </a:rPr>
                        <a:t>**Note ETS is also referred as NGN GETS</a:t>
                      </a:r>
                    </a:p>
                  </a:txBody>
                  <a:tcP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hMerge="1">
                  <a:txBody>
                    <a:bodyPr/>
                    <a:lstStyle/>
                    <a:p>
                      <a:endParaRPr lang="en-US"/>
                    </a:p>
                  </a:txBody>
                  <a:tcPr/>
                </a:tc>
                <a:tc hMerge="1">
                  <a:txBody>
                    <a:bodyPr/>
                    <a:lstStyle/>
                    <a:p>
                      <a:endParaRPr lang="en-US"/>
                    </a:p>
                  </a:txBody>
                  <a:tcPr/>
                </a:tc>
              </a:tr>
            </a:tbl>
          </a:graphicData>
        </a:graphic>
      </p:graphicFrame>
    </p:spTree>
    <p:extLst>
      <p:ext uri="{BB962C8B-B14F-4D97-AF65-F5344CB8AC3E}">
        <p14:creationId xmlns:p14="http://schemas.microsoft.com/office/powerpoint/2010/main" xmlns="" val="9457856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solidFill>
            <a:schemeClr val="bg1"/>
          </a:solidFill>
          <a:ln>
            <a:noFill/>
          </a:ln>
        </p:spPr>
        <p:txBody>
          <a:bodyPr/>
          <a:lstStyle/>
          <a:p>
            <a:pPr>
              <a:lnSpc>
                <a:spcPct val="90000"/>
              </a:lnSpc>
            </a:pPr>
            <a:r>
              <a:rPr lang="en-US" dirty="0" smtClean="0">
                <a:latin typeface="Arial" charset="0"/>
              </a:rPr>
              <a:t>ATIS Emergency Communications Standards (recent deliverables)</a:t>
            </a:r>
          </a:p>
        </p:txBody>
      </p:sp>
      <p:sp>
        <p:nvSpPr>
          <p:cNvPr id="24579" name="Rectangle 3"/>
          <p:cNvSpPr>
            <a:spLocks noGrp="1" noChangeArrowheads="1"/>
          </p:cNvSpPr>
          <p:nvPr>
            <p:ph idx="1"/>
          </p:nvPr>
        </p:nvSpPr>
        <p:spPr/>
        <p:txBody>
          <a:bodyPr>
            <a:normAutofit fontScale="92500" lnSpcReduction="10000"/>
          </a:bodyPr>
          <a:lstStyle/>
          <a:p>
            <a:r>
              <a:rPr lang="en-US" sz="2000" dirty="0" smtClean="0">
                <a:latin typeface="Arial" charset="0"/>
              </a:rPr>
              <a:t>WTSC Standards: </a:t>
            </a:r>
          </a:p>
          <a:p>
            <a:pPr lvl="1"/>
            <a:r>
              <a:rPr lang="en-US" sz="2000" dirty="0" smtClean="0">
                <a:latin typeface="Arial" charset="0"/>
              </a:rPr>
              <a:t>J-STD-100: Joint ATIS/TIA CMAS Mobile Device Behavior Specification</a:t>
            </a:r>
          </a:p>
          <a:p>
            <a:pPr lvl="1"/>
            <a:r>
              <a:rPr lang="en-US" sz="2000" dirty="0" smtClean="0">
                <a:latin typeface="Arial" charset="0"/>
              </a:rPr>
              <a:t>J-STD-101: Joint ATIS/TIA CMAS Federal Alert Gateway to CMSP Gateway Interface Specification</a:t>
            </a:r>
          </a:p>
          <a:p>
            <a:pPr lvl="2"/>
            <a:r>
              <a:rPr lang="en-US" sz="1600" dirty="0" smtClean="0">
                <a:latin typeface="Arial" charset="0"/>
              </a:rPr>
              <a:t>J-STD-101.a:  </a:t>
            </a:r>
            <a:r>
              <a:rPr lang="en-US" sz="1600" dirty="0"/>
              <a:t>CMAS C1 Interface between PBS and CMSP </a:t>
            </a:r>
            <a:r>
              <a:rPr lang="en-US" sz="1600" dirty="0" smtClean="0"/>
              <a:t>Gateway</a:t>
            </a:r>
            <a:endParaRPr lang="en-US" sz="1600" dirty="0" smtClean="0">
              <a:latin typeface="Arial" charset="0"/>
            </a:endParaRPr>
          </a:p>
          <a:p>
            <a:pPr lvl="1"/>
            <a:r>
              <a:rPr lang="en-US" sz="2000" dirty="0" smtClean="0">
                <a:latin typeface="Arial" charset="0"/>
              </a:rPr>
              <a:t>J-STD-102:  Joint ATIS/TIA </a:t>
            </a:r>
            <a:r>
              <a:rPr lang="en-US" sz="2000" dirty="0"/>
              <a:t>Certification and Testing of the CMAS C-Interface </a:t>
            </a:r>
            <a:endParaRPr lang="en-US" sz="2000" dirty="0" smtClean="0">
              <a:latin typeface="Arial" charset="0"/>
            </a:endParaRPr>
          </a:p>
          <a:p>
            <a:pPr lvl="1"/>
            <a:r>
              <a:rPr lang="en-US" sz="2000" dirty="0" smtClean="0">
                <a:latin typeface="Arial" charset="0"/>
              </a:rPr>
              <a:t>ATIS-0700006: ATIS Standard on Commercial Mobile Alerts Service (CMAS) Air Interface Specification for GSM/UMTS</a:t>
            </a:r>
          </a:p>
          <a:p>
            <a:pPr lvl="1"/>
            <a:r>
              <a:rPr lang="en-US" sz="2000" dirty="0" smtClean="0">
                <a:latin typeface="Arial" charset="0"/>
              </a:rPr>
              <a:t>ATIS-0700007:  </a:t>
            </a:r>
            <a:r>
              <a:rPr lang="en-US" sz="2000" dirty="0"/>
              <a:t>ATIS Implementation Guidelines and Best Practices for GSM/UMTS Cell Broadcast Service </a:t>
            </a:r>
            <a:endParaRPr lang="en-US" sz="2000" dirty="0" smtClean="0">
              <a:latin typeface="Arial" charset="0"/>
            </a:endParaRPr>
          </a:p>
          <a:p>
            <a:pPr lvl="1"/>
            <a:r>
              <a:rPr lang="en-US" sz="2000" dirty="0" smtClean="0"/>
              <a:t>ATIS-0700008:  Cell </a:t>
            </a:r>
            <a:r>
              <a:rPr lang="en-US" sz="2000" dirty="0"/>
              <a:t>Broadcast Entity (CBE) to Cell Broadcast Center (CBC) Interface Protocol</a:t>
            </a:r>
          </a:p>
          <a:p>
            <a:pPr lvl="1"/>
            <a:r>
              <a:rPr lang="en-US" sz="2000" dirty="0" smtClean="0">
                <a:latin typeface="Arial" charset="0"/>
              </a:rPr>
              <a:t>ATIS-0700010:  </a:t>
            </a:r>
            <a:r>
              <a:rPr lang="en-US" sz="2000" dirty="0"/>
              <a:t>CMAS via Evolved Packet System (EPS) Public Warning System (PWS) </a:t>
            </a:r>
            <a:endParaRPr lang="en-US" sz="2000" dirty="0" smtClean="0">
              <a:latin typeface="Arial" charset="0"/>
            </a:endParaRPr>
          </a:p>
          <a:p>
            <a:pPr lvl="1"/>
            <a:r>
              <a:rPr lang="en-US" sz="2000" dirty="0" smtClean="0">
                <a:latin typeface="Arial" charset="0"/>
              </a:rPr>
              <a:t>J-STD-036C: Enhanced Wireless 9-1-1 Phase 2 (modification of J-STD-036B in support of </a:t>
            </a:r>
            <a:r>
              <a:rPr lang="en-US" sz="2000" dirty="0" err="1" smtClean="0">
                <a:latin typeface="Arial" charset="0"/>
              </a:rPr>
              <a:t>Femtocells</a:t>
            </a:r>
            <a:r>
              <a:rPr lang="en-US" sz="2000" dirty="0" smtClean="0">
                <a:latin typeface="Arial" charset="0"/>
              </a:rPr>
              <a:t>)</a:t>
            </a:r>
          </a:p>
        </p:txBody>
      </p:sp>
      <p:sp>
        <p:nvSpPr>
          <p:cNvPr id="4" name="Rectangle 6"/>
          <p:cNvSpPr>
            <a:spLocks noGrp="1" noChangeArrowheads="1"/>
          </p:cNvSpPr>
          <p:nvPr>
            <p:ph type="sldNum" sz="quarter" idx="10"/>
          </p:nvPr>
        </p:nvSpPr>
        <p:spPr/>
        <p:txBody>
          <a:bodyPr/>
          <a:lstStyle/>
          <a:p>
            <a:pPr>
              <a:defRPr/>
            </a:pPr>
            <a:fld id="{F202E64A-AC15-472D-9F82-505ABCAB0C08}" type="slidenum">
              <a:rPr lang="en-US" altLang="zh-CN"/>
              <a:pPr>
                <a:defRPr/>
              </a:pPr>
              <a:t>20</a:t>
            </a:fld>
            <a:endParaRPr lang="en-US" altLang="zh-CN"/>
          </a:p>
        </p:txBody>
      </p:sp>
    </p:spTree>
    <p:extLst>
      <p:ext uri="{BB962C8B-B14F-4D97-AF65-F5344CB8AC3E}">
        <p14:creationId xmlns:p14="http://schemas.microsoft.com/office/powerpoint/2010/main" xmlns="" val="12347923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0" y="457200"/>
            <a:ext cx="9144000" cy="1143000"/>
          </a:xfrm>
        </p:spPr>
        <p:txBody>
          <a:bodyPr/>
          <a:lstStyle/>
          <a:p>
            <a:pPr>
              <a:lnSpc>
                <a:spcPct val="90000"/>
              </a:lnSpc>
            </a:pPr>
            <a:r>
              <a:rPr lang="en-US" dirty="0" smtClean="0">
                <a:latin typeface="Arial" charset="0"/>
              </a:rPr>
              <a:t>ATIS Emergency Communications Standards (recent deliverables)</a:t>
            </a:r>
          </a:p>
        </p:txBody>
      </p:sp>
      <p:sp>
        <p:nvSpPr>
          <p:cNvPr id="25603" name="Rectangle 3"/>
          <p:cNvSpPr>
            <a:spLocks noGrp="1" noChangeArrowheads="1"/>
          </p:cNvSpPr>
          <p:nvPr>
            <p:ph idx="1"/>
          </p:nvPr>
        </p:nvSpPr>
        <p:spPr>
          <a:xfrm>
            <a:off x="468313" y="1761728"/>
            <a:ext cx="8229600" cy="3343672"/>
          </a:xfrm>
        </p:spPr>
        <p:txBody>
          <a:bodyPr/>
          <a:lstStyle/>
          <a:p>
            <a:r>
              <a:rPr lang="en-US" sz="2200" b="1" dirty="0" smtClean="0">
                <a:latin typeface="Arial" charset="0"/>
              </a:rPr>
              <a:t>Publications available via the ATIS Document Center at: </a:t>
            </a:r>
            <a:r>
              <a:rPr lang="en-US" sz="2200" dirty="0" smtClean="0">
                <a:latin typeface="Arial" charset="0"/>
                <a:hlinkClick r:id="rId2"/>
              </a:rPr>
              <a:t>https://www.atis.org/docstore/default.aspx</a:t>
            </a:r>
            <a:r>
              <a:rPr lang="en-US" sz="2200" dirty="0" smtClean="0">
                <a:latin typeface="Arial" charset="0"/>
              </a:rPr>
              <a:t> </a:t>
            </a:r>
          </a:p>
        </p:txBody>
      </p:sp>
      <p:sp>
        <p:nvSpPr>
          <p:cNvPr id="4" name="Rectangle 6"/>
          <p:cNvSpPr>
            <a:spLocks noGrp="1" noChangeArrowheads="1"/>
          </p:cNvSpPr>
          <p:nvPr>
            <p:ph type="sldNum" sz="quarter" idx="10"/>
          </p:nvPr>
        </p:nvSpPr>
        <p:spPr/>
        <p:txBody>
          <a:bodyPr/>
          <a:lstStyle/>
          <a:p>
            <a:pPr>
              <a:defRPr/>
            </a:pPr>
            <a:fld id="{D3A359BD-694A-4BBC-8036-F34DD94D216E}" type="slidenum">
              <a:rPr lang="en-US" altLang="zh-CN"/>
              <a:pPr>
                <a:defRPr/>
              </a:pPr>
              <a:t>21</a:t>
            </a:fld>
            <a:endParaRPr lang="en-US" altLang="zh-CN"/>
          </a:p>
        </p:txBody>
      </p:sp>
    </p:spTree>
    <p:extLst>
      <p:ext uri="{BB962C8B-B14F-4D97-AF65-F5344CB8AC3E}">
        <p14:creationId xmlns:p14="http://schemas.microsoft.com/office/powerpoint/2010/main" xmlns="" val="155328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smtClean="0">
                <a:latin typeface="Arial" charset="0"/>
              </a:rPr>
              <a:t>Issue Listing by Committee	</a:t>
            </a:r>
          </a:p>
        </p:txBody>
      </p:sp>
      <p:sp>
        <p:nvSpPr>
          <p:cNvPr id="26627" name="Rectangle 3"/>
          <p:cNvSpPr>
            <a:spLocks noGrp="1" noChangeArrowheads="1"/>
          </p:cNvSpPr>
          <p:nvPr>
            <p:ph idx="1"/>
          </p:nvPr>
        </p:nvSpPr>
        <p:spPr/>
        <p:txBody>
          <a:bodyPr>
            <a:normAutofit fontScale="92500" lnSpcReduction="10000"/>
          </a:bodyPr>
          <a:lstStyle/>
          <a:p>
            <a:r>
              <a:rPr lang="en-US" sz="2000" dirty="0" smtClean="0">
                <a:latin typeface="Arial" charset="0"/>
              </a:rPr>
              <a:t>Active ESIF Issues:</a:t>
            </a:r>
          </a:p>
          <a:p>
            <a:pPr lvl="1"/>
            <a:r>
              <a:rPr lang="en-US" sz="1800" dirty="0">
                <a:latin typeface="Arial" charset="0"/>
              </a:rPr>
              <a:t>Issue 66: IP Network Interface (INI) for Emergency Services Standard </a:t>
            </a:r>
            <a:endParaRPr lang="en-US" sz="1800" dirty="0" smtClean="0">
              <a:latin typeface="Arial" charset="0"/>
            </a:endParaRPr>
          </a:p>
          <a:p>
            <a:pPr lvl="1"/>
            <a:r>
              <a:rPr lang="en-US" sz="1800" dirty="0">
                <a:latin typeface="Arial" charset="0"/>
              </a:rPr>
              <a:t>Issue 72:  Comparison of SIP Profile for IP Network Interface for Emergency Services with SIP Profiles in Related NNI Specifications </a:t>
            </a:r>
            <a:endParaRPr lang="en-US" sz="1800" dirty="0" smtClean="0">
              <a:latin typeface="Arial" charset="0"/>
            </a:endParaRPr>
          </a:p>
          <a:p>
            <a:pPr lvl="1"/>
            <a:r>
              <a:rPr lang="en-US" sz="1800" dirty="0">
                <a:latin typeface="Arial" charset="0"/>
              </a:rPr>
              <a:t>Issue 73:  Considerations When Routing Legacy CMRS </a:t>
            </a:r>
            <a:r>
              <a:rPr lang="en-US" sz="1800" dirty="0" smtClean="0">
                <a:latin typeface="Arial" charset="0"/>
              </a:rPr>
              <a:t>Wireless Emergency </a:t>
            </a:r>
            <a:r>
              <a:rPr lang="en-US" sz="1800" dirty="0">
                <a:latin typeface="Arial" charset="0"/>
              </a:rPr>
              <a:t>Calls to an i3 ESInet </a:t>
            </a:r>
          </a:p>
          <a:p>
            <a:pPr lvl="1"/>
            <a:r>
              <a:rPr lang="en-US" sz="1800" dirty="0">
                <a:latin typeface="Arial" charset="0"/>
              </a:rPr>
              <a:t>Issue 74:  Applying 3GPP Common IMS to NG9-1-1 Networks </a:t>
            </a:r>
            <a:endParaRPr lang="en-US" sz="1800" dirty="0" smtClean="0">
              <a:latin typeface="Arial" charset="0"/>
            </a:endParaRPr>
          </a:p>
          <a:p>
            <a:pPr lvl="1"/>
            <a:r>
              <a:rPr lang="en-US" sz="1800" dirty="0" smtClean="0">
                <a:latin typeface="Arial" charset="0"/>
              </a:rPr>
              <a:t>ESIF Issues: </a:t>
            </a:r>
            <a:r>
              <a:rPr lang="en-US" sz="1800" dirty="0" smtClean="0">
                <a:latin typeface="Arial" charset="0"/>
                <a:hlinkClick r:id="rId2"/>
              </a:rPr>
              <a:t>http://www.atis.org/esif/issues.asp</a:t>
            </a:r>
            <a:r>
              <a:rPr lang="en-US" sz="1800" dirty="0" smtClean="0">
                <a:latin typeface="Arial" charset="0"/>
              </a:rPr>
              <a:t> </a:t>
            </a:r>
          </a:p>
          <a:p>
            <a:r>
              <a:rPr lang="en-US" sz="2000" dirty="0" smtClean="0">
                <a:latin typeface="Arial" charset="0"/>
              </a:rPr>
              <a:t>Active WTSC Issues:	</a:t>
            </a:r>
          </a:p>
          <a:p>
            <a:pPr lvl="1"/>
            <a:r>
              <a:rPr lang="en-US" sz="1800" dirty="0" smtClean="0"/>
              <a:t>Issue P0030:  Implementation </a:t>
            </a:r>
            <a:r>
              <a:rPr lang="en-US" sz="1800" dirty="0"/>
              <a:t>of 3GPP Common IMS Emergency Procedures for IMS Origination and ESInet/Legacy Selective Router Termination </a:t>
            </a:r>
            <a:endParaRPr lang="en-US" sz="1800" dirty="0" smtClean="0">
              <a:latin typeface="Arial" charset="0"/>
            </a:endParaRPr>
          </a:p>
          <a:p>
            <a:pPr lvl="1"/>
            <a:r>
              <a:rPr lang="en-US" sz="1800" dirty="0" smtClean="0">
                <a:latin typeface="Arial" charset="0"/>
              </a:rPr>
              <a:t>Issue P0032: </a:t>
            </a:r>
            <a:r>
              <a:rPr lang="en-US" sz="1800" dirty="0"/>
              <a:t>Support of Public Safety Requirements in LTE Networks </a:t>
            </a:r>
            <a:endParaRPr lang="en-US" sz="1800" dirty="0" smtClean="0">
              <a:latin typeface="Arial" charset="0"/>
            </a:endParaRPr>
          </a:p>
          <a:p>
            <a:pPr lvl="1"/>
            <a:r>
              <a:rPr lang="en-US" sz="1800" dirty="0" smtClean="0">
                <a:latin typeface="Arial" charset="0"/>
              </a:rPr>
              <a:t>Issue P0033: </a:t>
            </a:r>
            <a:r>
              <a:rPr lang="en-US" sz="1800" dirty="0"/>
              <a:t>Support for Delivery of Spanish Language Commercial Mobile Alerts System (CMAS) Alerts </a:t>
            </a:r>
          </a:p>
          <a:p>
            <a:pPr lvl="1"/>
            <a:r>
              <a:rPr lang="en-US" sz="1800" dirty="0" smtClean="0">
                <a:latin typeface="Arial" charset="0"/>
              </a:rPr>
              <a:t>Issue P0034:  A</a:t>
            </a:r>
            <a:r>
              <a:rPr lang="en-US" sz="1800" dirty="0" smtClean="0"/>
              <a:t>utomating </a:t>
            </a:r>
            <a:r>
              <a:rPr lang="en-US" sz="1800" dirty="0"/>
              <a:t>Location Acquisition for Emergency Services VoIP </a:t>
            </a:r>
            <a:r>
              <a:rPr lang="en-US" sz="1800" dirty="0" smtClean="0"/>
              <a:t>Calls</a:t>
            </a:r>
            <a:endParaRPr lang="en-US" sz="1800" dirty="0" smtClean="0">
              <a:latin typeface="Arial" charset="0"/>
            </a:endParaRPr>
          </a:p>
          <a:p>
            <a:pPr lvl="2"/>
            <a:r>
              <a:rPr lang="en-US" sz="1600" dirty="0" smtClean="0">
                <a:latin typeface="Arial" charset="0"/>
              </a:rPr>
              <a:t>WTSC Issues: </a:t>
            </a:r>
            <a:r>
              <a:rPr lang="en-US" sz="1600" dirty="0" smtClean="0">
                <a:latin typeface="Arial" charset="0"/>
                <a:hlinkClick r:id="rId3"/>
              </a:rPr>
              <a:t>http://www.atis.org/0160/issues.asp</a:t>
            </a:r>
            <a:r>
              <a:rPr lang="en-US" sz="1600" dirty="0" smtClean="0">
                <a:latin typeface="Arial" charset="0"/>
              </a:rPr>
              <a:t> </a:t>
            </a:r>
          </a:p>
        </p:txBody>
      </p:sp>
      <p:sp>
        <p:nvSpPr>
          <p:cNvPr id="4" name="Rectangle 6"/>
          <p:cNvSpPr>
            <a:spLocks noGrp="1" noChangeArrowheads="1"/>
          </p:cNvSpPr>
          <p:nvPr>
            <p:ph type="sldNum" sz="quarter" idx="10"/>
          </p:nvPr>
        </p:nvSpPr>
        <p:spPr/>
        <p:txBody>
          <a:bodyPr/>
          <a:lstStyle/>
          <a:p>
            <a:pPr>
              <a:defRPr/>
            </a:pPr>
            <a:fld id="{A7B9727E-40AC-487F-843B-1452DFDF7C33}" type="slidenum">
              <a:rPr lang="en-US" altLang="zh-CN"/>
              <a:pPr>
                <a:defRPr/>
              </a:pPr>
              <a:t>22</a:t>
            </a:fld>
            <a:endParaRPr lang="en-US" altLang="zh-CN"/>
          </a:p>
        </p:txBody>
      </p:sp>
    </p:spTree>
    <p:extLst>
      <p:ext uri="{BB962C8B-B14F-4D97-AF65-F5344CB8AC3E}">
        <p14:creationId xmlns:p14="http://schemas.microsoft.com/office/powerpoint/2010/main" xmlns="" val="1712605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n-US" smtClean="0">
                <a:latin typeface="Arial" charset="0"/>
              </a:rPr>
              <a:t>Issue Listing by Committee	</a:t>
            </a:r>
          </a:p>
        </p:txBody>
      </p:sp>
      <p:sp>
        <p:nvSpPr>
          <p:cNvPr id="27651" name="Rectangle 3"/>
          <p:cNvSpPr>
            <a:spLocks noGrp="1" noChangeArrowheads="1"/>
          </p:cNvSpPr>
          <p:nvPr>
            <p:ph idx="1"/>
          </p:nvPr>
        </p:nvSpPr>
        <p:spPr/>
        <p:txBody>
          <a:bodyPr/>
          <a:lstStyle/>
          <a:p>
            <a:r>
              <a:rPr lang="en-US" sz="2000" dirty="0" smtClean="0">
                <a:latin typeface="Arial" charset="0"/>
              </a:rPr>
              <a:t>Active NGIIF Issues:</a:t>
            </a:r>
            <a:endParaRPr lang="en-US" sz="2000" b="1" dirty="0" smtClean="0">
              <a:solidFill>
                <a:srgbClr val="FF3300"/>
              </a:solidFill>
              <a:latin typeface="Arial" charset="0"/>
            </a:endParaRPr>
          </a:p>
          <a:p>
            <a:pPr lvl="1"/>
            <a:r>
              <a:rPr lang="en-US" sz="1800" dirty="0"/>
              <a:t>Issue </a:t>
            </a:r>
            <a:r>
              <a:rPr lang="en-US" sz="1800" dirty="0" smtClean="0"/>
              <a:t>07:  Mass </a:t>
            </a:r>
            <a:r>
              <a:rPr lang="en-US" sz="1800" dirty="0"/>
              <a:t>Call Blast Impact on Telecommunication Networks</a:t>
            </a:r>
            <a:endParaRPr lang="en-US" sz="1800" dirty="0" smtClean="0">
              <a:latin typeface="Arial" charset="0"/>
            </a:endParaRPr>
          </a:p>
          <a:p>
            <a:pPr lvl="1"/>
            <a:r>
              <a:rPr lang="en-US" sz="1800" dirty="0" smtClean="0">
                <a:latin typeface="Arial" charset="0"/>
              </a:rPr>
              <a:t>Issue 10:  Interoperability and Services Restoration Guidelines for Telecommunications Disaster Recovery </a:t>
            </a:r>
          </a:p>
          <a:p>
            <a:pPr lvl="1"/>
            <a:r>
              <a:rPr lang="en-US" sz="1800" dirty="0" smtClean="0">
                <a:latin typeface="Arial" charset="0"/>
              </a:rPr>
              <a:t>Issue 11:  Need for Emergency Notification Best Practices </a:t>
            </a:r>
          </a:p>
          <a:p>
            <a:pPr lvl="1"/>
            <a:r>
              <a:rPr lang="en-US" sz="1800" dirty="0" smtClean="0">
                <a:latin typeface="Arial" charset="0"/>
              </a:rPr>
              <a:t>Issue 21:  </a:t>
            </a:r>
            <a:r>
              <a:rPr lang="en-US" sz="1800" dirty="0"/>
              <a:t>Transition to Next Generation Network (NGN) Priority </a:t>
            </a:r>
            <a:r>
              <a:rPr lang="en-US" sz="1800" dirty="0" smtClean="0"/>
              <a:t>Services</a:t>
            </a:r>
          </a:p>
          <a:p>
            <a:pPr lvl="1"/>
            <a:r>
              <a:rPr lang="en-US" sz="1800" dirty="0" smtClean="0">
                <a:latin typeface="Arial" charset="0"/>
              </a:rPr>
              <a:t>Issue 26:  </a:t>
            </a:r>
            <a:r>
              <a:rPr lang="en-US" sz="1800" dirty="0"/>
              <a:t>Enhanced Overload Performance for National Security/Emergency Preparedness (NS/EP) Wireless Priority Service (WPS) on Code Division Multiple Access (CDMA) </a:t>
            </a:r>
            <a:r>
              <a:rPr lang="en-US" sz="1800" dirty="0" smtClean="0"/>
              <a:t>Networks</a:t>
            </a:r>
            <a:endParaRPr lang="en-US" sz="1800" dirty="0" smtClean="0">
              <a:latin typeface="Arial" charset="0"/>
            </a:endParaRPr>
          </a:p>
          <a:p>
            <a:pPr lvl="2"/>
            <a:r>
              <a:rPr lang="en-US" sz="1600" dirty="0" smtClean="0">
                <a:latin typeface="Arial" charset="0"/>
              </a:rPr>
              <a:t>NGIIF Issues: </a:t>
            </a:r>
            <a:r>
              <a:rPr lang="en-US" sz="1600" dirty="0" smtClean="0">
                <a:latin typeface="Arial" charset="0"/>
                <a:hlinkClick r:id="rId2"/>
              </a:rPr>
              <a:t>http://www.atis.org/ngiif/issues.asp</a:t>
            </a:r>
            <a:r>
              <a:rPr lang="en-US" sz="1600" dirty="0" smtClean="0">
                <a:latin typeface="Arial" charset="0"/>
              </a:rPr>
              <a:t> </a:t>
            </a:r>
          </a:p>
          <a:p>
            <a:r>
              <a:rPr lang="en-US" sz="2000" dirty="0" smtClean="0">
                <a:latin typeface="Arial" charset="0"/>
              </a:rPr>
              <a:t>Active IIF Issues:</a:t>
            </a:r>
          </a:p>
          <a:p>
            <a:pPr lvl="1"/>
            <a:r>
              <a:rPr lang="en-US" sz="1800" dirty="0" smtClean="0">
                <a:latin typeface="Arial" charset="0"/>
              </a:rPr>
              <a:t>Issue 51: IPTV EAS Update and Maintenance</a:t>
            </a:r>
          </a:p>
          <a:p>
            <a:pPr lvl="2"/>
            <a:r>
              <a:rPr lang="en-US" sz="1600" dirty="0" smtClean="0">
                <a:latin typeface="Arial" charset="0"/>
              </a:rPr>
              <a:t>IIF Issues: </a:t>
            </a:r>
            <a:r>
              <a:rPr lang="en-US" sz="1600" dirty="0" smtClean="0">
                <a:latin typeface="Arial" charset="0"/>
                <a:hlinkClick r:id="rId3"/>
              </a:rPr>
              <a:t>http://www.atis.org/iif/issues.asp</a:t>
            </a:r>
            <a:r>
              <a:rPr lang="en-US" sz="1600" dirty="0" smtClean="0">
                <a:latin typeface="Arial" charset="0"/>
              </a:rPr>
              <a:t> </a:t>
            </a:r>
          </a:p>
          <a:p>
            <a:pPr>
              <a:buFont typeface="Wingdings" pitchFamily="2" charset="2"/>
              <a:buNone/>
            </a:pPr>
            <a:endParaRPr lang="en-US" sz="2000" dirty="0" smtClean="0">
              <a:latin typeface="Arial" charset="0"/>
            </a:endParaRPr>
          </a:p>
        </p:txBody>
      </p:sp>
      <p:sp>
        <p:nvSpPr>
          <p:cNvPr id="4" name="Rectangle 6"/>
          <p:cNvSpPr>
            <a:spLocks noGrp="1" noChangeArrowheads="1"/>
          </p:cNvSpPr>
          <p:nvPr>
            <p:ph type="sldNum" sz="quarter" idx="10"/>
          </p:nvPr>
        </p:nvSpPr>
        <p:spPr/>
        <p:txBody>
          <a:bodyPr/>
          <a:lstStyle/>
          <a:p>
            <a:pPr>
              <a:defRPr/>
            </a:pPr>
            <a:fld id="{C301F20B-D6C3-49D2-8487-1595F55C3925}" type="slidenum">
              <a:rPr lang="en-US" altLang="zh-CN"/>
              <a:pPr>
                <a:defRPr/>
              </a:pPr>
              <a:t>23</a:t>
            </a:fld>
            <a:endParaRPr lang="en-US" altLang="zh-CN"/>
          </a:p>
        </p:txBody>
      </p:sp>
    </p:spTree>
    <p:extLst>
      <p:ext uri="{BB962C8B-B14F-4D97-AF65-F5344CB8AC3E}">
        <p14:creationId xmlns:p14="http://schemas.microsoft.com/office/powerpoint/2010/main" xmlns="" val="40022815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smtClean="0">
                <a:latin typeface="Arial" charset="0"/>
              </a:rPr>
              <a:t>Issue Listing by Committee	</a:t>
            </a:r>
          </a:p>
        </p:txBody>
      </p:sp>
      <p:sp>
        <p:nvSpPr>
          <p:cNvPr id="28675" name="Rectangle 3"/>
          <p:cNvSpPr>
            <a:spLocks noGrp="1" noChangeArrowheads="1"/>
          </p:cNvSpPr>
          <p:nvPr>
            <p:ph idx="1"/>
          </p:nvPr>
        </p:nvSpPr>
        <p:spPr>
          <a:xfrm>
            <a:off x="468313" y="1124744"/>
            <a:ext cx="8229600" cy="2966966"/>
          </a:xfrm>
        </p:spPr>
        <p:txBody>
          <a:bodyPr>
            <a:spAutoFit/>
          </a:bodyPr>
          <a:lstStyle/>
          <a:p>
            <a:r>
              <a:rPr lang="en-US" sz="2000" dirty="0" smtClean="0">
                <a:latin typeface="Arial" charset="0"/>
              </a:rPr>
              <a:t>Active PTSC Issues:</a:t>
            </a:r>
          </a:p>
          <a:p>
            <a:pPr lvl="1"/>
            <a:r>
              <a:rPr lang="en-US" sz="1800" dirty="0" smtClean="0">
                <a:latin typeface="Arial" charset="0"/>
              </a:rPr>
              <a:t>Issue S0045: Service Requirements for ETS in NGN</a:t>
            </a:r>
          </a:p>
          <a:p>
            <a:pPr lvl="1"/>
            <a:r>
              <a:rPr lang="en-US" sz="1800" dirty="0" smtClean="0">
                <a:latin typeface="Arial" charset="0"/>
              </a:rPr>
              <a:t>Issue S0063: ATIS ETS Authentication</a:t>
            </a:r>
          </a:p>
          <a:p>
            <a:pPr lvl="1"/>
            <a:r>
              <a:rPr lang="en-US" sz="1800" dirty="0" smtClean="0">
                <a:latin typeface="Arial" charset="0"/>
              </a:rPr>
              <a:t>Issue S0081: ETS </a:t>
            </a:r>
            <a:r>
              <a:rPr lang="en-US" sz="1800" dirty="0" err="1" smtClean="0">
                <a:latin typeface="Arial" charset="0"/>
              </a:rPr>
              <a:t>Wireline</a:t>
            </a:r>
            <a:r>
              <a:rPr lang="en-US" sz="1800" dirty="0" smtClean="0">
                <a:latin typeface="Arial" charset="0"/>
              </a:rPr>
              <a:t> Access Requirements  </a:t>
            </a:r>
          </a:p>
          <a:p>
            <a:pPr lvl="1"/>
            <a:r>
              <a:rPr lang="en-US" sz="1800" dirty="0" smtClean="0">
                <a:latin typeface="Arial" charset="0"/>
              </a:rPr>
              <a:t>Issue S0082: ETS Phase 2 Network Element Requirements  </a:t>
            </a:r>
          </a:p>
          <a:p>
            <a:pPr lvl="1"/>
            <a:r>
              <a:rPr lang="en-US" sz="1800" dirty="0" smtClean="0">
                <a:latin typeface="Arial" charset="0"/>
              </a:rPr>
              <a:t>Issue S0085:  NGN GETS (ETS) End-to-End Call Flows </a:t>
            </a:r>
          </a:p>
          <a:p>
            <a:pPr lvl="1"/>
            <a:r>
              <a:rPr lang="en-US" sz="1800" dirty="0" smtClean="0">
                <a:latin typeface="Arial" charset="0"/>
              </a:rPr>
              <a:t>Issue S0097:  </a:t>
            </a:r>
            <a:r>
              <a:rPr lang="en-US" sz="1800" dirty="0"/>
              <a:t>Emergency Telecommunications Service (ETS) Profile &amp; Test Suites for IP Network-to-Network Interconnection (IP-NNI)</a:t>
            </a:r>
            <a:endParaRPr lang="en-US" sz="1800" dirty="0" smtClean="0">
              <a:latin typeface="Arial" charset="0"/>
            </a:endParaRPr>
          </a:p>
          <a:p>
            <a:pPr lvl="2"/>
            <a:r>
              <a:rPr lang="en-US" sz="1600" dirty="0" smtClean="0">
                <a:latin typeface="Arial" charset="0"/>
              </a:rPr>
              <a:t>PTSC Issues: </a:t>
            </a:r>
            <a:r>
              <a:rPr lang="en-US" sz="1600" dirty="0" smtClean="0">
                <a:latin typeface="Arial" charset="0"/>
                <a:hlinkClick r:id="rId2"/>
              </a:rPr>
              <a:t>http://www.atis.org/0191/issues.asp</a:t>
            </a:r>
            <a:r>
              <a:rPr lang="en-US" sz="1600" dirty="0" smtClean="0">
                <a:latin typeface="Arial" charset="0"/>
              </a:rPr>
              <a:t> </a:t>
            </a:r>
          </a:p>
        </p:txBody>
      </p:sp>
      <p:sp>
        <p:nvSpPr>
          <p:cNvPr id="4" name="Rectangle 6"/>
          <p:cNvSpPr>
            <a:spLocks noGrp="1" noChangeArrowheads="1"/>
          </p:cNvSpPr>
          <p:nvPr>
            <p:ph type="sldNum" sz="quarter" idx="10"/>
          </p:nvPr>
        </p:nvSpPr>
        <p:spPr/>
        <p:txBody>
          <a:bodyPr/>
          <a:lstStyle/>
          <a:p>
            <a:pPr>
              <a:defRPr/>
            </a:pPr>
            <a:fld id="{41561299-9D78-49D6-9A26-DB46C1C2DA90}" type="slidenum">
              <a:rPr lang="en-US" altLang="zh-CN"/>
              <a:pPr>
                <a:defRPr/>
              </a:pPr>
              <a:t>24</a:t>
            </a:fld>
            <a:endParaRPr lang="en-US" altLang="zh-CN"/>
          </a:p>
        </p:txBody>
      </p:sp>
    </p:spTree>
    <p:extLst>
      <p:ext uri="{BB962C8B-B14F-4D97-AF65-F5344CB8AC3E}">
        <p14:creationId xmlns:p14="http://schemas.microsoft.com/office/powerpoint/2010/main" xmlns="" val="3023200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Highlights (2)</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ATIS created an Interim </a:t>
            </a:r>
            <a:r>
              <a:rPr lang="en-US" dirty="0"/>
              <a:t>Non-Voice Emergency Services (INES) Incubator </a:t>
            </a:r>
            <a:r>
              <a:rPr lang="en-US" dirty="0" smtClean="0"/>
              <a:t>to </a:t>
            </a:r>
            <a:r>
              <a:rPr lang="en-US" dirty="0"/>
              <a:t>identify interim solution(s) for text-based wireless communications to existing 9-1-1 services as an alternative to the text telephone system (TTY) while Next Generation 9-1-1 </a:t>
            </a:r>
            <a:r>
              <a:rPr lang="en-US" dirty="0" smtClean="0"/>
              <a:t>(NG9-1-1) </a:t>
            </a:r>
            <a:r>
              <a:rPr lang="en-US" dirty="0"/>
              <a:t>solutions are under development</a:t>
            </a:r>
            <a:r>
              <a:rPr lang="en-US" dirty="0" smtClean="0"/>
              <a:t>.</a:t>
            </a:r>
          </a:p>
          <a:p>
            <a:pPr lvl="1"/>
            <a:r>
              <a:rPr lang="en-US" dirty="0" smtClean="0"/>
              <a:t>First meeting </a:t>
            </a:r>
            <a:r>
              <a:rPr lang="en-US" dirty="0"/>
              <a:t>in April </a:t>
            </a:r>
            <a:r>
              <a:rPr lang="en-US" dirty="0" smtClean="0"/>
              <a:t>2011</a:t>
            </a:r>
          </a:p>
          <a:p>
            <a:pPr lvl="1"/>
            <a:r>
              <a:rPr lang="en-US" dirty="0" smtClean="0"/>
              <a:t>Target to complete </a:t>
            </a:r>
            <a:r>
              <a:rPr lang="en-US" dirty="0"/>
              <a:t>its work by the end of </a:t>
            </a:r>
            <a:r>
              <a:rPr lang="en-US" dirty="0" smtClean="0"/>
              <a:t>2011</a:t>
            </a:r>
          </a:p>
          <a:p>
            <a:pPr lvl="1"/>
            <a:r>
              <a:rPr lang="en-US" dirty="0" smtClean="0"/>
              <a:t>Work is being closely monitored by the FCC</a:t>
            </a:r>
          </a:p>
          <a:p>
            <a:pPr lvl="1"/>
            <a:r>
              <a:rPr lang="en-US" i="1" dirty="0" smtClean="0"/>
              <a:t>See ATIS ICT Accessibility presentation for additional information</a:t>
            </a:r>
            <a:endParaRPr lang="en-US" i="1" dirty="0"/>
          </a:p>
        </p:txBody>
      </p:sp>
      <p:sp>
        <p:nvSpPr>
          <p:cNvPr id="4" name="Slide Number Placeholder 3"/>
          <p:cNvSpPr>
            <a:spLocks noGrp="1"/>
          </p:cNvSpPr>
          <p:nvPr>
            <p:ph type="sldNum" sz="quarter" idx="10"/>
          </p:nvPr>
        </p:nvSpPr>
        <p:spPr/>
        <p:txBody>
          <a:bodyPr/>
          <a:lstStyle/>
          <a:p>
            <a:fld id="{73758190-59B5-4FAF-92D8-77798514AC83}" type="slidenum">
              <a:rPr lang="en-CA" smtClean="0"/>
              <a:pPr/>
              <a:t>3</a:t>
            </a:fld>
            <a:endParaRPr lang="en-CA"/>
          </a:p>
        </p:txBody>
      </p:sp>
    </p:spTree>
    <p:extLst>
      <p:ext uri="{BB962C8B-B14F-4D97-AF65-F5344CB8AC3E}">
        <p14:creationId xmlns:p14="http://schemas.microsoft.com/office/powerpoint/2010/main" xmlns="" val="8358303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Highlights (3)</a:t>
            </a:r>
            <a:endParaRPr lang="en-US" dirty="0"/>
          </a:p>
        </p:txBody>
      </p:sp>
      <p:sp>
        <p:nvSpPr>
          <p:cNvPr id="3" name="Content Placeholder 2"/>
          <p:cNvSpPr>
            <a:spLocks noGrp="1"/>
          </p:cNvSpPr>
          <p:nvPr>
            <p:ph idx="1"/>
          </p:nvPr>
        </p:nvSpPr>
        <p:spPr>
          <a:xfrm>
            <a:off x="468313" y="990600"/>
            <a:ext cx="8229600" cy="5257006"/>
          </a:xfrm>
        </p:spPr>
        <p:txBody>
          <a:bodyPr>
            <a:normAutofit fontScale="85000" lnSpcReduction="10000"/>
          </a:bodyPr>
          <a:lstStyle/>
          <a:p>
            <a:r>
              <a:rPr lang="en-US" dirty="0"/>
              <a:t>Completed multiple Commercial Mobile Alert System (CMAS) and Cell Broadcast deliverables</a:t>
            </a:r>
          </a:p>
          <a:p>
            <a:pPr lvl="1"/>
            <a:r>
              <a:rPr lang="en-US" dirty="0"/>
              <a:t>Working to align with 3GPP deliverables</a:t>
            </a:r>
          </a:p>
          <a:p>
            <a:pPr lvl="1"/>
            <a:r>
              <a:rPr lang="en-US" dirty="0"/>
              <a:t>Currently developing implementation guidelines for the incorporation of the Spanish language</a:t>
            </a:r>
          </a:p>
          <a:p>
            <a:pPr lvl="1"/>
            <a:r>
              <a:rPr lang="en-US" dirty="0"/>
              <a:t>Target launch date of April </a:t>
            </a:r>
            <a:r>
              <a:rPr lang="en-US" dirty="0" smtClean="0"/>
              <a:t>2012</a:t>
            </a:r>
          </a:p>
          <a:p>
            <a:r>
              <a:rPr lang="en-US" dirty="0"/>
              <a:t>Supporting public safety mission critical voice requirements for the 700 MHz broadband networks via modifications to existing and development of new 3GPP and ATIS </a:t>
            </a:r>
            <a:r>
              <a:rPr lang="en-US" dirty="0" smtClean="0"/>
              <a:t>standards</a:t>
            </a:r>
          </a:p>
          <a:p>
            <a:r>
              <a:rPr lang="en-US" dirty="0"/>
              <a:t>Developing supplement to NENA’s i3 standard to support interface from IMS-originating networks to NENA’s emergency services networks</a:t>
            </a:r>
          </a:p>
          <a:p>
            <a:endParaRPr lang="en-US" dirty="0"/>
          </a:p>
          <a:p>
            <a:pPr lvl="1"/>
            <a:endParaRPr lang="en-US" dirty="0"/>
          </a:p>
        </p:txBody>
      </p:sp>
      <p:sp>
        <p:nvSpPr>
          <p:cNvPr id="4" name="Slide Number Placeholder 3"/>
          <p:cNvSpPr>
            <a:spLocks noGrp="1"/>
          </p:cNvSpPr>
          <p:nvPr>
            <p:ph type="sldNum" sz="quarter" idx="10"/>
          </p:nvPr>
        </p:nvSpPr>
        <p:spPr/>
        <p:txBody>
          <a:bodyPr/>
          <a:lstStyle/>
          <a:p>
            <a:fld id="{73758190-59B5-4FAF-92D8-77798514AC83}" type="slidenum">
              <a:rPr lang="en-CA" smtClean="0"/>
              <a:pPr/>
              <a:t>4</a:t>
            </a:fld>
            <a:endParaRPr lang="en-CA"/>
          </a:p>
        </p:txBody>
      </p:sp>
    </p:spTree>
    <p:extLst>
      <p:ext uri="{BB962C8B-B14F-4D97-AF65-F5344CB8AC3E}">
        <p14:creationId xmlns:p14="http://schemas.microsoft.com/office/powerpoint/2010/main" xmlns="" val="39580196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Highlights (4)</a:t>
            </a:r>
            <a:endParaRPr lang="en-US" dirty="0"/>
          </a:p>
        </p:txBody>
      </p:sp>
      <p:sp>
        <p:nvSpPr>
          <p:cNvPr id="3" name="Content Placeholder 2"/>
          <p:cNvSpPr>
            <a:spLocks noGrp="1"/>
          </p:cNvSpPr>
          <p:nvPr>
            <p:ph idx="1"/>
          </p:nvPr>
        </p:nvSpPr>
        <p:spPr>
          <a:xfrm>
            <a:off x="381000" y="1067594"/>
            <a:ext cx="8229600" cy="5257006"/>
          </a:xfrm>
        </p:spPr>
        <p:txBody>
          <a:bodyPr>
            <a:normAutofit fontScale="62500" lnSpcReduction="20000"/>
          </a:bodyPr>
          <a:lstStyle/>
          <a:p>
            <a:r>
              <a:rPr lang="en-US" dirty="0" smtClean="0"/>
              <a:t>ATIS is a member of the FCC’s third Communications </a:t>
            </a:r>
            <a:r>
              <a:rPr lang="en-US" dirty="0"/>
              <a:t>Security, Reliability and Interoperability </a:t>
            </a:r>
            <a:r>
              <a:rPr lang="en-US" dirty="0" smtClean="0"/>
              <a:t>Council </a:t>
            </a:r>
            <a:r>
              <a:rPr lang="en-US" dirty="0">
                <a:hlinkClick r:id="rId2"/>
              </a:rPr>
              <a:t>(</a:t>
            </a:r>
            <a:r>
              <a:rPr lang="en-US" dirty="0" smtClean="0">
                <a:hlinkClick r:id="rId2"/>
              </a:rPr>
              <a:t>CSRIC)</a:t>
            </a:r>
            <a:endParaRPr lang="en-US" dirty="0" smtClean="0"/>
          </a:p>
          <a:p>
            <a:pPr lvl="1"/>
            <a:r>
              <a:rPr lang="en-US" dirty="0" smtClean="0"/>
              <a:t>Provides </a:t>
            </a:r>
            <a:r>
              <a:rPr lang="en-US" dirty="0"/>
              <a:t>recommendations </a:t>
            </a:r>
            <a:r>
              <a:rPr lang="en-US" dirty="0" smtClean="0"/>
              <a:t>and critical input to </a:t>
            </a:r>
            <a:r>
              <a:rPr lang="en-US" dirty="0"/>
              <a:t>the FCC to </a:t>
            </a:r>
            <a:r>
              <a:rPr lang="en-US" dirty="0" smtClean="0"/>
              <a:t>ensure optimal </a:t>
            </a:r>
            <a:r>
              <a:rPr lang="en-US" dirty="0"/>
              <a:t>security and reliability of communications </a:t>
            </a:r>
            <a:r>
              <a:rPr lang="en-US" dirty="0" smtClean="0"/>
              <a:t>systems, including telecommunications, media, and public safety</a:t>
            </a:r>
          </a:p>
          <a:p>
            <a:pPr lvl="1"/>
            <a:r>
              <a:rPr lang="en-US" dirty="0" smtClean="0"/>
              <a:t>Multiple Working Groups (WGs) established to address a wide array of topics</a:t>
            </a:r>
          </a:p>
          <a:p>
            <a:pPr lvl="2"/>
            <a:r>
              <a:rPr lang="en-US" dirty="0" smtClean="0"/>
              <a:t>E9-1-1</a:t>
            </a:r>
          </a:p>
          <a:p>
            <a:pPr lvl="2"/>
            <a:r>
              <a:rPr lang="en-US" dirty="0" smtClean="0"/>
              <a:t>Location</a:t>
            </a:r>
          </a:p>
          <a:p>
            <a:pPr lvl="2"/>
            <a:r>
              <a:rPr lang="en-US" dirty="0" smtClean="0"/>
              <a:t>9-1-1 Prioritization</a:t>
            </a:r>
          </a:p>
          <a:p>
            <a:pPr lvl="2"/>
            <a:r>
              <a:rPr lang="en-US" dirty="0" smtClean="0"/>
              <a:t>Security</a:t>
            </a:r>
          </a:p>
          <a:p>
            <a:pPr lvl="2"/>
            <a:r>
              <a:rPr lang="en-US" dirty="0" smtClean="0"/>
              <a:t>Etc.</a:t>
            </a:r>
          </a:p>
          <a:p>
            <a:pPr lvl="1"/>
            <a:r>
              <a:rPr lang="en-US" dirty="0" smtClean="0"/>
              <a:t>ATIS has representation in CSRIC WGs, as many align with existing ATIS work plans and deliverables</a:t>
            </a:r>
          </a:p>
          <a:p>
            <a:r>
              <a:rPr lang="en-US" dirty="0" smtClean="0"/>
              <a:t>ATIS is a member of the FCC’s Emergency </a:t>
            </a:r>
            <a:r>
              <a:rPr lang="en-US" dirty="0"/>
              <a:t>Access Advisory Committee (</a:t>
            </a:r>
            <a:r>
              <a:rPr lang="en-US" dirty="0" smtClean="0">
                <a:hlinkClick r:id="rId3"/>
              </a:rPr>
              <a:t>EAAC</a:t>
            </a:r>
            <a:r>
              <a:rPr lang="en-US" dirty="0" smtClean="0"/>
              <a:t>)</a:t>
            </a:r>
          </a:p>
          <a:p>
            <a:pPr lvl="1"/>
            <a:r>
              <a:rPr lang="en-US" dirty="0" smtClean="0"/>
              <a:t>Makes </a:t>
            </a:r>
            <a:r>
              <a:rPr lang="en-US" dirty="0"/>
              <a:t>recommendations to the FCC regarding policies and practices for the purpose of achieving equal access to emergency services by individuals with disabilities, as a part of the migration to a national Internet protocol-enabled emergency network, also known as NG911</a:t>
            </a:r>
            <a:endParaRPr lang="en-US" dirty="0" smtClean="0"/>
          </a:p>
        </p:txBody>
      </p:sp>
      <p:sp>
        <p:nvSpPr>
          <p:cNvPr id="4" name="Slide Number Placeholder 3"/>
          <p:cNvSpPr>
            <a:spLocks noGrp="1"/>
          </p:cNvSpPr>
          <p:nvPr>
            <p:ph type="sldNum" sz="quarter" idx="10"/>
          </p:nvPr>
        </p:nvSpPr>
        <p:spPr/>
        <p:txBody>
          <a:bodyPr/>
          <a:lstStyle/>
          <a:p>
            <a:fld id="{73758190-59B5-4FAF-92D8-77798514AC83}" type="slidenum">
              <a:rPr lang="en-CA" smtClean="0"/>
              <a:pPr/>
              <a:t>5</a:t>
            </a:fld>
            <a:endParaRPr lang="en-CA"/>
          </a:p>
        </p:txBody>
      </p:sp>
    </p:spTree>
    <p:extLst>
      <p:ext uri="{BB962C8B-B14F-4D97-AF65-F5344CB8AC3E}">
        <p14:creationId xmlns:p14="http://schemas.microsoft.com/office/powerpoint/2010/main" xmlns="" val="3093975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latin typeface="Arial" charset="0"/>
              </a:rPr>
              <a:t>Strategic Direction</a:t>
            </a:r>
          </a:p>
        </p:txBody>
      </p:sp>
      <p:sp>
        <p:nvSpPr>
          <p:cNvPr id="7171" name="Content Placeholder 2"/>
          <p:cNvSpPr>
            <a:spLocks noGrp="1"/>
          </p:cNvSpPr>
          <p:nvPr>
            <p:ph idx="1"/>
          </p:nvPr>
        </p:nvSpPr>
        <p:spPr>
          <a:xfrm>
            <a:off x="609600" y="914400"/>
            <a:ext cx="8229600" cy="5257006"/>
          </a:xfrm>
        </p:spPr>
        <p:txBody>
          <a:bodyPr>
            <a:normAutofit/>
          </a:bodyPr>
          <a:lstStyle/>
          <a:p>
            <a:pPr>
              <a:lnSpc>
                <a:spcPct val="95000"/>
              </a:lnSpc>
            </a:pPr>
            <a:r>
              <a:rPr lang="en-US" sz="2500" dirty="0" smtClean="0">
                <a:latin typeface="Arial" charset="0"/>
              </a:rPr>
              <a:t>Work in response to regulatory mandates and statutory changes</a:t>
            </a:r>
          </a:p>
          <a:p>
            <a:pPr>
              <a:lnSpc>
                <a:spcPct val="95000"/>
              </a:lnSpc>
            </a:pPr>
            <a:r>
              <a:rPr lang="en-US" sz="2500" dirty="0" smtClean="0">
                <a:latin typeface="Arial" charset="0"/>
              </a:rPr>
              <a:t>Work proactively with DHS/NCS to define Industry Requirements and Standards in support of ETS</a:t>
            </a:r>
          </a:p>
          <a:p>
            <a:pPr>
              <a:lnSpc>
                <a:spcPct val="95000"/>
              </a:lnSpc>
            </a:pPr>
            <a:r>
              <a:rPr lang="en-US" sz="2500" dirty="0" smtClean="0">
                <a:latin typeface="Arial" charset="0"/>
              </a:rPr>
              <a:t>Work proactively to support Public Safety needs</a:t>
            </a:r>
          </a:p>
          <a:p>
            <a:pPr lvl="1">
              <a:lnSpc>
                <a:spcPct val="95000"/>
              </a:lnSpc>
            </a:pPr>
            <a:r>
              <a:rPr lang="en-US" sz="2200" dirty="0" smtClean="0">
                <a:latin typeface="Arial" charset="0"/>
              </a:rPr>
              <a:t>Public Safety Endorsement of LTE for 700MHz broadband </a:t>
            </a:r>
          </a:p>
          <a:p>
            <a:pPr>
              <a:lnSpc>
                <a:spcPct val="95000"/>
              </a:lnSpc>
            </a:pPr>
            <a:r>
              <a:rPr lang="en-US" sz="2500" dirty="0" smtClean="0">
                <a:latin typeface="Arial" charset="0"/>
              </a:rPr>
              <a:t>Provide guidance to the FCC on its NG9-1-1 and MMES to NG9-1-1 rulemaking efforts.</a:t>
            </a:r>
          </a:p>
          <a:p>
            <a:pPr>
              <a:lnSpc>
                <a:spcPct val="95000"/>
              </a:lnSpc>
            </a:pPr>
            <a:r>
              <a:rPr lang="en-US" sz="2500" dirty="0" smtClean="0">
                <a:latin typeface="Arial" charset="0"/>
              </a:rPr>
              <a:t>Focus on regional needs (North America) and in coordination with global directions</a:t>
            </a:r>
          </a:p>
          <a:p>
            <a:pPr>
              <a:lnSpc>
                <a:spcPct val="95000"/>
              </a:lnSpc>
            </a:pPr>
            <a:r>
              <a:rPr lang="en-US" sz="2500" dirty="0" smtClean="0">
                <a:latin typeface="Arial" charset="0"/>
              </a:rPr>
              <a:t>Coordinate/collaborate with other organizations where appropriate (e.g., 3GPP, TIA, ITU, IETF, NENA, </a:t>
            </a:r>
            <a:br>
              <a:rPr lang="en-US" sz="2500" dirty="0" smtClean="0">
                <a:latin typeface="Arial" charset="0"/>
              </a:rPr>
            </a:br>
            <a:r>
              <a:rPr lang="en-US" sz="2500" dirty="0" smtClean="0">
                <a:latin typeface="Arial" charset="0"/>
              </a:rPr>
              <a:t>etc.) </a:t>
            </a:r>
          </a:p>
        </p:txBody>
      </p:sp>
      <p:sp>
        <p:nvSpPr>
          <p:cNvPr id="5" name="Rectangle 6"/>
          <p:cNvSpPr>
            <a:spLocks noGrp="1" noChangeArrowheads="1"/>
          </p:cNvSpPr>
          <p:nvPr>
            <p:ph type="sldNum" sz="quarter" idx="10"/>
          </p:nvPr>
        </p:nvSpPr>
        <p:spPr/>
        <p:txBody>
          <a:bodyPr/>
          <a:lstStyle/>
          <a:p>
            <a:pPr>
              <a:defRPr/>
            </a:pPr>
            <a:fld id="{8C155D5A-BAA5-4654-8362-BF6D0890E1F2}" type="slidenum">
              <a:rPr lang="en-US" altLang="zh-CN"/>
              <a:pPr>
                <a:defRPr/>
              </a:pPr>
              <a:t>6</a:t>
            </a:fld>
            <a:endParaRPr lang="en-US" altLang="zh-CN" dirty="0"/>
          </a:p>
        </p:txBody>
      </p:sp>
    </p:spTree>
    <p:extLst>
      <p:ext uri="{BB962C8B-B14F-4D97-AF65-F5344CB8AC3E}">
        <p14:creationId xmlns:p14="http://schemas.microsoft.com/office/powerpoint/2010/main" xmlns="" val="4227729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Challenges</a:t>
            </a:r>
            <a:endParaRPr lang="en-US" dirty="0"/>
          </a:p>
        </p:txBody>
      </p:sp>
      <p:sp>
        <p:nvSpPr>
          <p:cNvPr id="6148" name="Rectangle 3"/>
          <p:cNvSpPr>
            <a:spLocks noGrp="1" noChangeArrowheads="1"/>
          </p:cNvSpPr>
          <p:nvPr>
            <p:ph idx="1"/>
          </p:nvPr>
        </p:nvSpPr>
        <p:spPr>
          <a:xfrm>
            <a:off x="533400" y="1066800"/>
            <a:ext cx="8229600" cy="5257006"/>
          </a:xfrm>
        </p:spPr>
        <p:txBody>
          <a:bodyPr>
            <a:normAutofit/>
          </a:bodyPr>
          <a:lstStyle/>
          <a:p>
            <a:pPr>
              <a:lnSpc>
                <a:spcPct val="90000"/>
              </a:lnSpc>
              <a:defRPr/>
            </a:pPr>
            <a:r>
              <a:rPr lang="en-US" sz="2000" dirty="0" smtClean="0"/>
              <a:t>Working at the nexus where law, regulation, technology, social trends, and standards come together</a:t>
            </a:r>
          </a:p>
          <a:p>
            <a:pPr>
              <a:lnSpc>
                <a:spcPct val="90000"/>
              </a:lnSpc>
              <a:defRPr/>
            </a:pPr>
            <a:r>
              <a:rPr lang="en-US" sz="2000" dirty="0" smtClean="0"/>
              <a:t>Delivering standards to satisfy aggressive regulatory mandate target dates such that reliable implementations can be deployed (per target dates)</a:t>
            </a:r>
          </a:p>
          <a:p>
            <a:pPr>
              <a:lnSpc>
                <a:spcPct val="90000"/>
              </a:lnSpc>
              <a:defRPr/>
            </a:pPr>
            <a:r>
              <a:rPr lang="en-US" sz="2000" dirty="0" smtClean="0"/>
              <a:t>Regarding E9-1-1, the NG9-1-1 standards can get far ahead of deployments given that there are 6,000+ PSAPs in the United States and there are generally different deployment timeframes</a:t>
            </a:r>
          </a:p>
          <a:p>
            <a:pPr lvl="1">
              <a:lnSpc>
                <a:spcPct val="90000"/>
              </a:lnSpc>
              <a:defRPr/>
            </a:pPr>
            <a:r>
              <a:rPr lang="en-US" sz="1800" dirty="0" smtClean="0"/>
              <a:t>Messaging to NG911 is receiving significant interest</a:t>
            </a:r>
          </a:p>
          <a:p>
            <a:pPr>
              <a:lnSpc>
                <a:spcPct val="90000"/>
              </a:lnSpc>
              <a:defRPr/>
            </a:pPr>
            <a:r>
              <a:rPr lang="en-US" sz="2000" dirty="0" smtClean="0"/>
              <a:t>Regarding MMES, anticipate the requirements of both users with special needs and the general public, develop a reliable solution that does not have the limitations of SMS, and define the interface to the PSAPs</a:t>
            </a:r>
          </a:p>
          <a:p>
            <a:pPr>
              <a:lnSpc>
                <a:spcPct val="90000"/>
              </a:lnSpc>
              <a:defRPr/>
            </a:pPr>
            <a:r>
              <a:rPr lang="en-US" sz="2000" dirty="0" smtClean="0"/>
              <a:t>Regarding ETS, providing priority routing/processing for NGN Services, including data services (e.g., messaging, email, etc.), enhanced authentication, authentication assurance, security and Identity Management</a:t>
            </a:r>
          </a:p>
        </p:txBody>
      </p:sp>
      <p:sp>
        <p:nvSpPr>
          <p:cNvPr id="5" name="Rectangle 6"/>
          <p:cNvSpPr>
            <a:spLocks noGrp="1" noChangeArrowheads="1"/>
          </p:cNvSpPr>
          <p:nvPr>
            <p:ph type="sldNum" sz="quarter" idx="10"/>
          </p:nvPr>
        </p:nvSpPr>
        <p:spPr/>
        <p:txBody>
          <a:bodyPr/>
          <a:lstStyle/>
          <a:p>
            <a:pPr>
              <a:defRPr/>
            </a:pPr>
            <a:fld id="{1A9E2080-5A57-43EC-9DD9-BAA58F207731}" type="slidenum">
              <a:rPr lang="en-US" altLang="zh-CN"/>
              <a:pPr>
                <a:defRPr/>
              </a:pPr>
              <a:t>7</a:t>
            </a:fld>
            <a:endParaRPr lang="en-US" altLang="zh-CN" dirty="0"/>
          </a:p>
        </p:txBody>
      </p:sp>
    </p:spTree>
    <p:extLst>
      <p:ext uri="{BB962C8B-B14F-4D97-AF65-F5344CB8AC3E}">
        <p14:creationId xmlns:p14="http://schemas.microsoft.com/office/powerpoint/2010/main" xmlns="" val="3937951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a:t>
            </a:r>
            <a:r>
              <a:rPr lang="en-US" dirty="0" smtClean="0"/>
              <a:t>Steps/Actions</a:t>
            </a:r>
            <a:endParaRPr lang="en-US" dirty="0"/>
          </a:p>
        </p:txBody>
      </p:sp>
      <p:sp>
        <p:nvSpPr>
          <p:cNvPr id="9219" name="Rectangle 3"/>
          <p:cNvSpPr>
            <a:spLocks noGrp="1" noChangeArrowheads="1"/>
          </p:cNvSpPr>
          <p:nvPr>
            <p:ph idx="1"/>
          </p:nvPr>
        </p:nvSpPr>
        <p:spPr>
          <a:xfrm>
            <a:off x="468312" y="1124744"/>
            <a:ext cx="8370887" cy="5257006"/>
          </a:xfrm>
        </p:spPr>
        <p:txBody>
          <a:bodyPr>
            <a:normAutofit/>
          </a:bodyPr>
          <a:lstStyle/>
          <a:p>
            <a:pPr>
              <a:lnSpc>
                <a:spcPct val="90000"/>
              </a:lnSpc>
            </a:pPr>
            <a:r>
              <a:rPr lang="en-US" sz="2400" dirty="0" smtClean="0">
                <a:latin typeface="Arial" charset="0"/>
              </a:rPr>
              <a:t>Continue to proactively support Public Safety stakeholder needs </a:t>
            </a:r>
          </a:p>
          <a:p>
            <a:pPr>
              <a:lnSpc>
                <a:spcPct val="90000"/>
              </a:lnSpc>
            </a:pPr>
            <a:r>
              <a:rPr lang="en-US" sz="2400" dirty="0" smtClean="0">
                <a:latin typeface="Arial" charset="0"/>
              </a:rPr>
              <a:t>Continue supporting DHS/NCS ETS service requirements</a:t>
            </a:r>
          </a:p>
          <a:p>
            <a:pPr>
              <a:lnSpc>
                <a:spcPct val="90000"/>
              </a:lnSpc>
            </a:pPr>
            <a:r>
              <a:rPr lang="en-US" sz="2400" dirty="0" smtClean="0">
                <a:latin typeface="Arial" charset="0"/>
              </a:rPr>
              <a:t>Continue with cross-organizational coordination and collaboration</a:t>
            </a:r>
          </a:p>
          <a:p>
            <a:pPr>
              <a:lnSpc>
                <a:spcPct val="90000"/>
              </a:lnSpc>
            </a:pPr>
            <a:r>
              <a:rPr lang="en-US" sz="2400" dirty="0" smtClean="0">
                <a:latin typeface="Arial" charset="0"/>
              </a:rPr>
              <a:t>Participate in Government Advisory Committees</a:t>
            </a:r>
          </a:p>
          <a:p>
            <a:pPr>
              <a:lnSpc>
                <a:spcPct val="90000"/>
              </a:lnSpc>
            </a:pPr>
            <a:r>
              <a:rPr lang="en-US" sz="2400" dirty="0" smtClean="0">
                <a:latin typeface="Arial" charset="0"/>
              </a:rPr>
              <a:t>Collaborate with DHS/FEMA on future updates and releases related to CMAS </a:t>
            </a:r>
          </a:p>
        </p:txBody>
      </p:sp>
      <p:sp>
        <p:nvSpPr>
          <p:cNvPr id="5" name="Rectangle 6"/>
          <p:cNvSpPr>
            <a:spLocks noGrp="1" noChangeArrowheads="1"/>
          </p:cNvSpPr>
          <p:nvPr>
            <p:ph type="sldNum" sz="quarter" idx="10"/>
          </p:nvPr>
        </p:nvSpPr>
        <p:spPr/>
        <p:txBody>
          <a:bodyPr/>
          <a:lstStyle/>
          <a:p>
            <a:pPr>
              <a:defRPr/>
            </a:pPr>
            <a:fld id="{1DB64CF0-29C2-431F-B0D9-200E0A879ED0}" type="slidenum">
              <a:rPr lang="en-US" altLang="zh-CN"/>
              <a:pPr>
                <a:defRPr/>
              </a:pPr>
              <a:t>8</a:t>
            </a:fld>
            <a:endParaRPr lang="en-US" altLang="zh-CN" dirty="0"/>
          </a:p>
        </p:txBody>
      </p:sp>
    </p:spTree>
    <p:extLst>
      <p:ext uri="{BB962C8B-B14F-4D97-AF65-F5344CB8AC3E}">
        <p14:creationId xmlns:p14="http://schemas.microsoft.com/office/powerpoint/2010/main" xmlns="" val="21798440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Proposed </a:t>
            </a:r>
            <a:r>
              <a:rPr lang="en-US" dirty="0" smtClean="0"/>
              <a:t>Resolution</a:t>
            </a:r>
            <a:endParaRPr lang="en-US" dirty="0"/>
          </a:p>
        </p:txBody>
      </p:sp>
      <p:sp>
        <p:nvSpPr>
          <p:cNvPr id="10243" name="Rectangle 3"/>
          <p:cNvSpPr>
            <a:spLocks noGrp="1" noChangeArrowheads="1"/>
          </p:cNvSpPr>
          <p:nvPr>
            <p:ph idx="1"/>
          </p:nvPr>
        </p:nvSpPr>
        <p:spPr/>
        <p:txBody>
          <a:bodyPr/>
          <a:lstStyle/>
          <a:p>
            <a:r>
              <a:rPr lang="en-US" altLang="zh-CN" sz="2800" dirty="0" smtClean="0">
                <a:latin typeface="Arial" charset="0"/>
              </a:rPr>
              <a:t>No changes proposed to existing Resolution (GSC-15/02) at this time.</a:t>
            </a:r>
            <a:endParaRPr lang="zh-CN" altLang="en-US" sz="2800" dirty="0" smtClean="0">
              <a:latin typeface="Arial" charset="0"/>
            </a:endParaRPr>
          </a:p>
        </p:txBody>
      </p:sp>
      <p:sp>
        <p:nvSpPr>
          <p:cNvPr id="5" name="Rectangle 6"/>
          <p:cNvSpPr>
            <a:spLocks noGrp="1" noChangeArrowheads="1"/>
          </p:cNvSpPr>
          <p:nvPr>
            <p:ph type="sldNum" sz="quarter" idx="10"/>
          </p:nvPr>
        </p:nvSpPr>
        <p:spPr/>
        <p:txBody>
          <a:bodyPr/>
          <a:lstStyle/>
          <a:p>
            <a:pPr>
              <a:defRPr/>
            </a:pPr>
            <a:fld id="{ECCBC700-D0D7-45FB-9ABC-060CD53DF22D}" type="slidenum">
              <a:rPr lang="en-US" altLang="zh-CN"/>
              <a:pPr>
                <a:defRPr/>
              </a:pPr>
              <a:t>9</a:t>
            </a:fld>
            <a:endParaRPr lang="en-US" altLang="zh-CN" dirty="0"/>
          </a:p>
        </p:txBody>
      </p:sp>
    </p:spTree>
    <p:extLst>
      <p:ext uri="{BB962C8B-B14F-4D97-AF65-F5344CB8AC3E}">
        <p14:creationId xmlns:p14="http://schemas.microsoft.com/office/powerpoint/2010/main" xmlns="" val="4085465682"/>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BCC221E8A5C574B889E2CBB12A471FC" ma:contentTypeVersion="1" ma:contentTypeDescription="Create a new document." ma:contentTypeScope="" ma:versionID="99f44ad212ba6942fa1c339a891249a5">
  <xsd:schema xmlns:xsd="http://www.w3.org/2001/XMLSchema" xmlns:xs="http://www.w3.org/2001/XMLSchema" xmlns:p="http://schemas.microsoft.com/office/2006/metadata/properties" xmlns:ns1="http://schemas.microsoft.com/sharepoint/v3" targetNamespace="http://schemas.microsoft.com/office/2006/metadata/properties" ma:root="true" ma:fieldsID="ded79842d4747cc85621c7c303666abe"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5044559A-2011-4EB9-B6F7-27E2528EA8D6}"/>
</file>

<file path=customXml/itemProps2.xml><?xml version="1.0" encoding="utf-8"?>
<ds:datastoreItem xmlns:ds="http://schemas.openxmlformats.org/officeDocument/2006/customXml" ds:itemID="{1AE280D4-4797-44A6-AE4C-D92E30CA7823}"/>
</file>

<file path=customXml/itemProps3.xml><?xml version="1.0" encoding="utf-8"?>
<ds:datastoreItem xmlns:ds="http://schemas.openxmlformats.org/officeDocument/2006/customXml" ds:itemID="{0B846BF8-019F-4DE1-BD94-1F7B58308F08}"/>
</file>

<file path=docProps/app.xml><?xml version="1.0" encoding="utf-8"?>
<Properties xmlns="http://schemas.openxmlformats.org/officeDocument/2006/extended-properties" xmlns:vt="http://schemas.openxmlformats.org/officeDocument/2006/docPropsVTypes">
  <Template>template</Template>
  <TotalTime>307</TotalTime>
  <Words>1736</Words>
  <Application>Microsoft Office PowerPoint</Application>
  <PresentationFormat>On-screen Show (4:3)</PresentationFormat>
  <Paragraphs>214</Paragraphs>
  <Slides>24</Slides>
  <Notes>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template</vt:lpstr>
      <vt:lpstr>ATIS Emergency Communications (EC) Standards Development</vt:lpstr>
      <vt:lpstr>Highlights (1)</vt:lpstr>
      <vt:lpstr>Highlights (2)</vt:lpstr>
      <vt:lpstr>Highlights (3)</vt:lpstr>
      <vt:lpstr>Highlights (4)</vt:lpstr>
      <vt:lpstr>Strategic Direction</vt:lpstr>
      <vt:lpstr>Challenges</vt:lpstr>
      <vt:lpstr>Next Steps/Actions</vt:lpstr>
      <vt:lpstr>Proposed Resolution</vt:lpstr>
      <vt:lpstr>Supplementary Slides</vt:lpstr>
      <vt:lpstr>Summary of General Activity</vt:lpstr>
      <vt:lpstr>Overview of Emergency Communications Work in ATIS </vt:lpstr>
      <vt:lpstr>ATIS Involvement with FCC – CMAS</vt:lpstr>
      <vt:lpstr>Committee/Forum Mission/Scope</vt:lpstr>
      <vt:lpstr>Committee/Forum Mission/Scope</vt:lpstr>
      <vt:lpstr>Committee/Forum Mission/Scope</vt:lpstr>
      <vt:lpstr>Committee/Forum Mission/Scope</vt:lpstr>
      <vt:lpstr>ATIS Emergency Communications Standards (recent deliverables)</vt:lpstr>
      <vt:lpstr>ATIS Emergency Communications Standards (recent deliverables)</vt:lpstr>
      <vt:lpstr>ATIS Emergency Communications Standards (recent deliverables)</vt:lpstr>
      <vt:lpstr>ATIS Emergency Communications Standards (recent deliverables)</vt:lpstr>
      <vt:lpstr>Issue Listing by Committee </vt:lpstr>
      <vt:lpstr>Issue Listing by Committee </vt:lpstr>
      <vt:lpstr>Issue Listing by Committee </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ATIS Emergency Communications (EC) Standards Development</dc:title>
  <dc:creator>Steve Barclay</dc:creator>
  <dc:description>GSC16-PLEN-65
26 October 2011</dc:description>
  <cp:lastModifiedBy>5378</cp:lastModifiedBy>
  <cp:revision>31</cp:revision>
  <dcterms:created xsi:type="dcterms:W3CDTF">2011-09-30T16:37:40Z</dcterms:created>
  <dcterms:modified xsi:type="dcterms:W3CDTF">2011-10-27T01:58:12Z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0x010100CBCC221E8A5C574B889E2CBB12A471FC</vt:lpwstr>
  </property>
  <property fmtid="{D5CDD505-2E9C-101B-9397-08002B2CF9AE}" pid="3" name="Order">
    <vt:r8>25900</vt:r8>
  </property>
  <property fmtid="{D5CDD505-2E9C-101B-9397-08002B2CF9AE}" pid="4" name="TemplateUrl">
    <vt:lpwstr/>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ies>
</file>