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711" autoAdjust="0"/>
  </p:normalViewPr>
  <p:slideViewPr>
    <p:cSldViewPr>
      <p:cViewPr varScale="1">
        <p:scale>
          <a:sx n="71" d="100"/>
          <a:sy n="71" d="100"/>
        </p:scale>
        <p:origin x="-19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F2DE6EC-2C12-40B4-8201-BABCEF73AE4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224" y="284469"/>
            <a:ext cx="2454274" cy="168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  <a:cs typeface="+mn-cs"/>
              </a:rPr>
              <a:t>Halifax, 31 Oct – 3 Nov 2011</a:t>
            </a:r>
            <a:endParaRPr lang="en-CA" sz="1200" b="1"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452FDA70-7EA2-4D18-A7B9-857B73619E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en-CA" sz="1200" b="1" dirty="0">
                <a:solidFill>
                  <a:srgbClr val="09244D"/>
                </a:solidFill>
                <a:cs typeface="+mn-cs"/>
              </a:rPr>
              <a:t>ICT Accessibility For 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AF211-0358-46FE-A837-FDEEC9926A4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FD22-7500-461A-956B-4683079DD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4F38B19E-A55F-4DA0-93C0-FEBB5FC575D2}" type="datetime1">
              <a:rPr lang="en-US"/>
              <a:pPr>
                <a:defRPr/>
              </a:pPr>
              <a:t>10/26/2011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fld id="{BA31733B-2641-489E-A972-D40CADD819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70FB-2B30-4A57-8BAD-98BDFBCFABD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EE71-E280-4C06-8D36-70C7FFF6371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7AFC-947C-4F94-8BF4-CFB1980460F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FB634-A027-47A9-B05A-47BD0DD0CEF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3BD9-DEC5-4E90-9A81-DC36453089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622AF-F8AF-455F-AE68-CEE548AAADE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7E26-F718-44BE-B6D5-2123BBA4F21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234A4-8663-4296-BDD9-22F4404AB98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6988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  <a:cs typeface="+mn-cs"/>
              </a:defRPr>
            </a:lvl1pPr>
          </a:lstStyle>
          <a:p>
            <a:pPr>
              <a:defRPr/>
            </a:pPr>
            <a:fld id="{6FED22D5-B465-477B-A8DC-EB66BA48780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pic>
        <p:nvPicPr>
          <p:cNvPr id="1029" name="Picture 9" descr="IC_GSClighthous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185" y="5454650"/>
            <a:ext cx="61621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  <a:cs typeface="+mn-cs"/>
              </a:rPr>
              <a:t>Halifax, 31 Oct – 3 Nov 2011</a:t>
            </a:r>
            <a:endParaRPr lang="en-CA" sz="1200" b="1">
              <a:cs typeface="+mn-cs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en-CA" sz="1200" b="1" dirty="0">
                <a:solidFill>
                  <a:srgbClr val="09244D"/>
                </a:solidFill>
                <a:cs typeface="+mn-cs"/>
              </a:rPr>
              <a:t>ICT Accessibility For All</a:t>
            </a:r>
          </a:p>
        </p:txBody>
      </p:sp>
      <p:grpSp>
        <p:nvGrpSpPr>
          <p:cNvPr id="1032" name="Group 20"/>
          <p:cNvGrpSpPr>
            <a:grpSpLocks/>
          </p:cNvGrpSpPr>
          <p:nvPr/>
        </p:nvGrpSpPr>
        <p:grpSpPr bwMode="auto">
          <a:xfrm>
            <a:off x="7448727" y="5589494"/>
            <a:ext cx="1238073" cy="738188"/>
            <a:chOff x="4241" y="3559"/>
            <a:chExt cx="904" cy="539"/>
          </a:xfrm>
        </p:grpSpPr>
        <p:pic>
          <p:nvPicPr>
            <p:cNvPr id="1033" name="Picture 1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2" descr="IC_GSCBoat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17"/>
          <p:cNvSpPr>
            <a:spLocks noChangeArrowheads="1"/>
          </p:cNvSpPr>
          <p:nvPr userDrawn="1"/>
        </p:nvSpPr>
        <p:spPr bwMode="auto">
          <a:xfrm>
            <a:off x="7615238" y="236538"/>
            <a:ext cx="116410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000" dirty="0" smtClean="0">
                <a:solidFill>
                  <a:srgbClr val="09244D"/>
                </a:solidFill>
              </a:rPr>
              <a:t>GSC16-PLEN-64</a:t>
            </a:r>
            <a:endParaRPr lang="en-CA" sz="1000" dirty="0">
              <a:solidFill>
                <a:srgbClr val="09244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ok.chatterjee@ericsson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lnSpc>
                <a:spcPct val="90000"/>
              </a:lnSpc>
              <a:defRPr/>
            </a:pPr>
            <a:r>
              <a:rPr lang="en-GB" altLang="ja-JP" dirty="0" err="1">
                <a:cs typeface="宋体"/>
              </a:rPr>
              <a:t>Asok</a:t>
            </a:r>
            <a:r>
              <a:rPr lang="en-GB" altLang="ja-JP" dirty="0">
                <a:cs typeface="宋体"/>
              </a:rPr>
              <a:t> </a:t>
            </a:r>
            <a:r>
              <a:rPr lang="en-GB" altLang="ja-JP" dirty="0" err="1">
                <a:cs typeface="宋体"/>
              </a:rPr>
              <a:t>Chatterjee</a:t>
            </a:r>
            <a:endParaRPr lang="en-GB" altLang="zh-CN" dirty="0">
              <a:cs typeface="宋体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GB" altLang="ja-JP" dirty="0">
                <a:cs typeface="宋体"/>
              </a:rPr>
              <a:t>Vice President, Industry Relations, </a:t>
            </a:r>
          </a:p>
          <a:p>
            <a:pPr marL="342900" indent="-342900">
              <a:lnSpc>
                <a:spcPct val="90000"/>
              </a:lnSpc>
              <a:defRPr/>
            </a:pPr>
            <a:r>
              <a:rPr lang="en-GB" altLang="ja-JP" dirty="0" smtClean="0">
                <a:cs typeface="宋体"/>
              </a:rPr>
              <a:t>Ericsson</a:t>
            </a:r>
            <a:endParaRPr lang="en-GB" altLang="zh-CN" dirty="0">
              <a:cs typeface="宋体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>
                <a:ea typeface="MS PGothic"/>
                <a:cs typeface="MS PGothic"/>
              </a:rPr>
              <a:t>ATIS Activities on IMT </a:t>
            </a:r>
            <a:r>
              <a:rPr lang="en-US" altLang="ja-JP" dirty="0" smtClean="0">
                <a:ea typeface="MS PGothic"/>
                <a:cs typeface="MS PGothic"/>
              </a:rPr>
              <a:t>Standards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/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GSC16-PLEN-64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Asok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C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Chatterjee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asok.chatterjee@ericsson.com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399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cs typeface="宋体"/>
              </a:rPr>
              <a:t>Highlight of Current Activities (1</a:t>
            </a:r>
            <a:r>
              <a:rPr lang="en-US" altLang="zh-CN" dirty="0" smtClean="0">
                <a:cs typeface="宋体"/>
              </a:rPr>
              <a:t>)</a:t>
            </a:r>
            <a:endParaRPr lang="en-US" dirty="0"/>
          </a:p>
        </p:txBody>
      </p:sp>
      <p:sp>
        <p:nvSpPr>
          <p:cNvPr id="15361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533400" y="1220788"/>
            <a:ext cx="8294687" cy="52562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ja-JP" sz="2400" dirty="0" smtClean="0">
                <a:ea typeface="MS PGothic" pitchFamily="34" charset="-128"/>
              </a:rPr>
              <a:t>ATIS interfaces with ITU-R directly as a Sector Member.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ea typeface="MS PGothic" pitchFamily="34" charset="-128"/>
              </a:rPr>
              <a:t>The primary ATIS committee addressing IMT is the Wireless Technologies and Systems Committee (WTSC).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ea typeface="MS PGothic" pitchFamily="34" charset="-128"/>
              </a:rPr>
              <a:t>The Radio Interface activities for IMT are handled by the RAN subcommittee of WTSC (WTSC-RAN).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ea typeface="MS PGothic" pitchFamily="34" charset="-128"/>
              </a:rPr>
              <a:t>Core Network activities for IMT are handled by the G3GSN subcommittee of WTSC (WTSC-G3GSN).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ea typeface="MS PGothic" pitchFamily="34" charset="-128"/>
              </a:rPr>
              <a:t>ATIS WTSC continues to draft and review Change Requests for submission to 3GPP.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ea typeface="MS PGothic" pitchFamily="34" charset="-128"/>
              </a:rPr>
              <a:t>ATIS transposes 3GPP specifications for three IMT-2000 and IMT-Advanced Radio interfaces in ITU-R Rec. M.1457</a:t>
            </a:r>
            <a:r>
              <a:rPr lang="en-US" sz="2400" dirty="0" smtClean="0"/>
              <a:t> and </a:t>
            </a:r>
            <a:r>
              <a:rPr lang="en-US" altLang="ja-JP" sz="2400" dirty="0" smtClean="0">
                <a:ea typeface="MS PGothic" pitchFamily="34" charset="-128"/>
              </a:rPr>
              <a:t>ITU-T Rec. Q.1741: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ea typeface="MS PGothic" pitchFamily="34" charset="-128"/>
              </a:rPr>
              <a:t>CDMA-DS,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ea typeface="MS PGothic" pitchFamily="34" charset="-128"/>
              </a:rPr>
              <a:t>CDMA-TDD, and 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ea typeface="MS PGothic" pitchFamily="34" charset="-128"/>
              </a:rPr>
              <a:t>TDMA-SC.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409EAAE-EDE6-446E-A8D5-1A5839E714CF}" type="slidenum">
              <a:rPr lang="en-US" altLang="zh-CN" smtClean="0">
                <a:ea typeface="宋体" pitchFamily="2" charset="-122"/>
                <a:cs typeface="Arial" charset="0"/>
              </a:rPr>
              <a:pPr/>
              <a:t>2</a:t>
            </a:fld>
            <a:endParaRPr lang="en-US" altLang="zh-CN" smtClean="0"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399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cs typeface="宋体"/>
              </a:rPr>
              <a:t>Highlight of Current Activities (2</a:t>
            </a:r>
            <a:r>
              <a:rPr lang="en-US" altLang="zh-CN" dirty="0" smtClean="0">
                <a:cs typeface="宋体"/>
              </a:rPr>
              <a:t>)</a:t>
            </a:r>
            <a:endParaRPr lang="en-US" dirty="0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 smtClean="0">
                <a:ea typeface="MS PGothic" pitchFamily="34" charset="-128"/>
              </a:rPr>
              <a:t>A large number of the member companies of WTSC are working on the IMT issues through 3GPP as well as through ATIS Sector Member input.</a:t>
            </a:r>
          </a:p>
          <a:p>
            <a:pPr>
              <a:lnSpc>
                <a:spcPct val="90000"/>
              </a:lnSpc>
            </a:pPr>
            <a:r>
              <a:rPr lang="en-US" altLang="ja-JP" sz="2400" smtClean="0">
                <a:ea typeface="MS PGothic" pitchFamily="34" charset="-128"/>
              </a:rPr>
              <a:t>ATIS, as a 3GPP Organizational Partner (OP), is an LTE-Advanced Transposing Organization and </a:t>
            </a:r>
            <a:r>
              <a:rPr lang="en-US" altLang="zh-CN" sz="2400" smtClean="0">
                <a:ea typeface="宋体" pitchFamily="2" charset="-122"/>
              </a:rPr>
              <a:t>Global Core Specification (GCS) proponent in support of ITU-R M.[RSPEC]</a:t>
            </a:r>
            <a:r>
              <a:rPr lang="en-US" altLang="ja-JP" sz="2400" smtClean="0">
                <a:ea typeface="MS PGothic" pitchFamily="34" charset="-128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ja-JP" sz="2400" smtClean="0">
                <a:ea typeface="MS PGothic" pitchFamily="34" charset="-128"/>
              </a:rPr>
              <a:t>ATIS continues to discuss WP5D IMT activities, as well as WP5A activities on Broadband Wireless Access (which includes IMT technologies), and produce input contributions as a Sector Member.</a:t>
            </a:r>
          </a:p>
          <a:p>
            <a:pPr>
              <a:lnSpc>
                <a:spcPct val="90000"/>
              </a:lnSpc>
            </a:pPr>
            <a:r>
              <a:rPr lang="en-US" altLang="ja-JP" sz="2400" smtClean="0">
                <a:ea typeface="MS PGothic" pitchFamily="34" charset="-128"/>
              </a:rPr>
              <a:t>ATIS intends to participate in the development of the IMT.UPDATE report on the future growth of Broadband Wireless and its spectrum requirements.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2945F8-FC2B-4E81-A2C3-7860C0015AB2}" type="slidenum">
              <a:rPr lang="en-US" altLang="zh-CN" smtClean="0">
                <a:ea typeface="宋体" pitchFamily="2" charset="-122"/>
                <a:cs typeface="Arial" charset="0"/>
              </a:rPr>
              <a:pPr/>
              <a:t>3</a:t>
            </a:fld>
            <a:endParaRPr lang="en-US" altLang="zh-CN" smtClean="0"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Next </a:t>
            </a:r>
            <a:r>
              <a:rPr lang="en-US" altLang="zh-CN" dirty="0" smtClean="0"/>
              <a:t>Steps/Actions</a:t>
            </a:r>
            <a:endParaRPr lang="en-US" dirty="0"/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ATIS will: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Continue to support the evolution of IMT-Advanced technologies,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Transpose 3GPP specifications in support of ITU-R IMT-2000 and IMT-Advanced (M.1457, M.[RSPEC]) and ITU-T (Q.1741) activities, 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Contribute to the development of the IMT Handbook in ITU-R WP5D and, </a:t>
            </a:r>
          </a:p>
          <a:p>
            <a:pPr lvl="1"/>
            <a:r>
              <a:rPr lang="en-US" altLang="zh-CN" sz="2400" smtClean="0">
                <a:ea typeface="宋体" pitchFamily="2" charset="-122"/>
              </a:rPr>
              <a:t>Support development of PPDR Recommendations and Reports.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F0E699-A6BE-434D-B33D-982B3C9AB9FA}" type="slidenum">
              <a:rPr lang="en-US" altLang="zh-CN" smtClean="0">
                <a:ea typeface="宋体" pitchFamily="2" charset="-122"/>
                <a:cs typeface="Arial" charset="0"/>
              </a:rPr>
              <a:pPr/>
              <a:t>4</a:t>
            </a:fld>
            <a:endParaRPr lang="en-US" altLang="zh-CN" smtClean="0"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dirty="0"/>
              <a:t>Proposed Resolution</a:t>
            </a: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No changes proposed to existing Resolution (GSC-15/1) at this time.</a:t>
            </a:r>
            <a:endParaRPr lang="zh-CN" altLang="en-US" sz="2800" smtClean="0">
              <a:ea typeface="宋体" pitchFamily="2" charset="-122"/>
            </a:endParaRP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4305B5-7B27-484F-A7AE-071BD9E7BB99}" type="slidenum">
              <a:rPr lang="en-US" altLang="zh-CN" smtClean="0">
                <a:ea typeface="宋体" pitchFamily="2" charset="-122"/>
                <a:cs typeface="Arial" charset="0"/>
              </a:rPr>
              <a:pPr/>
              <a:t>5</a:t>
            </a:fld>
            <a:endParaRPr lang="en-US" altLang="zh-CN" smtClean="0"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4999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ea typeface="宋体" charset="-122"/>
              </a:rPr>
              <a:t>Supplementary </a:t>
            </a:r>
            <a:r>
              <a:rPr lang="en-US" altLang="zh-CN" dirty="0" smtClean="0">
                <a:ea typeface="宋体" charset="-122"/>
              </a:rPr>
              <a:t>Slides</a:t>
            </a:r>
            <a:endParaRPr lang="en-US" dirty="0"/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9177B7E-FFB1-4FE3-88C9-7636C351C23A}" type="slidenum">
              <a:rPr lang="en-US" altLang="zh-CN" smtClean="0">
                <a:ea typeface="宋体" pitchFamily="2" charset="-122"/>
                <a:cs typeface="Arial" charset="0"/>
              </a:rPr>
              <a:pPr/>
              <a:t>6</a:t>
            </a:fld>
            <a:endParaRPr lang="en-US" altLang="zh-CN" smtClean="0"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MS PGothic"/>
                <a:cs typeface="MS PGothic"/>
              </a:rPr>
              <a:t>Recent Activities on IMT </a:t>
            </a:r>
            <a:br>
              <a:rPr lang="en-US" altLang="ja-JP" dirty="0">
                <a:ea typeface="MS PGothic"/>
                <a:cs typeface="MS PGothic"/>
              </a:rPr>
            </a:br>
            <a:r>
              <a:rPr lang="en-US" altLang="ja-JP" dirty="0">
                <a:ea typeface="MS PGothic"/>
                <a:cs typeface="MS PGothic"/>
              </a:rPr>
              <a:t>in ATIS (for IMT Task Force Report</a:t>
            </a:r>
            <a:r>
              <a:rPr lang="en-US" altLang="ja-JP" dirty="0" smtClean="0">
                <a:ea typeface="MS PGothic"/>
                <a:cs typeface="MS PGothic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25538"/>
            <a:ext cx="7837487" cy="525621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ts val="2400"/>
              </a:lnSpc>
              <a:buFont typeface="Wingdings" pitchFamily="2" charset="2"/>
              <a:buChar char="n"/>
              <a:defRPr/>
            </a:pPr>
            <a:r>
              <a:rPr lang="en-US" altLang="ja-JP" dirty="0">
                <a:ea typeface="ＭＳ Ｐゴシック" pitchFamily="34" charset="-128"/>
              </a:rPr>
              <a:t>ATIS WTSC along with TIA TR-45.3 submitted the Meeting X notification and the Meeting X+1 Roadmap input for TDMA-SC toward M.1457-11 to ITU-R WP5D.</a:t>
            </a:r>
          </a:p>
          <a:p>
            <a:pPr>
              <a:lnSpc>
                <a:spcPts val="2400"/>
              </a:lnSpc>
              <a:buFont typeface="Wingdings" pitchFamily="2" charset="2"/>
              <a:buChar char="n"/>
              <a:defRPr/>
            </a:pPr>
            <a:r>
              <a:rPr lang="en-US" altLang="ja-JP" dirty="0">
                <a:ea typeface="ＭＳ Ｐゴシック" pitchFamily="34" charset="-128"/>
              </a:rPr>
              <a:t>ATIS coordinated the Certification Form B input among the OPs for M.[IMT.RSPEC] and submitted to ITU-R WP5D on behalf of the GCS proponent</a:t>
            </a:r>
          </a:p>
          <a:p>
            <a:pPr>
              <a:lnSpc>
                <a:spcPts val="2400"/>
              </a:lnSpc>
              <a:buFont typeface="Wingdings" pitchFamily="2" charset="2"/>
              <a:buChar char="n"/>
              <a:defRPr/>
            </a:pPr>
            <a:r>
              <a:rPr lang="en-US" altLang="ja-JP" dirty="0">
                <a:ea typeface="ＭＳ Ｐゴシック" pitchFamily="34" charset="-128"/>
              </a:rPr>
              <a:t>ATIS provided a coordination roll to the other 5 OPs for the input to WP5D, supplying templates and examples of the required input</a:t>
            </a:r>
          </a:p>
          <a:p>
            <a:pPr>
              <a:lnSpc>
                <a:spcPts val="2400"/>
              </a:lnSpc>
              <a:buFont typeface="Wingdings" pitchFamily="2" charset="2"/>
              <a:buChar char="n"/>
              <a:defRPr/>
            </a:pPr>
            <a:r>
              <a:rPr lang="en-US" altLang="ja-JP" dirty="0">
                <a:ea typeface="ＭＳ Ｐゴシック" pitchFamily="34" charset="-128"/>
              </a:rPr>
              <a:t>ATIS as an LTE-Advanced Transposing Organization, submitted its transpositions along with Certification Form C for M.[IMT.RSPEC] to ITU-R WP5D.</a:t>
            </a:r>
          </a:p>
          <a:p>
            <a:pPr>
              <a:lnSpc>
                <a:spcPts val="2400"/>
              </a:lnSpc>
              <a:buFont typeface="Wingdings" pitchFamily="2" charset="2"/>
              <a:buChar char="n"/>
              <a:defRPr/>
            </a:pPr>
            <a:r>
              <a:rPr lang="en-US" altLang="ja-JP" dirty="0">
                <a:ea typeface="ＭＳ Ｐゴシック" pitchFamily="34" charset="-128"/>
              </a:rPr>
              <a:t>ATIS submitted a clarification contribution concerning what is the GCS for LTE-Advanced which was accepted by WP5D.</a:t>
            </a:r>
          </a:p>
          <a:p>
            <a:pPr>
              <a:lnSpc>
                <a:spcPts val="2400"/>
              </a:lnSpc>
              <a:buFont typeface="Wingdings" pitchFamily="2" charset="2"/>
              <a:buChar char="n"/>
              <a:defRPr/>
            </a:pPr>
            <a:r>
              <a:rPr lang="en-US" altLang="ja-JP" dirty="0">
                <a:ea typeface="ＭＳ Ｐゴシック" pitchFamily="34" charset="-128"/>
              </a:rPr>
              <a:t>ATIS submitted 3GPP request to add two additional specifications with a correction to a third to M.[IMT.RSPEC] for information and  subsequently provided the specifications.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3C0FB2-5998-4B51-86F5-3CEE881A30B7}" type="slidenum">
              <a:rPr lang="en-US" altLang="zh-CN" smtClean="0">
                <a:ea typeface="宋体" pitchFamily="2" charset="-122"/>
                <a:cs typeface="Arial" charset="0"/>
              </a:rPr>
              <a:pPr/>
              <a:t>7</a:t>
            </a:fld>
            <a:endParaRPr lang="en-US" altLang="zh-CN" smtClean="0"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9C6F7C-D149-48E7-B970-38FD004A9F0C}"/>
</file>

<file path=customXml/itemProps2.xml><?xml version="1.0" encoding="utf-8"?>
<ds:datastoreItem xmlns:ds="http://schemas.openxmlformats.org/officeDocument/2006/customXml" ds:itemID="{053BFBDB-3D8D-4D56-92A9-EB346AF8B782}"/>
</file>

<file path=customXml/itemProps3.xml><?xml version="1.0" encoding="utf-8"?>
<ds:datastoreItem xmlns:ds="http://schemas.openxmlformats.org/officeDocument/2006/customXml" ds:itemID="{DC52C08F-F7F7-4270-BC22-B26E64674382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71</TotalTime>
  <Words>494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ATIS Activities on IMT Standards</vt:lpstr>
      <vt:lpstr>Highlight of Current Activities (1)</vt:lpstr>
      <vt:lpstr>Highlight of Current Activities (2)</vt:lpstr>
      <vt:lpstr>Next Steps/Actions</vt:lpstr>
      <vt:lpstr>Proposed Resolution</vt:lpstr>
      <vt:lpstr>Supplementary Slides</vt:lpstr>
      <vt:lpstr>Recent Activities on IMT  in ATIS (for IMT Task Force Report)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 Activities on IMT Standards</dc:title>
  <dc:creator>Steve Barclay</dc:creator>
  <dc:description>GSC16-PLEN-64
26 October 2011</dc:description>
  <cp:lastModifiedBy>5378</cp:lastModifiedBy>
  <cp:revision>9</cp:revision>
  <dcterms:created xsi:type="dcterms:W3CDTF">2011-09-30T16:33:18Z</dcterms:created>
  <dcterms:modified xsi:type="dcterms:W3CDTF">2011-10-27T01:43:45Z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25800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