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8" r:id="rId3"/>
    <p:sldId id="260" r:id="rId4"/>
    <p:sldId id="270"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9244D"/>
    <a:srgbClr val="C6880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58" autoAdjust="0"/>
    <p:restoredTop sz="94660"/>
  </p:normalViewPr>
  <p:slideViewPr>
    <p:cSldViewPr>
      <p:cViewPr>
        <p:scale>
          <a:sx n="70" d="100"/>
          <a:sy n="70" d="100"/>
        </p:scale>
        <p:origin x="-117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75B335-F0EB-407F-99A9-145F54997BC0}" type="slidenum">
              <a:rPr lang="en-CA"/>
              <a:pPr/>
              <a:t>‹#›</a:t>
            </a:fld>
            <a:endParaRPr lang="en-CA"/>
          </a:p>
        </p:txBody>
      </p:sp>
    </p:spTree>
    <p:extLst>
      <p:ext uri="{BB962C8B-B14F-4D97-AF65-F5344CB8AC3E}">
        <p14:creationId xmlns="" xmlns:p14="http://schemas.microsoft.com/office/powerpoint/2010/main" val="16231568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pPr lvl="0"/>
            <a:r>
              <a:rPr lang="en-US" noProof="0" smtClean="0"/>
              <a:t>Click to edit Master subtitle style</a:t>
            </a:r>
            <a:endParaRPr lang="en-CA" noProof="0" smtClean="0"/>
          </a:p>
        </p:txBody>
      </p:sp>
      <p:sp>
        <p:nvSpPr>
          <p:cNvPr id="6150" name="Rectangle 6"/>
          <p:cNvSpPr>
            <a:spLocks noGrp="1" noChangeArrowheads="1"/>
          </p:cNvSpPr>
          <p:nvPr>
            <p:ph type="sldNum" sz="quarter" idx="4"/>
          </p:nvPr>
        </p:nvSpPr>
        <p:spPr>
          <a:xfrm>
            <a:off x="7766050" y="6337300"/>
            <a:ext cx="909638" cy="404813"/>
          </a:xfrm>
        </p:spPr>
        <p:txBody>
          <a:bodyPr/>
          <a:lstStyle>
            <a:lvl1pPr>
              <a:defRPr>
                <a:solidFill>
                  <a:srgbClr val="09244D"/>
                </a:solidFill>
              </a:defRPr>
            </a:lvl1pPr>
          </a:lstStyle>
          <a:p>
            <a:fld id="{ED2E7B96-C80D-4AA5-A79B-CCF2792D2022}" type="slidenum">
              <a:rPr lang="en-CA"/>
              <a:pPr/>
              <a:t>‹#›</a:t>
            </a:fld>
            <a:endParaRPr lang="en-CA"/>
          </a:p>
        </p:txBody>
      </p:sp>
      <p:sp>
        <p:nvSpPr>
          <p:cNvPr id="17" name="Rectangle 2"/>
          <p:cNvSpPr>
            <a:spLocks noGrp="1" noChangeArrowheads="1"/>
          </p:cNvSpPr>
          <p:nvPr>
            <p:ph type="ctrTitle"/>
          </p:nvPr>
        </p:nvSpPr>
        <p:spPr>
          <a:xfrm>
            <a:off x="685800" y="2130425"/>
            <a:ext cx="7772400" cy="1470025"/>
          </a:xfrm>
        </p:spPr>
        <p:txBody>
          <a:bodyPr/>
          <a:lstStyle/>
          <a:p>
            <a:r>
              <a:rPr lang="en-US" b="1" smtClean="0"/>
              <a:t>Click to edit Master title style</a:t>
            </a:r>
            <a:endParaRPr lang="en-CA" b="1"/>
          </a:p>
        </p:txBody>
      </p:sp>
      <p:sp>
        <p:nvSpPr>
          <p:cNvPr id="8" name="Text Box 12"/>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pPr>
              <a:defRPr/>
            </a:pPr>
            <a:r>
              <a:rPr lang="en-CA" sz="1200" b="1">
                <a:solidFill>
                  <a:srgbClr val="09244D"/>
                </a:solidFill>
              </a:rPr>
              <a:t>Halifax, 31 Oct – 3 Nov 2011</a:t>
            </a:r>
            <a:endParaRPr lang="en-CA" sz="1200" b="1"/>
          </a:p>
        </p:txBody>
      </p:sp>
      <p:sp>
        <p:nvSpPr>
          <p:cNvPr id="9" name="Rectangle 13"/>
          <p:cNvSpPr>
            <a:spLocks noChangeArrowheads="1"/>
          </p:cNvSpPr>
          <p:nvPr userDrawn="1"/>
        </p:nvSpPr>
        <p:spPr bwMode="auto">
          <a:xfrm>
            <a:off x="3028950" y="6381750"/>
            <a:ext cx="3068638" cy="331788"/>
          </a:xfrm>
          <a:prstGeom prst="rect">
            <a:avLst/>
          </a:prstGeom>
          <a:noFill/>
          <a:ln w="9525">
            <a:noFill/>
            <a:miter lim="800000"/>
            <a:headEnd/>
            <a:tailEnd/>
          </a:ln>
          <a:effectLst/>
        </p:spPr>
        <p:txBody>
          <a:bodyPr/>
          <a:lstStyle/>
          <a:p>
            <a:pPr algn="ctr">
              <a:defRPr/>
            </a:pPr>
            <a:r>
              <a:rPr lang="en-CA" sz="1200" b="1">
                <a:solidFill>
                  <a:srgbClr val="09244D"/>
                </a:solidFill>
              </a:rPr>
              <a:t>ICT Accessibility For All</a:t>
            </a:r>
          </a:p>
        </p:txBody>
      </p:sp>
      <p:pic>
        <p:nvPicPr>
          <p:cNvPr id="10" name="Picture 15" descr="IC_GSCMay26"/>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352425" y="212725"/>
            <a:ext cx="2663825" cy="182403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FC557E3-CEBD-4FDB-9F47-FCBB1BBD1E1C}" type="slidenum">
              <a:rPr lang="en-CA"/>
              <a:pPr/>
              <a:t>‹#›</a:t>
            </a:fld>
            <a:endParaRPr lang="en-CA"/>
          </a:p>
        </p:txBody>
      </p:sp>
    </p:spTree>
    <p:extLst>
      <p:ext uri="{BB962C8B-B14F-4D97-AF65-F5344CB8AC3E}">
        <p14:creationId xmlns="" xmlns:p14="http://schemas.microsoft.com/office/powerpoint/2010/main" val="2211338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0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29325" cy="580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55DDE48-5238-4E73-A182-5EFC74729D21}" type="slidenum">
              <a:rPr lang="en-CA"/>
              <a:pPr/>
              <a:t>‹#›</a:t>
            </a:fld>
            <a:endParaRPr lang="en-CA"/>
          </a:p>
        </p:txBody>
      </p:sp>
    </p:spTree>
    <p:extLst>
      <p:ext uri="{BB962C8B-B14F-4D97-AF65-F5344CB8AC3E}">
        <p14:creationId xmlns="" xmlns:p14="http://schemas.microsoft.com/office/powerpoint/2010/main" val="3179186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73758190-59B5-4FAF-92D8-77798514AC83}" type="slidenum">
              <a:rPr lang="en-CA"/>
              <a:pPr/>
              <a:t>‹#›</a:t>
            </a:fld>
            <a:endParaRPr lang="en-CA"/>
          </a:p>
        </p:txBody>
      </p:sp>
    </p:spTree>
    <p:extLst>
      <p:ext uri="{BB962C8B-B14F-4D97-AF65-F5344CB8AC3E}">
        <p14:creationId xmlns="" xmlns:p14="http://schemas.microsoft.com/office/powerpoint/2010/main" val="25648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65658CA-A683-4E85-ADD3-5DAC5B25D0BC}" type="slidenum">
              <a:rPr lang="en-CA"/>
              <a:pPr/>
              <a:t>‹#›</a:t>
            </a:fld>
            <a:endParaRPr lang="en-CA"/>
          </a:p>
        </p:txBody>
      </p:sp>
    </p:spTree>
    <p:extLst>
      <p:ext uri="{BB962C8B-B14F-4D97-AF65-F5344CB8AC3E}">
        <p14:creationId xmlns="" xmlns:p14="http://schemas.microsoft.com/office/powerpoint/2010/main" val="370256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D65EB01D-C23C-4BFB-8069-A0EC0676A311}" type="slidenum">
              <a:rPr lang="en-CA"/>
              <a:pPr/>
              <a:t>‹#›</a:t>
            </a:fld>
            <a:endParaRPr lang="en-CA"/>
          </a:p>
        </p:txBody>
      </p:sp>
    </p:spTree>
    <p:extLst>
      <p:ext uri="{BB962C8B-B14F-4D97-AF65-F5344CB8AC3E}">
        <p14:creationId xmlns="" xmlns:p14="http://schemas.microsoft.com/office/powerpoint/2010/main" val="46494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0A1333EC-76A9-446B-B6FA-E83403118FA9}" type="slidenum">
              <a:rPr lang="en-CA"/>
              <a:pPr/>
              <a:t>‹#›</a:t>
            </a:fld>
            <a:endParaRPr lang="en-CA"/>
          </a:p>
        </p:txBody>
      </p:sp>
    </p:spTree>
    <p:extLst>
      <p:ext uri="{BB962C8B-B14F-4D97-AF65-F5344CB8AC3E}">
        <p14:creationId xmlns="" xmlns:p14="http://schemas.microsoft.com/office/powerpoint/2010/main" val="339040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0CDA0B7-EA43-4A85-AC91-5E9744891604}" type="slidenum">
              <a:rPr lang="en-CA"/>
              <a:pPr/>
              <a:t>‹#›</a:t>
            </a:fld>
            <a:endParaRPr lang="en-CA"/>
          </a:p>
        </p:txBody>
      </p:sp>
    </p:spTree>
    <p:extLst>
      <p:ext uri="{BB962C8B-B14F-4D97-AF65-F5344CB8AC3E}">
        <p14:creationId xmlns="" xmlns:p14="http://schemas.microsoft.com/office/powerpoint/2010/main" val="1032084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6095BCE-9E5A-411F-8EE0-CC981FF02FE6}" type="slidenum">
              <a:rPr lang="en-CA"/>
              <a:pPr/>
              <a:t>‹#›</a:t>
            </a:fld>
            <a:endParaRPr lang="en-CA"/>
          </a:p>
        </p:txBody>
      </p:sp>
    </p:spTree>
    <p:extLst>
      <p:ext uri="{BB962C8B-B14F-4D97-AF65-F5344CB8AC3E}">
        <p14:creationId xmlns="" xmlns:p14="http://schemas.microsoft.com/office/powerpoint/2010/main" val="218314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6032FF8-54F8-4A7F-B626-B700A1154695}" type="slidenum">
              <a:rPr lang="en-CA"/>
              <a:pPr/>
              <a:t>‹#›</a:t>
            </a:fld>
            <a:endParaRPr lang="en-CA"/>
          </a:p>
        </p:txBody>
      </p:sp>
    </p:spTree>
    <p:extLst>
      <p:ext uri="{BB962C8B-B14F-4D97-AF65-F5344CB8AC3E}">
        <p14:creationId xmlns="" xmlns:p14="http://schemas.microsoft.com/office/powerpoint/2010/main" val="305770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EDEAF2E-4214-40DB-A233-D0A0424DC30C}" type="slidenum">
              <a:rPr lang="en-CA"/>
              <a:pPr/>
              <a:t>‹#›</a:t>
            </a:fld>
            <a:endParaRPr lang="en-CA"/>
          </a:p>
        </p:txBody>
      </p:sp>
    </p:spTree>
    <p:extLst>
      <p:ext uri="{BB962C8B-B14F-4D97-AF65-F5344CB8AC3E}">
        <p14:creationId xmlns="" xmlns:p14="http://schemas.microsoft.com/office/powerpoint/2010/main" val="339701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152400"/>
            <a:ext cx="91440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CA" dirty="0" smtClean="0"/>
          </a:p>
        </p:txBody>
      </p:sp>
      <p:sp>
        <p:nvSpPr>
          <p:cNvPr id="1027" name="Rectangle 3"/>
          <p:cNvSpPr>
            <a:spLocks noGrp="1" noChangeArrowheads="1"/>
          </p:cNvSpPr>
          <p:nvPr>
            <p:ph type="body" idx="1"/>
          </p:nvPr>
        </p:nvSpPr>
        <p:spPr bwMode="auto">
          <a:xfrm>
            <a:off x="533400" y="1429544"/>
            <a:ext cx="8229600" cy="42854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1030" name="Rectangle 6"/>
          <p:cNvSpPr>
            <a:spLocks noGrp="1" noChangeArrowheads="1"/>
          </p:cNvSpPr>
          <p:nvPr>
            <p:ph type="sldNum" sz="quarter" idx="4"/>
          </p:nvPr>
        </p:nvSpPr>
        <p:spPr bwMode="auto">
          <a:xfrm>
            <a:off x="6534150" y="6337300"/>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rebuchet MS" pitchFamily="34" charset="0"/>
              </a:defRPr>
            </a:lvl1pPr>
          </a:lstStyle>
          <a:p>
            <a:fld id="{2B784003-CA28-42A6-AE01-896FD01E6E4B}" type="slidenum">
              <a:rPr lang="en-CA"/>
              <a:pPr/>
              <a:t>‹#›</a:t>
            </a:fld>
            <a:endParaRPr lang="en-CA"/>
          </a:p>
        </p:txBody>
      </p:sp>
      <p:sp>
        <p:nvSpPr>
          <p:cNvPr id="11" name="Text Box 16"/>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pPr>
              <a:defRPr/>
            </a:pPr>
            <a:r>
              <a:rPr lang="en-CA" sz="1200" b="1">
                <a:solidFill>
                  <a:srgbClr val="09244D"/>
                </a:solidFill>
              </a:rPr>
              <a:t>Halifax, 31 Oct – 3 Nov 2011</a:t>
            </a:r>
            <a:endParaRPr lang="en-CA" sz="1200" b="1"/>
          </a:p>
        </p:txBody>
      </p:sp>
      <p:sp>
        <p:nvSpPr>
          <p:cNvPr id="12" name="Rectangle 17"/>
          <p:cNvSpPr>
            <a:spLocks noChangeArrowheads="1"/>
          </p:cNvSpPr>
          <p:nvPr userDrawn="1"/>
        </p:nvSpPr>
        <p:spPr bwMode="auto">
          <a:xfrm>
            <a:off x="3232150" y="6381750"/>
            <a:ext cx="2663825" cy="331788"/>
          </a:xfrm>
          <a:prstGeom prst="rect">
            <a:avLst/>
          </a:prstGeom>
          <a:noFill/>
          <a:ln w="9525">
            <a:noFill/>
            <a:miter lim="800000"/>
            <a:headEnd/>
            <a:tailEnd/>
          </a:ln>
          <a:effectLst/>
        </p:spPr>
        <p:txBody>
          <a:bodyPr/>
          <a:lstStyle/>
          <a:p>
            <a:pPr algn="ctr">
              <a:defRPr/>
            </a:pPr>
            <a:r>
              <a:rPr lang="en-CA" sz="1200" b="1" dirty="0">
                <a:solidFill>
                  <a:srgbClr val="09244D"/>
                </a:solidFill>
              </a:rPr>
              <a:t>ICT Accessibility For All</a:t>
            </a:r>
          </a:p>
        </p:txBody>
      </p:sp>
      <p:pic>
        <p:nvPicPr>
          <p:cNvPr id="13" name="Picture 23" descr="IC_GSClighthouse"/>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212725" y="5373688"/>
            <a:ext cx="658813" cy="928687"/>
          </a:xfrm>
          <a:prstGeom prst="rect">
            <a:avLst/>
          </a:prstGeom>
          <a:noFill/>
          <a:ln w="9525">
            <a:noFill/>
            <a:miter lim="800000"/>
            <a:headEnd/>
            <a:tailEnd/>
          </a:ln>
        </p:spPr>
      </p:pic>
      <p:sp>
        <p:nvSpPr>
          <p:cNvPr id="14" name="Rectangle 24"/>
          <p:cNvSpPr>
            <a:spLocks noChangeArrowheads="1"/>
          </p:cNvSpPr>
          <p:nvPr userDrawn="1"/>
        </p:nvSpPr>
        <p:spPr bwMode="auto">
          <a:xfrm>
            <a:off x="7387443" y="260350"/>
            <a:ext cx="1361270" cy="276999"/>
          </a:xfrm>
          <a:prstGeom prst="rect">
            <a:avLst/>
          </a:prstGeom>
          <a:noFill/>
          <a:ln w="9525">
            <a:noFill/>
            <a:miter lim="800000"/>
            <a:headEnd/>
            <a:tailEnd/>
          </a:ln>
          <a:effectLst/>
        </p:spPr>
        <p:txBody>
          <a:bodyPr wrap="none">
            <a:spAutoFit/>
          </a:bodyPr>
          <a:lstStyle/>
          <a:p>
            <a:pPr algn="r">
              <a:defRPr/>
            </a:pPr>
            <a:r>
              <a:rPr lang="en-CA" sz="1200" dirty="0" smtClean="0">
                <a:solidFill>
                  <a:srgbClr val="09244D"/>
                </a:solidFill>
              </a:rPr>
              <a:t>GSC16-PLEN-58</a:t>
            </a:r>
            <a:endParaRPr lang="en-CA" sz="1200" dirty="0">
              <a:solidFill>
                <a:srgbClr val="09244D"/>
              </a:solidFill>
            </a:endParaRPr>
          </a:p>
        </p:txBody>
      </p:sp>
      <p:grpSp>
        <p:nvGrpSpPr>
          <p:cNvPr id="15" name="Group 31"/>
          <p:cNvGrpSpPr>
            <a:grpSpLocks/>
          </p:cNvGrpSpPr>
          <p:nvPr userDrawn="1"/>
        </p:nvGrpSpPr>
        <p:grpSpPr bwMode="auto">
          <a:xfrm>
            <a:off x="7583488" y="5589588"/>
            <a:ext cx="1165225" cy="692150"/>
            <a:chOff x="4241" y="3559"/>
            <a:chExt cx="904" cy="539"/>
          </a:xfrm>
        </p:grpSpPr>
        <p:pic>
          <p:nvPicPr>
            <p:cNvPr id="16" name="Picture 32"/>
            <p:cNvPicPr>
              <a:picLocks noChangeAspect="1" noChangeArrowheads="1"/>
            </p:cNvPicPr>
            <p:nvPr userDrawn="1"/>
          </p:nvPicPr>
          <p:blipFill>
            <a:blip r:embed="rId14" cstate="print"/>
            <a:srcRect/>
            <a:stretch>
              <a:fillRect/>
            </a:stretch>
          </p:blipFill>
          <p:spPr bwMode="auto">
            <a:xfrm>
              <a:off x="4241" y="4012"/>
              <a:ext cx="904" cy="86"/>
            </a:xfrm>
            <a:prstGeom prst="rect">
              <a:avLst/>
            </a:prstGeom>
            <a:noFill/>
            <a:ln w="9525" algn="ctr">
              <a:noFill/>
              <a:miter lim="800000"/>
              <a:headEnd/>
              <a:tailEnd/>
            </a:ln>
          </p:spPr>
        </p:pic>
        <p:pic>
          <p:nvPicPr>
            <p:cNvPr id="17" name="Picture 33" descr="IC_GSCBoat"/>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4636" y="3559"/>
              <a:ext cx="373" cy="410"/>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Char char="•"/>
        <a:defRPr sz="3200">
          <a:solidFill>
            <a:srgbClr val="09244D"/>
          </a:solidFill>
          <a:latin typeface="+mn-lt"/>
          <a:ea typeface="+mn-ea"/>
          <a:cs typeface="+mn-cs"/>
        </a:defRPr>
      </a:lvl1pPr>
      <a:lvl2pPr marL="742950" indent="-285750" algn="l" rtl="0" eaLnBrk="1" fontAlgn="base" hangingPunct="1">
        <a:spcBef>
          <a:spcPct val="20000"/>
        </a:spcBef>
        <a:spcAft>
          <a:spcPct val="0"/>
        </a:spcAft>
        <a:buChar char="–"/>
        <a:defRPr sz="2800">
          <a:solidFill>
            <a:srgbClr val="09244D"/>
          </a:solidFill>
          <a:latin typeface="+mn-lt"/>
        </a:defRPr>
      </a:lvl2pPr>
      <a:lvl3pPr marL="1143000" indent="-228600" algn="l" rtl="0" eaLnBrk="1" fontAlgn="base" hangingPunct="1">
        <a:spcBef>
          <a:spcPct val="20000"/>
        </a:spcBef>
        <a:spcAft>
          <a:spcPct val="0"/>
        </a:spcAft>
        <a:buChar char="•"/>
        <a:defRPr sz="2400">
          <a:solidFill>
            <a:srgbClr val="09244D"/>
          </a:solidFill>
          <a:latin typeface="+mn-lt"/>
        </a:defRPr>
      </a:lvl3pPr>
      <a:lvl4pPr marL="1600200" indent="-228600" algn="l" rtl="0" eaLnBrk="1" fontAlgn="base" hangingPunct="1">
        <a:spcBef>
          <a:spcPct val="20000"/>
        </a:spcBef>
        <a:spcAft>
          <a:spcPct val="0"/>
        </a:spcAft>
        <a:buChar char="–"/>
        <a:defRPr sz="2000">
          <a:solidFill>
            <a:srgbClr val="09244D"/>
          </a:solidFill>
          <a:latin typeface="+mn-lt"/>
        </a:defRPr>
      </a:lvl4pPr>
      <a:lvl5pPr marL="2057400" indent="-228600" algn="l" rtl="0" eaLnBrk="1" fontAlgn="base" hangingPunct="1">
        <a:spcBef>
          <a:spcPct val="20000"/>
        </a:spcBef>
        <a:spcAft>
          <a:spcPct val="0"/>
        </a:spcAft>
        <a:buChar char="»"/>
        <a:defRPr sz="2000">
          <a:solidFill>
            <a:srgbClr val="09244D"/>
          </a:solidFill>
          <a:latin typeface="+mn-lt"/>
        </a:defRPr>
      </a:lvl5pPr>
      <a:lvl6pPr marL="2514600" indent="-228600" algn="l" rtl="0" eaLnBrk="1" fontAlgn="base" hangingPunct="1">
        <a:spcBef>
          <a:spcPct val="20000"/>
        </a:spcBef>
        <a:spcAft>
          <a:spcPct val="0"/>
        </a:spcAft>
        <a:buChar char="»"/>
        <a:defRPr sz="2000">
          <a:solidFill>
            <a:srgbClr val="09244D"/>
          </a:solidFill>
          <a:latin typeface="+mn-lt"/>
        </a:defRPr>
      </a:lvl6pPr>
      <a:lvl7pPr marL="2971800" indent="-228600" algn="l" rtl="0" eaLnBrk="1" fontAlgn="base" hangingPunct="1">
        <a:spcBef>
          <a:spcPct val="20000"/>
        </a:spcBef>
        <a:spcAft>
          <a:spcPct val="0"/>
        </a:spcAft>
        <a:buChar char="»"/>
        <a:defRPr sz="2000">
          <a:solidFill>
            <a:srgbClr val="09244D"/>
          </a:solidFill>
          <a:latin typeface="+mn-lt"/>
        </a:defRPr>
      </a:lvl7pPr>
      <a:lvl8pPr marL="3429000" indent="-228600" algn="l" rtl="0" eaLnBrk="1" fontAlgn="base" hangingPunct="1">
        <a:spcBef>
          <a:spcPct val="20000"/>
        </a:spcBef>
        <a:spcAft>
          <a:spcPct val="0"/>
        </a:spcAft>
        <a:buChar char="»"/>
        <a:defRPr sz="2000">
          <a:solidFill>
            <a:srgbClr val="09244D"/>
          </a:solidFill>
          <a:latin typeface="+mn-lt"/>
        </a:defRPr>
      </a:lvl8pPr>
      <a:lvl9pPr marL="3886200" indent="-228600" algn="l" rtl="0" eaLnBrk="1" fontAlgn="base" hangingPunct="1">
        <a:spcBef>
          <a:spcPct val="20000"/>
        </a:spcBef>
        <a:spcAft>
          <a:spcPct val="0"/>
        </a:spcAft>
        <a:buChar char="»"/>
        <a:defRPr sz="2000">
          <a:solidFill>
            <a:srgbClr val="0924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ightfg@cisc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3886200"/>
            <a:ext cx="6400800" cy="2133600"/>
          </a:xfrm>
        </p:spPr>
        <p:txBody>
          <a:bodyPr>
            <a:normAutofit lnSpcReduction="10000"/>
          </a:bodyPr>
          <a:lstStyle/>
          <a:p>
            <a:r>
              <a:rPr lang="en-US" dirty="0" smtClean="0"/>
              <a:t>Gale Lightfoot,</a:t>
            </a:r>
          </a:p>
          <a:p>
            <a:r>
              <a:rPr lang="en-US" dirty="0" smtClean="0"/>
              <a:t>Senior </a:t>
            </a:r>
            <a:r>
              <a:rPr lang="en-US" dirty="0"/>
              <a:t>Staff Program Manager, Office of the CTO, </a:t>
            </a:r>
            <a:r>
              <a:rPr lang="en-US" dirty="0" smtClean="0"/>
              <a:t>SPB</a:t>
            </a:r>
          </a:p>
          <a:p>
            <a:r>
              <a:rPr lang="en-US" dirty="0" smtClean="0"/>
              <a:t>Cisco</a:t>
            </a:r>
            <a:endParaRPr lang="en-US" dirty="0"/>
          </a:p>
        </p:txBody>
      </p:sp>
      <p:sp>
        <p:nvSpPr>
          <p:cNvPr id="3" name="Title 2"/>
          <p:cNvSpPr>
            <a:spLocks noGrp="1"/>
          </p:cNvSpPr>
          <p:nvPr>
            <p:ph type="ctrTitle"/>
          </p:nvPr>
        </p:nvSpPr>
        <p:spPr/>
        <p:txBody>
          <a:bodyPr/>
          <a:lstStyle/>
          <a:p>
            <a:r>
              <a:rPr lang="en-US" altLang="zh-CN" dirty="0"/>
              <a:t>ATIS and the Smart </a:t>
            </a:r>
            <a:r>
              <a:rPr lang="en-US" altLang="zh-CN" dirty="0" smtClean="0"/>
              <a:t>Grid</a:t>
            </a:r>
            <a:endParaRPr lang="en-US" dirty="0"/>
          </a:p>
        </p:txBody>
      </p:sp>
      <p:graphicFrame>
        <p:nvGraphicFramePr>
          <p:cNvPr id="4" name="Group 40"/>
          <p:cNvGraphicFramePr>
            <a:graphicFrameLocks noGrp="1"/>
          </p:cNvGraphicFramePr>
          <p:nvPr>
            <p:extLst>
              <p:ext uri="{D42A27DB-BD31-4B8C-83A1-F6EECF244321}">
                <p14:modId xmlns="" xmlns:p14="http://schemas.microsoft.com/office/powerpoint/2010/main" val="2756601972"/>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smtClean="0">
                          <a:ln>
                            <a:noFill/>
                          </a:ln>
                          <a:solidFill>
                            <a:srgbClr val="09244D"/>
                          </a:solidFill>
                          <a:effectLst/>
                          <a:latin typeface="Arial" charset="0"/>
                          <a:ea typeface="ＭＳ Ｐゴシック" charset="-128"/>
                        </a:rPr>
                        <a:t>GSC16-PLEN-58</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ATIS</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Gale Lightfoot, </a:t>
                      </a:r>
                      <a:r>
                        <a:rPr kumimoji="0" lang="en-CA" sz="1000" b="0" i="0" u="none" strike="noStrike" cap="none" normalizeH="0" baseline="0" dirty="0" smtClean="0">
                          <a:ln>
                            <a:noFill/>
                          </a:ln>
                          <a:solidFill>
                            <a:srgbClr val="09244D"/>
                          </a:solidFill>
                          <a:effectLst/>
                          <a:latin typeface="Arial" charset="0"/>
                          <a:hlinkClick r:id="rId2"/>
                        </a:rPr>
                        <a:t>lightfg@cisco.com</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PLEN</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6.10</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3653430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内容占位符 2"/>
          <p:cNvSpPr>
            <a:spLocks noGrp="1"/>
          </p:cNvSpPr>
          <p:nvPr>
            <p:ph idx="1"/>
          </p:nvPr>
        </p:nvSpPr>
        <p:spPr/>
        <p:txBody>
          <a:bodyPr>
            <a:normAutofit lnSpcReduction="10000"/>
          </a:bodyPr>
          <a:lstStyle/>
          <a:p>
            <a:r>
              <a:rPr lang="en-US" altLang="zh-CN" smtClean="0"/>
              <a:t>What is the “Smart Grid”? -- Tomorrow’s so-called “Smart Grid” is a means of next-generation energy delivery and measurement. It aims to deliver and monitor electricity consumption using multidirectional technologies that dynamically allocate and meter power flows to ensure increased efficiency, savings, and reliability.</a:t>
            </a:r>
          </a:p>
        </p:txBody>
      </p:sp>
      <p:sp>
        <p:nvSpPr>
          <p:cNvPr id="4" name="Rectangle 6"/>
          <p:cNvSpPr>
            <a:spLocks noGrp="1" noChangeArrowheads="1"/>
          </p:cNvSpPr>
          <p:nvPr>
            <p:ph type="sldNum" sz="quarter" idx="10"/>
          </p:nvPr>
        </p:nvSpPr>
        <p:spPr>
          <a:prstGeom prst="rect">
            <a:avLst/>
          </a:prstGeom>
          <a:ln/>
        </p:spPr>
        <p:txBody>
          <a:bodyPr/>
          <a:lstStyle/>
          <a:p>
            <a:pPr>
              <a:defRPr/>
            </a:pPr>
            <a:fld id="{71CCCD2E-7AE4-4075-9D57-046712356CEA}" type="slidenum">
              <a:rPr lang="en-US" altLang="zh-CN"/>
              <a:pPr>
                <a:defRPr/>
              </a:pPr>
              <a:t>10</a:t>
            </a:fld>
            <a:endParaRPr lang="en-US" altLang="zh-CN"/>
          </a:p>
        </p:txBody>
      </p:sp>
      <p:sp>
        <p:nvSpPr>
          <p:cNvPr id="2" name="Title 1"/>
          <p:cNvSpPr>
            <a:spLocks noGrp="1"/>
          </p:cNvSpPr>
          <p:nvPr>
            <p:ph type="title"/>
          </p:nvPr>
        </p:nvSpPr>
        <p:spPr>
          <a:xfrm>
            <a:off x="0" y="228600"/>
            <a:ext cx="9144000" cy="1143000"/>
          </a:xfrm>
        </p:spPr>
        <p:txBody>
          <a:bodyPr/>
          <a:lstStyle/>
          <a:p>
            <a:r>
              <a:rPr lang="en-US" dirty="0"/>
              <a:t>Current Smart Grid Landscape (1)</a:t>
            </a:r>
          </a:p>
        </p:txBody>
      </p:sp>
    </p:spTree>
    <p:extLst>
      <p:ext uri="{BB962C8B-B14F-4D97-AF65-F5344CB8AC3E}">
        <p14:creationId xmlns="" xmlns:p14="http://schemas.microsoft.com/office/powerpoint/2010/main" val="1026655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内容占位符 2"/>
          <p:cNvSpPr>
            <a:spLocks noGrp="1"/>
          </p:cNvSpPr>
          <p:nvPr>
            <p:ph idx="1"/>
          </p:nvPr>
        </p:nvSpPr>
        <p:spPr/>
        <p:txBody>
          <a:bodyPr>
            <a:normAutofit fontScale="92500" lnSpcReduction="10000"/>
          </a:bodyPr>
          <a:lstStyle/>
          <a:p>
            <a:r>
              <a:rPr lang="en-US" altLang="zh-CN" dirty="0" smtClean="0"/>
              <a:t>Current centralized energy distribution networks are often huge, inefficient grids that lose power in transmission, require an overcapacity of generating capability to cope with unexpected surges in energy use, and only allow one-way communication — from provider to consumer. Notwithstanding these challenges, ICT has the opportunity to provide the information network required to make smart grids a reality.</a:t>
            </a:r>
          </a:p>
        </p:txBody>
      </p:sp>
      <p:sp>
        <p:nvSpPr>
          <p:cNvPr id="4" name="Rectangle 6"/>
          <p:cNvSpPr>
            <a:spLocks noGrp="1" noChangeArrowheads="1"/>
          </p:cNvSpPr>
          <p:nvPr>
            <p:ph type="sldNum" sz="quarter" idx="10"/>
          </p:nvPr>
        </p:nvSpPr>
        <p:spPr>
          <a:prstGeom prst="rect">
            <a:avLst/>
          </a:prstGeom>
          <a:ln/>
        </p:spPr>
        <p:txBody>
          <a:bodyPr/>
          <a:lstStyle/>
          <a:p>
            <a:pPr>
              <a:defRPr/>
            </a:pPr>
            <a:fld id="{F55EF2B8-F588-4416-BCE0-75937AD4E333}" type="slidenum">
              <a:rPr lang="en-US" altLang="zh-CN"/>
              <a:pPr>
                <a:defRPr/>
              </a:pPr>
              <a:t>11</a:t>
            </a:fld>
            <a:endParaRPr lang="en-US" altLang="zh-CN"/>
          </a:p>
        </p:txBody>
      </p:sp>
      <p:sp>
        <p:nvSpPr>
          <p:cNvPr id="2" name="Title 1"/>
          <p:cNvSpPr>
            <a:spLocks noGrp="1"/>
          </p:cNvSpPr>
          <p:nvPr>
            <p:ph type="title"/>
          </p:nvPr>
        </p:nvSpPr>
        <p:spPr>
          <a:xfrm>
            <a:off x="0" y="228600"/>
            <a:ext cx="9144000" cy="1143000"/>
          </a:xfrm>
        </p:spPr>
        <p:txBody>
          <a:bodyPr/>
          <a:lstStyle/>
          <a:p>
            <a:r>
              <a:rPr lang="en-US" dirty="0"/>
              <a:t>Current Smart Grid Landscape </a:t>
            </a:r>
            <a:r>
              <a:rPr lang="en-US" dirty="0" smtClean="0"/>
              <a:t>(2)</a:t>
            </a:r>
            <a:endParaRPr lang="en-US" dirty="0"/>
          </a:p>
        </p:txBody>
      </p:sp>
    </p:spTree>
    <p:extLst>
      <p:ext uri="{BB962C8B-B14F-4D97-AF65-F5344CB8AC3E}">
        <p14:creationId xmlns="" xmlns:p14="http://schemas.microsoft.com/office/powerpoint/2010/main" val="4087631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内容占位符 2"/>
          <p:cNvSpPr>
            <a:spLocks noGrp="1"/>
          </p:cNvSpPr>
          <p:nvPr>
            <p:ph idx="1"/>
          </p:nvPr>
        </p:nvSpPr>
        <p:spPr/>
        <p:txBody>
          <a:bodyPr>
            <a:normAutofit fontScale="92500" lnSpcReduction="20000"/>
          </a:bodyPr>
          <a:lstStyle/>
          <a:p>
            <a:pPr>
              <a:lnSpc>
                <a:spcPct val="90000"/>
              </a:lnSpc>
            </a:pPr>
            <a:r>
              <a:rPr lang="en-US" altLang="zh-CN" dirty="0" smtClean="0"/>
              <a:t>Examples of applications and services include:</a:t>
            </a:r>
          </a:p>
          <a:p>
            <a:pPr lvl="1">
              <a:lnSpc>
                <a:spcPct val="90000"/>
              </a:lnSpc>
            </a:pPr>
            <a:r>
              <a:rPr lang="en-US" altLang="zh-CN" sz="2400" dirty="0" smtClean="0"/>
              <a:t>Development and deployment of an information network that provides a real-time, demand-side management system for power grids.</a:t>
            </a:r>
          </a:p>
          <a:p>
            <a:pPr lvl="1">
              <a:lnSpc>
                <a:spcPct val="90000"/>
              </a:lnSpc>
            </a:pPr>
            <a:r>
              <a:rPr lang="en-US" altLang="zh-CN" sz="2400" dirty="0" smtClean="0"/>
              <a:t>Support for and integration of renewables and distributed generation.</a:t>
            </a:r>
          </a:p>
          <a:p>
            <a:pPr lvl="1">
              <a:lnSpc>
                <a:spcPct val="90000"/>
              </a:lnSpc>
            </a:pPr>
            <a:r>
              <a:rPr lang="en-US" altLang="zh-CN" sz="2400" dirty="0" smtClean="0"/>
              <a:t>Workflow management systems for the grid.</a:t>
            </a:r>
          </a:p>
          <a:p>
            <a:pPr lvl="1">
              <a:lnSpc>
                <a:spcPct val="90000"/>
              </a:lnSpc>
            </a:pPr>
            <a:r>
              <a:rPr lang="en-US" altLang="zh-CN" sz="2400" dirty="0" smtClean="0"/>
              <a:t>Demand-response software that allows automated load maintenance.</a:t>
            </a:r>
          </a:p>
          <a:p>
            <a:pPr lvl="1">
              <a:lnSpc>
                <a:spcPct val="90000"/>
              </a:lnSpc>
            </a:pPr>
            <a:r>
              <a:rPr lang="en-US" altLang="zh-CN" sz="2400" dirty="0" smtClean="0"/>
              <a:t>Protocols for grid wide system interoperability.</a:t>
            </a:r>
          </a:p>
          <a:p>
            <a:pPr lvl="1">
              <a:lnSpc>
                <a:spcPct val="90000"/>
              </a:lnSpc>
            </a:pPr>
            <a:r>
              <a:rPr lang="en-US" altLang="zh-CN" sz="2400" dirty="0" smtClean="0"/>
              <a:t>Advanced communications to allow distributed energy producers to pool resources, and to handle </a:t>
            </a:r>
            <a:br>
              <a:rPr lang="en-US" altLang="zh-CN" sz="2400" dirty="0" smtClean="0"/>
            </a:br>
            <a:r>
              <a:rPr lang="en-US" altLang="zh-CN" sz="2400" dirty="0" smtClean="0"/>
              <a:t>variations in supply and demand.</a:t>
            </a:r>
          </a:p>
        </p:txBody>
      </p:sp>
      <p:sp>
        <p:nvSpPr>
          <p:cNvPr id="4" name="Rectangle 6"/>
          <p:cNvSpPr>
            <a:spLocks noGrp="1" noChangeArrowheads="1"/>
          </p:cNvSpPr>
          <p:nvPr>
            <p:ph type="sldNum" sz="quarter" idx="10"/>
          </p:nvPr>
        </p:nvSpPr>
        <p:spPr>
          <a:prstGeom prst="rect">
            <a:avLst/>
          </a:prstGeom>
          <a:ln/>
        </p:spPr>
        <p:txBody>
          <a:bodyPr/>
          <a:lstStyle/>
          <a:p>
            <a:pPr>
              <a:defRPr/>
            </a:pPr>
            <a:fld id="{C2746C8F-3AF3-434C-8406-DD101B60B9F0}" type="slidenum">
              <a:rPr lang="en-US" altLang="zh-CN"/>
              <a:pPr>
                <a:defRPr/>
              </a:pPr>
              <a:t>12</a:t>
            </a:fld>
            <a:endParaRPr lang="en-US" altLang="zh-CN"/>
          </a:p>
        </p:txBody>
      </p:sp>
      <p:sp>
        <p:nvSpPr>
          <p:cNvPr id="2" name="Title 1"/>
          <p:cNvSpPr>
            <a:spLocks noGrp="1"/>
          </p:cNvSpPr>
          <p:nvPr>
            <p:ph type="title"/>
          </p:nvPr>
        </p:nvSpPr>
        <p:spPr>
          <a:xfrm>
            <a:off x="0" y="228600"/>
            <a:ext cx="9144000" cy="1143000"/>
          </a:xfrm>
        </p:spPr>
        <p:txBody>
          <a:bodyPr/>
          <a:lstStyle/>
          <a:p>
            <a:r>
              <a:rPr lang="en-US" dirty="0"/>
              <a:t>Current Smart Grid Landscape </a:t>
            </a:r>
            <a:r>
              <a:rPr lang="en-US" dirty="0" smtClean="0"/>
              <a:t>(3)</a:t>
            </a:r>
            <a:endParaRPr lang="en-US" dirty="0"/>
          </a:p>
        </p:txBody>
      </p:sp>
    </p:spTree>
    <p:extLst>
      <p:ext uri="{BB962C8B-B14F-4D97-AF65-F5344CB8AC3E}">
        <p14:creationId xmlns="" xmlns:p14="http://schemas.microsoft.com/office/powerpoint/2010/main" val="3896202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内容占位符 2"/>
          <p:cNvSpPr>
            <a:spLocks noGrp="1"/>
          </p:cNvSpPr>
          <p:nvPr>
            <p:ph idx="1"/>
          </p:nvPr>
        </p:nvSpPr>
        <p:spPr>
          <a:xfrm>
            <a:off x="533400" y="1353344"/>
            <a:ext cx="8229600" cy="5047456"/>
          </a:xfrm>
        </p:spPr>
        <p:txBody>
          <a:bodyPr>
            <a:normAutofit fontScale="85000" lnSpcReduction="20000"/>
          </a:bodyPr>
          <a:lstStyle/>
          <a:p>
            <a:r>
              <a:rPr lang="en-GB" altLang="zh-CN" sz="2600" dirty="0" smtClean="0">
                <a:cs typeface="Times New Roman" pitchFamily="18" charset="0"/>
              </a:rPr>
              <a:t>Under the United States’ </a:t>
            </a:r>
            <a:r>
              <a:rPr lang="en-GB" altLang="zh-CN" sz="2600" i="1" dirty="0" smtClean="0">
                <a:cs typeface="Times New Roman" pitchFamily="18" charset="0"/>
              </a:rPr>
              <a:t>Energy Independence and Security Act (EISA</a:t>
            </a:r>
            <a:r>
              <a:rPr lang="en-GB" altLang="zh-CN" sz="2600" dirty="0" smtClean="0">
                <a:cs typeface="Times New Roman" pitchFamily="18" charset="0"/>
              </a:rPr>
              <a:t>) of 2007, the National Institute of Standards and Technology (NIST) was given "primary responsibility to coordinate development of a framework that includes protocols and model standards for information management to achieve interoperability of smart grid devices and systems.”</a:t>
            </a:r>
          </a:p>
          <a:p>
            <a:r>
              <a:rPr lang="en-GB" altLang="zh-CN" sz="2600" dirty="0" smtClean="0">
                <a:cs typeface="Times New Roman" pitchFamily="18" charset="0"/>
              </a:rPr>
              <a:t>ATIS has been involved in NIST’s Smart Grid Interoperability Panel (SGIP) since August 2009, and has identified several areas of ICT standards involvement in SGIP’s Priority </a:t>
            </a:r>
            <a:r>
              <a:rPr lang="en-GB" altLang="zh-CN" sz="2600" dirty="0">
                <a:cs typeface="Times New Roman" pitchFamily="18" charset="0"/>
              </a:rPr>
              <a:t>A</a:t>
            </a:r>
            <a:r>
              <a:rPr lang="en-GB" altLang="zh-CN" sz="2600" dirty="0" smtClean="0">
                <a:cs typeface="Times New Roman" pitchFamily="18" charset="0"/>
              </a:rPr>
              <a:t>ctions Plans (PAPs).</a:t>
            </a:r>
          </a:p>
          <a:p>
            <a:r>
              <a:rPr lang="en-US" altLang="zh-CN" sz="2600" dirty="0" smtClean="0">
                <a:cs typeface="Times New Roman" pitchFamily="18" charset="0"/>
              </a:rPr>
              <a:t>Susan Miller, ATIS President &amp; CEO, is a member of the Smart </a:t>
            </a:r>
            <a:r>
              <a:rPr lang="en-US" altLang="zh-CN" sz="2600" dirty="0">
                <a:cs typeface="Times New Roman" pitchFamily="18" charset="0"/>
              </a:rPr>
              <a:t>Grid Federal Advisory Committee, which provides input to NIST on the Smart Grid standards, priorities and gaps, and on the overall direction, status and health of the Smart Grid implementation by the Smart Grid industry including identification of issues and </a:t>
            </a:r>
            <a:r>
              <a:rPr lang="en-US" altLang="zh-CN" sz="2600" dirty="0" smtClean="0">
                <a:cs typeface="Times New Roman" pitchFamily="18" charset="0"/>
              </a:rPr>
              <a:t>needs.</a:t>
            </a:r>
            <a:endParaRPr lang="en-US" altLang="zh-CN" sz="2600" dirty="0">
              <a:cs typeface="Times New Roman" pitchFamily="18" charset="0"/>
            </a:endParaRPr>
          </a:p>
        </p:txBody>
      </p:sp>
      <p:sp>
        <p:nvSpPr>
          <p:cNvPr id="4" name="Rectangle 6"/>
          <p:cNvSpPr>
            <a:spLocks noGrp="1" noChangeArrowheads="1"/>
          </p:cNvSpPr>
          <p:nvPr>
            <p:ph type="sldNum" sz="quarter" idx="10"/>
          </p:nvPr>
        </p:nvSpPr>
        <p:spPr>
          <a:prstGeom prst="rect">
            <a:avLst/>
          </a:prstGeom>
          <a:ln/>
        </p:spPr>
        <p:txBody>
          <a:bodyPr/>
          <a:lstStyle/>
          <a:p>
            <a:pPr>
              <a:defRPr/>
            </a:pPr>
            <a:fld id="{24C0199D-A0CE-4641-A327-EA691F50596A}" type="slidenum">
              <a:rPr lang="en-US" altLang="zh-CN"/>
              <a:pPr>
                <a:defRPr/>
              </a:pPr>
              <a:t>2</a:t>
            </a:fld>
            <a:endParaRPr lang="en-US" altLang="zh-CN"/>
          </a:p>
        </p:txBody>
      </p:sp>
      <p:sp>
        <p:nvSpPr>
          <p:cNvPr id="2" name="Title 1"/>
          <p:cNvSpPr>
            <a:spLocks noGrp="1"/>
          </p:cNvSpPr>
          <p:nvPr>
            <p:ph type="title"/>
          </p:nvPr>
        </p:nvSpPr>
        <p:spPr>
          <a:xfrm>
            <a:off x="0" y="201216"/>
            <a:ext cx="9144000" cy="1143000"/>
          </a:xfrm>
        </p:spPr>
        <p:txBody>
          <a:bodyPr/>
          <a:lstStyle/>
          <a:p>
            <a:r>
              <a:rPr lang="en-US" dirty="0"/>
              <a:t>Highlight of Current Activities (1)</a:t>
            </a:r>
          </a:p>
        </p:txBody>
      </p:sp>
    </p:spTree>
    <p:extLst>
      <p:ext uri="{BB962C8B-B14F-4D97-AF65-F5344CB8AC3E}">
        <p14:creationId xmlns="" xmlns:p14="http://schemas.microsoft.com/office/powerpoint/2010/main" val="2220542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内容占位符 2"/>
          <p:cNvSpPr>
            <a:spLocks noGrp="1"/>
          </p:cNvSpPr>
          <p:nvPr>
            <p:ph idx="1"/>
          </p:nvPr>
        </p:nvSpPr>
        <p:spPr/>
        <p:txBody>
          <a:bodyPr>
            <a:normAutofit fontScale="92500" lnSpcReduction="10000"/>
          </a:bodyPr>
          <a:lstStyle/>
          <a:p>
            <a:r>
              <a:rPr lang="en-US" altLang="zh-CN" sz="2600" dirty="0" smtClean="0">
                <a:cs typeface="Times New Roman" pitchFamily="18" charset="0"/>
              </a:rPr>
              <a:t>Focusing on the </a:t>
            </a:r>
            <a:r>
              <a:rPr lang="en-US" altLang="zh-CN" sz="2600" u="sng" dirty="0" smtClean="0">
                <a:cs typeface="Times New Roman" pitchFamily="18" charset="0"/>
              </a:rPr>
              <a:t>transport layer</a:t>
            </a:r>
            <a:r>
              <a:rPr lang="en-US" altLang="zh-CN" sz="2600" dirty="0" smtClean="0">
                <a:cs typeface="Times New Roman" pitchFamily="18" charset="0"/>
              </a:rPr>
              <a:t>, ATIS Wireless Technologies and System Committee (WTSC) has developed input and provided supporting quantitative documentation to SGIP PAP02 (Wireless Communications for the Smart Grid) on the characteristics of four 3GPP technologies (EDGE, UMTS, HSPA+, and LTE) for inclusion as potential technologies to be used by Smart Grid.</a:t>
            </a:r>
          </a:p>
          <a:p>
            <a:r>
              <a:rPr lang="en-US" altLang="zh-CN" sz="2600" dirty="0" smtClean="0">
                <a:cs typeface="Times New Roman" pitchFamily="18" charset="0"/>
              </a:rPr>
              <a:t>WTSC continues to work on evaluating the aforementioned 3GPP technologies against the Smart Grid requirements to assess the suitability of these technologies for meeting the Smart Grid requirements.</a:t>
            </a:r>
          </a:p>
        </p:txBody>
      </p:sp>
      <p:sp>
        <p:nvSpPr>
          <p:cNvPr id="4" name="Rectangle 6"/>
          <p:cNvSpPr>
            <a:spLocks noGrp="1" noChangeArrowheads="1"/>
          </p:cNvSpPr>
          <p:nvPr>
            <p:ph type="sldNum" sz="quarter" idx="10"/>
          </p:nvPr>
        </p:nvSpPr>
        <p:spPr>
          <a:prstGeom prst="rect">
            <a:avLst/>
          </a:prstGeom>
          <a:ln/>
        </p:spPr>
        <p:txBody>
          <a:bodyPr/>
          <a:lstStyle/>
          <a:p>
            <a:pPr>
              <a:defRPr/>
            </a:pPr>
            <a:fld id="{E11008C5-B069-408C-8702-C746BFA12133}" type="slidenum">
              <a:rPr lang="en-US" altLang="zh-CN"/>
              <a:pPr>
                <a:defRPr/>
              </a:pPr>
              <a:t>3</a:t>
            </a:fld>
            <a:endParaRPr lang="en-US" altLang="zh-CN"/>
          </a:p>
        </p:txBody>
      </p:sp>
      <p:sp>
        <p:nvSpPr>
          <p:cNvPr id="2" name="Title 1"/>
          <p:cNvSpPr>
            <a:spLocks noGrp="1"/>
          </p:cNvSpPr>
          <p:nvPr>
            <p:ph type="title"/>
          </p:nvPr>
        </p:nvSpPr>
        <p:spPr>
          <a:xfrm>
            <a:off x="0" y="228600"/>
            <a:ext cx="9144000" cy="1143000"/>
          </a:xfrm>
        </p:spPr>
        <p:txBody>
          <a:bodyPr/>
          <a:lstStyle/>
          <a:p>
            <a:r>
              <a:rPr lang="en-US" dirty="0"/>
              <a:t>Highlight of Current Activities </a:t>
            </a:r>
            <a:r>
              <a:rPr lang="en-US" dirty="0" smtClean="0"/>
              <a:t>(2)</a:t>
            </a:r>
            <a:endParaRPr lang="en-US" dirty="0"/>
          </a:p>
        </p:txBody>
      </p:sp>
    </p:spTree>
    <p:extLst>
      <p:ext uri="{BB962C8B-B14F-4D97-AF65-F5344CB8AC3E}">
        <p14:creationId xmlns="" xmlns:p14="http://schemas.microsoft.com/office/powerpoint/2010/main" val="3558188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dirty="0"/>
              <a:t>Highlight of Current Activities </a:t>
            </a:r>
            <a:r>
              <a:rPr lang="en-US" dirty="0" smtClean="0"/>
              <a:t>(3)</a:t>
            </a:r>
            <a:endParaRPr lang="en-US" dirty="0"/>
          </a:p>
        </p:txBody>
      </p:sp>
      <p:sp>
        <p:nvSpPr>
          <p:cNvPr id="3" name="Content Placeholder 2"/>
          <p:cNvSpPr>
            <a:spLocks noGrp="1"/>
          </p:cNvSpPr>
          <p:nvPr>
            <p:ph idx="1"/>
          </p:nvPr>
        </p:nvSpPr>
        <p:spPr/>
        <p:txBody>
          <a:bodyPr>
            <a:normAutofit fontScale="70000" lnSpcReduction="20000"/>
          </a:bodyPr>
          <a:lstStyle/>
          <a:p>
            <a:pPr>
              <a:lnSpc>
                <a:spcPct val="120000"/>
              </a:lnSpc>
            </a:pPr>
            <a:r>
              <a:rPr lang="en-US" dirty="0" smtClean="0"/>
              <a:t>Focusing on the </a:t>
            </a:r>
            <a:r>
              <a:rPr lang="en-US" u="sng" dirty="0" smtClean="0"/>
              <a:t>service layer</a:t>
            </a:r>
            <a:r>
              <a:rPr lang="en-US" dirty="0" smtClean="0"/>
              <a:t>, ATIS’ Machine-to-Machine (M2M) Focus Group (FG) is currently addressing M2M, Smart Grid, Connected Vehicles, and </a:t>
            </a:r>
            <a:r>
              <a:rPr lang="en-US" dirty="0" err="1" smtClean="0"/>
              <a:t>eHealth</a:t>
            </a:r>
            <a:r>
              <a:rPr lang="en-US" dirty="0" smtClean="0"/>
              <a:t>.</a:t>
            </a:r>
          </a:p>
          <a:p>
            <a:pPr lvl="1">
              <a:lnSpc>
                <a:spcPct val="120000"/>
              </a:lnSpc>
            </a:pPr>
            <a:r>
              <a:rPr lang="en-US" dirty="0"/>
              <a:t>Co-Chaired by Jeff Edlund, HP, and Gale Lightfoot, Cisco</a:t>
            </a:r>
            <a:r>
              <a:rPr lang="en-US" dirty="0" smtClean="0"/>
              <a:t>.</a:t>
            </a:r>
          </a:p>
          <a:p>
            <a:pPr>
              <a:lnSpc>
                <a:spcPct val="120000"/>
              </a:lnSpc>
            </a:pPr>
            <a:r>
              <a:rPr lang="en-US" dirty="0" smtClean="0"/>
              <a:t>The Smart Grid group:</a:t>
            </a:r>
          </a:p>
          <a:p>
            <a:pPr lvl="1">
              <a:lnSpc>
                <a:spcPct val="120000"/>
              </a:lnSpc>
            </a:pPr>
            <a:r>
              <a:rPr lang="en-US" dirty="0" smtClean="0"/>
              <a:t>Has reviewed a large number of use cases, and it is now focusing on a subset of them </a:t>
            </a:r>
            <a:r>
              <a:rPr lang="en-US" dirty="0"/>
              <a:t>that are relevant to the transmission of smart meter </a:t>
            </a:r>
            <a:r>
              <a:rPr lang="en-US" dirty="0" smtClean="0"/>
              <a:t>data;</a:t>
            </a:r>
            <a:endParaRPr lang="en-US" dirty="0"/>
          </a:p>
          <a:p>
            <a:pPr lvl="1">
              <a:lnSpc>
                <a:spcPct val="120000"/>
              </a:lnSpc>
            </a:pPr>
            <a:r>
              <a:rPr lang="en-US" dirty="0" smtClean="0"/>
              <a:t>Is examining</a:t>
            </a:r>
            <a:r>
              <a:rPr lang="en-US" dirty="0"/>
              <a:t>, with an attempt to harmonize, global Smart Grid </a:t>
            </a:r>
            <a:r>
              <a:rPr lang="en-US" dirty="0" smtClean="0"/>
              <a:t>frameworks;</a:t>
            </a:r>
          </a:p>
          <a:p>
            <a:pPr lvl="1">
              <a:lnSpc>
                <a:spcPct val="120000"/>
              </a:lnSpc>
            </a:pPr>
            <a:r>
              <a:rPr lang="en-US" dirty="0" smtClean="0"/>
              <a:t>Is analyzing several protocols, </a:t>
            </a:r>
            <a:r>
              <a:rPr lang="en-US" dirty="0"/>
              <a:t>such as Smart Energy Protocol (SEP) </a:t>
            </a:r>
            <a:r>
              <a:rPr lang="en-US" dirty="0" smtClean="0"/>
              <a:t>2.0.</a:t>
            </a:r>
            <a:endParaRPr lang="en-US" dirty="0"/>
          </a:p>
        </p:txBody>
      </p:sp>
      <p:sp>
        <p:nvSpPr>
          <p:cNvPr id="4" name="Slide Number Placeholder 3"/>
          <p:cNvSpPr>
            <a:spLocks noGrp="1"/>
          </p:cNvSpPr>
          <p:nvPr>
            <p:ph type="sldNum" sz="quarter" idx="10"/>
          </p:nvPr>
        </p:nvSpPr>
        <p:spPr/>
        <p:txBody>
          <a:bodyPr/>
          <a:lstStyle/>
          <a:p>
            <a:fld id="{73758190-59B5-4FAF-92D8-77798514AC83}" type="slidenum">
              <a:rPr lang="en-CA" smtClean="0"/>
              <a:pPr/>
              <a:t>4</a:t>
            </a:fld>
            <a:endParaRPr lang="en-CA"/>
          </a:p>
        </p:txBody>
      </p:sp>
    </p:spTree>
    <p:extLst>
      <p:ext uri="{BB962C8B-B14F-4D97-AF65-F5344CB8AC3E}">
        <p14:creationId xmlns="" xmlns:p14="http://schemas.microsoft.com/office/powerpoint/2010/main" val="1836445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prstGeom prst="rect">
            <a:avLst/>
          </a:prstGeom>
          <a:ln/>
        </p:spPr>
        <p:txBody>
          <a:bodyPr/>
          <a:lstStyle/>
          <a:p>
            <a:pPr>
              <a:defRPr/>
            </a:pPr>
            <a:fld id="{500E2D89-297A-4A0B-B01F-8E544531C12A}" type="slidenum">
              <a:rPr lang="en-US" altLang="zh-CN"/>
              <a:pPr>
                <a:defRPr/>
              </a:pPr>
              <a:t>5</a:t>
            </a:fld>
            <a:endParaRPr lang="en-US" altLang="zh-CN"/>
          </a:p>
        </p:txBody>
      </p:sp>
      <p:sp>
        <p:nvSpPr>
          <p:cNvPr id="3" name="Title 2"/>
          <p:cNvSpPr>
            <a:spLocks noGrp="1"/>
          </p:cNvSpPr>
          <p:nvPr>
            <p:ph type="title"/>
          </p:nvPr>
        </p:nvSpPr>
        <p:spPr/>
        <p:txBody>
          <a:bodyPr/>
          <a:lstStyle/>
          <a:p>
            <a:r>
              <a:rPr lang="en-US" dirty="0"/>
              <a:t>Strategic Direction</a:t>
            </a:r>
          </a:p>
        </p:txBody>
      </p:sp>
      <p:sp>
        <p:nvSpPr>
          <p:cNvPr id="2" name="Content Placeholder 1"/>
          <p:cNvSpPr>
            <a:spLocks noGrp="1"/>
          </p:cNvSpPr>
          <p:nvPr>
            <p:ph idx="1"/>
          </p:nvPr>
        </p:nvSpPr>
        <p:spPr>
          <a:xfrm>
            <a:off x="685800" y="1066800"/>
            <a:ext cx="8229600" cy="5257006"/>
          </a:xfrm>
        </p:spPr>
        <p:txBody>
          <a:bodyPr>
            <a:normAutofit fontScale="70000" lnSpcReduction="20000"/>
          </a:bodyPr>
          <a:lstStyle/>
          <a:p>
            <a:r>
              <a:rPr lang="en-US" dirty="0"/>
              <a:t>The ICT sector is uniquely well-positioned to leverage its networks and experience to enable interoperability between the Smart Grid’s intricate, multifaceted architectures and infrastructures; specifically:</a:t>
            </a:r>
          </a:p>
          <a:p>
            <a:pPr lvl="1"/>
            <a:r>
              <a:rPr lang="en-US" dirty="0"/>
              <a:t>Access/Transport/Delivery of Data and Services</a:t>
            </a:r>
          </a:p>
          <a:p>
            <a:pPr lvl="1"/>
            <a:r>
              <a:rPr lang="en-US" dirty="0"/>
              <a:t>Security and Conditional Access</a:t>
            </a:r>
          </a:p>
          <a:p>
            <a:pPr lvl="1"/>
            <a:r>
              <a:rPr lang="en-US" dirty="0"/>
              <a:t>Service Management</a:t>
            </a:r>
          </a:p>
          <a:p>
            <a:r>
              <a:rPr lang="en-US" dirty="0"/>
              <a:t>Many SG flows are currently through the SG Advanced Metering Infrastructure (AMI) Network and Distribution domain</a:t>
            </a:r>
          </a:p>
          <a:p>
            <a:pPr lvl="1"/>
            <a:r>
              <a:rPr lang="en-US" dirty="0"/>
              <a:t>Alternate/Future flows would be through the Home Area Network (HAN) to a Gateway with </a:t>
            </a:r>
            <a:r>
              <a:rPr lang="en-US" dirty="0" smtClean="0"/>
              <a:t>Energy System Interface (ESI) </a:t>
            </a:r>
            <a:r>
              <a:rPr lang="en-US" dirty="0"/>
              <a:t>function embedded, and then into the carrier Access-IP Core to centralized applications, or back to Utility Operations</a:t>
            </a:r>
          </a:p>
          <a:p>
            <a:pPr lvl="2"/>
            <a:r>
              <a:rPr lang="en-US" sz="2900" dirty="0"/>
              <a:t>Local </a:t>
            </a:r>
            <a:r>
              <a:rPr lang="en-US" sz="2900" dirty="0" smtClean="0"/>
              <a:t>applications (e.g</a:t>
            </a:r>
            <a:r>
              <a:rPr lang="en-US" sz="2900" dirty="0"/>
              <a:t>., in gateways in the consumer </a:t>
            </a:r>
            <a:r>
              <a:rPr lang="en-US" sz="2900" dirty="0" smtClean="0"/>
              <a:t>domain) </a:t>
            </a:r>
            <a:r>
              <a:rPr lang="en-US" sz="2900" dirty="0"/>
              <a:t>must also be addressed</a:t>
            </a:r>
          </a:p>
          <a:p>
            <a:r>
              <a:rPr lang="en-US" dirty="0" smtClean="0"/>
              <a:t>Pursue commonalities </a:t>
            </a:r>
            <a:r>
              <a:rPr lang="en-US" dirty="0"/>
              <a:t>that enable converging of platforms.</a:t>
            </a:r>
          </a:p>
          <a:p>
            <a:endParaRPr lang="en-US" dirty="0"/>
          </a:p>
          <a:p>
            <a:endParaRPr lang="en-US" dirty="0"/>
          </a:p>
        </p:txBody>
      </p:sp>
    </p:spTree>
    <p:extLst>
      <p:ext uri="{BB962C8B-B14F-4D97-AF65-F5344CB8AC3E}">
        <p14:creationId xmlns="" xmlns:p14="http://schemas.microsoft.com/office/powerpoint/2010/main" val="4032808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内容占位符 2"/>
          <p:cNvSpPr>
            <a:spLocks noGrp="1"/>
          </p:cNvSpPr>
          <p:nvPr>
            <p:ph idx="1"/>
          </p:nvPr>
        </p:nvSpPr>
        <p:spPr>
          <a:xfrm>
            <a:off x="762000" y="1066800"/>
            <a:ext cx="8229600" cy="5257006"/>
          </a:xfrm>
        </p:spPr>
        <p:txBody>
          <a:bodyPr/>
          <a:lstStyle/>
          <a:p>
            <a:pPr marL="0" indent="0">
              <a:buNone/>
            </a:pPr>
            <a:r>
              <a:rPr lang="en-US" altLang="zh-CN" sz="2400" dirty="0" smtClean="0"/>
              <a:t>Regulatory Considerations:</a:t>
            </a:r>
          </a:p>
          <a:p>
            <a:r>
              <a:rPr lang="en-US" sz="2000" dirty="0"/>
              <a:t>Consumer Privacy</a:t>
            </a:r>
          </a:p>
          <a:p>
            <a:pPr lvl="1"/>
            <a:r>
              <a:rPr lang="en-US" sz="1600" dirty="0"/>
              <a:t>3</a:t>
            </a:r>
            <a:r>
              <a:rPr lang="en-US" sz="1600" baseline="30000" dirty="0"/>
              <a:t>rd</a:t>
            </a:r>
            <a:r>
              <a:rPr lang="en-US" sz="1600" dirty="0"/>
              <a:t> party access to usage, billing, and pricing data</a:t>
            </a:r>
          </a:p>
          <a:p>
            <a:pPr lvl="1"/>
            <a:r>
              <a:rPr lang="en-US" sz="1600" dirty="0"/>
              <a:t>Municipal and local requirements to </a:t>
            </a:r>
          </a:p>
          <a:p>
            <a:r>
              <a:rPr lang="en-US" sz="2000" dirty="0"/>
              <a:t>Critical Infrastructure Protection</a:t>
            </a:r>
          </a:p>
          <a:p>
            <a:pPr lvl="1"/>
            <a:r>
              <a:rPr lang="en-US" sz="1600" dirty="0"/>
              <a:t>Cyber-security</a:t>
            </a:r>
          </a:p>
          <a:p>
            <a:pPr lvl="1"/>
            <a:r>
              <a:rPr lang="en-US" sz="1600" dirty="0"/>
              <a:t>Cyber asset management</a:t>
            </a:r>
          </a:p>
          <a:p>
            <a:r>
              <a:rPr lang="en-US" sz="2000" dirty="0"/>
              <a:t>Consumer Pricing Notification</a:t>
            </a:r>
          </a:p>
          <a:p>
            <a:pPr lvl="1"/>
            <a:r>
              <a:rPr lang="en-US" sz="1600" dirty="0"/>
              <a:t>State requirements associated with delivery of price signals and other consumer demand information</a:t>
            </a:r>
          </a:p>
          <a:p>
            <a:r>
              <a:rPr lang="en-US" sz="2000" dirty="0"/>
              <a:t>Net Energy Metering</a:t>
            </a:r>
          </a:p>
          <a:p>
            <a:pPr lvl="1"/>
            <a:r>
              <a:rPr lang="en-US" sz="1600" dirty="0"/>
              <a:t>Settlement rules associated with micro/distributed generation</a:t>
            </a:r>
          </a:p>
          <a:p>
            <a:r>
              <a:rPr lang="en-US" sz="2000" dirty="0"/>
              <a:t>Renewable Energy Generation Mandates</a:t>
            </a:r>
          </a:p>
          <a:p>
            <a:r>
              <a:rPr lang="en-US" sz="2000" dirty="0"/>
              <a:t>Wireless Spectrum </a:t>
            </a:r>
            <a:r>
              <a:rPr lang="en-US" sz="2000" dirty="0" smtClean="0"/>
              <a:t>Allocation</a:t>
            </a:r>
            <a:endParaRPr lang="en-US" sz="2000" dirty="0"/>
          </a:p>
        </p:txBody>
      </p:sp>
      <p:sp>
        <p:nvSpPr>
          <p:cNvPr id="4" name="Rectangle 6"/>
          <p:cNvSpPr>
            <a:spLocks noGrp="1" noChangeArrowheads="1"/>
          </p:cNvSpPr>
          <p:nvPr>
            <p:ph type="sldNum" sz="quarter" idx="10"/>
          </p:nvPr>
        </p:nvSpPr>
        <p:spPr>
          <a:prstGeom prst="rect">
            <a:avLst/>
          </a:prstGeom>
          <a:ln/>
        </p:spPr>
        <p:txBody>
          <a:bodyPr/>
          <a:lstStyle/>
          <a:p>
            <a:pPr>
              <a:defRPr/>
            </a:pPr>
            <a:fld id="{831B7A2A-B927-4C29-8B19-556E7F12E1A9}" type="slidenum">
              <a:rPr lang="en-US" altLang="zh-CN"/>
              <a:pPr>
                <a:defRPr/>
              </a:pPr>
              <a:t>6</a:t>
            </a:fld>
            <a:endParaRPr lang="en-US" altLang="zh-CN"/>
          </a:p>
        </p:txBody>
      </p:sp>
      <p:sp>
        <p:nvSpPr>
          <p:cNvPr id="3" name="Title 2"/>
          <p:cNvSpPr>
            <a:spLocks noGrp="1"/>
          </p:cNvSpPr>
          <p:nvPr>
            <p:ph type="title"/>
          </p:nvPr>
        </p:nvSpPr>
        <p:spPr/>
        <p:txBody>
          <a:bodyPr/>
          <a:lstStyle/>
          <a:p>
            <a:r>
              <a:rPr lang="en-US" dirty="0"/>
              <a:t>Challenges</a:t>
            </a:r>
          </a:p>
        </p:txBody>
      </p:sp>
    </p:spTree>
    <p:extLst>
      <p:ext uri="{BB962C8B-B14F-4D97-AF65-F5344CB8AC3E}">
        <p14:creationId xmlns="" xmlns:p14="http://schemas.microsoft.com/office/powerpoint/2010/main" val="3169006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内容占位符 2"/>
          <p:cNvSpPr>
            <a:spLocks noGrp="1"/>
          </p:cNvSpPr>
          <p:nvPr>
            <p:ph idx="1"/>
          </p:nvPr>
        </p:nvSpPr>
        <p:spPr/>
        <p:txBody>
          <a:bodyPr>
            <a:normAutofit fontScale="92500"/>
          </a:bodyPr>
          <a:lstStyle/>
          <a:p>
            <a:r>
              <a:rPr lang="en-US" altLang="zh-CN" sz="2800" dirty="0" smtClean="0"/>
              <a:t>Efforts in the U.S. to enable a Smart Grid are well underway and these efforts are well represented by relevant stakeholders including ICT and power/utility companies and the corresponding international Standards </a:t>
            </a:r>
            <a:r>
              <a:rPr lang="en-US" altLang="zh-CN" sz="2800" dirty="0"/>
              <a:t>D</a:t>
            </a:r>
            <a:r>
              <a:rPr lang="en-US" altLang="zh-CN" sz="2800" dirty="0" smtClean="0"/>
              <a:t>evelopment </a:t>
            </a:r>
            <a:r>
              <a:rPr lang="en-US" altLang="zh-CN" sz="2800" dirty="0"/>
              <a:t>O</a:t>
            </a:r>
            <a:r>
              <a:rPr lang="en-US" altLang="zh-CN" sz="2800" dirty="0" smtClean="0"/>
              <a:t>rganizations (</a:t>
            </a:r>
            <a:r>
              <a:rPr lang="en-US" altLang="zh-CN" sz="2800" dirty="0" err="1" smtClean="0"/>
              <a:t>SDOs</a:t>
            </a:r>
            <a:r>
              <a:rPr lang="en-US" altLang="zh-CN" sz="2800" dirty="0" smtClean="0"/>
              <a:t>).</a:t>
            </a:r>
          </a:p>
          <a:p>
            <a:r>
              <a:rPr lang="en-US" altLang="zh-CN" sz="2800" dirty="0" smtClean="0"/>
              <a:t>Leverage Use Case assessment(s) to precipitate common requirements and specifications with other verticals.</a:t>
            </a:r>
          </a:p>
          <a:p>
            <a:pPr lvl="1"/>
            <a:r>
              <a:rPr lang="en-US" altLang="zh-CN" sz="2400" dirty="0" smtClean="0"/>
              <a:t>Establish relationships (i.e., between SPs and Utilities).</a:t>
            </a:r>
          </a:p>
        </p:txBody>
      </p:sp>
      <p:sp>
        <p:nvSpPr>
          <p:cNvPr id="4" name="Rectangle 6"/>
          <p:cNvSpPr>
            <a:spLocks noGrp="1" noChangeArrowheads="1"/>
          </p:cNvSpPr>
          <p:nvPr>
            <p:ph type="sldNum" sz="quarter" idx="10"/>
          </p:nvPr>
        </p:nvSpPr>
        <p:spPr>
          <a:prstGeom prst="rect">
            <a:avLst/>
          </a:prstGeom>
          <a:ln/>
        </p:spPr>
        <p:txBody>
          <a:bodyPr/>
          <a:lstStyle/>
          <a:p>
            <a:pPr>
              <a:defRPr/>
            </a:pPr>
            <a:fld id="{3639DA06-C2D9-46AE-80C0-7009F4CC9B20}" type="slidenum">
              <a:rPr lang="en-US" altLang="zh-CN"/>
              <a:pPr>
                <a:defRPr/>
              </a:pPr>
              <a:t>7</a:t>
            </a:fld>
            <a:endParaRPr lang="en-US" altLang="zh-CN"/>
          </a:p>
        </p:txBody>
      </p:sp>
      <p:sp>
        <p:nvSpPr>
          <p:cNvPr id="3" name="Title 2"/>
          <p:cNvSpPr>
            <a:spLocks noGrp="1"/>
          </p:cNvSpPr>
          <p:nvPr>
            <p:ph type="title"/>
          </p:nvPr>
        </p:nvSpPr>
        <p:spPr/>
        <p:txBody>
          <a:bodyPr/>
          <a:lstStyle/>
          <a:p>
            <a:r>
              <a:rPr lang="en-US" dirty="0"/>
              <a:t>Next Steps/Actions</a:t>
            </a:r>
          </a:p>
        </p:txBody>
      </p:sp>
    </p:spTree>
    <p:extLst>
      <p:ext uri="{BB962C8B-B14F-4D97-AF65-F5344CB8AC3E}">
        <p14:creationId xmlns="" xmlns:p14="http://schemas.microsoft.com/office/powerpoint/2010/main" val="1305119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内容占位符 2"/>
          <p:cNvSpPr>
            <a:spLocks noGrp="1"/>
          </p:cNvSpPr>
          <p:nvPr>
            <p:ph idx="1"/>
          </p:nvPr>
        </p:nvSpPr>
        <p:spPr>
          <a:xfrm>
            <a:off x="468313" y="1124744"/>
            <a:ext cx="8229600" cy="1847056"/>
          </a:xfrm>
        </p:spPr>
        <p:txBody>
          <a:bodyPr/>
          <a:lstStyle/>
          <a:p>
            <a:r>
              <a:rPr lang="en-US" sz="2800" dirty="0">
                <a:ea typeface="宋体"/>
                <a:cs typeface="宋体"/>
              </a:rPr>
              <a:t>ATIS proposes </a:t>
            </a:r>
            <a:r>
              <a:rPr lang="en-US" sz="2800" u="sng" dirty="0">
                <a:ea typeface="宋体"/>
                <a:cs typeface="宋体"/>
              </a:rPr>
              <a:t>revisions</a:t>
            </a:r>
            <a:r>
              <a:rPr lang="en-US" sz="2800" dirty="0">
                <a:ea typeface="宋体"/>
                <a:cs typeface="宋体"/>
              </a:rPr>
              <a:t> to the existing </a:t>
            </a:r>
            <a:r>
              <a:rPr lang="en-US" sz="2800" dirty="0" smtClean="0">
                <a:ea typeface="宋体"/>
                <a:cs typeface="宋体"/>
              </a:rPr>
              <a:t>Smart Grid Resolution </a:t>
            </a:r>
            <a:r>
              <a:rPr lang="en-US" sz="2800" dirty="0">
                <a:ea typeface="宋体"/>
                <a:cs typeface="宋体"/>
              </a:rPr>
              <a:t>contained in:</a:t>
            </a:r>
          </a:p>
          <a:p>
            <a:pPr lvl="1"/>
            <a:r>
              <a:rPr lang="en-US" sz="2400" b="1" dirty="0" smtClean="0">
                <a:ea typeface="宋体"/>
                <a:cs typeface="宋体"/>
              </a:rPr>
              <a:t>GSC-15/29:  Smart Grid</a:t>
            </a:r>
            <a:endParaRPr lang="en-US" sz="2400" b="1" dirty="0">
              <a:ea typeface="宋体"/>
              <a:cs typeface="宋体"/>
            </a:endParaRPr>
          </a:p>
        </p:txBody>
      </p:sp>
      <p:sp>
        <p:nvSpPr>
          <p:cNvPr id="4" name="Rectangle 6"/>
          <p:cNvSpPr>
            <a:spLocks noGrp="1" noChangeArrowheads="1"/>
          </p:cNvSpPr>
          <p:nvPr>
            <p:ph type="sldNum" sz="quarter" idx="10"/>
          </p:nvPr>
        </p:nvSpPr>
        <p:spPr>
          <a:prstGeom prst="rect">
            <a:avLst/>
          </a:prstGeom>
          <a:ln/>
        </p:spPr>
        <p:txBody>
          <a:bodyPr/>
          <a:lstStyle/>
          <a:p>
            <a:pPr>
              <a:defRPr/>
            </a:pPr>
            <a:fld id="{C06915F4-4877-436F-BE28-ADC3FEE0C328}" type="slidenum">
              <a:rPr lang="en-US" altLang="zh-CN"/>
              <a:pPr>
                <a:defRPr/>
              </a:pPr>
              <a:t>8</a:t>
            </a:fld>
            <a:endParaRPr lang="en-US" altLang="zh-CN"/>
          </a:p>
        </p:txBody>
      </p:sp>
      <p:sp>
        <p:nvSpPr>
          <p:cNvPr id="2" name="Title 1"/>
          <p:cNvSpPr>
            <a:spLocks noGrp="1"/>
          </p:cNvSpPr>
          <p:nvPr>
            <p:ph type="title"/>
          </p:nvPr>
        </p:nvSpPr>
        <p:spPr/>
        <p:txBody>
          <a:bodyPr/>
          <a:lstStyle/>
          <a:p>
            <a:r>
              <a:rPr lang="en-US" dirty="0"/>
              <a:t>Proposed Resolution</a:t>
            </a:r>
          </a:p>
        </p:txBody>
      </p:sp>
      <p:graphicFrame>
        <p:nvGraphicFramePr>
          <p:cNvPr id="5" name="Object 4"/>
          <p:cNvGraphicFramePr>
            <a:graphicFrameLocks noChangeAspect="1"/>
          </p:cNvGraphicFramePr>
          <p:nvPr>
            <p:extLst>
              <p:ext uri="{D42A27DB-BD31-4B8C-83A1-F6EECF244321}">
                <p14:modId xmlns="" xmlns:p14="http://schemas.microsoft.com/office/powerpoint/2010/main" val="2203621034"/>
              </p:ext>
            </p:extLst>
          </p:nvPr>
        </p:nvGraphicFramePr>
        <p:xfrm>
          <a:off x="5486400" y="2127250"/>
          <a:ext cx="2455863" cy="3114675"/>
        </p:xfrm>
        <a:graphic>
          <a:graphicData uri="http://schemas.openxmlformats.org/presentationml/2006/ole">
            <p:oleObj spid="_x0000_s1048" name="Document" r:id="rId3" imgW="5949456" imgH="7517321" progId="Word.Document.8">
              <p:embed/>
            </p:oleObj>
          </a:graphicData>
        </a:graphic>
      </p:graphicFrame>
    </p:spTree>
    <p:extLst>
      <p:ext uri="{BB962C8B-B14F-4D97-AF65-F5344CB8AC3E}">
        <p14:creationId xmlns="" xmlns:p14="http://schemas.microsoft.com/office/powerpoint/2010/main" val="1143435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33600"/>
            <a:ext cx="9144000" cy="1143000"/>
          </a:xfrm>
        </p:spPr>
        <p:txBody>
          <a:bodyPr/>
          <a:lstStyle/>
          <a:p>
            <a:r>
              <a:rPr lang="en-US" dirty="0"/>
              <a:t>Supplementary </a:t>
            </a:r>
            <a:r>
              <a:rPr lang="en-US" dirty="0" smtClean="0"/>
              <a:t>Slides</a:t>
            </a:r>
            <a:endParaRPr lang="en-US" dirty="0"/>
          </a:p>
        </p:txBody>
      </p:sp>
      <p:sp>
        <p:nvSpPr>
          <p:cNvPr id="3" name="Rectangle 6"/>
          <p:cNvSpPr>
            <a:spLocks noGrp="1" noChangeArrowheads="1"/>
          </p:cNvSpPr>
          <p:nvPr>
            <p:ph type="sldNum" sz="quarter" idx="10"/>
          </p:nvPr>
        </p:nvSpPr>
        <p:spPr>
          <a:prstGeom prst="rect">
            <a:avLst/>
          </a:prstGeom>
          <a:ln/>
        </p:spPr>
        <p:txBody>
          <a:bodyPr/>
          <a:lstStyle/>
          <a:p>
            <a:pPr>
              <a:defRPr/>
            </a:pPr>
            <a:fld id="{9F965B13-FCE9-44D7-AA13-FB9581B6751F}" type="slidenum">
              <a:rPr lang="en-US" altLang="zh-CN"/>
              <a:pPr>
                <a:defRPr/>
              </a:pPr>
              <a:t>9</a:t>
            </a:fld>
            <a:endParaRPr lang="en-US" altLang="zh-CN"/>
          </a:p>
        </p:txBody>
      </p:sp>
    </p:spTree>
    <p:extLst>
      <p:ext uri="{BB962C8B-B14F-4D97-AF65-F5344CB8AC3E}">
        <p14:creationId xmlns="" xmlns:p14="http://schemas.microsoft.com/office/powerpoint/2010/main" val="2641932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19A2FD8-2A6B-4C5A-9747-68DE6701348C}"/>
</file>

<file path=customXml/itemProps2.xml><?xml version="1.0" encoding="utf-8"?>
<ds:datastoreItem xmlns:ds="http://schemas.openxmlformats.org/officeDocument/2006/customXml" ds:itemID="{6FD5C356-89E4-43AD-A83E-051A9F5E5CFC}"/>
</file>

<file path=customXml/itemProps3.xml><?xml version="1.0" encoding="utf-8"?>
<ds:datastoreItem xmlns:ds="http://schemas.openxmlformats.org/officeDocument/2006/customXml" ds:itemID="{B52AEC14-D30E-4AD3-B190-1659F6F81E84}"/>
</file>

<file path=docProps/app.xml><?xml version="1.0" encoding="utf-8"?>
<Properties xmlns="http://schemas.openxmlformats.org/officeDocument/2006/extended-properties" xmlns:vt="http://schemas.openxmlformats.org/officeDocument/2006/docPropsVTypes">
  <Template>template</Template>
  <TotalTime>398</TotalTime>
  <Words>901</Words>
  <Application>Microsoft Office PowerPoint</Application>
  <PresentationFormat>On-screen Show (4:3)</PresentationFormat>
  <Paragraphs>82</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template</vt:lpstr>
      <vt:lpstr>Document</vt:lpstr>
      <vt:lpstr>ATIS and the Smart Grid</vt:lpstr>
      <vt:lpstr>Highlight of Current Activities (1)</vt:lpstr>
      <vt:lpstr>Highlight of Current Activities (2)</vt:lpstr>
      <vt:lpstr>Highlight of Current Activities (3)</vt:lpstr>
      <vt:lpstr>Strategic Direction</vt:lpstr>
      <vt:lpstr>Challenges</vt:lpstr>
      <vt:lpstr>Next Steps/Actions</vt:lpstr>
      <vt:lpstr>Proposed Resolution</vt:lpstr>
      <vt:lpstr>Supplementary Slides</vt:lpstr>
      <vt:lpstr>Current Smart Grid Landscape (1)</vt:lpstr>
      <vt:lpstr>Current Smart Grid Landscape (2)</vt:lpstr>
      <vt:lpstr>Current Smart Grid Landscape (3)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ATIS and the Smart Grid</dc:title>
  <dc:creator>ATIS</dc:creator>
  <dc:description>GSC16-PLEN-58 
28 October 2011</dc:description>
  <cp:lastModifiedBy>Ed Juskevicius</cp:lastModifiedBy>
  <cp:revision>34</cp:revision>
  <dcterms:created xsi:type="dcterms:W3CDTF">2011-09-30T17:22:28Z</dcterms:created>
  <dcterms:modified xsi:type="dcterms:W3CDTF">2011-10-29T03:03:48Z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0x010100CBCC221E8A5C574B889E2CBB12A471FC</vt:lpwstr>
  </property>
  <property fmtid="{D5CDD505-2E9C-101B-9397-08002B2CF9AE}" pid="4" name="Order">
    <vt:r8>25100</vt:r8>
  </property>
  <property fmtid="{D5CDD505-2E9C-101B-9397-08002B2CF9AE}" pid="5" name="TemplateUrl">
    <vt:lpwstr/>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ies>
</file>