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67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9244D"/>
    <a:srgbClr val="C6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38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89AB51-CE0C-4510-9F16-4C1E63F13A3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792AC1-8386-4577-8532-FFCBF89DB89D}" type="slidenum">
              <a:rPr lang="en-US" altLang="zh-CN" sz="1200">
                <a:cs typeface="Arial" charset="0"/>
              </a:rPr>
              <a:pPr algn="r"/>
              <a:t>5</a:t>
            </a:fld>
            <a:endParaRPr lang="en-US" altLang="zh-CN" sz="120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7DAB9B9-C85C-4C09-803A-EADBBE750C2B}" type="slidenum">
              <a:rPr lang="en-US" altLang="zh-CN" sz="1200">
                <a:cs typeface="Arial" charset="0"/>
              </a:rPr>
              <a:pPr algn="r"/>
              <a:t>6</a:t>
            </a:fld>
            <a:endParaRPr lang="en-US" altLang="zh-CN" sz="120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46FF69B-DB2F-4E36-878E-808411465B6A}" type="slidenum">
              <a:rPr lang="en-US" altLang="zh-CN" sz="1200">
                <a:cs typeface="Arial" charset="0"/>
              </a:rPr>
              <a:pPr algn="r"/>
              <a:t>7</a:t>
            </a:fld>
            <a:endParaRPr lang="en-US" altLang="zh-CN" sz="1200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FEED88-9636-45B1-A2BE-2441BFECB1C0}" type="slidenum">
              <a:rPr lang="en-US" altLang="zh-CN" sz="1200">
                <a:cs typeface="Arial" charset="0"/>
              </a:rPr>
              <a:pPr algn="r"/>
              <a:t>8</a:t>
            </a:fld>
            <a:endParaRPr lang="en-US" altLang="zh-CN" sz="120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4D81C1-73AC-4D30-9F4D-7FB3FC2C673A}" type="slidenum">
              <a:rPr lang="en-US" altLang="zh-CN" sz="1200">
                <a:cs typeface="Arial" charset="0"/>
              </a:rPr>
              <a:pPr algn="r"/>
              <a:t>10</a:t>
            </a:fld>
            <a:endParaRPr lang="en-US" altLang="zh-CN" sz="1200"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IC_GSCMay26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altLang="ko-KR" sz="1200" b="1">
                <a:solidFill>
                  <a:srgbClr val="09244D"/>
                </a:solidFill>
                <a:ea typeface="굴림" pitchFamily="50" charset="-127"/>
              </a:rPr>
              <a:t>Halifax, 31 Oct – 3 Nov 2011</a:t>
            </a:r>
            <a:endParaRPr lang="en-CA" altLang="ko-KR" sz="1200" b="1">
              <a:ea typeface="굴림" pitchFamily="50" charset="-127"/>
            </a:endParaRPr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ICT Accessibility For All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CA" noProof="0" smtClean="0"/>
              <a:t>TITLE OF </a:t>
            </a:r>
            <a:br>
              <a:rPr lang="en-CA" noProof="0" smtClean="0"/>
            </a:br>
            <a:r>
              <a:rPr lang="en-CA" noProof="0" smtClean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Name of Speaker,</a:t>
            </a:r>
          </a:p>
          <a:p>
            <a:pPr lvl="0"/>
            <a:r>
              <a:rPr lang="en-GB" noProof="0" smtClean="0"/>
              <a:t>Title and Organization</a:t>
            </a:r>
            <a:endParaRPr lang="en-CA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82E09301-79A2-45A3-BC53-F3D13B41677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50E7-1EAB-4D64-B4AF-79680C3F8F9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3277C-B64E-43E4-BA5A-7B59817FEA2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F0D7-46A5-4C55-A6BD-0F317F1097F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563D0-50F3-41EB-ADEA-5E4D6915BFA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C1B40-602F-4BF4-8546-F72E063E656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6A2D8-1F4D-40A8-B3BA-6E46F98E8A9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81F3C-7E99-45DE-8562-E34CC9DF37B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5A1F7-4616-44DD-B38C-7BB1CC6BBD2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75368-6C80-4C10-BF7D-1284AFD72E4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462F3-FFFF-4339-8D39-63D95E710F5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43663" y="6381750"/>
            <a:ext cx="213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fld id="{7D760A37-144C-440B-AFDD-75D203309B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1" name="Rectangle 17"/>
          <p:cNvSpPr>
            <a:spLocks noChangeArrowheads="1"/>
          </p:cNvSpPr>
          <p:nvPr userDrawn="1"/>
        </p:nvSpPr>
        <p:spPr bwMode="auto">
          <a:xfrm>
            <a:off x="7615238" y="236538"/>
            <a:ext cx="11541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CA" sz="1000">
                <a:solidFill>
                  <a:srgbClr val="09244D"/>
                </a:solidFill>
              </a:rPr>
              <a:t>GSC16-PLEN-49</a:t>
            </a:r>
          </a:p>
        </p:txBody>
      </p:sp>
      <p:pic>
        <p:nvPicPr>
          <p:cNvPr id="1036" name="Picture 12" descr="IC_GSClighthouse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188" y="5351463"/>
            <a:ext cx="63976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 dirty="0">
                <a:solidFill>
                  <a:srgbClr val="09244D"/>
                </a:solidFill>
              </a:rPr>
              <a:t>Halifax, 31 Oct – 3 Nov 2011</a:t>
            </a:r>
            <a:endParaRPr lang="en-CA" sz="1200" b="1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grpSp>
        <p:nvGrpSpPr>
          <p:cNvPr id="1039" name="Group 15"/>
          <p:cNvGrpSpPr>
            <a:grpSpLocks/>
          </p:cNvGrpSpPr>
          <p:nvPr userDrawn="1"/>
        </p:nvGrpSpPr>
        <p:grpSpPr bwMode="auto">
          <a:xfrm>
            <a:off x="7446963" y="5541963"/>
            <a:ext cx="1435100" cy="855662"/>
            <a:chOff x="4241" y="3559"/>
            <a:chExt cx="904" cy="539"/>
          </a:xfrm>
        </p:grpSpPr>
        <p:pic>
          <p:nvPicPr>
            <p:cNvPr id="1040" name="Picture 16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041" name="Picture 17" descr="IC_GSCBoa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anow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130425"/>
            <a:ext cx="8424862" cy="1514475"/>
          </a:xfrm>
        </p:spPr>
        <p:txBody>
          <a:bodyPr/>
          <a:lstStyle/>
          <a:p>
            <a:pPr eaLnBrk="1" hangingPunct="1">
              <a:defRPr/>
            </a:pPr>
            <a:r>
              <a:rPr lang="en-CA" b="1" dirty="0" smtClean="0"/>
              <a:t>TIA PSO Report to GSC-16</a:t>
            </a:r>
            <a:br>
              <a:rPr lang="en-CA" b="1" dirty="0" smtClean="0"/>
            </a:br>
            <a:r>
              <a:rPr lang="en-CA" sz="3200" b="1" dirty="0" smtClean="0"/>
              <a:t>TIA “Advancing Global Communications”</a:t>
            </a:r>
            <a:endParaRPr lang="en-CA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Cheryl Blum</a:t>
            </a:r>
            <a:endParaRPr lang="en-GB" dirty="0"/>
          </a:p>
          <a:p>
            <a:pPr eaLnBrk="1" hangingPunct="1">
              <a:defRPr/>
            </a:pPr>
            <a:r>
              <a:rPr lang="en-GB" dirty="0" smtClean="0"/>
              <a:t>VP, Technology and Standards</a:t>
            </a:r>
            <a:endParaRPr lang="en-CA" dirty="0"/>
          </a:p>
          <a:p>
            <a:pPr eaLnBrk="1" hangingPunct="1">
              <a:defRPr/>
            </a:pPr>
            <a:endParaRPr lang="en-CA" dirty="0"/>
          </a:p>
        </p:txBody>
      </p:sp>
      <p:graphicFrame>
        <p:nvGraphicFramePr>
          <p:cNvPr id="14360" name="Group 24"/>
          <p:cNvGraphicFramePr>
            <a:graphicFrameLocks noGrp="1"/>
          </p:cNvGraphicFramePr>
          <p:nvPr/>
        </p:nvGraphicFramePr>
        <p:xfrm>
          <a:off x="3587750" y="288925"/>
          <a:ext cx="5064125" cy="130810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GSC16-PLEN-49</a:t>
                      </a:r>
                      <a:endParaRPr kumimoji="0" lang="en-CA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TIA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Cheryl Blum (cblum@tiaonline.org)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46AE0C7-DCA0-4925-8C34-96C39D719037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10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  <p:sp>
        <p:nvSpPr>
          <p:cNvPr id="12292" name="Rectangle 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mtClean="0"/>
              <a:t>TIA’s Programs and Events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>
                <a:ea typeface="宋体" charset="-122"/>
              </a:rPr>
              <a:t>TIA 2012 Inside the Network </a:t>
            </a:r>
          </a:p>
          <a:p>
            <a:pPr lvl="1" eaLnBrk="1" hangingPunct="1"/>
            <a:r>
              <a:rPr lang="en-US" altLang="zh-CN" sz="2400" smtClean="0">
                <a:solidFill>
                  <a:srgbClr val="0D0D0D"/>
                </a:solidFill>
                <a:ea typeface="宋体" charset="-122"/>
              </a:rPr>
              <a:t>June 5-7, 2012 in Dallas, TX</a:t>
            </a:r>
          </a:p>
          <a:p>
            <a:pPr lvl="1" eaLnBrk="1" hangingPunct="1"/>
            <a:r>
              <a:rPr lang="en-US" altLang="zh-CN" sz="2400" smtClean="0">
                <a:ea typeface="宋体" charset="-122"/>
              </a:rPr>
              <a:t>http://www.tia2012.org/</a:t>
            </a:r>
          </a:p>
          <a:p>
            <a:pPr eaLnBrk="1" hangingPunct="1"/>
            <a:r>
              <a:rPr lang="en-US" altLang="zh-CN" sz="2800" smtClean="0">
                <a:ea typeface="宋体" charset="-122"/>
              </a:rPr>
              <a:t>The Business and Technology of The Network</a:t>
            </a:r>
          </a:p>
          <a:p>
            <a:pPr eaLnBrk="1" hangingPunct="1"/>
            <a:r>
              <a:rPr lang="en-US" altLang="zh-CN" sz="2800" smtClean="0">
                <a:ea typeface="宋体" charset="-122"/>
              </a:rPr>
              <a:t>Blueprint for Energy-Efficient, Sustainable Technologies and Practices</a:t>
            </a:r>
          </a:p>
          <a:p>
            <a:pPr eaLnBrk="1" hangingPunct="1"/>
            <a:r>
              <a:rPr lang="en-US" altLang="zh-CN" sz="2800" smtClean="0">
                <a:ea typeface="宋体" charset="-122"/>
              </a:rPr>
              <a:t>Industry Leading Speakers</a:t>
            </a:r>
          </a:p>
          <a:p>
            <a:pPr eaLnBrk="1" hangingPunct="1"/>
            <a:r>
              <a:rPr lang="en-US" altLang="zh-CN" sz="2800" smtClean="0">
                <a:ea typeface="宋体" charset="-122"/>
              </a:rPr>
              <a:t>TIA’s Annual Membership Convention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 smtClean="0"/>
              <a:t>Highlight of Current Activities (1)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altLang="zh-CN" b="1" dirty="0" smtClean="0"/>
              <a:t>TIA’s ongoing domestic standards activities encompass: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User Premises Equipment, Data Centers, Wiring Systems and Components</a:t>
            </a:r>
          </a:p>
          <a:p>
            <a:pPr lvl="2" eaLnBrk="1" hangingPunct="1">
              <a:defRPr/>
            </a:pPr>
            <a:r>
              <a:rPr lang="en-US" altLang="zh-CN" b="1" dirty="0" smtClean="0"/>
              <a:t>TR-41 and TR-42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Satellite Communications</a:t>
            </a:r>
          </a:p>
          <a:p>
            <a:pPr lvl="2" eaLnBrk="1" hangingPunct="1">
              <a:defRPr/>
            </a:pPr>
            <a:r>
              <a:rPr lang="en-US" altLang="zh-CN" b="1" dirty="0" smtClean="0"/>
              <a:t>TR-34 and TR-47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Fixed Wireless and Mobile Communications</a:t>
            </a:r>
          </a:p>
          <a:p>
            <a:pPr lvl="2" eaLnBrk="1" hangingPunct="1">
              <a:defRPr/>
            </a:pPr>
            <a:r>
              <a:rPr lang="en-US" altLang="zh-CN" b="1" dirty="0" smtClean="0"/>
              <a:t>TR-8, TR-14, TR-45, and TR-47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Multi-Media Access, Protocols and Interfaces</a:t>
            </a:r>
          </a:p>
          <a:p>
            <a:pPr lvl="2" eaLnBrk="1" hangingPunct="1">
              <a:defRPr/>
            </a:pPr>
            <a:r>
              <a:rPr lang="en-US" altLang="zh-CN" b="1" dirty="0" smtClean="0"/>
              <a:t>TR-30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Fiber Optics</a:t>
            </a:r>
          </a:p>
          <a:p>
            <a:pPr lvl="2" eaLnBrk="1" hangingPunct="1">
              <a:defRPr/>
            </a:pPr>
            <a:r>
              <a:rPr lang="en-US" altLang="zh-CN" b="1" dirty="0" smtClean="0"/>
              <a:t>TR-42</a:t>
            </a:r>
            <a:endParaRPr lang="en-US" altLang="zh-CN" sz="1200" dirty="0" smtClean="0"/>
          </a:p>
        </p:txBody>
      </p:sp>
      <p:sp>
        <p:nvSpPr>
          <p:cNvPr id="15364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76DB5E2-CAB4-4C4A-B79C-6DC62ECD835E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2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mtClean="0"/>
              <a:t>Highlight of Current Activities (2)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zh-CN" b="1" dirty="0" smtClean="0"/>
              <a:t>TIA’s newer domestic standards activities encompass</a:t>
            </a:r>
            <a:r>
              <a:rPr lang="en-US" altLang="zh-CN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CN" sz="2400" dirty="0" smtClean="0"/>
              <a:t>Intelligent Transport Systems and Vehicular Telematics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zh-CN" sz="2000" dirty="0" smtClean="0"/>
              <a:t>TR-48 </a:t>
            </a:r>
            <a:endParaRPr lang="en-US" altLang="zh-CN" dirty="0" smtClean="0"/>
          </a:p>
          <a:p>
            <a:pPr lvl="1" eaLnBrk="1" hangingPunct="1">
              <a:defRPr/>
            </a:pPr>
            <a:r>
              <a:rPr lang="en-US" altLang="zh-CN" sz="2400" dirty="0" smtClean="0"/>
              <a:t>Healthcare </a:t>
            </a:r>
          </a:p>
          <a:p>
            <a:pPr lvl="2" eaLnBrk="1" hangingPunct="1">
              <a:defRPr/>
            </a:pPr>
            <a:r>
              <a:rPr lang="en-US" altLang="zh-CN" sz="2000" dirty="0" smtClean="0"/>
              <a:t>TR-49</a:t>
            </a:r>
          </a:p>
          <a:p>
            <a:pPr lvl="1" eaLnBrk="1" hangingPunct="1">
              <a:defRPr/>
            </a:pPr>
            <a:r>
              <a:rPr lang="en-US" altLang="zh-CN" sz="2400" dirty="0" smtClean="0"/>
              <a:t>Smart Device Communications</a:t>
            </a:r>
          </a:p>
          <a:p>
            <a:pPr lvl="2" eaLnBrk="1" hangingPunct="1">
              <a:defRPr/>
            </a:pPr>
            <a:r>
              <a:rPr lang="en-US" altLang="zh-CN" sz="2000" dirty="0" smtClean="0"/>
              <a:t>TR-50</a:t>
            </a:r>
          </a:p>
          <a:p>
            <a:pPr lvl="1" eaLnBrk="1" hangingPunct="1">
              <a:defRPr/>
            </a:pPr>
            <a:r>
              <a:rPr lang="en-US" altLang="zh-CN" dirty="0" smtClean="0"/>
              <a:t>Smart Utility Communications</a:t>
            </a:r>
          </a:p>
          <a:p>
            <a:pPr lvl="2" eaLnBrk="1" hangingPunct="1">
              <a:defRPr/>
            </a:pPr>
            <a:r>
              <a:rPr lang="en-US" altLang="zh-CN" dirty="0" smtClean="0"/>
              <a:t>TR-51</a:t>
            </a:r>
          </a:p>
          <a:p>
            <a:pPr eaLnBrk="1" hangingPunct="1">
              <a:defRPr/>
            </a:pPr>
            <a:r>
              <a:rPr lang="en-US" altLang="zh-CN" b="1" dirty="0" smtClean="0"/>
              <a:t>TIA manages more than 70 committees, serves as Secretariat for 3GPP2, TCs and TAGs</a:t>
            </a:r>
          </a:p>
          <a:p>
            <a:pPr eaLnBrk="1" hangingPunct="1">
              <a:defRPr/>
            </a:pPr>
            <a:endParaRPr lang="en-US" altLang="zh-CN" sz="2000" dirty="0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B73C12E-3F09-4E74-BE97-4040DAA0FA51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3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mtClean="0"/>
              <a:t>Highlight of Current Activities (3)</a:t>
            </a:r>
          </a:p>
        </p:txBody>
      </p:sp>
      <p:sp>
        <p:nvSpPr>
          <p:cNvPr id="17410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b="1" smtClean="0">
                <a:ea typeface="宋体" charset="-122"/>
              </a:rPr>
              <a:t>TIA is a collaborative organization with procedural and institutional connections with many other organizations and SDOs worldwide</a:t>
            </a:r>
          </a:p>
          <a:p>
            <a:pPr eaLnBrk="1" hangingPunct="1">
              <a:lnSpc>
                <a:spcPct val="90000"/>
              </a:lnSpc>
            </a:pPr>
            <a:endParaRPr lang="en-US" altLang="zh-CN" b="1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b="1" smtClean="0">
                <a:ea typeface="宋体" charset="-122"/>
              </a:rPr>
              <a:t>Developed MOUs with Academia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b="1" smtClean="0">
                <a:ea typeface="宋体" charset="-122"/>
              </a:rPr>
              <a:t>Georgia Institute of Technology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b="1" smtClean="0">
                <a:ea typeface="宋体" charset="-122"/>
              </a:rPr>
              <a:t>Florida Atlantic University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CN" smtClean="0">
              <a:ea typeface="宋体" charset="-122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DEADFC4-9CAC-462E-BA5E-42CB7FC6D6CB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4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mtClean="0"/>
              <a:t>Highlight of Current Activities (4)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altLang="zh-CN" dirty="0" smtClean="0"/>
              <a:t>The 2010-2011 TIA Standards and Technology Annual Report</a:t>
            </a:r>
          </a:p>
          <a:p>
            <a:pPr lvl="1" eaLnBrk="1" hangingPunct="1">
              <a:defRPr/>
            </a:pPr>
            <a:r>
              <a:rPr lang="en-US" altLang="zh-CN" dirty="0" smtClean="0"/>
              <a:t>http://www.tiaonline.org/standards/about/documents/StarReport_10-11.pdf</a:t>
            </a:r>
          </a:p>
          <a:p>
            <a:pPr lvl="1" eaLnBrk="1" hangingPunct="1">
              <a:defRPr/>
            </a:pPr>
            <a:r>
              <a:rPr lang="en-US" altLang="zh-CN" dirty="0" smtClean="0"/>
              <a:t>64-page summary of the committees and standards activities  </a:t>
            </a:r>
          </a:p>
          <a:p>
            <a:pPr eaLnBrk="1" hangingPunct="1">
              <a:defRPr/>
            </a:pPr>
            <a:r>
              <a:rPr lang="en-US" altLang="zh-CN" dirty="0" smtClean="0"/>
              <a:t>2011 TIA Industry Playbook </a:t>
            </a:r>
          </a:p>
          <a:p>
            <a:pPr lvl="1" eaLnBrk="1" hangingPunct="1">
              <a:defRPr/>
            </a:pPr>
            <a:r>
              <a:rPr lang="en-US" altLang="zh-CN" dirty="0" smtClean="0"/>
              <a:t>Highlights ICT market and driving policies</a:t>
            </a:r>
          </a:p>
          <a:p>
            <a:pPr eaLnBrk="1" hangingPunct="1">
              <a:defRPr/>
            </a:pPr>
            <a:r>
              <a:rPr lang="en-US" altLang="zh-CN" dirty="0" smtClean="0"/>
              <a:t>2011 ICT Market Review &amp; Forecast </a:t>
            </a:r>
          </a:p>
          <a:p>
            <a:pPr lvl="1" eaLnBrk="1" hangingPunct="1">
              <a:defRPr/>
            </a:pPr>
            <a:r>
              <a:rPr lang="en-US" altLang="zh-CN" dirty="0" smtClean="0"/>
              <a:t>projects trends 4 years out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zh-CN" dirty="0" smtClean="0"/>
          </a:p>
          <a:p>
            <a:pPr eaLnBrk="1" hangingPunct="1">
              <a:defRPr/>
            </a:pPr>
            <a:r>
              <a:rPr lang="en-US" altLang="zh-CN" dirty="0" smtClean="0"/>
              <a:t>TIA has launched a new Digital Marketing Platform: </a:t>
            </a:r>
            <a:r>
              <a:rPr lang="en-US" altLang="zh-CN" dirty="0" err="1" smtClean="0"/>
              <a:t>TIANow</a:t>
            </a:r>
            <a:r>
              <a:rPr lang="en-US" altLang="zh-CN" dirty="0" smtClean="0"/>
              <a:t> (</a:t>
            </a:r>
            <a:r>
              <a:rPr lang="en-US" altLang="zh-CN" dirty="0" smtClean="0">
                <a:hlinkClick r:id="rId3"/>
              </a:rPr>
              <a:t>http://www.tianow.org/</a:t>
            </a:r>
            <a:r>
              <a:rPr lang="en-US" altLang="zh-CN" dirty="0" smtClean="0"/>
              <a:t>)</a:t>
            </a:r>
          </a:p>
          <a:p>
            <a:pPr lvl="1" eaLnBrk="1" hangingPunct="1">
              <a:defRPr/>
            </a:pPr>
            <a:r>
              <a:rPr lang="en-US" altLang="zh-CN" dirty="0" smtClean="0"/>
              <a:t>Topical and educational video programs</a:t>
            </a:r>
          </a:p>
        </p:txBody>
      </p:sp>
      <p:sp>
        <p:nvSpPr>
          <p:cNvPr id="18437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1CEE52E-D4F7-49DE-A2BB-6B3BCAED9EDF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5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mtClean="0"/>
              <a:t>SDO Challenges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b="1" smtClean="0">
                <a:ea typeface="宋体" charset="-122"/>
              </a:rPr>
              <a:t>Current economic conditions</a:t>
            </a:r>
          </a:p>
          <a:p>
            <a:pPr eaLnBrk="1" hangingPunct="1"/>
            <a:r>
              <a:rPr lang="en-US" altLang="zh-CN" sz="2800" b="1" smtClean="0">
                <a:ea typeface="宋体" charset="-122"/>
              </a:rPr>
              <a:t>Global Influence of Initiatives – need to:</a:t>
            </a:r>
            <a:r>
              <a:rPr lang="en-US" altLang="zh-CN" sz="2800" smtClean="0">
                <a:ea typeface="宋体" charset="-122"/>
              </a:rPr>
              <a:t> </a:t>
            </a:r>
          </a:p>
          <a:p>
            <a:pPr lvl="1" eaLnBrk="1" hangingPunct="1"/>
            <a:r>
              <a:rPr lang="en-US" altLang="zh-CN" sz="2000" smtClean="0">
                <a:ea typeface="宋体" charset="-122"/>
              </a:rPr>
              <a:t>Strengthen existing cooperation agreements</a:t>
            </a:r>
          </a:p>
          <a:p>
            <a:pPr lvl="1" eaLnBrk="1" hangingPunct="1"/>
            <a:r>
              <a:rPr lang="en-US" altLang="zh-CN" sz="2000" smtClean="0">
                <a:ea typeface="宋体" charset="-122"/>
              </a:rPr>
              <a:t>Increase joint cooperation with other organizations in developing standards, conformity assessment, and related areas. </a:t>
            </a:r>
          </a:p>
          <a:p>
            <a:pPr eaLnBrk="1" hangingPunct="1"/>
            <a:r>
              <a:rPr lang="en-US" altLang="zh-CN" sz="2800" b="1" smtClean="0">
                <a:ea typeface="宋体" charset="-122"/>
              </a:rPr>
              <a:t>Restrictions on travel expenses driving migration to virtual meetings.</a:t>
            </a:r>
          </a:p>
          <a:p>
            <a:pPr eaLnBrk="1" hangingPunct="1"/>
            <a:r>
              <a:rPr lang="en-US" altLang="zh-CN" sz="2800" b="1" smtClean="0">
                <a:ea typeface="宋体" charset="-122"/>
              </a:rPr>
              <a:t>Participation fees also under review</a:t>
            </a:r>
            <a:endParaRPr lang="en-US" altLang="zh-CN" sz="2800" smtClean="0">
              <a:ea typeface="宋体" charset="-122"/>
            </a:endParaRPr>
          </a:p>
        </p:txBody>
      </p:sp>
      <p:sp>
        <p:nvSpPr>
          <p:cNvPr id="20485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A8ABFCC-2256-4BFB-8B1E-4EC93D8153AA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6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3600" dirty="0" smtClean="0"/>
              <a:t>Other TIA Activities since GSC-15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spcAft>
                <a:spcPct val="5000"/>
              </a:spcAft>
            </a:pPr>
            <a:r>
              <a:rPr lang="en-US" altLang="zh-CN" sz="2400" b="1" smtClean="0">
                <a:ea typeface="宋体" charset="-122"/>
              </a:rPr>
              <a:t>STEP (see other presentation)</a:t>
            </a:r>
          </a:p>
          <a:p>
            <a:pPr eaLnBrk="1" hangingPunct="1">
              <a:lnSpc>
                <a:spcPct val="95000"/>
              </a:lnSpc>
              <a:spcAft>
                <a:spcPct val="5000"/>
              </a:spcAft>
            </a:pPr>
            <a:endParaRPr lang="en-US" altLang="zh-CN" sz="2400" b="1" smtClean="0">
              <a:ea typeface="宋体" charset="-122"/>
            </a:endParaRPr>
          </a:p>
          <a:p>
            <a:pPr eaLnBrk="1" hangingPunct="1">
              <a:lnSpc>
                <a:spcPct val="95000"/>
              </a:lnSpc>
              <a:spcAft>
                <a:spcPct val="5000"/>
              </a:spcAft>
            </a:pPr>
            <a:r>
              <a:rPr lang="en-US" altLang="zh-CN" sz="2400" b="1" smtClean="0">
                <a:ea typeface="宋体" charset="-122"/>
              </a:rPr>
              <a:t>MSTF Conferences</a:t>
            </a:r>
          </a:p>
          <a:p>
            <a:pPr lvl="1" eaLnBrk="1" hangingPunct="1">
              <a:lnSpc>
                <a:spcPct val="95000"/>
              </a:lnSpc>
              <a:spcAft>
                <a:spcPct val="5000"/>
              </a:spcAft>
            </a:pPr>
            <a:r>
              <a:rPr lang="en-US" altLang="zh-CN" sz="2000" b="1" smtClean="0">
                <a:ea typeface="宋体" charset="-122"/>
              </a:rPr>
              <a:t>Panel discussion (June 2011 at TIA2011)</a:t>
            </a:r>
          </a:p>
          <a:p>
            <a:pPr lvl="1" eaLnBrk="1" hangingPunct="1">
              <a:lnSpc>
                <a:spcPct val="95000"/>
              </a:lnSpc>
              <a:spcAft>
                <a:spcPct val="5000"/>
              </a:spcAft>
            </a:pPr>
            <a:r>
              <a:rPr lang="en-US" altLang="zh-CN" sz="2000" b="1" smtClean="0">
                <a:ea typeface="宋体" charset="-122"/>
              </a:rPr>
              <a:t>Conference and Roundtable (September 2011 at Georgia Tech Research Institute)</a:t>
            </a:r>
          </a:p>
          <a:p>
            <a:pPr eaLnBrk="1" hangingPunct="1">
              <a:lnSpc>
                <a:spcPct val="95000"/>
              </a:lnSpc>
              <a:spcAft>
                <a:spcPct val="5000"/>
              </a:spcAft>
            </a:pPr>
            <a:endParaRPr lang="en-US" altLang="zh-CN" sz="2400" b="1" smtClean="0">
              <a:ea typeface="宋体" charset="-122"/>
            </a:endParaRPr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2686C06-B27D-43D8-93DA-3D2342A36E8E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7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mtClean="0"/>
              <a:t>TIA’s Programs and Events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zh-CN" b="1" dirty="0" smtClean="0"/>
              <a:t>TIA sees standards growth opportunities in many areas in spite of the economy: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Smart Devices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Health ICT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Public Safety/Emergency Communications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4G Deployments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Data services and social networking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M2M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Cloud Computing</a:t>
            </a:r>
          </a:p>
          <a:p>
            <a:pPr lvl="1" eaLnBrk="1" hangingPunct="1">
              <a:defRPr/>
            </a:pPr>
            <a:r>
              <a:rPr lang="en-US" altLang="zh-CN" b="1" dirty="0" smtClean="0"/>
              <a:t>Privacy/Security</a:t>
            </a:r>
          </a:p>
          <a:p>
            <a:pPr lvl="1" eaLnBrk="1" hangingPunct="1">
              <a:buFontTx/>
              <a:buNone/>
              <a:defRPr/>
            </a:pPr>
            <a:endParaRPr lang="en-US" altLang="zh-CN" b="1" dirty="0" smtClean="0"/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F34DC81-611F-4BB9-8927-28668E97C301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8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mtClean="0"/>
              <a:t>TIA’s Programs and Events</a:t>
            </a:r>
          </a:p>
        </p:txBody>
      </p:sp>
      <p:sp>
        <p:nvSpPr>
          <p:cNvPr id="26626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The Emerging Technology Subcommittee</a:t>
            </a:r>
          </a:p>
          <a:p>
            <a:pPr lvl="1" eaLnBrk="1" hangingPunct="1"/>
            <a:r>
              <a:rPr lang="en-US" altLang="zh-CN" sz="2400" smtClean="0">
                <a:ea typeface="宋体" charset="-122"/>
              </a:rPr>
              <a:t>Evaluates new and existing technologies for standardization</a:t>
            </a:r>
          </a:p>
          <a:p>
            <a:pPr lvl="1" eaLnBrk="1" hangingPunct="1"/>
            <a:r>
              <a:rPr lang="en-US" altLang="zh-CN" sz="2400" smtClean="0">
                <a:ea typeface="宋体" charset="-122"/>
              </a:rPr>
              <a:t>Released Cloud Computing Report</a:t>
            </a:r>
          </a:p>
          <a:p>
            <a:pPr lvl="2" eaLnBrk="1" hangingPunct="1"/>
            <a:r>
              <a:rPr lang="en-US" altLang="zh-CN" sz="2000" smtClean="0">
                <a:ea typeface="宋体" charset="-122"/>
              </a:rPr>
              <a:t>Next step is to drive recommendations through engineering committees</a:t>
            </a:r>
          </a:p>
          <a:p>
            <a:pPr lvl="2" eaLnBrk="1" hangingPunct="1"/>
            <a:r>
              <a:rPr lang="en-US" altLang="zh-CN" sz="2000" smtClean="0">
                <a:ea typeface="宋体" charset="-122"/>
              </a:rPr>
              <a:t>(http://www.tiaonline.org/market_intelligence/publication_download.cfm?file=TIA_Cloud_Computing_White_Paper)</a:t>
            </a:r>
          </a:p>
          <a:p>
            <a:pPr lvl="1" eaLnBrk="1" hangingPunct="1"/>
            <a:endParaRPr lang="en-US" altLang="zh-CN" sz="3200" smtClean="0">
              <a:ea typeface="宋体" charset="-122"/>
            </a:endParaRPr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6516688" y="6381750"/>
            <a:ext cx="21336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298B07B-E245-4399-B679-516486371418}" type="slidenum">
              <a:rPr lang="en-US" altLang="zh-CN" sz="1400">
                <a:latin typeface="Verdana" pitchFamily="34" charset="0"/>
                <a:ea typeface="宋体" charset="-122"/>
                <a:cs typeface="Arial" charset="0"/>
              </a:rPr>
              <a:pPr algn="r"/>
              <a:t>9</a:t>
            </a:fld>
            <a:endParaRPr lang="en-US" altLang="zh-CN" sz="1400">
              <a:latin typeface="Verdana" pitchFamily="34" charset="0"/>
              <a:ea typeface="宋体" charset="-122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93FB61-7FA3-4761-AFB6-DA6C6CFF50E5}"/>
</file>

<file path=customXml/itemProps2.xml><?xml version="1.0" encoding="utf-8"?>
<ds:datastoreItem xmlns:ds="http://schemas.openxmlformats.org/officeDocument/2006/customXml" ds:itemID="{7E102457-2378-4B55-B0AA-51C184265B02}"/>
</file>

<file path=customXml/itemProps3.xml><?xml version="1.0" encoding="utf-8"?>
<ds:datastoreItem xmlns:ds="http://schemas.openxmlformats.org/officeDocument/2006/customXml" ds:itemID="{AD1AF019-81CB-4DAD-B636-D4444FEFECE7}"/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398</Words>
  <Application>Microsoft Office PowerPoint</Application>
  <PresentationFormat>On-screen Show (4:3)</PresentationFormat>
  <Paragraphs>104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Trebuchet MS</vt:lpstr>
      <vt:lpstr>Gulim</vt:lpstr>
      <vt:lpstr>ＭＳ Ｐゴシック</vt:lpstr>
      <vt:lpstr>宋体</vt:lpstr>
      <vt:lpstr>Verdana</vt:lpstr>
      <vt:lpstr>Wingdings</vt:lpstr>
      <vt:lpstr>Default Design</vt:lpstr>
      <vt:lpstr>Default Design</vt:lpstr>
      <vt:lpstr>TIA PSO Report to GSC-16 TIA “Advancing Global Communications”</vt:lpstr>
      <vt:lpstr>Highlight of Current Activities (1)</vt:lpstr>
      <vt:lpstr>Highlight of Current Activities (2)</vt:lpstr>
      <vt:lpstr>Highlight of Current Activities (3)</vt:lpstr>
      <vt:lpstr>Highlight of Current Activities (4)</vt:lpstr>
      <vt:lpstr>SDO Challenges</vt:lpstr>
      <vt:lpstr>Other TIA Activities since GSC-15</vt:lpstr>
      <vt:lpstr>TIA’s Programs and Events</vt:lpstr>
      <vt:lpstr>TIA’s Programs and Events</vt:lpstr>
      <vt:lpstr>TIA’s Programs and Events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TIA PSO Report to GSC-16</dc:title>
  <dc:creator>TIA</dc:creator>
  <dc:description>GSC16-PLEN-49_x000d_
24 October 2011</dc:description>
  <cp:lastModifiedBy>GSC-16</cp:lastModifiedBy>
  <cp:revision>20</cp:revision>
  <dcterms:created xsi:type="dcterms:W3CDTF">2011-06-28T13:16:06Z</dcterms:created>
  <dcterms:modified xsi:type="dcterms:W3CDTF">2011-10-24T20:01:05Z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23600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