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83" r:id="rId4"/>
    <p:sldId id="284" r:id="rId5"/>
    <p:sldId id="258" r:id="rId6"/>
    <p:sldId id="259" r:id="rId7"/>
    <p:sldId id="260" r:id="rId8"/>
    <p:sldId id="261" r:id="rId9"/>
    <p:sldId id="285"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6" r:id="rId32"/>
    <p:sldId id="287" r:id="rId33"/>
  </p:sldIdLst>
  <p:sldSz cx="10160000" cy="7620000"/>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C343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97" autoAdjust="0"/>
    <p:restoredTop sz="96831" autoAdjust="0"/>
  </p:normalViewPr>
  <p:slideViewPr>
    <p:cSldViewPr>
      <p:cViewPr varScale="1">
        <p:scale>
          <a:sx n="61" d="100"/>
          <a:sy n="61" d="100"/>
        </p:scale>
        <p:origin x="-10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C8F6FC-C9DE-4411-A381-E08E66FE6D1E}" type="datetimeFigureOut">
              <a:rPr lang="en-CA" smtClean="0"/>
              <a:t>22/10/2011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2D993-29F4-4F89-8C87-5328FCD4C3CC}" type="slidenum">
              <a:rPr lang="en-CA" smtClean="0"/>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651048-1371-4BDE-BD9A-B111657C736F}" type="slidenum">
              <a:rPr lang="en-US"/>
              <a:pPr/>
              <a:t>‹#›</a:t>
            </a:fld>
            <a:endParaRPr lang="en-US"/>
          </a:p>
        </p:txBody>
      </p:sp>
    </p:spTree>
    <p:extLst>
      <p:ext uri="{BB962C8B-B14F-4D97-AF65-F5344CB8AC3E}">
        <p14:creationId xmlns:p14="http://schemas.microsoft.com/office/powerpoint/2010/main" xmlns="" val="340037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F6BA3B-9395-4FFB-AB3E-255316F59BF4}" type="slidenum">
              <a:rPr lang="en-US"/>
              <a:pPr/>
              <a:t>‹#›</a:t>
            </a:fld>
            <a:endParaRPr lang="en-US"/>
          </a:p>
        </p:txBody>
      </p:sp>
    </p:spTree>
    <p:extLst>
      <p:ext uri="{BB962C8B-B14F-4D97-AF65-F5344CB8AC3E}">
        <p14:creationId xmlns:p14="http://schemas.microsoft.com/office/powerpoint/2010/main" xmlns="" val="26641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0DC5765-501C-4E11-BCD8-D116531057F5}" type="slidenum">
              <a:rPr lang="en-US"/>
              <a:pPr/>
              <a:t>‹#›</a:t>
            </a:fld>
            <a:endParaRPr lang="en-US"/>
          </a:p>
        </p:txBody>
      </p:sp>
    </p:spTree>
    <p:extLst>
      <p:ext uri="{BB962C8B-B14F-4D97-AF65-F5344CB8AC3E}">
        <p14:creationId xmlns:p14="http://schemas.microsoft.com/office/powerpoint/2010/main" xmlns="" val="139856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7A7162-030C-4831-80BE-B40AF59AAD39}" type="slidenum">
              <a:rPr lang="en-US"/>
              <a:pPr/>
              <a:t>‹#›</a:t>
            </a:fld>
            <a:endParaRPr lang="en-US"/>
          </a:p>
        </p:txBody>
      </p:sp>
    </p:spTree>
    <p:extLst>
      <p:ext uri="{BB962C8B-B14F-4D97-AF65-F5344CB8AC3E}">
        <p14:creationId xmlns:p14="http://schemas.microsoft.com/office/powerpoint/2010/main" xmlns="" val="283112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A4F08D-B40B-4AD0-B3A4-88E2A8AA0666}" type="slidenum">
              <a:rPr lang="en-US"/>
              <a:pPr/>
              <a:t>‹#›</a:t>
            </a:fld>
            <a:endParaRPr lang="en-US"/>
          </a:p>
        </p:txBody>
      </p:sp>
    </p:spTree>
    <p:extLst>
      <p:ext uri="{BB962C8B-B14F-4D97-AF65-F5344CB8AC3E}">
        <p14:creationId xmlns:p14="http://schemas.microsoft.com/office/powerpoint/2010/main" xmlns="" val="1880117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CF83A3-2BC5-4B39-A008-390BF09CB911}" type="slidenum">
              <a:rPr lang="en-US"/>
              <a:pPr/>
              <a:t>‹#›</a:t>
            </a:fld>
            <a:endParaRPr lang="en-US"/>
          </a:p>
        </p:txBody>
      </p:sp>
    </p:spTree>
    <p:extLst>
      <p:ext uri="{BB962C8B-B14F-4D97-AF65-F5344CB8AC3E}">
        <p14:creationId xmlns:p14="http://schemas.microsoft.com/office/powerpoint/2010/main" xmlns="" val="4289239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DC1B218-C5D5-41C5-BE68-39AA782CA0FD}" type="slidenum">
              <a:rPr lang="en-US"/>
              <a:pPr/>
              <a:t>‹#›</a:t>
            </a:fld>
            <a:endParaRPr lang="en-US"/>
          </a:p>
        </p:txBody>
      </p:sp>
    </p:spTree>
    <p:extLst>
      <p:ext uri="{BB962C8B-B14F-4D97-AF65-F5344CB8AC3E}">
        <p14:creationId xmlns:p14="http://schemas.microsoft.com/office/powerpoint/2010/main" xmlns="" val="338695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9A5A481-1A0A-46BB-A406-E6C2E5EF0388}" type="slidenum">
              <a:rPr lang="en-US"/>
              <a:pPr/>
              <a:t>‹#›</a:t>
            </a:fld>
            <a:endParaRPr lang="en-US"/>
          </a:p>
        </p:txBody>
      </p:sp>
    </p:spTree>
    <p:extLst>
      <p:ext uri="{BB962C8B-B14F-4D97-AF65-F5344CB8AC3E}">
        <p14:creationId xmlns:p14="http://schemas.microsoft.com/office/powerpoint/2010/main" xmlns="" val="96471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8BC16E2-74A5-4CB3-A11C-2025B2250FBA}" type="slidenum">
              <a:rPr lang="en-US"/>
              <a:pPr/>
              <a:t>‹#›</a:t>
            </a:fld>
            <a:endParaRPr lang="en-US"/>
          </a:p>
        </p:txBody>
      </p:sp>
    </p:spTree>
    <p:extLst>
      <p:ext uri="{BB962C8B-B14F-4D97-AF65-F5344CB8AC3E}">
        <p14:creationId xmlns:p14="http://schemas.microsoft.com/office/powerpoint/2010/main" xmlns="" val="395323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A6ABE7-CBC1-4135-A1D0-E6F56D6DB67B}" type="slidenum">
              <a:rPr lang="en-US"/>
              <a:pPr/>
              <a:t>‹#›</a:t>
            </a:fld>
            <a:endParaRPr lang="en-US"/>
          </a:p>
        </p:txBody>
      </p:sp>
    </p:spTree>
    <p:extLst>
      <p:ext uri="{BB962C8B-B14F-4D97-AF65-F5344CB8AC3E}">
        <p14:creationId xmlns:p14="http://schemas.microsoft.com/office/powerpoint/2010/main" xmlns="" val="61667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2558367-2BF8-4537-80E7-3A6CA44A0A53}" type="slidenum">
              <a:rPr lang="en-US"/>
              <a:pPr/>
              <a:t>‹#›</a:t>
            </a:fld>
            <a:endParaRPr lang="en-US"/>
          </a:p>
        </p:txBody>
      </p:sp>
    </p:spTree>
    <p:extLst>
      <p:ext uri="{BB962C8B-B14F-4D97-AF65-F5344CB8AC3E}">
        <p14:creationId xmlns:p14="http://schemas.microsoft.com/office/powerpoint/2010/main" xmlns="" val="7767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2FE1A31-F098-4CC9-8F30-E97F6CFE83E8}" type="slidenum">
              <a:rPr lang="en-US"/>
              <a:pPr/>
              <a:t>‹#›</a:t>
            </a:fld>
            <a:endParaRPr lang="en-US"/>
          </a:p>
        </p:txBody>
      </p:sp>
      <p:sp>
        <p:nvSpPr>
          <p:cNvPr id="7" name="Rectangle 17"/>
          <p:cNvSpPr>
            <a:spLocks noChangeArrowheads="1"/>
          </p:cNvSpPr>
          <p:nvPr userDrawn="1"/>
        </p:nvSpPr>
        <p:spPr bwMode="auto">
          <a:xfrm>
            <a:off x="8411699" y="457200"/>
            <a:ext cx="1164101" cy="246221"/>
          </a:xfrm>
          <a:prstGeom prst="rect">
            <a:avLst/>
          </a:prstGeom>
          <a:noFill/>
          <a:ln w="9525">
            <a:noFill/>
            <a:miter lim="800000"/>
            <a:headEnd/>
            <a:tailEnd/>
          </a:ln>
          <a:effectLst/>
        </p:spPr>
        <p:txBody>
          <a:bodyPr wrap="none">
            <a:spAutoFit/>
          </a:bodyPr>
          <a:lstStyle/>
          <a:p>
            <a:pPr>
              <a:defRPr/>
            </a:pPr>
            <a:r>
              <a:rPr lang="en-CA" sz="1000" dirty="0" smtClean="0">
                <a:solidFill>
                  <a:srgbClr val="09244D"/>
                </a:solidFill>
              </a:rPr>
              <a:t>GSC16-PLEN-42</a:t>
            </a:r>
            <a:endParaRPr lang="en-CA" sz="1000" dirty="0">
              <a:solidFill>
                <a:srgbClr val="09244D"/>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ctrTitle"/>
          </p:nvPr>
        </p:nvSpPr>
        <p:spPr>
          <a:xfrm>
            <a:off x="755650" y="2743200"/>
            <a:ext cx="8547100" cy="1531938"/>
          </a:xfrm>
        </p:spPr>
        <p:txBody>
          <a:bodyPr lIns="0" tIns="0" rIns="0" bIns="0"/>
          <a:lstStyle/>
          <a:p>
            <a:pPr>
              <a:lnSpc>
                <a:spcPct val="95000"/>
              </a:lnSpc>
            </a:pPr>
            <a:r>
              <a:rPr lang="en-US" b="1">
                <a:solidFill>
                  <a:srgbClr val="C68803"/>
                </a:solidFill>
                <a:latin typeface="Arial" pitchFamily="34" charset="0"/>
              </a:rPr>
              <a:t>GSC MSTF Report</a:t>
            </a:r>
          </a:p>
        </p:txBody>
      </p:sp>
      <p:sp>
        <p:nvSpPr>
          <p:cNvPr id="2050" name="Rectangle 2"/>
          <p:cNvSpPr>
            <a:spLocks noGrp="1" noChangeArrowheads="1"/>
          </p:cNvSpPr>
          <p:nvPr>
            <p:ph type="subTitle" idx="1"/>
          </p:nvPr>
        </p:nvSpPr>
        <p:spPr>
          <a:xfrm>
            <a:off x="1568450" y="4368800"/>
            <a:ext cx="7023100" cy="2419350"/>
          </a:xfrm>
        </p:spPr>
        <p:txBody>
          <a:bodyPr lIns="0" tIns="0" rIns="0" bIns="0"/>
          <a:lstStyle/>
          <a:p>
            <a:pPr>
              <a:lnSpc>
                <a:spcPct val="95000"/>
              </a:lnSpc>
              <a:spcBef>
                <a:spcPct val="0"/>
              </a:spcBef>
            </a:pPr>
            <a:r>
              <a:rPr lang="en-US" sz="3600" b="1" dirty="0" smtClean="0">
                <a:solidFill>
                  <a:srgbClr val="09244D"/>
                </a:solidFill>
                <a:latin typeface="Arial" pitchFamily="34" charset="0"/>
              </a:rPr>
              <a:t>Dr. Jeffrey O. Smith</a:t>
            </a:r>
          </a:p>
          <a:p>
            <a:pPr>
              <a:lnSpc>
                <a:spcPct val="95000"/>
              </a:lnSpc>
              <a:spcBef>
                <a:spcPct val="0"/>
              </a:spcBef>
            </a:pPr>
            <a:r>
              <a:rPr lang="en-US" sz="3600" b="1" dirty="0" smtClean="0">
                <a:solidFill>
                  <a:srgbClr val="09244D"/>
                </a:solidFill>
                <a:latin typeface="Arial" pitchFamily="34" charset="0"/>
              </a:rPr>
              <a:t>Convener, GSC MSTF</a:t>
            </a:r>
          </a:p>
          <a:p>
            <a:pPr>
              <a:lnSpc>
                <a:spcPct val="95000"/>
              </a:lnSpc>
              <a:spcBef>
                <a:spcPct val="0"/>
              </a:spcBef>
            </a:pPr>
            <a:r>
              <a:rPr lang="en-US" sz="3600" b="1" dirty="0" smtClean="0">
                <a:solidFill>
                  <a:srgbClr val="09244D"/>
                </a:solidFill>
                <a:latin typeface="Arial" pitchFamily="34" charset="0"/>
              </a:rPr>
              <a:t>CTO </a:t>
            </a:r>
            <a:r>
              <a:rPr lang="en-US" sz="3600" b="1" dirty="0" err="1" smtClean="0">
                <a:solidFill>
                  <a:srgbClr val="09244D"/>
                </a:solidFill>
                <a:latin typeface="Arial" pitchFamily="34" charset="0"/>
              </a:rPr>
              <a:t>Numerex</a:t>
            </a:r>
            <a:endParaRPr lang="en-US" sz="3600" b="1" dirty="0">
              <a:solidFill>
                <a:srgbClr val="09244D"/>
              </a:solidFill>
              <a:latin typeface="Arial" pitchFamily="34" charset="0"/>
            </a:endParaRPr>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68750" y="306388"/>
            <a:ext cx="5662613" cy="1482725"/>
          </a:xfrm>
          <a:prstGeom prst="rect">
            <a:avLst/>
          </a:prstGeom>
          <a:solidFill>
            <a:schemeClr val="bg1"/>
          </a:solidFill>
          <a:extLst>
            <a:ext uri="{909E8E84-426E-40DD-AFC4-6F175D3DCCD1}">
              <a14:hiddenFill xmlns:a14="http://schemas.microsoft.com/office/drawing/2010/main" xmlns="">
                <a:solidFill>
                  <a:srgbClr val="FFFFFF"/>
                </a:solidFill>
              </a14:hiddenFill>
            </a:ext>
          </a:extLst>
        </p:spPr>
      </p:pic>
      <p:sp>
        <p:nvSpPr>
          <p:cNvPr id="2053" name="Text Box 5"/>
          <p:cNvSpPr txBox="1">
            <a:spLocks noChangeArrowheads="1"/>
          </p:cNvSpPr>
          <p:nvPr/>
        </p:nvSpPr>
        <p:spPr bwMode="auto">
          <a:xfrm>
            <a:off x="4030663" y="371475"/>
            <a:ext cx="1112837" cy="204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200">
                <a:solidFill>
                  <a:srgbClr val="09244D"/>
                </a:solidFill>
                <a:latin typeface="Arial" pitchFamily="34" charset="0"/>
              </a:rPr>
              <a:t>Document No:</a:t>
            </a:r>
          </a:p>
        </p:txBody>
      </p:sp>
      <p:sp>
        <p:nvSpPr>
          <p:cNvPr id="2054" name="Text Box 6"/>
          <p:cNvSpPr txBox="1">
            <a:spLocks noChangeArrowheads="1"/>
          </p:cNvSpPr>
          <p:nvPr/>
        </p:nvSpPr>
        <p:spPr bwMode="auto">
          <a:xfrm>
            <a:off x="5232400" y="371475"/>
            <a:ext cx="4337050" cy="1900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300" b="1" dirty="0" smtClean="0">
                <a:solidFill>
                  <a:srgbClr val="09244D"/>
                </a:solidFill>
                <a:latin typeface="Arial" pitchFamily="34" charset="0"/>
              </a:rPr>
              <a:t>GSC16-PLEN-42</a:t>
            </a:r>
            <a:endParaRPr lang="en-US" sz="1300" b="1" dirty="0">
              <a:solidFill>
                <a:srgbClr val="09244D"/>
              </a:solidFill>
              <a:latin typeface="Arial" pitchFamily="34" charset="0"/>
            </a:endParaRPr>
          </a:p>
        </p:txBody>
      </p:sp>
      <p:sp>
        <p:nvSpPr>
          <p:cNvPr id="2055" name="Text Box 7"/>
          <p:cNvSpPr txBox="1">
            <a:spLocks noChangeArrowheads="1"/>
          </p:cNvSpPr>
          <p:nvPr/>
        </p:nvSpPr>
        <p:spPr bwMode="auto">
          <a:xfrm>
            <a:off x="4030663" y="676275"/>
            <a:ext cx="1112837" cy="187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200">
                <a:solidFill>
                  <a:srgbClr val="09244D"/>
                </a:solidFill>
                <a:latin typeface="Arial" pitchFamily="34" charset="0"/>
              </a:rPr>
              <a:t>Source:</a:t>
            </a:r>
          </a:p>
        </p:txBody>
      </p:sp>
      <p:sp>
        <p:nvSpPr>
          <p:cNvPr id="2056" name="Text Box 8"/>
          <p:cNvSpPr txBox="1">
            <a:spLocks noChangeArrowheads="1"/>
          </p:cNvSpPr>
          <p:nvPr/>
        </p:nvSpPr>
        <p:spPr bwMode="auto">
          <a:xfrm>
            <a:off x="5232400" y="676275"/>
            <a:ext cx="4337050" cy="16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100" dirty="0" smtClean="0">
                <a:solidFill>
                  <a:srgbClr val="09244D"/>
                </a:solidFill>
                <a:latin typeface="Arial" pitchFamily="34" charset="0"/>
              </a:rPr>
              <a:t>TIA</a:t>
            </a:r>
            <a:endParaRPr lang="en-US" sz="1100" dirty="0">
              <a:solidFill>
                <a:srgbClr val="09244D"/>
              </a:solidFill>
              <a:latin typeface="Arial" pitchFamily="34" charset="0"/>
            </a:endParaRPr>
          </a:p>
        </p:txBody>
      </p:sp>
      <p:sp>
        <p:nvSpPr>
          <p:cNvPr id="2057" name="Text Box 9"/>
          <p:cNvSpPr txBox="1">
            <a:spLocks noChangeArrowheads="1"/>
          </p:cNvSpPr>
          <p:nvPr/>
        </p:nvSpPr>
        <p:spPr bwMode="auto">
          <a:xfrm>
            <a:off x="4030663" y="963613"/>
            <a:ext cx="1112837" cy="187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200">
                <a:solidFill>
                  <a:srgbClr val="09244D"/>
                </a:solidFill>
                <a:latin typeface="Arial" pitchFamily="34" charset="0"/>
              </a:rPr>
              <a:t>Contact:</a:t>
            </a:r>
          </a:p>
        </p:txBody>
      </p:sp>
      <p:sp>
        <p:nvSpPr>
          <p:cNvPr id="2058" name="Text Box 10"/>
          <p:cNvSpPr txBox="1">
            <a:spLocks noChangeArrowheads="1"/>
          </p:cNvSpPr>
          <p:nvPr/>
        </p:nvSpPr>
        <p:spPr bwMode="auto">
          <a:xfrm>
            <a:off x="5232400" y="963613"/>
            <a:ext cx="4337050" cy="16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100" dirty="0" smtClean="0">
                <a:solidFill>
                  <a:srgbClr val="09244D"/>
                </a:solidFill>
                <a:latin typeface="Arial" pitchFamily="34" charset="0"/>
              </a:rPr>
              <a:t>Jeffrey  Smith (jsmith@numerex.com)</a:t>
            </a:r>
            <a:endParaRPr lang="en-US" sz="1100" dirty="0">
              <a:solidFill>
                <a:srgbClr val="09244D"/>
              </a:solidFill>
              <a:latin typeface="Arial" pitchFamily="34" charset="0"/>
            </a:endParaRPr>
          </a:p>
        </p:txBody>
      </p:sp>
      <p:sp>
        <p:nvSpPr>
          <p:cNvPr id="2059" name="Text Box 11"/>
          <p:cNvSpPr txBox="1">
            <a:spLocks noChangeArrowheads="1"/>
          </p:cNvSpPr>
          <p:nvPr/>
        </p:nvSpPr>
        <p:spPr bwMode="auto">
          <a:xfrm>
            <a:off x="4030663" y="1250950"/>
            <a:ext cx="1112837" cy="187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200">
                <a:solidFill>
                  <a:srgbClr val="09244D"/>
                </a:solidFill>
                <a:latin typeface="Arial" pitchFamily="34" charset="0"/>
              </a:rPr>
              <a:t>GSC Session:</a:t>
            </a:r>
          </a:p>
        </p:txBody>
      </p:sp>
      <p:sp>
        <p:nvSpPr>
          <p:cNvPr id="2060" name="Text Box 12"/>
          <p:cNvSpPr txBox="1">
            <a:spLocks noChangeArrowheads="1"/>
          </p:cNvSpPr>
          <p:nvPr/>
        </p:nvSpPr>
        <p:spPr bwMode="auto">
          <a:xfrm>
            <a:off x="5232400" y="1250950"/>
            <a:ext cx="4337050" cy="16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100" dirty="0" smtClean="0">
                <a:solidFill>
                  <a:srgbClr val="09244D"/>
                </a:solidFill>
                <a:latin typeface="Arial" pitchFamily="34" charset="0"/>
              </a:rPr>
              <a:t>PLENARY</a:t>
            </a:r>
            <a:endParaRPr lang="en-US" sz="1100" dirty="0">
              <a:solidFill>
                <a:srgbClr val="09244D"/>
              </a:solidFill>
              <a:latin typeface="Arial" pitchFamily="34" charset="0"/>
            </a:endParaRPr>
          </a:p>
        </p:txBody>
      </p:sp>
      <p:sp>
        <p:nvSpPr>
          <p:cNvPr id="2061" name="Text Box 13"/>
          <p:cNvSpPr txBox="1">
            <a:spLocks noChangeArrowheads="1"/>
          </p:cNvSpPr>
          <p:nvPr/>
        </p:nvSpPr>
        <p:spPr bwMode="auto">
          <a:xfrm>
            <a:off x="4030663" y="1539875"/>
            <a:ext cx="1112837" cy="187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200">
                <a:solidFill>
                  <a:srgbClr val="09244D"/>
                </a:solidFill>
                <a:latin typeface="Arial" pitchFamily="34" charset="0"/>
              </a:rPr>
              <a:t>Agenda Item:</a:t>
            </a:r>
          </a:p>
        </p:txBody>
      </p:sp>
      <p:sp>
        <p:nvSpPr>
          <p:cNvPr id="2062" name="Text Box 14"/>
          <p:cNvSpPr txBox="1">
            <a:spLocks noChangeArrowheads="1"/>
          </p:cNvSpPr>
          <p:nvPr/>
        </p:nvSpPr>
        <p:spPr bwMode="auto">
          <a:xfrm>
            <a:off x="5232400" y="1539875"/>
            <a:ext cx="4337050" cy="16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nSpc>
                <a:spcPct val="95000"/>
              </a:lnSpc>
            </a:pPr>
            <a:r>
              <a:rPr lang="en-US" sz="1100" dirty="0" smtClean="0">
                <a:solidFill>
                  <a:srgbClr val="09244D"/>
                </a:solidFill>
                <a:latin typeface="Arial" pitchFamily="34" charset="0"/>
              </a:rPr>
              <a:t>12.2</a:t>
            </a:r>
            <a:endParaRPr lang="en-US" sz="1100" dirty="0">
              <a:solidFill>
                <a:srgbClr val="09244D"/>
              </a:solidFill>
              <a:latin typeface="Arial" pitchFamily="34" charset="0"/>
            </a:endParaRPr>
          </a:p>
        </p:txBody>
      </p:sp>
      <p:sp>
        <p:nvSpPr>
          <p:cNvPr id="15" name="Slide Number Placeholder 14"/>
          <p:cNvSpPr>
            <a:spLocks noGrp="1"/>
          </p:cNvSpPr>
          <p:nvPr>
            <p:ph type="sldNum" sz="quarter" idx="12"/>
          </p:nvPr>
        </p:nvSpPr>
        <p:spPr/>
        <p:txBody>
          <a:bodyPr/>
          <a:lstStyle/>
          <a:p>
            <a:fld id="{A2651048-1371-4BDE-BD9A-B111657C736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ctrTitle"/>
          </p:nvPr>
        </p:nvSpPr>
        <p:spPr>
          <a:xfrm>
            <a:off x="552450" y="355600"/>
            <a:ext cx="9055100" cy="1168400"/>
          </a:xfrm>
        </p:spPr>
        <p:txBody>
          <a:bodyPr lIns="0" tIns="0" rIns="0" bIns="0"/>
          <a:lstStyle/>
          <a:p>
            <a:pPr>
              <a:lnSpc>
                <a:spcPct val="95000"/>
              </a:lnSpc>
            </a:pPr>
            <a:r>
              <a:rPr lang="en-US" b="1" dirty="0">
                <a:solidFill>
                  <a:srgbClr val="C68803"/>
                </a:solidFill>
                <a:latin typeface="Arial" pitchFamily="34" charset="0"/>
              </a:rPr>
              <a:t>Proposed </a:t>
            </a:r>
            <a:r>
              <a:rPr lang="en-US" b="1" dirty="0" smtClean="0">
                <a:solidFill>
                  <a:srgbClr val="C68803"/>
                </a:solidFill>
                <a:latin typeface="Arial" pitchFamily="34" charset="0"/>
              </a:rPr>
              <a:t>Resolution</a:t>
            </a:r>
            <a:endParaRPr lang="en-US" b="1" dirty="0">
              <a:solidFill>
                <a:srgbClr val="C68803"/>
              </a:solidFill>
              <a:latin typeface="Arial" pitchFamily="34" charset="0"/>
            </a:endParaRPr>
          </a:p>
        </p:txBody>
      </p:sp>
      <p:sp>
        <p:nvSpPr>
          <p:cNvPr id="8194" name="Rectangle 2"/>
          <p:cNvSpPr>
            <a:spLocks noGrp="1" noChangeArrowheads="1"/>
          </p:cNvSpPr>
          <p:nvPr>
            <p:ph type="subTitle" idx="1"/>
          </p:nvPr>
        </p:nvSpPr>
        <p:spPr>
          <a:xfrm>
            <a:off x="584200" y="1371600"/>
            <a:ext cx="9055100" cy="4927600"/>
          </a:xfrm>
        </p:spPr>
        <p:txBody>
          <a:bodyPr lIns="0" tIns="0" rIns="0" bIns="0"/>
          <a:lstStyle/>
          <a:p>
            <a:pPr algn="l">
              <a:lnSpc>
                <a:spcPct val="95000"/>
              </a:lnSpc>
              <a:spcBef>
                <a:spcPct val="0"/>
              </a:spcBef>
              <a:buClr>
                <a:srgbClr val="09244D"/>
              </a:buClr>
              <a:buFont typeface="Arial" pitchFamily="34" charset="0"/>
              <a:buChar char="•"/>
            </a:pPr>
            <a:endParaRPr lang="en-US" sz="2700" dirty="0" smtClean="0">
              <a:solidFill>
                <a:srgbClr val="09244D"/>
              </a:solidFill>
              <a:latin typeface="Arial" pitchFamily="34" charset="0"/>
            </a:endParaRPr>
          </a:p>
          <a:p>
            <a:pPr marL="288925" indent="-288925" algn="l">
              <a:lnSpc>
                <a:spcPct val="95000"/>
              </a:lnSpc>
              <a:spcBef>
                <a:spcPct val="0"/>
              </a:spcBef>
              <a:buClr>
                <a:srgbClr val="09244D"/>
              </a:buClr>
              <a:buFont typeface="Arial" pitchFamily="34" charset="0"/>
              <a:buChar char="•"/>
            </a:pPr>
            <a:r>
              <a:rPr lang="en-US" sz="2700" dirty="0" smtClean="0">
                <a:solidFill>
                  <a:srgbClr val="09244D"/>
                </a:solidFill>
                <a:latin typeface="Arial" pitchFamily="34" charset="0"/>
              </a:rPr>
              <a:t>Establish a drafting committee to create the GSC MSTF charter and amend GSC15-Res30 resolution accordingly to be submitted to GSC during GSC16. Amended resolution may include:</a:t>
            </a:r>
          </a:p>
          <a:p>
            <a:pPr marL="288925" indent="-288925" algn="l">
              <a:lnSpc>
                <a:spcPct val="95000"/>
              </a:lnSpc>
              <a:spcBef>
                <a:spcPct val="0"/>
              </a:spcBef>
              <a:buClr>
                <a:srgbClr val="09244D"/>
              </a:buClr>
            </a:pPr>
            <a:endParaRPr lang="en-US" sz="2700" dirty="0" smtClean="0">
              <a:solidFill>
                <a:srgbClr val="09244D"/>
              </a:solidFill>
              <a:latin typeface="Arial" pitchFamily="34" charset="0"/>
            </a:endParaRPr>
          </a:p>
          <a:p>
            <a:pPr lvl="1" algn="l">
              <a:lnSpc>
                <a:spcPct val="95000"/>
              </a:lnSpc>
              <a:spcBef>
                <a:spcPct val="0"/>
              </a:spcBef>
              <a:buClr>
                <a:srgbClr val="09244D"/>
              </a:buClr>
              <a:buFont typeface="Courier New" pitchFamily="49" charset="0"/>
              <a:buChar char="o"/>
            </a:pPr>
            <a:r>
              <a:rPr lang="en-US" sz="2300" dirty="0" smtClean="0">
                <a:solidFill>
                  <a:srgbClr val="09244D"/>
                </a:solidFill>
                <a:latin typeface="Arial" pitchFamily="34" charset="0"/>
              </a:rPr>
              <a:t>  Some or all above-listed action steps</a:t>
            </a:r>
          </a:p>
          <a:p>
            <a:pPr marL="738188" lvl="1" indent="-280988" algn="l">
              <a:lnSpc>
                <a:spcPct val="95000"/>
              </a:lnSpc>
              <a:spcBef>
                <a:spcPct val="0"/>
              </a:spcBef>
              <a:buClr>
                <a:srgbClr val="09244D"/>
              </a:buClr>
              <a:buFont typeface="Courier New" pitchFamily="49" charset="0"/>
              <a:buChar char="o"/>
            </a:pPr>
            <a:endParaRPr lang="en-US" sz="2300" dirty="0" smtClean="0">
              <a:solidFill>
                <a:srgbClr val="09244D"/>
              </a:solidFill>
              <a:latin typeface="Arial" pitchFamily="34" charset="0"/>
            </a:endParaRPr>
          </a:p>
          <a:p>
            <a:pPr marL="801688" lvl="1" indent="-344488" algn="l">
              <a:lnSpc>
                <a:spcPct val="95000"/>
              </a:lnSpc>
              <a:spcBef>
                <a:spcPct val="0"/>
              </a:spcBef>
              <a:buClr>
                <a:srgbClr val="09244D"/>
              </a:buClr>
              <a:buFont typeface="Courier New" pitchFamily="49" charset="0"/>
              <a:buChar char="o"/>
            </a:pPr>
            <a:r>
              <a:rPr lang="en-US" sz="2300" dirty="0" smtClean="0">
                <a:solidFill>
                  <a:srgbClr val="09244D"/>
                </a:solidFill>
                <a:latin typeface="Arial" pitchFamily="34" charset="0"/>
              </a:rPr>
              <a:t>Renewal of Jeff Smith as convener/chair of GSC MSTF until GSC17</a:t>
            </a:r>
          </a:p>
          <a:p>
            <a:pPr lvl="1" algn="l">
              <a:lnSpc>
                <a:spcPct val="95000"/>
              </a:lnSpc>
              <a:spcBef>
                <a:spcPct val="0"/>
              </a:spcBef>
              <a:buClr>
                <a:srgbClr val="09244D"/>
              </a:buClr>
              <a:buFont typeface="Courier New" pitchFamily="49" charset="0"/>
              <a:buChar char="o"/>
            </a:pPr>
            <a:endParaRPr lang="en-US" sz="2300" dirty="0" smtClean="0">
              <a:solidFill>
                <a:srgbClr val="09244D"/>
              </a:solidFill>
              <a:latin typeface="Arial" pitchFamily="34" charset="0"/>
            </a:endParaRPr>
          </a:p>
          <a:p>
            <a:pPr marL="738188" lvl="1" indent="-280988" algn="l">
              <a:lnSpc>
                <a:spcPct val="95000"/>
              </a:lnSpc>
              <a:spcBef>
                <a:spcPct val="0"/>
              </a:spcBef>
              <a:buClr>
                <a:srgbClr val="09244D"/>
              </a:buClr>
              <a:buFont typeface="Courier New" pitchFamily="49" charset="0"/>
              <a:buChar char="o"/>
            </a:pPr>
            <a:r>
              <a:rPr lang="en-US" sz="2300" dirty="0" smtClean="0">
                <a:solidFill>
                  <a:srgbClr val="09244D"/>
                </a:solidFill>
                <a:latin typeface="Arial" pitchFamily="34" charset="0"/>
              </a:rPr>
              <a:t> Identification of TIA as home base of GSC MSTF until GSC17 </a:t>
            </a:r>
          </a:p>
          <a:p>
            <a:pPr lvl="1" algn="l">
              <a:lnSpc>
                <a:spcPct val="95000"/>
              </a:lnSpc>
              <a:spcBef>
                <a:spcPct val="0"/>
              </a:spcBef>
              <a:buClr>
                <a:srgbClr val="09244D"/>
              </a:buClr>
              <a:buFont typeface="Courier New" pitchFamily="49" charset="0"/>
              <a:buChar char="o"/>
            </a:pPr>
            <a:endParaRPr lang="en-US" sz="2300" dirty="0" smtClean="0">
              <a:solidFill>
                <a:srgbClr val="09244D"/>
              </a:solidFill>
              <a:latin typeface="Arial" pitchFamily="34" charset="0"/>
            </a:endParaRPr>
          </a:p>
          <a:p>
            <a:pPr algn="l">
              <a:lnSpc>
                <a:spcPct val="95000"/>
              </a:lnSpc>
              <a:spcBef>
                <a:spcPct val="0"/>
              </a:spcBef>
              <a:buClr>
                <a:srgbClr val="09244D"/>
              </a:buClr>
              <a:buFont typeface="Arial" pitchFamily="34" charset="0"/>
              <a:buChar char="•"/>
            </a:pPr>
            <a:endParaRPr lang="en-US" sz="2700" dirty="0" smtClean="0">
              <a:solidFill>
                <a:srgbClr val="09244D"/>
              </a:solidFill>
              <a:latin typeface="Arial" pitchFamily="34" charset="0"/>
            </a:endParaRPr>
          </a:p>
          <a:p>
            <a:pPr algn="l">
              <a:lnSpc>
                <a:spcPct val="95000"/>
              </a:lnSpc>
              <a:spcBef>
                <a:spcPct val="0"/>
              </a:spcBef>
              <a:buClr>
                <a:srgbClr val="09244D"/>
              </a:buClr>
            </a:pPr>
            <a:endParaRPr lang="en-US" sz="2700" dirty="0" smtClean="0">
              <a:solidFill>
                <a:srgbClr val="09244D"/>
              </a:solidFill>
              <a:latin typeface="Arial" pitchFamily="34" charset="0"/>
            </a:endParaRPr>
          </a:p>
          <a:p>
            <a:pPr algn="l">
              <a:lnSpc>
                <a:spcPct val="95000"/>
              </a:lnSpc>
              <a:spcBef>
                <a:spcPct val="0"/>
              </a:spcBef>
              <a:buClr>
                <a:srgbClr val="09244D"/>
              </a:buClr>
              <a:buFont typeface="Arial" pitchFamily="34" charset="0"/>
              <a:buChar char="•"/>
            </a:pPr>
            <a:endParaRPr lang="en-US" sz="2700" dirty="0" smtClean="0">
              <a:solidFill>
                <a:srgbClr val="09244D"/>
              </a:solidFill>
              <a:latin typeface="Arial" pitchFamily="34" charset="0"/>
            </a:endParaRPr>
          </a:p>
          <a:p>
            <a:pPr algn="l">
              <a:lnSpc>
                <a:spcPct val="95000"/>
              </a:lnSpc>
              <a:spcBef>
                <a:spcPct val="0"/>
              </a:spcBef>
              <a:buClr>
                <a:srgbClr val="09244D"/>
              </a:buClr>
              <a:buFont typeface="Arial" pitchFamily="34" charset="0"/>
              <a:buChar char="•"/>
            </a:pPr>
            <a:endParaRPr lang="en-US" sz="3600" dirty="0">
              <a:solidFill>
                <a:srgbClr val="09244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14500" y="2921000"/>
            <a:ext cx="7059613" cy="879475"/>
          </a:xfrm>
          <a:prstGeom prst="rect">
            <a:avLst/>
          </a:prstGeom>
          <a:noFill/>
          <a:extLst>
            <a:ext uri="{909E8E84-426E-40DD-AFC4-6F175D3DCCD1}">
              <a14:hiddenFill xmlns:a14="http://schemas.microsoft.com/office/drawing/2010/main" xmlns="">
                <a:solidFill>
                  <a:srgbClr val="FFFFFF"/>
                </a:solidFill>
              </a14:hiddenFill>
            </a:ext>
          </a:extLst>
        </p:spPr>
      </p:pic>
      <p:sp>
        <p:nvSpPr>
          <p:cNvPr id="9221" name="Text Box 5"/>
          <p:cNvSpPr txBox="1">
            <a:spLocks noChangeArrowheads="1"/>
          </p:cNvSpPr>
          <p:nvPr/>
        </p:nvSpPr>
        <p:spPr bwMode="auto">
          <a:xfrm>
            <a:off x="1770063" y="2986088"/>
            <a:ext cx="6942137" cy="744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itchFamily="18" charset="0"/>
              </a:defRPr>
            </a:lvl1pPr>
            <a:lvl2pPr indent="-342900">
              <a:defRPr sz="2400">
                <a:solidFill>
                  <a:schemeClr val="tx1"/>
                </a:solidFill>
                <a:latin typeface="Times New Roman" pitchFamily="18" charset="0"/>
              </a:defRPr>
            </a:lvl2pPr>
            <a:lvl3pPr marL="857250" indent="-285750">
              <a:defRPr sz="2400">
                <a:solidFill>
                  <a:schemeClr val="tx1"/>
                </a:solidFill>
                <a:latin typeface="Times New Roman" pitchFamily="18" charset="0"/>
              </a:defRPr>
            </a:lvl3pPr>
            <a:lvl4pPr marL="1257300" indent="-228600">
              <a:defRPr sz="2400">
                <a:solidFill>
                  <a:schemeClr val="tx1"/>
                </a:solidFill>
                <a:latin typeface="Times New Roman" pitchFamily="18" charset="0"/>
              </a:defRPr>
            </a:lvl4pPr>
            <a:lvl5pPr marL="1714500" indent="-228600">
              <a:defRPr sz="2400">
                <a:solidFill>
                  <a:schemeClr val="tx1"/>
                </a:solidFill>
                <a:latin typeface="Times New Roman" pitchFamily="18" charset="0"/>
              </a:defRPr>
            </a:lvl5pPr>
            <a:lvl6pPr marL="2171700" indent="-228600" fontAlgn="base">
              <a:spcBef>
                <a:spcPct val="0"/>
              </a:spcBef>
              <a:spcAft>
                <a:spcPct val="0"/>
              </a:spcAft>
              <a:defRPr sz="2400">
                <a:solidFill>
                  <a:schemeClr val="tx1"/>
                </a:solidFill>
                <a:latin typeface="Times New Roman" pitchFamily="18" charset="0"/>
              </a:defRPr>
            </a:lvl6pPr>
            <a:lvl7pPr marL="2628900" indent="-228600" fontAlgn="base">
              <a:spcBef>
                <a:spcPct val="0"/>
              </a:spcBef>
              <a:spcAft>
                <a:spcPct val="0"/>
              </a:spcAft>
              <a:defRPr sz="2400">
                <a:solidFill>
                  <a:schemeClr val="tx1"/>
                </a:solidFill>
                <a:latin typeface="Times New Roman" pitchFamily="18" charset="0"/>
              </a:defRPr>
            </a:lvl7pPr>
            <a:lvl8pPr marL="3086100" indent="-228600" fontAlgn="base">
              <a:spcBef>
                <a:spcPct val="0"/>
              </a:spcBef>
              <a:spcAft>
                <a:spcPct val="0"/>
              </a:spcAft>
              <a:defRPr sz="2400">
                <a:solidFill>
                  <a:schemeClr val="tx1"/>
                </a:solidFill>
                <a:latin typeface="Times New Roman" pitchFamily="18" charset="0"/>
              </a:defRPr>
            </a:lvl8pPr>
            <a:lvl9pPr marL="3543300" indent="-228600" fontAlgn="base">
              <a:spcBef>
                <a:spcPct val="0"/>
              </a:spcBef>
              <a:spcAft>
                <a:spcPct val="0"/>
              </a:spcAft>
              <a:defRPr sz="2400">
                <a:solidFill>
                  <a:schemeClr val="tx1"/>
                </a:solidFill>
                <a:latin typeface="Times New Roman" pitchFamily="18" charset="0"/>
              </a:defRPr>
            </a:lvl9pPr>
          </a:lstStyle>
          <a:p>
            <a:pPr algn="ctr">
              <a:lnSpc>
                <a:spcPct val="95000"/>
              </a:lnSpc>
            </a:pPr>
            <a:r>
              <a:rPr lang="en-US" sz="4900" b="1">
                <a:solidFill>
                  <a:srgbClr val="0C343D"/>
                </a:solidFill>
                <a:latin typeface="Arial" pitchFamily="34" charset="0"/>
              </a:rPr>
              <a:t>Supplementary Slides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241"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(1)</a:t>
            </a:r>
          </a:p>
        </p:txBody>
      </p:sp>
      <p:sp>
        <p:nvSpPr>
          <p:cNvPr id="10242" name="Rectangle 2"/>
          <p:cNvSpPr>
            <a:spLocks noGrp="1" noChangeArrowheads="1"/>
          </p:cNvSpPr>
          <p:nvPr>
            <p:ph type="subTitle" idx="1"/>
          </p:nvPr>
        </p:nvSpPr>
        <p:spPr>
          <a:xfrm>
            <a:off x="552450" y="1422400"/>
            <a:ext cx="9055100" cy="4927600"/>
          </a:xfrm>
        </p:spPr>
        <p:txBody>
          <a:bodyPr lIns="0" tIns="0" rIns="0" bIns="0"/>
          <a:lstStyle/>
          <a:p>
            <a:pPr lvl="1" indent="-342900" algn="l">
              <a:lnSpc>
                <a:spcPct val="95000"/>
              </a:lnSpc>
              <a:spcBef>
                <a:spcPct val="0"/>
              </a:spcBef>
              <a:buClr>
                <a:srgbClr val="000000"/>
              </a:buClr>
              <a:buFontTx/>
              <a:buChar char="•"/>
            </a:pPr>
            <a:r>
              <a:rPr lang="en-US" sz="2200" dirty="0">
                <a:solidFill>
                  <a:srgbClr val="000000"/>
                </a:solidFill>
                <a:latin typeface="Arial" pitchFamily="34" charset="0"/>
              </a:rPr>
              <a:t>Arthur Webster – Chair of ITU-T SG9</a:t>
            </a:r>
            <a:endParaRPr lang="en-US" dirty="0"/>
          </a:p>
          <a:p>
            <a:pPr marL="857250" lvl="2" indent="-285750" algn="l">
              <a:lnSpc>
                <a:spcPct val="95000"/>
              </a:lnSpc>
              <a:spcBef>
                <a:spcPct val="0"/>
              </a:spcBef>
              <a:buClr>
                <a:srgbClr val="000000"/>
              </a:buClr>
              <a:buSzPct val="80000"/>
              <a:buFont typeface="Courier New" pitchFamily="49" charset="0"/>
              <a:buChar char="o"/>
            </a:pPr>
            <a:r>
              <a:rPr lang="en-US" dirty="0">
                <a:solidFill>
                  <a:srgbClr val="000000"/>
                </a:solidFill>
                <a:latin typeface="Arial" pitchFamily="34" charset="0"/>
              </a:rPr>
              <a:t>ITU is addressing issues such as</a:t>
            </a:r>
            <a:endParaRPr lang="en-US" dirty="0"/>
          </a:p>
          <a:p>
            <a:pPr marL="1257300" lvl="3" indent="-228600" algn="l">
              <a:lnSpc>
                <a:spcPct val="95000"/>
              </a:lnSpc>
              <a:spcBef>
                <a:spcPct val="0"/>
              </a:spcBef>
              <a:buClr>
                <a:srgbClr val="000000"/>
              </a:buClr>
              <a:buFont typeface="Wingdings" pitchFamily="2" charset="2"/>
              <a:buChar char="§"/>
            </a:pPr>
            <a:r>
              <a:rPr lang="en-US" sz="2400" dirty="0">
                <a:solidFill>
                  <a:srgbClr val="000000"/>
                </a:solidFill>
                <a:latin typeface="Arial" pitchFamily="34" charset="0"/>
              </a:rPr>
              <a:t>Climate Change</a:t>
            </a:r>
            <a:endParaRPr lang="en-US" dirty="0"/>
          </a:p>
          <a:p>
            <a:pPr marL="1257300" lvl="3" indent="-228600" algn="l">
              <a:lnSpc>
                <a:spcPct val="95000"/>
              </a:lnSpc>
              <a:spcBef>
                <a:spcPct val="0"/>
              </a:spcBef>
              <a:buClr>
                <a:srgbClr val="000000"/>
              </a:buClr>
              <a:buFont typeface="Wingdings" pitchFamily="2" charset="2"/>
              <a:buChar char="§"/>
            </a:pPr>
            <a:r>
              <a:rPr lang="en-US" sz="2400" dirty="0">
                <a:solidFill>
                  <a:srgbClr val="000000"/>
                </a:solidFill>
                <a:latin typeface="Arial" pitchFamily="34" charset="0"/>
              </a:rPr>
              <a:t>Conformance and interoperability</a:t>
            </a:r>
            <a:endParaRPr lang="en-US" dirty="0"/>
          </a:p>
          <a:p>
            <a:pPr marL="1257300" lvl="3" indent="-228600" algn="l">
              <a:lnSpc>
                <a:spcPct val="95000"/>
              </a:lnSpc>
              <a:spcBef>
                <a:spcPct val="0"/>
              </a:spcBef>
              <a:buClr>
                <a:srgbClr val="000000"/>
              </a:buClr>
              <a:buFont typeface="Wingdings" pitchFamily="2" charset="2"/>
              <a:buChar char="§"/>
            </a:pPr>
            <a:r>
              <a:rPr lang="en-US" sz="2400" dirty="0">
                <a:solidFill>
                  <a:srgbClr val="000000"/>
                </a:solidFill>
                <a:latin typeface="Arial" pitchFamily="34" charset="0"/>
              </a:rPr>
              <a:t>Internet of Things (global initiative)</a:t>
            </a:r>
            <a:endParaRPr lang="en-US" dirty="0"/>
          </a:p>
          <a:p>
            <a:pPr marL="1257300" lvl="3" indent="-228600" algn="l">
              <a:lnSpc>
                <a:spcPct val="95000"/>
              </a:lnSpc>
              <a:spcBef>
                <a:spcPct val="0"/>
              </a:spcBef>
              <a:buClr>
                <a:srgbClr val="000000"/>
              </a:buClr>
              <a:buFont typeface="Wingdings" pitchFamily="2" charset="2"/>
              <a:buChar char="§"/>
            </a:pPr>
            <a:r>
              <a:rPr lang="en-US" sz="2400" dirty="0" err="1">
                <a:solidFill>
                  <a:srgbClr val="000000"/>
                </a:solidFill>
                <a:latin typeface="Arial" pitchFamily="34" charset="0"/>
              </a:rPr>
              <a:t>Cybersecurity</a:t>
            </a:r>
            <a:endParaRPr lang="en-US" dirty="0"/>
          </a:p>
          <a:p>
            <a:pPr marL="857250" lvl="2" indent="-285750" algn="l">
              <a:lnSpc>
                <a:spcPct val="95000"/>
              </a:lnSpc>
              <a:spcBef>
                <a:spcPct val="0"/>
              </a:spcBef>
              <a:buClr>
                <a:srgbClr val="000000"/>
              </a:buClr>
              <a:buSzPct val="80000"/>
              <a:buFont typeface="Courier New" pitchFamily="49" charset="0"/>
              <a:buChar char="o"/>
            </a:pPr>
            <a:r>
              <a:rPr lang="en-US" dirty="0">
                <a:solidFill>
                  <a:srgbClr val="000000"/>
                </a:solidFill>
                <a:latin typeface="Arial" pitchFamily="34" charset="0"/>
              </a:rPr>
              <a:t>Invite TIA to join as Sector Member of ITU-T</a:t>
            </a:r>
            <a:endParaRPr lang="en-US" dirty="0"/>
          </a:p>
          <a:p>
            <a:pPr marL="857250" lvl="2" indent="-285750" algn="l">
              <a:lnSpc>
                <a:spcPct val="95000"/>
              </a:lnSpc>
              <a:spcBef>
                <a:spcPct val="0"/>
              </a:spcBef>
              <a:buClr>
                <a:srgbClr val="000000"/>
              </a:buClr>
              <a:buSzPct val="80000"/>
              <a:buFont typeface="Courier New" pitchFamily="49" charset="0"/>
              <a:buChar char="o"/>
            </a:pPr>
            <a:r>
              <a:rPr lang="en-US" dirty="0">
                <a:solidFill>
                  <a:srgbClr val="000000"/>
                </a:solidFill>
                <a:latin typeface="Arial" pitchFamily="34" charset="0"/>
              </a:rPr>
              <a:t>New work focuses on Cloud, Smart Grid, ITS</a:t>
            </a:r>
            <a:endParaRPr lang="en-US" dirty="0"/>
          </a:p>
          <a:p>
            <a:pPr marL="857250" lvl="2" indent="-285750" algn="l">
              <a:lnSpc>
                <a:spcPct val="95000"/>
              </a:lnSpc>
              <a:spcBef>
                <a:spcPct val="0"/>
              </a:spcBef>
              <a:buClr>
                <a:srgbClr val="000000"/>
              </a:buClr>
              <a:buSzPct val="80000"/>
              <a:buFont typeface="Courier New" pitchFamily="49" charset="0"/>
              <a:buChar char="o"/>
            </a:pPr>
            <a:r>
              <a:rPr lang="en-US" dirty="0">
                <a:solidFill>
                  <a:srgbClr val="000000"/>
                </a:solidFill>
                <a:latin typeface="Arial" pitchFamily="34" charset="0"/>
              </a:rPr>
              <a:t>Invite MSTF to host 2</a:t>
            </a:r>
            <a:r>
              <a:rPr lang="en-US" baseline="30000" dirty="0">
                <a:solidFill>
                  <a:srgbClr val="000000"/>
                </a:solidFill>
                <a:latin typeface="Arial" pitchFamily="34" charset="0"/>
              </a:rPr>
              <a:t>nd</a:t>
            </a:r>
            <a:r>
              <a:rPr lang="en-US" dirty="0">
                <a:solidFill>
                  <a:srgbClr val="000000"/>
                </a:solidFill>
                <a:latin typeface="Arial" pitchFamily="34" charset="0"/>
              </a:rPr>
              <a:t> meeting in Geneva in August</a:t>
            </a:r>
            <a:endParaRPr lang="en-US" dirty="0"/>
          </a:p>
          <a:p>
            <a:pPr lvl="1" indent="-342900" algn="l">
              <a:lnSpc>
                <a:spcPct val="95000"/>
              </a:lnSpc>
              <a:spcBef>
                <a:spcPct val="0"/>
              </a:spcBef>
              <a:buClr>
                <a:srgbClr val="000000"/>
              </a:buClr>
              <a:buFontTx/>
              <a:buChar char="•"/>
            </a:pPr>
            <a:r>
              <a:rPr lang="en-US" sz="2200" dirty="0">
                <a:solidFill>
                  <a:srgbClr val="000000"/>
                </a:solidFill>
                <a:latin typeface="Arial" pitchFamily="34" charset="0"/>
              </a:rPr>
              <a:t>Jim MacFie – Host of GSC-16 and Chair of ISACC</a:t>
            </a:r>
            <a:endParaRPr lang="en-US" dirty="0"/>
          </a:p>
          <a:p>
            <a:pPr marL="857250" lvl="2" indent="-285750" algn="l">
              <a:lnSpc>
                <a:spcPct val="95000"/>
              </a:lnSpc>
              <a:spcBef>
                <a:spcPct val="0"/>
              </a:spcBef>
              <a:buClr>
                <a:srgbClr val="000000"/>
              </a:buClr>
              <a:buSzPct val="80000"/>
              <a:buFont typeface="Courier New" pitchFamily="49" charset="0"/>
              <a:buChar char="o"/>
            </a:pPr>
            <a:r>
              <a:rPr lang="en-US" dirty="0">
                <a:solidFill>
                  <a:srgbClr val="000000"/>
                </a:solidFill>
                <a:latin typeface="Arial" pitchFamily="34" charset="0"/>
              </a:rPr>
              <a:t>M2M Resolution notes to outline worldwide M2M activity map and recommendations on future activities.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ctrTitle"/>
          </p:nvPr>
        </p:nvSpPr>
        <p:spPr>
          <a:xfrm>
            <a:off x="552450" y="203200"/>
            <a:ext cx="9055100" cy="1370013"/>
          </a:xfrm>
        </p:spPr>
        <p:txBody>
          <a:bodyPr lIns="0" tIns="0" rIns="0" bIns="0"/>
          <a:lstStyle/>
          <a:p>
            <a:pPr>
              <a:lnSpc>
                <a:spcPct val="95000"/>
              </a:lnSpc>
            </a:pPr>
            <a:r>
              <a:rPr lang="en-US" b="1">
                <a:solidFill>
                  <a:srgbClr val="C68803"/>
                </a:solidFill>
                <a:latin typeface="Arial" pitchFamily="34" charset="0"/>
              </a:rPr>
              <a:t>MSTF Dallas Highlights (2)</a:t>
            </a:r>
          </a:p>
        </p:txBody>
      </p:sp>
      <p:sp>
        <p:nvSpPr>
          <p:cNvPr id="11266" name="Rectangle 2"/>
          <p:cNvSpPr>
            <a:spLocks noGrp="1" noChangeArrowheads="1"/>
          </p:cNvSpPr>
          <p:nvPr>
            <p:ph type="subTitle" idx="1"/>
          </p:nvPr>
        </p:nvSpPr>
        <p:spPr>
          <a:xfrm>
            <a:off x="44450" y="1447800"/>
            <a:ext cx="10063163" cy="5845175"/>
          </a:xfrm>
        </p:spPr>
        <p:txBody>
          <a:bodyPr lIns="0" tIns="0" rIns="0" bIns="0"/>
          <a:lstStyle/>
          <a:p>
            <a:pPr lvl="1" indent="-342900" algn="l">
              <a:lnSpc>
                <a:spcPct val="95000"/>
              </a:lnSpc>
              <a:spcBef>
                <a:spcPct val="0"/>
              </a:spcBef>
              <a:buClr>
                <a:srgbClr val="0C343D"/>
              </a:buClr>
              <a:buFontTx/>
              <a:buChar char="•"/>
            </a:pPr>
            <a:r>
              <a:rPr lang="en-US" sz="2100" dirty="0">
                <a:solidFill>
                  <a:srgbClr val="0C343D"/>
                </a:solidFill>
                <a:latin typeface="Arial" pitchFamily="34" charset="0"/>
              </a:rPr>
              <a:t>Eric </a:t>
            </a:r>
            <a:r>
              <a:rPr lang="en-US" sz="2100" dirty="0" err="1">
                <a:solidFill>
                  <a:srgbClr val="0C343D"/>
                </a:solidFill>
                <a:latin typeface="Arial" pitchFamily="34" charset="0"/>
              </a:rPr>
              <a:t>Bernhart</a:t>
            </a:r>
            <a:r>
              <a:rPr lang="en-US" sz="2100" dirty="0">
                <a:solidFill>
                  <a:srgbClr val="0C343D"/>
                </a:solidFill>
                <a:latin typeface="Arial" pitchFamily="34" charset="0"/>
              </a:rPr>
              <a:t> – GTRI</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2100" dirty="0">
                <a:solidFill>
                  <a:srgbClr val="0C343D"/>
                </a:solidFill>
                <a:latin typeface="Arial" pitchFamily="34" charset="0"/>
              </a:rPr>
              <a:t>Critical issues and trends</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Network Agnostic</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Gateways to support authentication and security</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Standards need to manage performance across the device- application layers</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Latency - need order of magnitude better than Video Telephony. Establish sessions and tear them down quickly.</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Device adaptability and Cost (reduced cost may mean less functionality and vise a versa)</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Security for M2M is nascent – confidentiality integrity and availability. Authentication and key management of billion devices with intermittent network access is paramount issue. Security will impact the M2M architecture and ecosystem. Trend is toward an M2M Multilayer Distributed Security Architecture</a:t>
            </a:r>
            <a:endParaRPr lang="en-US" dirty="0"/>
          </a:p>
          <a:p>
            <a:pPr marL="1257300" lvl="3"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Must have harmonized view, mind the gaps, network issues, customer focus, devices, security, integration</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(3)</a:t>
            </a:r>
          </a:p>
        </p:txBody>
      </p:sp>
      <p:sp>
        <p:nvSpPr>
          <p:cNvPr id="12290" name="Rectangle 2"/>
          <p:cNvSpPr>
            <a:spLocks noGrp="1" noChangeArrowheads="1"/>
          </p:cNvSpPr>
          <p:nvPr>
            <p:ph type="subTitle" idx="1"/>
          </p:nvPr>
        </p:nvSpPr>
        <p:spPr>
          <a:xfrm>
            <a:off x="552450" y="1524000"/>
            <a:ext cx="9055100" cy="4826000"/>
          </a:xfrm>
        </p:spPr>
        <p:txBody>
          <a:bodyPr lIns="0" tIns="0" rIns="0" bIns="0"/>
          <a:lstStyle/>
          <a:p>
            <a:pPr lvl="1" indent="-342900" algn="l">
              <a:lnSpc>
                <a:spcPct val="95000"/>
              </a:lnSpc>
              <a:spcBef>
                <a:spcPct val="0"/>
              </a:spcBef>
              <a:buClr>
                <a:srgbClr val="000000"/>
              </a:buClr>
              <a:buFontTx/>
              <a:buChar char="•"/>
            </a:pPr>
            <a:r>
              <a:rPr lang="en-US" sz="2100" dirty="0" err="1">
                <a:solidFill>
                  <a:srgbClr val="000000"/>
                </a:solidFill>
                <a:latin typeface="Arial" pitchFamily="34" charset="0"/>
              </a:rPr>
              <a:t>Djey</a:t>
            </a:r>
            <a:r>
              <a:rPr lang="en-US" sz="2100" dirty="0">
                <a:solidFill>
                  <a:srgbClr val="000000"/>
                </a:solidFill>
                <a:latin typeface="Arial" pitchFamily="34" charset="0"/>
              </a:rPr>
              <a:t> Kim -TTA</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Korean communications commission announced basic plan for M2M all over Korea in 2 years</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Globally harmonized open services platform should be developed</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TTA would like to collaborate with external organizations for developing standards such as open service platform</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Korea and work on smart cities is using M2M services</a:t>
            </a:r>
            <a:endParaRPr lang="en-US" dirty="0"/>
          </a:p>
          <a:p>
            <a:pPr lvl="1" indent="-342900" algn="l">
              <a:lnSpc>
                <a:spcPct val="95000"/>
              </a:lnSpc>
              <a:spcBef>
                <a:spcPct val="0"/>
              </a:spcBef>
              <a:buClr>
                <a:srgbClr val="000000"/>
              </a:buClr>
              <a:buFontTx/>
              <a:buChar char="•"/>
            </a:pPr>
            <a:r>
              <a:rPr lang="en-US" sz="2100" dirty="0">
                <a:solidFill>
                  <a:srgbClr val="000000"/>
                </a:solidFill>
                <a:latin typeface="Arial" pitchFamily="34" charset="0"/>
              </a:rPr>
              <a:t>ITU-T JCA-IOT (</a:t>
            </a:r>
            <a:r>
              <a:rPr lang="en-US" sz="2100" dirty="0" err="1">
                <a:solidFill>
                  <a:srgbClr val="000000"/>
                </a:solidFill>
                <a:latin typeface="Arial" pitchFamily="34" charset="0"/>
              </a:rPr>
              <a:t>Hyoungun</a:t>
            </a:r>
            <a:r>
              <a:rPr lang="en-US" sz="2100" dirty="0">
                <a:solidFill>
                  <a:srgbClr val="000000"/>
                </a:solidFill>
                <a:latin typeface="Arial" pitchFamily="34" charset="0"/>
              </a:rPr>
              <a:t> Kim)</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First IOT meeting May 9-13, next meeting Aug. 22-23</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IOT Overview document by Feb. 2012</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Smart Ubiquitous Networks (SUN), a new vision beyond NGN. SUN key enabler for IOT</a:t>
            </a:r>
            <a:endParaRPr lang="en-US" dirty="0"/>
          </a:p>
          <a:p>
            <a:pPr marL="857250" lvl="2" indent="-285750" algn="l">
              <a:lnSpc>
                <a:spcPct val="95000"/>
              </a:lnSpc>
              <a:spcBef>
                <a:spcPct val="0"/>
              </a:spcBef>
              <a:buClr>
                <a:srgbClr val="000000"/>
              </a:buClr>
              <a:buSzPct val="80000"/>
              <a:buFont typeface="Courier New" pitchFamily="49" charset="0"/>
              <a:buChar char="o"/>
            </a:pPr>
            <a:r>
              <a:rPr lang="en-US" sz="2100" dirty="0">
                <a:solidFill>
                  <a:srgbClr val="000000"/>
                </a:solidFill>
                <a:latin typeface="Arial" pitchFamily="34" charset="0"/>
              </a:rPr>
              <a:t>Thoughts on collaboration of IOT and MSTF. Collaboration is necessary but need to define what that is.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3313"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(4)</a:t>
            </a:r>
          </a:p>
        </p:txBody>
      </p:sp>
      <p:sp>
        <p:nvSpPr>
          <p:cNvPr id="13314" name="Rectangle 2"/>
          <p:cNvSpPr>
            <a:spLocks noGrp="1" noChangeArrowheads="1"/>
          </p:cNvSpPr>
          <p:nvPr>
            <p:ph type="subTitle" idx="1"/>
          </p:nvPr>
        </p:nvSpPr>
        <p:spPr>
          <a:xfrm>
            <a:off x="450850" y="1320800"/>
            <a:ext cx="9558338" cy="5062538"/>
          </a:xfrm>
        </p:spPr>
        <p:txBody>
          <a:bodyPr lIns="0" tIns="0" rIns="0" bIns="0"/>
          <a:lstStyle/>
          <a:p>
            <a:pPr lvl="1" indent="-342900" algn="l">
              <a:lnSpc>
                <a:spcPct val="95000"/>
              </a:lnSpc>
              <a:spcBef>
                <a:spcPct val="0"/>
              </a:spcBef>
              <a:buClr>
                <a:srgbClr val="0C343D"/>
              </a:buClr>
              <a:buFontTx/>
              <a:buChar char="•"/>
            </a:pPr>
            <a:r>
              <a:rPr lang="en-US" sz="1900">
                <a:solidFill>
                  <a:srgbClr val="0C343D"/>
                </a:solidFill>
                <a:latin typeface="Arial" pitchFamily="34" charset="0"/>
              </a:rPr>
              <a:t>Dr. Tomita - TTC</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Machine to Machine, Internet of Things, Ubiquitous</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Smart Grid Igniter in US (demand and response and cost varies). In Japan prices are fixed. In Japan, 10 electric companies</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Wireless is technology for energy web. For ad-hoc communications for automobiles.</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Have to think of what is going on in regions and verticals of the world. Want standards to get adopted and used region by region. Putting it to practice is the important link.</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Attending activity of ITU and ISO (on ITS)</a:t>
            </a:r>
            <a:endParaRPr lang="en-US"/>
          </a:p>
          <a:p>
            <a:pPr lvl="1" indent="-342900" algn="l">
              <a:lnSpc>
                <a:spcPct val="95000"/>
              </a:lnSpc>
              <a:spcBef>
                <a:spcPct val="0"/>
              </a:spcBef>
              <a:buClr>
                <a:srgbClr val="0C343D"/>
              </a:buClr>
              <a:buFontTx/>
              <a:buChar char="•"/>
            </a:pPr>
            <a:r>
              <a:rPr lang="en-US" sz="1900">
                <a:solidFill>
                  <a:srgbClr val="0C343D"/>
                </a:solidFill>
                <a:latin typeface="Arial" pitchFamily="34" charset="0"/>
              </a:rPr>
              <a:t> Catherine Hammond - Wavenis Open standard Alliance</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Build open standard to expand the reach of smart communications to more objects in the field</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Wavenis technology based on mesh networks, highly scalable, fast time to operate, durable solution</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One network for many services</a:t>
            </a:r>
            <a:endParaRPr lang="en-US"/>
          </a:p>
          <a:p>
            <a:pPr marL="857250" lvl="2" indent="-285750" algn="l">
              <a:lnSpc>
                <a:spcPct val="95000"/>
              </a:lnSpc>
              <a:spcBef>
                <a:spcPct val="0"/>
              </a:spcBef>
              <a:buClr>
                <a:srgbClr val="0C343D"/>
              </a:buClr>
              <a:buSzPct val="80000"/>
              <a:buFont typeface="Courier New" pitchFamily="49" charset="0"/>
              <a:buChar char="o"/>
            </a:pPr>
            <a:r>
              <a:rPr lang="en-US" sz="1900">
                <a:solidFill>
                  <a:srgbClr val="0C343D"/>
                </a:solidFill>
                <a:latin typeface="Arial" pitchFamily="34" charset="0"/>
              </a:rPr>
              <a:t>Take into account to provide one network for different applications/verticals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4337"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(5)</a:t>
            </a:r>
          </a:p>
        </p:txBody>
      </p:sp>
      <p:sp>
        <p:nvSpPr>
          <p:cNvPr id="14338" name="Rectangle 2"/>
          <p:cNvSpPr>
            <a:spLocks noGrp="1" noChangeArrowheads="1"/>
          </p:cNvSpPr>
          <p:nvPr>
            <p:ph type="subTitle" idx="1"/>
          </p:nvPr>
        </p:nvSpPr>
        <p:spPr>
          <a:xfrm>
            <a:off x="450850" y="1524000"/>
            <a:ext cx="9558338" cy="5062538"/>
          </a:xfrm>
        </p:spPr>
        <p:txBody>
          <a:bodyPr lIns="0" tIns="0" rIns="0" bIns="0"/>
          <a:lstStyle/>
          <a:p>
            <a:pPr lvl="1" indent="-342900" algn="l">
              <a:lnSpc>
                <a:spcPct val="95000"/>
              </a:lnSpc>
              <a:spcBef>
                <a:spcPct val="0"/>
              </a:spcBef>
              <a:buClr>
                <a:srgbClr val="000000"/>
              </a:buClr>
              <a:buFontTx/>
              <a:buChar char="•"/>
            </a:pPr>
            <a:r>
              <a:rPr lang="en-US" sz="2200">
                <a:solidFill>
                  <a:srgbClr val="000000"/>
                </a:solidFill>
                <a:latin typeface="Arial" pitchFamily="34" charset="0"/>
              </a:rPr>
              <a:t>Eric Perrier de la Bathie – OCARI</a:t>
            </a:r>
            <a:endParaRPr lang="en-US"/>
          </a:p>
          <a:p>
            <a:pPr marL="857250" lvl="2" indent="-285750" algn="l">
              <a:lnSpc>
                <a:spcPct val="95000"/>
              </a:lnSpc>
              <a:spcBef>
                <a:spcPct val="0"/>
              </a:spcBef>
              <a:buClr>
                <a:srgbClr val="000000"/>
              </a:buClr>
              <a:buSzPct val="80000"/>
              <a:buFont typeface="Courier New" pitchFamily="49" charset="0"/>
              <a:buChar char="o"/>
            </a:pPr>
            <a:r>
              <a:rPr lang="en-US" sz="2100">
                <a:solidFill>
                  <a:srgbClr val="000000"/>
                </a:solidFill>
                <a:latin typeface="Arial" pitchFamily="34" charset="0"/>
              </a:rPr>
              <a:t>Project started in 2007</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Solution Designed for industrial networks (nuclear power plants)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With respect to standardization work with ITU if possible with the MSTF</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Poster child of requirements different than what exist but then working with existing standards (like Wireless Hart) but need mobility. Willing to discuss with group that can resolve the issues. How much use from existing standards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What is difference with IEEE 802.15.4</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LAN type of solution</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5361"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(6)</a:t>
            </a:r>
          </a:p>
        </p:txBody>
      </p:sp>
      <p:sp>
        <p:nvSpPr>
          <p:cNvPr id="15362" name="Rectangle 2"/>
          <p:cNvSpPr>
            <a:spLocks noGrp="1" noChangeArrowheads="1"/>
          </p:cNvSpPr>
          <p:nvPr>
            <p:ph type="subTitle" idx="1"/>
          </p:nvPr>
        </p:nvSpPr>
        <p:spPr>
          <a:xfrm>
            <a:off x="450850" y="1524000"/>
            <a:ext cx="9558338" cy="5062538"/>
          </a:xfrm>
        </p:spPr>
        <p:txBody>
          <a:bodyPr lIns="0" tIns="0" rIns="0" bIns="0"/>
          <a:lstStyle/>
          <a:p>
            <a:pPr lvl="1" indent="-342900" algn="l">
              <a:lnSpc>
                <a:spcPct val="95000"/>
              </a:lnSpc>
              <a:spcBef>
                <a:spcPct val="0"/>
              </a:spcBef>
              <a:buClr>
                <a:srgbClr val="000000"/>
              </a:buClr>
              <a:buFontTx/>
              <a:buChar char="•"/>
            </a:pPr>
            <a:r>
              <a:rPr lang="en-US" sz="2200">
                <a:solidFill>
                  <a:srgbClr val="000000"/>
                </a:solidFill>
                <a:latin typeface="Arial" pitchFamily="34" charset="0"/>
              </a:rPr>
              <a:t>Eric Perrier de la Bathie – OCARI</a:t>
            </a:r>
            <a:endParaRPr lang="en-US"/>
          </a:p>
          <a:p>
            <a:pPr marL="857250" lvl="2" indent="-285750" algn="l">
              <a:lnSpc>
                <a:spcPct val="95000"/>
              </a:lnSpc>
              <a:spcBef>
                <a:spcPct val="0"/>
              </a:spcBef>
              <a:buClr>
                <a:srgbClr val="000000"/>
              </a:buClr>
              <a:buSzPct val="80000"/>
              <a:buFont typeface="Courier New" pitchFamily="49" charset="0"/>
              <a:buChar char="o"/>
            </a:pPr>
            <a:r>
              <a:rPr lang="en-US" sz="2100">
                <a:solidFill>
                  <a:srgbClr val="000000"/>
                </a:solidFill>
                <a:latin typeface="Arial" pitchFamily="34" charset="0"/>
              </a:rPr>
              <a:t>Project started in 2007</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Solution Designed for industrial networks (nuclear power plants)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With respect to standardization work with ITU if possible with the MSTF</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Poster child of requirements different than what exist but then working with existing standards (like Wireless Hart) but need mobility. Willing to discuss with group that can resolve the issues. How much use from existing standards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What is difference with IEEE 802.15.4</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LAN type of solution</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6385"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(7)</a:t>
            </a:r>
          </a:p>
        </p:txBody>
      </p:sp>
      <p:sp>
        <p:nvSpPr>
          <p:cNvPr id="16386" name="Rectangle 2"/>
          <p:cNvSpPr>
            <a:spLocks noGrp="1" noChangeArrowheads="1"/>
          </p:cNvSpPr>
          <p:nvPr>
            <p:ph type="subTitle" idx="1"/>
          </p:nvPr>
        </p:nvSpPr>
        <p:spPr>
          <a:xfrm>
            <a:off x="450850" y="1524000"/>
            <a:ext cx="9558338" cy="5062538"/>
          </a:xfrm>
        </p:spPr>
        <p:txBody>
          <a:bodyPr lIns="0" tIns="0" rIns="0" bIns="0"/>
          <a:lstStyle/>
          <a:p>
            <a:pPr lvl="1" indent="-342900" algn="l">
              <a:lnSpc>
                <a:spcPct val="95000"/>
              </a:lnSpc>
              <a:spcBef>
                <a:spcPct val="0"/>
              </a:spcBef>
              <a:buClr>
                <a:srgbClr val="000000"/>
              </a:buClr>
              <a:buFontTx/>
              <a:buChar char="•"/>
            </a:pPr>
            <a:r>
              <a:rPr lang="en-US" sz="2400">
                <a:solidFill>
                  <a:srgbClr val="000000"/>
                </a:solidFill>
                <a:latin typeface="Arial" pitchFamily="34" charset="0"/>
              </a:rPr>
              <a:t>Peter Nurse - TR-50</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Develop ubiquitous protocol for communicating with smart devices used in multiple verticals/industries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Architecture document to be completed in October 2011</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Harish Viswanathan - ATIS</a:t>
            </a:r>
            <a:endParaRPr lang="en-US"/>
          </a:p>
          <a:p>
            <a:pPr marL="857250" lvl="2" indent="-285750" algn="l">
              <a:lnSpc>
                <a:spcPct val="95000"/>
              </a:lnSpc>
              <a:spcBef>
                <a:spcPct val="0"/>
              </a:spcBef>
              <a:buClr>
                <a:srgbClr val="000000"/>
              </a:buClr>
              <a:buSzPct val="80000"/>
              <a:buFont typeface="Courier New" pitchFamily="49" charset="0"/>
              <a:buChar char="o"/>
            </a:pPr>
            <a:r>
              <a:rPr lang="en-US">
                <a:solidFill>
                  <a:srgbClr val="000000"/>
                </a:solidFill>
                <a:latin typeface="Arial" pitchFamily="34" charset="0"/>
              </a:rPr>
              <a:t>Focus Group identified Gaps</a:t>
            </a:r>
            <a:endParaRPr lang="en-US"/>
          </a:p>
          <a:p>
            <a:pPr marL="1257300" lvl="3" indent="-228600" algn="l">
              <a:lnSpc>
                <a:spcPct val="95000"/>
              </a:lnSpc>
              <a:spcBef>
                <a:spcPct val="0"/>
              </a:spcBef>
              <a:buClr>
                <a:srgbClr val="000000"/>
              </a:buClr>
              <a:buFont typeface="Wingdings" pitchFamily="2" charset="2"/>
              <a:buChar char="§"/>
            </a:pPr>
            <a:r>
              <a:rPr lang="en-US" sz="2400">
                <a:solidFill>
                  <a:srgbClr val="000000"/>
                </a:solidFill>
                <a:latin typeface="Arial" pitchFamily="34" charset="0"/>
              </a:rPr>
              <a:t>Provisioning Activation Control</a:t>
            </a:r>
            <a:endParaRPr lang="en-US"/>
          </a:p>
          <a:p>
            <a:pPr marL="1257300" lvl="3" indent="-228600" algn="l">
              <a:lnSpc>
                <a:spcPct val="95000"/>
              </a:lnSpc>
              <a:spcBef>
                <a:spcPct val="0"/>
              </a:spcBef>
              <a:buClr>
                <a:srgbClr val="000000"/>
              </a:buClr>
              <a:buFont typeface="Wingdings" pitchFamily="2" charset="2"/>
              <a:buChar char="§"/>
            </a:pPr>
            <a:r>
              <a:rPr lang="en-US" sz="2400">
                <a:solidFill>
                  <a:srgbClr val="000000"/>
                </a:solidFill>
                <a:latin typeface="Arial" pitchFamily="34" charset="0"/>
              </a:rPr>
              <a:t>Billing Aggregation</a:t>
            </a:r>
            <a:endParaRPr lang="en-US"/>
          </a:p>
          <a:p>
            <a:pPr marL="1257300" lvl="3" indent="-228600" algn="l">
              <a:lnSpc>
                <a:spcPct val="95000"/>
              </a:lnSpc>
              <a:spcBef>
                <a:spcPct val="0"/>
              </a:spcBef>
              <a:buClr>
                <a:srgbClr val="000000"/>
              </a:buClr>
              <a:buFont typeface="Wingdings" pitchFamily="2" charset="2"/>
              <a:buChar char="§"/>
            </a:pPr>
            <a:r>
              <a:rPr lang="en-US" sz="2400">
                <a:solidFill>
                  <a:srgbClr val="000000"/>
                </a:solidFill>
                <a:latin typeface="Arial" pitchFamily="34" charset="0"/>
              </a:rPr>
              <a:t>Remote Configuration for carrier portability</a:t>
            </a:r>
            <a:endParaRPr lang="en-US"/>
          </a:p>
          <a:p>
            <a:pPr marL="1257300" lvl="3" indent="-228600" algn="l">
              <a:lnSpc>
                <a:spcPct val="95000"/>
              </a:lnSpc>
              <a:spcBef>
                <a:spcPct val="0"/>
              </a:spcBef>
              <a:buClr>
                <a:srgbClr val="000000"/>
              </a:buClr>
              <a:buFont typeface="Wingdings" pitchFamily="2" charset="2"/>
              <a:buChar char="§"/>
            </a:pPr>
            <a:r>
              <a:rPr lang="en-US" sz="2400">
                <a:solidFill>
                  <a:srgbClr val="000000"/>
                </a:solidFill>
                <a:latin typeface="Arial" pitchFamily="34" charset="0"/>
              </a:rPr>
              <a:t>Service Delivery Platform</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7409"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(8)</a:t>
            </a:r>
          </a:p>
        </p:txBody>
      </p:sp>
      <p:sp>
        <p:nvSpPr>
          <p:cNvPr id="17410" name="Rectangle 2"/>
          <p:cNvSpPr>
            <a:spLocks noGrp="1" noChangeArrowheads="1"/>
          </p:cNvSpPr>
          <p:nvPr>
            <p:ph type="subTitle" idx="1"/>
          </p:nvPr>
        </p:nvSpPr>
        <p:spPr>
          <a:xfrm>
            <a:off x="450850" y="1524000"/>
            <a:ext cx="9558338" cy="5062538"/>
          </a:xfrm>
        </p:spPr>
        <p:txBody>
          <a:bodyPr lIns="0" tIns="0" rIns="0" bIns="0"/>
          <a:lstStyle/>
          <a:p>
            <a:pPr lvl="1" indent="-342900" algn="l">
              <a:lnSpc>
                <a:spcPct val="95000"/>
              </a:lnSpc>
              <a:spcBef>
                <a:spcPct val="0"/>
              </a:spcBef>
              <a:buClr>
                <a:srgbClr val="0C343D"/>
              </a:buClr>
              <a:buFontTx/>
              <a:buChar char="•"/>
            </a:pPr>
            <a:r>
              <a:rPr lang="en-US" sz="2300">
                <a:solidFill>
                  <a:srgbClr val="0C343D"/>
                </a:solidFill>
                <a:latin typeface="Arial" pitchFamily="34" charset="0"/>
              </a:rPr>
              <a:t>David Su - NIST</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Interoperability is the key among products of the same standards, products of different standards.</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Smart Grid applications are mostly machine to machine communications</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Multilateral cooperation to advance the development and deployment of smart grid technologies and systems globally</a:t>
            </a:r>
            <a:endParaRPr lang="en-US"/>
          </a:p>
          <a:p>
            <a:pPr lvl="1" indent="-342900" algn="l">
              <a:lnSpc>
                <a:spcPct val="95000"/>
              </a:lnSpc>
              <a:spcBef>
                <a:spcPct val="0"/>
              </a:spcBef>
              <a:buClr>
                <a:srgbClr val="0C343D"/>
              </a:buClr>
              <a:buFontTx/>
              <a:buChar char="•"/>
            </a:pPr>
            <a:r>
              <a:rPr lang="en-US" sz="2300">
                <a:solidFill>
                  <a:srgbClr val="0C343D"/>
                </a:solidFill>
                <a:latin typeface="Arial" pitchFamily="34" charset="0"/>
              </a:rPr>
              <a:t>Gary Jones - OMA</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Well established in Device Management and well positioned to extend its work to M2M communications</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Converged Personal Network Service</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Lightweight protocols for device management for M2M</a:t>
            </a:r>
            <a:endParaRPr lang="en-US"/>
          </a:p>
          <a:p>
            <a:pPr marL="857250" lvl="2" indent="-285750" algn="l">
              <a:lnSpc>
                <a:spcPct val="95000"/>
              </a:lnSpc>
              <a:spcBef>
                <a:spcPct val="0"/>
              </a:spcBef>
              <a:buClr>
                <a:srgbClr val="0C343D"/>
              </a:buClr>
              <a:buSzPct val="80000"/>
              <a:buFont typeface="Courier New" pitchFamily="49" charset="0"/>
              <a:buChar char="o"/>
            </a:pPr>
            <a:r>
              <a:rPr lang="en-US" sz="2300">
                <a:solidFill>
                  <a:srgbClr val="0C343D"/>
                </a:solidFill>
                <a:latin typeface="Arial" pitchFamily="34" charset="0"/>
              </a:rPr>
              <a:t>Suggested to establish liaison between TR-50 and OMA</a:t>
            </a:r>
          </a:p>
        </p:txBody>
      </p:sp>
      <p:sp>
        <p:nvSpPr>
          <p:cNvPr id="4" name="Slide Number Placeholder 3"/>
          <p:cNvSpPr>
            <a:spLocks noGrp="1"/>
          </p:cNvSpPr>
          <p:nvPr>
            <p:ph type="sldNum" sz="quarter" idx="12"/>
          </p:nvPr>
        </p:nvSpPr>
        <p:spPr/>
        <p:txBody>
          <a:bodyPr/>
          <a:lstStyle/>
          <a:p>
            <a:fld id="{A2651048-1371-4BDE-BD9A-B111657C736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552450" y="355600"/>
            <a:ext cx="9055100" cy="1168400"/>
          </a:xfrm>
          <a:solidFill>
            <a:schemeClr val="bg1"/>
          </a:solidFill>
          <a:ln>
            <a:noFill/>
          </a:ln>
        </p:spPr>
        <p:txBody>
          <a:bodyPr lIns="0" tIns="0" rIns="0" bIns="0"/>
          <a:lstStyle/>
          <a:p>
            <a:pPr>
              <a:lnSpc>
                <a:spcPct val="95000"/>
              </a:lnSpc>
            </a:pPr>
            <a:r>
              <a:rPr lang="en-US" b="1" dirty="0" smtClean="0">
                <a:solidFill>
                  <a:srgbClr val="C68803"/>
                </a:solidFill>
                <a:latin typeface="Arial" pitchFamily="34" charset="0"/>
              </a:rPr>
              <a:t>GSC MSTF 2010 Resolution (GSC15-Res30)</a:t>
            </a:r>
            <a:endParaRPr lang="en-US" b="1" dirty="0">
              <a:solidFill>
                <a:srgbClr val="C68803"/>
              </a:solidFill>
              <a:latin typeface="Arial" pitchFamily="34" charset="0"/>
            </a:endParaRPr>
          </a:p>
        </p:txBody>
      </p:sp>
      <p:sp>
        <p:nvSpPr>
          <p:cNvPr id="3074" name="Rectangle 2"/>
          <p:cNvSpPr>
            <a:spLocks noGrp="1" noChangeArrowheads="1"/>
          </p:cNvSpPr>
          <p:nvPr>
            <p:ph type="subTitle" idx="1"/>
          </p:nvPr>
        </p:nvSpPr>
        <p:spPr>
          <a:xfrm>
            <a:off x="1117600" y="1781175"/>
            <a:ext cx="8502650" cy="4927600"/>
          </a:xfrm>
        </p:spPr>
        <p:txBody>
          <a:bodyPr lIns="0" tIns="0" rIns="0" bIns="0"/>
          <a:lstStyle/>
          <a:p>
            <a:pPr marL="457200" indent="-457200" algn="l">
              <a:buFont typeface="+mj-lt"/>
              <a:buAutoNum type="arabicParenR"/>
            </a:pPr>
            <a:r>
              <a:rPr lang="en-GB" sz="2400" dirty="0" smtClean="0">
                <a:solidFill>
                  <a:srgbClr val="0C343D"/>
                </a:solidFill>
                <a:latin typeface="Arial" pitchFamily="34" charset="0"/>
                <a:cs typeface="Arial" pitchFamily="34" charset="0"/>
              </a:rPr>
              <a:t>To establish a GSC M2M Standardization Task Force (MSTF) to facilitate global coordination and harmonization</a:t>
            </a:r>
            <a:endParaRPr lang="en-US" sz="2400" dirty="0" smtClean="0">
              <a:solidFill>
                <a:srgbClr val="0C343D"/>
              </a:solidFill>
              <a:latin typeface="Arial" pitchFamily="34" charset="0"/>
              <a:cs typeface="Arial" pitchFamily="34" charset="0"/>
            </a:endParaRPr>
          </a:p>
          <a:p>
            <a:pPr marL="457200" indent="-457200" algn="l">
              <a:buFont typeface="+mj-lt"/>
              <a:buAutoNum type="arabicParenR"/>
            </a:pPr>
            <a:r>
              <a:rPr lang="en-GB" sz="2400" dirty="0" smtClean="0">
                <a:solidFill>
                  <a:srgbClr val="0C343D"/>
                </a:solidFill>
                <a:latin typeface="Arial" pitchFamily="34" charset="0"/>
                <a:cs typeface="Arial" pitchFamily="34" charset="0"/>
              </a:rPr>
              <a:t>To openly share relevant M2M material through liaisons, meeting invitations, etc.</a:t>
            </a:r>
          </a:p>
          <a:p>
            <a:pPr marL="457200" indent="-457200" algn="l">
              <a:buFont typeface="+mj-lt"/>
              <a:buAutoNum type="arabicParenR"/>
            </a:pPr>
            <a:r>
              <a:rPr lang="en-GB" sz="2400" dirty="0" smtClean="0">
                <a:solidFill>
                  <a:srgbClr val="0C343D"/>
                </a:solidFill>
                <a:latin typeface="Arial" pitchFamily="34" charset="0"/>
                <a:cs typeface="Arial" pitchFamily="34" charset="0"/>
              </a:rPr>
              <a:t>To outline the worldwide M2M activity map and make recommendations on current and future activities</a:t>
            </a:r>
            <a:endParaRPr lang="en-US" sz="2400" dirty="0" smtClean="0">
              <a:solidFill>
                <a:srgbClr val="0C343D"/>
              </a:solidFill>
              <a:latin typeface="Arial" pitchFamily="34" charset="0"/>
              <a:cs typeface="Arial" pitchFamily="34" charset="0"/>
            </a:endParaRPr>
          </a:p>
          <a:p>
            <a:pPr marL="457200" indent="-457200" algn="l">
              <a:buFont typeface="+mj-lt"/>
              <a:buAutoNum type="arabicParenR"/>
            </a:pPr>
            <a:r>
              <a:rPr lang="en-GB" sz="2400" dirty="0" smtClean="0">
                <a:solidFill>
                  <a:srgbClr val="0C343D"/>
                </a:solidFill>
                <a:latin typeface="Arial" pitchFamily="34" charset="0"/>
                <a:cs typeface="Arial" pitchFamily="34" charset="0"/>
              </a:rPr>
              <a:t>To encourage broad participation in the MSTF by GSC members and beyond</a:t>
            </a:r>
          </a:p>
          <a:p>
            <a:pPr marL="457200" indent="-457200" algn="l">
              <a:buFont typeface="+mj-lt"/>
              <a:buAutoNum type="arabicParenR"/>
            </a:pPr>
            <a:r>
              <a:rPr lang="en-GB" sz="2400" dirty="0" smtClean="0">
                <a:solidFill>
                  <a:srgbClr val="0C343D"/>
                </a:solidFill>
                <a:latin typeface="Arial" pitchFamily="34" charset="0"/>
                <a:cs typeface="Arial" pitchFamily="34" charset="0"/>
              </a:rPr>
              <a:t>MSTF to report to GSC -16 on its activities and recommendations. </a:t>
            </a:r>
          </a:p>
          <a:p>
            <a:pPr marL="457200" indent="-457200" algn="l">
              <a:buFont typeface="+mj-lt"/>
              <a:buAutoNum type="arabicParenR"/>
            </a:pPr>
            <a:r>
              <a:rPr lang="en-US" sz="2400" dirty="0" smtClean="0">
                <a:solidFill>
                  <a:srgbClr val="0C343D"/>
                </a:solidFill>
                <a:latin typeface="Arial" pitchFamily="34" charset="0"/>
                <a:cs typeface="Arial" pitchFamily="34" charset="0"/>
              </a:rPr>
              <a:t>That Jeff Smith (</a:t>
            </a:r>
            <a:r>
              <a:rPr lang="en-US" sz="2400" b="1" u="sng" dirty="0" smtClean="0">
                <a:latin typeface="Arial" pitchFamily="34" charset="0"/>
                <a:cs typeface="Arial" pitchFamily="34" charset="0"/>
              </a:rPr>
              <a:t>jsmith@numerex.com</a:t>
            </a:r>
            <a:r>
              <a:rPr lang="en-US" sz="2400" b="1" dirty="0" smtClean="0">
                <a:latin typeface="Arial" pitchFamily="34" charset="0"/>
                <a:cs typeface="Arial" pitchFamily="34" charset="0"/>
              </a:rPr>
              <a:t>) </a:t>
            </a:r>
            <a:r>
              <a:rPr lang="en-US" sz="2400" dirty="0" smtClean="0">
                <a:solidFill>
                  <a:srgbClr val="0C343D"/>
                </a:solidFill>
                <a:latin typeface="Arial" pitchFamily="34" charset="0"/>
                <a:cs typeface="Arial" pitchFamily="34" charset="0"/>
              </a:rPr>
              <a:t>will be the </a:t>
            </a:r>
            <a:r>
              <a:rPr lang="en-US" sz="2400" dirty="0" err="1" smtClean="0">
                <a:solidFill>
                  <a:srgbClr val="0C343D"/>
                </a:solidFill>
                <a:latin typeface="Arial" pitchFamily="34" charset="0"/>
                <a:cs typeface="Arial" pitchFamily="34" charset="0"/>
              </a:rPr>
              <a:t>convenor</a:t>
            </a:r>
            <a:r>
              <a:rPr lang="en-US" sz="2400" dirty="0" smtClean="0">
                <a:solidFill>
                  <a:srgbClr val="0C343D"/>
                </a:solidFill>
                <a:latin typeface="Arial" pitchFamily="34" charset="0"/>
                <a:cs typeface="Arial" pitchFamily="34" charset="0"/>
              </a:rPr>
              <a:t> of MSTF</a:t>
            </a:r>
            <a:r>
              <a:rPr lang="en-GB" sz="2400" dirty="0" smtClean="0">
                <a:solidFill>
                  <a:srgbClr val="0C343D"/>
                </a:solidFill>
                <a:latin typeface="Arial" pitchFamily="34" charset="0"/>
                <a:cs typeface="Arial" pitchFamily="34" charset="0"/>
              </a:rPr>
              <a:t> until GSC-16</a:t>
            </a:r>
            <a:endParaRPr lang="en-US" sz="2400" dirty="0" smtClean="0">
              <a:solidFill>
                <a:srgbClr val="0C343D"/>
              </a:solidFill>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endParaRPr lang="en-US" dirty="0" smtClean="0">
              <a:solidFill>
                <a:srgbClr val="0C343D"/>
              </a:solidFill>
              <a:latin typeface="Arial" pitchFamily="34" charset="0"/>
              <a:cs typeface="Arial" pitchFamily="34" charset="0"/>
            </a:endParaRPr>
          </a:p>
          <a:p>
            <a:r>
              <a:rPr lang="en-GB" sz="800" dirty="0" smtClean="0"/>
              <a:t>     </a:t>
            </a:r>
            <a:endParaRPr lang="en-US" dirty="0">
              <a:solidFill>
                <a:srgbClr val="0C343D"/>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8433"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(9)</a:t>
            </a:r>
          </a:p>
        </p:txBody>
      </p:sp>
      <p:sp>
        <p:nvSpPr>
          <p:cNvPr id="18434" name="Rectangle 2"/>
          <p:cNvSpPr>
            <a:spLocks noGrp="1" noChangeArrowheads="1"/>
          </p:cNvSpPr>
          <p:nvPr>
            <p:ph type="subTitle" idx="1"/>
          </p:nvPr>
        </p:nvSpPr>
        <p:spPr>
          <a:xfrm>
            <a:off x="450850" y="1524000"/>
            <a:ext cx="9274175" cy="5100638"/>
          </a:xfrm>
        </p:spPr>
        <p:txBody>
          <a:bodyPr lIns="0" tIns="0" rIns="0" bIns="0"/>
          <a:lstStyle/>
          <a:p>
            <a:pPr algn="l">
              <a:lnSpc>
                <a:spcPct val="95000"/>
              </a:lnSpc>
              <a:spcBef>
                <a:spcPct val="0"/>
              </a:spcBef>
            </a:pPr>
            <a:r>
              <a:rPr lang="en-US" sz="2400">
                <a:solidFill>
                  <a:srgbClr val="0C343D"/>
                </a:solidFill>
                <a:latin typeface="Arial" pitchFamily="34" charset="0"/>
              </a:rPr>
              <a:t>Joachim Koss – ETSI Board Member</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Coordinate ETSI’s activities on M2M with other organizations</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Build interoperable standards for Service Capabilities interfaces</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Finalize M2M release in September 2012</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Security is one of the focus topics</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Regulations pushing for standards based solutions for Smart meter,/Grid, IoT</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Future of Internet of Things is built on M2M Communications</a:t>
            </a:r>
            <a:endParaRPr lang="en-US"/>
          </a:p>
          <a:p>
            <a:pPr lvl="1" indent="-342900" algn="l">
              <a:lnSpc>
                <a:spcPct val="95000"/>
              </a:lnSpc>
              <a:spcBef>
                <a:spcPct val="0"/>
              </a:spcBef>
              <a:buClr>
                <a:srgbClr val="000000"/>
              </a:buClr>
              <a:buFontTx/>
              <a:buChar char="•"/>
            </a:pPr>
            <a:r>
              <a:rPr lang="en-US" sz="2400">
                <a:solidFill>
                  <a:srgbClr val="000000"/>
                </a:solidFill>
                <a:latin typeface="Arial" pitchFamily="34" charset="0"/>
              </a:rPr>
              <a:t>ETSI GA agreed in principle to consolidation of M2M work on international level with partners, collaboration with other standards bodies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9457"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(10)</a:t>
            </a:r>
          </a:p>
        </p:txBody>
      </p:sp>
      <p:sp>
        <p:nvSpPr>
          <p:cNvPr id="19458" name="Rectangle 2"/>
          <p:cNvSpPr>
            <a:spLocks noGrp="1" noChangeArrowheads="1"/>
          </p:cNvSpPr>
          <p:nvPr>
            <p:ph type="subTitle" idx="1"/>
          </p:nvPr>
        </p:nvSpPr>
        <p:spPr>
          <a:xfrm>
            <a:off x="450850" y="1524000"/>
            <a:ext cx="9274175" cy="5100638"/>
          </a:xfrm>
        </p:spPr>
        <p:txBody>
          <a:bodyPr lIns="0" tIns="0" rIns="0" bIns="0"/>
          <a:lstStyle/>
          <a:p>
            <a:pPr lvl="1" indent="-342900" algn="l">
              <a:lnSpc>
                <a:spcPct val="95000"/>
              </a:lnSpc>
              <a:spcBef>
                <a:spcPct val="0"/>
              </a:spcBef>
              <a:buClr>
                <a:srgbClr val="0C343D"/>
              </a:buClr>
              <a:buFontTx/>
              <a:buChar char="•"/>
            </a:pPr>
            <a:r>
              <a:rPr lang="en-US" sz="2000">
                <a:solidFill>
                  <a:srgbClr val="0C343D"/>
                </a:solidFill>
                <a:latin typeface="Arial" pitchFamily="34" charset="0"/>
              </a:rPr>
              <a:t>Asok Chatterjee – Member GB of GISFI</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Creating standards addressing the specificity of the Indian Market</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Promoting Indian initiatives to develop into global standards</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Working Groups for Green ICT, Internet of Things, Special Interest Group (Security, QoS), etc.</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M2M Study Focus are Connectivity Related, Application Related, Device Related</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Security, privacy , and QoS are parts of all activities</a:t>
            </a:r>
            <a:endParaRPr lang="en-US"/>
          </a:p>
          <a:p>
            <a:pPr lvl="1" indent="-342900" algn="l">
              <a:lnSpc>
                <a:spcPct val="95000"/>
              </a:lnSpc>
              <a:spcBef>
                <a:spcPct val="0"/>
              </a:spcBef>
              <a:buClr>
                <a:srgbClr val="0C343D"/>
              </a:buClr>
              <a:buFontTx/>
              <a:buChar char="•"/>
            </a:pPr>
            <a:r>
              <a:rPr lang="en-US" sz="2000">
                <a:solidFill>
                  <a:srgbClr val="0C343D"/>
                </a:solidFill>
                <a:latin typeface="Arial" pitchFamily="34" charset="0"/>
              </a:rPr>
              <a:t>Mitch Tseng – CCSA</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Chinese government has designated great importance to development of IOT</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MIIT is drafting plan for convergence of IOT with Internet and Mobile Internet</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WGs focused on requirements, network issues, sensory networks, and international standards cooperation</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5 sets of standards/reports published in 2010</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481"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Highlights (11)</a:t>
            </a:r>
          </a:p>
        </p:txBody>
      </p:sp>
      <p:sp>
        <p:nvSpPr>
          <p:cNvPr id="20482" name="Rectangle 2"/>
          <p:cNvSpPr>
            <a:spLocks noGrp="1" noChangeArrowheads="1"/>
          </p:cNvSpPr>
          <p:nvPr>
            <p:ph type="subTitle" idx="1"/>
          </p:nvPr>
        </p:nvSpPr>
        <p:spPr>
          <a:xfrm>
            <a:off x="450850" y="1524000"/>
            <a:ext cx="9274175" cy="5100638"/>
          </a:xfrm>
        </p:spPr>
        <p:txBody>
          <a:bodyPr lIns="0" tIns="0" rIns="0" bIns="0"/>
          <a:lstStyle/>
          <a:p>
            <a:pPr lvl="1" indent="-342900" algn="l">
              <a:lnSpc>
                <a:spcPct val="95000"/>
              </a:lnSpc>
              <a:spcBef>
                <a:spcPct val="0"/>
              </a:spcBef>
              <a:buClr>
                <a:srgbClr val="0C343D"/>
              </a:buClr>
              <a:buFontTx/>
              <a:buChar char="•"/>
            </a:pPr>
            <a:r>
              <a:rPr lang="en-US" sz="2500">
                <a:solidFill>
                  <a:srgbClr val="0C343D"/>
                </a:solidFill>
                <a:latin typeface="Arial" pitchFamily="34" charset="0"/>
              </a:rPr>
              <a:t>Cheryl Blum -3GPP2 Steering Committee Chair</a:t>
            </a:r>
            <a:endParaRPr lang="en-US"/>
          </a:p>
          <a:p>
            <a:pPr marL="857250" lvl="2" indent="-285750" algn="l">
              <a:lnSpc>
                <a:spcPct val="95000"/>
              </a:lnSpc>
              <a:spcBef>
                <a:spcPct val="0"/>
              </a:spcBef>
              <a:buClr>
                <a:srgbClr val="0C343D"/>
              </a:buClr>
              <a:buSzPct val="80000"/>
              <a:buFont typeface="Courier New" pitchFamily="49" charset="0"/>
              <a:buChar char="o"/>
            </a:pPr>
            <a:r>
              <a:rPr lang="en-US" sz="2500">
                <a:solidFill>
                  <a:srgbClr val="0C343D"/>
                </a:solidFill>
                <a:latin typeface="Arial" pitchFamily="34" charset="0"/>
              </a:rPr>
              <a:t>Presentation not presented</a:t>
            </a:r>
            <a:endParaRPr lang="en-US"/>
          </a:p>
          <a:p>
            <a:pPr marL="857250" lvl="2" indent="-285750" algn="l">
              <a:lnSpc>
                <a:spcPct val="95000"/>
              </a:lnSpc>
              <a:spcBef>
                <a:spcPct val="0"/>
              </a:spcBef>
              <a:buClr>
                <a:srgbClr val="0C343D"/>
              </a:buClr>
              <a:buSzPct val="80000"/>
              <a:buFont typeface="Courier New" pitchFamily="49" charset="0"/>
              <a:buChar char="o"/>
            </a:pPr>
            <a:r>
              <a:rPr lang="en-US" sz="2500">
                <a:solidFill>
                  <a:srgbClr val="0C343D"/>
                </a:solidFill>
                <a:latin typeface="Arial" pitchFamily="34" charset="0"/>
              </a:rPr>
              <a:t>Preliminary M2M Study completed in December 2010</a:t>
            </a:r>
            <a:endParaRPr lang="en-US"/>
          </a:p>
          <a:p>
            <a:pPr marL="857250" lvl="2" indent="-285750" algn="l">
              <a:lnSpc>
                <a:spcPct val="95000"/>
              </a:lnSpc>
              <a:spcBef>
                <a:spcPct val="0"/>
              </a:spcBef>
              <a:buClr>
                <a:srgbClr val="0C343D"/>
              </a:buClr>
              <a:buSzPct val="80000"/>
              <a:buFont typeface="Courier New" pitchFamily="49" charset="0"/>
              <a:buChar char="o"/>
            </a:pPr>
            <a:r>
              <a:rPr lang="en-US" sz="2500">
                <a:solidFill>
                  <a:srgbClr val="0C343D"/>
                </a:solidFill>
                <a:latin typeface="Arial" pitchFamily="34" charset="0"/>
              </a:rPr>
              <a:t>Work underway in technical specification groups to address Communication System Requirements and Architectural issues for cdma2000 networks</a:t>
            </a:r>
            <a:endParaRPr lang="en-US"/>
          </a:p>
          <a:p>
            <a:pPr marL="857250" lvl="2" indent="-285750" algn="l">
              <a:lnSpc>
                <a:spcPct val="95000"/>
              </a:lnSpc>
              <a:spcBef>
                <a:spcPct val="0"/>
              </a:spcBef>
              <a:buClr>
                <a:srgbClr val="0C343D"/>
              </a:buClr>
              <a:buSzPct val="80000"/>
              <a:buFont typeface="Courier New" pitchFamily="49" charset="0"/>
              <a:buChar char="o"/>
            </a:pPr>
            <a:r>
              <a:rPr lang="en-US" sz="2500">
                <a:solidFill>
                  <a:srgbClr val="0C343D"/>
                </a:solidFill>
                <a:latin typeface="Arial" pitchFamily="34" charset="0"/>
              </a:rPr>
              <a:t>Studying M2M numbering identifiers, numbering resources and addressing schemes. M2M devices will likely use existing identifiers with adjustments as necessary.</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1505"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a:solidFill>
                  <a:srgbClr val="C68803"/>
                </a:solidFill>
                <a:latin typeface="Arial" pitchFamily="34" charset="0"/>
              </a:rPr>
              <a:t>MSTF Dallas Conclusions</a:t>
            </a:r>
          </a:p>
        </p:txBody>
      </p:sp>
      <p:sp>
        <p:nvSpPr>
          <p:cNvPr id="21506" name="Rectangle 2"/>
          <p:cNvSpPr>
            <a:spLocks noGrp="1" noChangeArrowheads="1"/>
          </p:cNvSpPr>
          <p:nvPr>
            <p:ph type="subTitle" idx="1"/>
          </p:nvPr>
        </p:nvSpPr>
        <p:spPr>
          <a:xfrm>
            <a:off x="450850" y="1524000"/>
            <a:ext cx="9274175" cy="5159375"/>
          </a:xfrm>
        </p:spPr>
        <p:txBody>
          <a:bodyPr lIns="0" tIns="0" rIns="0" bIns="0"/>
          <a:lstStyle/>
          <a:p>
            <a:pPr lvl="1" indent="-342900" algn="l">
              <a:lnSpc>
                <a:spcPct val="95000"/>
              </a:lnSpc>
              <a:spcBef>
                <a:spcPct val="0"/>
              </a:spcBef>
              <a:buClr>
                <a:srgbClr val="0C343D"/>
              </a:buClr>
              <a:buFontTx/>
              <a:buChar char="•"/>
            </a:pPr>
            <a:r>
              <a:rPr lang="en-US" sz="2000">
                <a:solidFill>
                  <a:srgbClr val="0C343D"/>
                </a:solidFill>
                <a:latin typeface="Arial" pitchFamily="34" charset="0"/>
              </a:rPr>
              <a:t>Extensive work in M2M being undertaken in many SDOs and other forums</a:t>
            </a:r>
            <a:endParaRPr lang="en-US"/>
          </a:p>
          <a:p>
            <a:pPr lvl="1" indent="-342900" algn="l">
              <a:lnSpc>
                <a:spcPct val="95000"/>
              </a:lnSpc>
              <a:spcBef>
                <a:spcPct val="0"/>
              </a:spcBef>
              <a:buClr>
                <a:srgbClr val="0C343D"/>
              </a:buClr>
              <a:buFontTx/>
              <a:buChar char="•"/>
            </a:pPr>
            <a:r>
              <a:rPr lang="en-US" sz="2000">
                <a:solidFill>
                  <a:srgbClr val="0C343D"/>
                </a:solidFill>
                <a:latin typeface="Arial" pitchFamily="34" charset="0"/>
              </a:rPr>
              <a:t>Scope of work very similar among many organizations – to develop specifications to address M2M from a horizontal perspective and to support the various vertical applications</a:t>
            </a:r>
            <a:endParaRPr lang="en-US"/>
          </a:p>
          <a:p>
            <a:pPr lvl="1" indent="-342900" algn="l">
              <a:lnSpc>
                <a:spcPct val="95000"/>
              </a:lnSpc>
              <a:spcBef>
                <a:spcPct val="0"/>
              </a:spcBef>
              <a:buClr>
                <a:srgbClr val="0C343D"/>
              </a:buClr>
              <a:buFontTx/>
              <a:buChar char="•"/>
            </a:pPr>
            <a:r>
              <a:rPr lang="en-US" sz="2000">
                <a:solidFill>
                  <a:srgbClr val="0C343D"/>
                </a:solidFill>
                <a:latin typeface="Arial" pitchFamily="34" charset="0"/>
              </a:rPr>
              <a:t>Need strong relationship and cooperative liaisons among organizations to reduce duplication and avoid fragmentation of standards</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Focus of MSTF is to facilitate cooperation and information exchange among traditional SDOs and beyond</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TIA to recommend to GSC HoDs to invite organizations such as, but not limited to, OCARI, Wavenis, WirelessHart as observers to GSC-16, if they agree.</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As a start of the activity map (per GSC M2M resolution) use TIA GSC MSTF ftp site</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Future discussion of next MSTF face to face meeting to be reviewed among current participants</a:t>
            </a:r>
            <a:endParaRPr lang="en-US"/>
          </a:p>
          <a:p>
            <a:pPr marL="857250" lvl="2" indent="-285750" algn="l">
              <a:lnSpc>
                <a:spcPct val="95000"/>
              </a:lnSpc>
              <a:spcBef>
                <a:spcPct val="0"/>
              </a:spcBef>
              <a:buClr>
                <a:srgbClr val="0C343D"/>
              </a:buClr>
              <a:buSzPct val="80000"/>
              <a:buFont typeface="Courier New" pitchFamily="49" charset="0"/>
              <a:buChar char="o"/>
            </a:pPr>
            <a:r>
              <a:rPr lang="en-US" sz="2000">
                <a:solidFill>
                  <a:srgbClr val="0C343D"/>
                </a:solidFill>
                <a:latin typeface="Arial" pitchFamily="34" charset="0"/>
              </a:rPr>
              <a:t>“If you want to go quickly go alone, if you want to go far, go together”</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2529"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(1)</a:t>
            </a:r>
          </a:p>
        </p:txBody>
      </p:sp>
      <p:sp>
        <p:nvSpPr>
          <p:cNvPr id="22530" name="Rectangle 2"/>
          <p:cNvSpPr>
            <a:spLocks noGrp="1" noChangeArrowheads="1"/>
          </p:cNvSpPr>
          <p:nvPr>
            <p:ph type="subTitle" idx="1"/>
          </p:nvPr>
        </p:nvSpPr>
        <p:spPr>
          <a:xfrm>
            <a:off x="450850" y="1524000"/>
            <a:ext cx="9274175" cy="5100638"/>
          </a:xfrm>
        </p:spPr>
        <p:txBody>
          <a:bodyPr lIns="0" tIns="0" rIns="0" bIns="0"/>
          <a:lstStyle/>
          <a:p>
            <a:pPr lvl="1" indent="-342900" algn="l">
              <a:lnSpc>
                <a:spcPct val="95000"/>
              </a:lnSpc>
              <a:spcBef>
                <a:spcPct val="0"/>
              </a:spcBef>
              <a:buClr>
                <a:srgbClr val="0C343D"/>
              </a:buClr>
              <a:buFontTx/>
              <a:buChar char="•"/>
            </a:pPr>
            <a:r>
              <a:rPr lang="en-US" sz="1900" b="1" dirty="0">
                <a:solidFill>
                  <a:srgbClr val="0C343D"/>
                </a:solidFill>
                <a:latin typeface="Arial" pitchFamily="34" charset="0"/>
              </a:rPr>
              <a:t>Marco </a:t>
            </a:r>
            <a:r>
              <a:rPr lang="en-US" sz="1900" b="1" dirty="0" err="1">
                <a:solidFill>
                  <a:srgbClr val="0C343D"/>
                </a:solidFill>
                <a:latin typeface="Arial" pitchFamily="34" charset="0"/>
              </a:rPr>
              <a:t>Carugi</a:t>
            </a:r>
            <a:r>
              <a:rPr lang="en-US" sz="1900" b="1" dirty="0">
                <a:solidFill>
                  <a:srgbClr val="0C343D"/>
                </a:solidFill>
                <a:latin typeface="Arial" pitchFamily="34" charset="0"/>
              </a:rPr>
              <a:t> - ITU-T</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One of the challenges that SDO’s are facing is in terms of standardizing terminology.  At the ITU, M2M is a subset of the “Internet of Things”</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ITU-T has three goals:</a:t>
            </a:r>
            <a:endParaRPr lang="en-US" dirty="0"/>
          </a:p>
          <a:p>
            <a:pPr marL="1714500" lvl="4"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develop interoperable, non-discriminatory international standardization recommendations</a:t>
            </a:r>
            <a:endParaRPr lang="en-US" dirty="0"/>
          </a:p>
          <a:p>
            <a:pPr marL="1714500" lvl="4"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bridge the standardization gap between developed and developing countries</a:t>
            </a:r>
            <a:endParaRPr lang="en-US" dirty="0"/>
          </a:p>
          <a:p>
            <a:pPr marL="1714500" lvl="4" indent="-228600" algn="l">
              <a:lnSpc>
                <a:spcPct val="95000"/>
              </a:lnSpc>
              <a:spcBef>
                <a:spcPct val="0"/>
              </a:spcBef>
              <a:buClr>
                <a:srgbClr val="0C343D"/>
              </a:buClr>
              <a:buFont typeface="Wingdings" pitchFamily="2" charset="2"/>
              <a:buChar char="§"/>
            </a:pPr>
            <a:r>
              <a:rPr lang="en-US" sz="1900" dirty="0">
                <a:solidFill>
                  <a:srgbClr val="0C343D"/>
                </a:solidFill>
                <a:latin typeface="Arial" pitchFamily="34" charset="0"/>
              </a:rPr>
              <a:t>facilitate international cooperation</a:t>
            </a:r>
            <a:endParaRPr lang="en-US" dirty="0"/>
          </a:p>
          <a:p>
            <a:pPr marL="857250" lvl="2" indent="-285750" algn="l">
              <a:lnSpc>
                <a:spcPct val="95000"/>
              </a:lnSpc>
              <a:spcBef>
                <a:spcPct val="0"/>
              </a:spcBef>
              <a:buClr>
                <a:srgbClr val="0C343D"/>
              </a:buClr>
              <a:buFontTx/>
              <a:buChar char="•"/>
            </a:pPr>
            <a:r>
              <a:rPr lang="en-US" sz="1900" dirty="0">
                <a:solidFill>
                  <a:srgbClr val="0C343D"/>
                </a:solidFill>
                <a:latin typeface="Arial" pitchFamily="34" charset="0"/>
              </a:rPr>
              <a:t>ITU-T is focusing on a number of vertical areas that impact M2M:</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Security of networks and transmissions</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Smart Grid</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err="1">
                <a:solidFill>
                  <a:srgbClr val="0C343D"/>
                </a:solidFill>
                <a:latin typeface="Arial" pitchFamily="34" charset="0"/>
              </a:rPr>
              <a:t>Inteligent</a:t>
            </a:r>
            <a:r>
              <a:rPr lang="en-US" sz="1900" dirty="0">
                <a:solidFill>
                  <a:srgbClr val="0C343D"/>
                </a:solidFill>
                <a:latin typeface="Arial" pitchFamily="34" charset="0"/>
              </a:rPr>
              <a:t> Transportation Systems</a:t>
            </a:r>
            <a:endParaRPr lang="en-US" dirty="0"/>
          </a:p>
          <a:p>
            <a:pPr marL="857250" lvl="2" indent="-285750" algn="l">
              <a:lnSpc>
                <a:spcPct val="95000"/>
              </a:lnSpc>
              <a:spcBef>
                <a:spcPct val="0"/>
              </a:spcBef>
              <a:buClr>
                <a:srgbClr val="0C343D"/>
              </a:buClr>
              <a:buFontTx/>
              <a:buChar char="•"/>
            </a:pPr>
            <a:r>
              <a:rPr lang="en-US" sz="1900" dirty="0">
                <a:solidFill>
                  <a:srgbClr val="0C343D"/>
                </a:solidFill>
                <a:latin typeface="Arial" pitchFamily="34" charset="0"/>
              </a:rPr>
              <a:t>ITU-T is running two parallel M2M Standardization Initiatives:</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The Internet of Things Joint Coordination Activity (JCA-</a:t>
            </a:r>
            <a:r>
              <a:rPr lang="en-US" sz="1900" dirty="0" err="1">
                <a:solidFill>
                  <a:srgbClr val="0C343D"/>
                </a:solidFill>
                <a:latin typeface="Arial" pitchFamily="34" charset="0"/>
              </a:rPr>
              <a:t>IoT</a:t>
            </a:r>
            <a:r>
              <a:rPr lang="en-US" sz="1900" dirty="0">
                <a:solidFill>
                  <a:srgbClr val="0C343D"/>
                </a:solidFill>
                <a:latin typeface="Arial" pitchFamily="34" charset="0"/>
              </a:rPr>
              <a:t>) - coordinates list of international standardization items in this field</a:t>
            </a:r>
            <a:endParaRPr lang="en-US" dirty="0"/>
          </a:p>
          <a:p>
            <a:pPr marL="1257300" lvl="3" indent="-22860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The Internet of Things Global Standards Initiative (November 21-25, 2011) - is currently creating a unified terminology for </a:t>
            </a:r>
            <a:r>
              <a:rPr lang="en-US" sz="1900" dirty="0" err="1">
                <a:solidFill>
                  <a:srgbClr val="0C343D"/>
                </a:solidFill>
                <a:latin typeface="Arial" pitchFamily="34" charset="0"/>
              </a:rPr>
              <a:t>IoT</a:t>
            </a:r>
            <a:r>
              <a:rPr lang="en-US" sz="1900" dirty="0">
                <a:solidFill>
                  <a:srgbClr val="0C343D"/>
                </a:solidFill>
                <a:latin typeface="Arial" pitchFamily="34" charset="0"/>
              </a:rPr>
              <a:t>, draft recommendations for standards, and future work plans for global efforts.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3553"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(2)</a:t>
            </a:r>
          </a:p>
        </p:txBody>
      </p:sp>
      <p:sp>
        <p:nvSpPr>
          <p:cNvPr id="23554" name="Rectangle 2"/>
          <p:cNvSpPr>
            <a:spLocks noGrp="1" noChangeArrowheads="1"/>
          </p:cNvSpPr>
          <p:nvPr>
            <p:ph type="subTitle" idx="1"/>
          </p:nvPr>
        </p:nvSpPr>
        <p:spPr>
          <a:xfrm>
            <a:off x="431800" y="1676400"/>
            <a:ext cx="9274175" cy="5100638"/>
          </a:xfrm>
        </p:spPr>
        <p:txBody>
          <a:bodyPr lIns="0" tIns="0" rIns="0" bIns="0"/>
          <a:lstStyle/>
          <a:p>
            <a:pPr lvl="1" indent="-342900" algn="l">
              <a:lnSpc>
                <a:spcPct val="95000"/>
              </a:lnSpc>
              <a:spcBef>
                <a:spcPct val="0"/>
              </a:spcBef>
              <a:buClr>
                <a:srgbClr val="134F5C"/>
              </a:buClr>
              <a:buFontTx/>
              <a:buChar char="•"/>
            </a:pPr>
            <a:r>
              <a:rPr lang="en-US" sz="2400" b="1" dirty="0">
                <a:solidFill>
                  <a:srgbClr val="134F5C"/>
                </a:solidFill>
                <a:latin typeface="Arial" pitchFamily="34" charset="0"/>
              </a:rPr>
              <a:t>Joachim Koss - ETSI</a:t>
            </a:r>
            <a:endParaRPr lang="en-US" dirty="0"/>
          </a:p>
          <a:p>
            <a:pPr marL="857250" lvl="2" indent="-285750" algn="l">
              <a:lnSpc>
                <a:spcPct val="95000"/>
              </a:lnSpc>
              <a:spcBef>
                <a:spcPct val="0"/>
              </a:spcBef>
              <a:buClr>
                <a:srgbClr val="134F5C"/>
              </a:buClr>
              <a:buSzPct val="80000"/>
              <a:buFont typeface="Courier New" pitchFamily="49" charset="0"/>
              <a:buChar char="o"/>
            </a:pPr>
            <a:r>
              <a:rPr lang="en-US" dirty="0">
                <a:solidFill>
                  <a:srgbClr val="134F5C"/>
                </a:solidFill>
                <a:latin typeface="Arial" pitchFamily="34" charset="0"/>
              </a:rPr>
              <a:t>ETSI intends to collect and specify M2M requirements from relevant stakeholders;</a:t>
            </a:r>
            <a:endParaRPr lang="en-US" dirty="0"/>
          </a:p>
          <a:p>
            <a:pPr marL="1257300" lvl="3" indent="-228600" algn="l">
              <a:lnSpc>
                <a:spcPct val="95000"/>
              </a:lnSpc>
              <a:spcBef>
                <a:spcPct val="0"/>
              </a:spcBef>
              <a:buClr>
                <a:srgbClr val="134F5C"/>
              </a:buClr>
              <a:buFont typeface="Wingdings" pitchFamily="2" charset="2"/>
              <a:buChar char="§"/>
            </a:pPr>
            <a:r>
              <a:rPr lang="en-US" sz="2400" dirty="0">
                <a:solidFill>
                  <a:srgbClr val="134F5C"/>
                </a:solidFill>
                <a:latin typeface="Arial" pitchFamily="34" charset="0"/>
              </a:rPr>
              <a:t>develop and maintain an end-to-end overall high level architecture for M2M</a:t>
            </a:r>
            <a:endParaRPr lang="en-US" dirty="0"/>
          </a:p>
          <a:p>
            <a:pPr marL="1257300" lvl="3" indent="-228600" algn="l">
              <a:lnSpc>
                <a:spcPct val="95000"/>
              </a:lnSpc>
              <a:spcBef>
                <a:spcPct val="0"/>
              </a:spcBef>
              <a:buClr>
                <a:srgbClr val="134F5C"/>
              </a:buClr>
              <a:buFont typeface="Wingdings" pitchFamily="2" charset="2"/>
              <a:buChar char="§"/>
            </a:pPr>
            <a:r>
              <a:rPr lang="en-US" sz="2400" dirty="0">
                <a:solidFill>
                  <a:srgbClr val="134F5C"/>
                </a:solidFill>
                <a:latin typeface="Arial" pitchFamily="34" charset="0"/>
              </a:rPr>
              <a:t>identify gaps where existing standards do not fulfill the requirements and provide specifications and standards to fill these gaps, where existing standards bodies or groups are unable to do so.</a:t>
            </a:r>
            <a:endParaRPr lang="en-US" dirty="0"/>
          </a:p>
          <a:p>
            <a:pPr marL="1257300" lvl="3" indent="-228600" algn="l">
              <a:lnSpc>
                <a:spcPct val="95000"/>
              </a:lnSpc>
              <a:spcBef>
                <a:spcPct val="0"/>
              </a:spcBef>
              <a:buClr>
                <a:srgbClr val="134F5C"/>
              </a:buClr>
              <a:buFont typeface="Wingdings" pitchFamily="2" charset="2"/>
              <a:buChar char="§"/>
            </a:pPr>
            <a:r>
              <a:rPr lang="en-US" sz="2400" dirty="0">
                <a:solidFill>
                  <a:srgbClr val="134F5C"/>
                </a:solidFill>
                <a:latin typeface="Arial" pitchFamily="34" charset="0"/>
              </a:rPr>
              <a:t>provide the ETSI main centre of expertise for M2M</a:t>
            </a:r>
            <a:endParaRPr lang="en-US" dirty="0"/>
          </a:p>
          <a:p>
            <a:pPr marL="1257300" lvl="3" indent="-228600" algn="l">
              <a:lnSpc>
                <a:spcPct val="95000"/>
              </a:lnSpc>
              <a:spcBef>
                <a:spcPct val="0"/>
              </a:spcBef>
              <a:buClr>
                <a:srgbClr val="134F5C"/>
              </a:buClr>
              <a:buFont typeface="Wingdings" pitchFamily="2" charset="2"/>
              <a:buChar char="§"/>
            </a:pPr>
            <a:r>
              <a:rPr lang="en-US" sz="2400" dirty="0">
                <a:solidFill>
                  <a:srgbClr val="134F5C"/>
                </a:solidFill>
                <a:latin typeface="Arial" pitchFamily="34" charset="0"/>
              </a:rPr>
              <a:t>co-ordinate ETSI’s M2M activity with that of other standardization groups and </a:t>
            </a:r>
            <a:r>
              <a:rPr lang="en-US" sz="2400" dirty="0" err="1">
                <a:solidFill>
                  <a:srgbClr val="134F5C"/>
                </a:solidFill>
                <a:latin typeface="Arial" pitchFamily="34" charset="0"/>
              </a:rPr>
              <a:t>fora</a:t>
            </a:r>
            <a:endParaRPr lang="en-US" dirty="0"/>
          </a:p>
          <a:p>
            <a:pPr marL="857250" lvl="2" indent="-285750" algn="l">
              <a:lnSpc>
                <a:spcPct val="95000"/>
              </a:lnSpc>
              <a:spcBef>
                <a:spcPct val="0"/>
              </a:spcBef>
              <a:buClr>
                <a:srgbClr val="134F5C"/>
              </a:buClr>
              <a:buSzPct val="80000"/>
              <a:buFont typeface="Courier New" pitchFamily="49" charset="0"/>
              <a:buChar char="o"/>
            </a:pPr>
            <a:r>
              <a:rPr lang="en-US" sz="2200" dirty="0">
                <a:solidFill>
                  <a:srgbClr val="134F5C"/>
                </a:solidFill>
                <a:latin typeface="Arial" pitchFamily="34" charset="0"/>
              </a:rPr>
              <a:t>ETSI is preparing for Release 1 of its M2M </a:t>
            </a:r>
            <a:r>
              <a:rPr lang="en-US" sz="2200" dirty="0" smtClean="0">
                <a:solidFill>
                  <a:srgbClr val="134F5C"/>
                </a:solidFill>
                <a:latin typeface="Arial" pitchFamily="34" charset="0"/>
              </a:rPr>
              <a:t>Standard. Release </a:t>
            </a:r>
            <a:r>
              <a:rPr lang="en-US" sz="2200" dirty="0">
                <a:solidFill>
                  <a:srgbClr val="134F5C"/>
                </a:solidFill>
                <a:latin typeface="Arial" pitchFamily="34" charset="0"/>
              </a:rPr>
              <a:t>2 is currently being planned.</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4577" name="Rectangle 1"/>
          <p:cNvSpPr>
            <a:spLocks noGrp="1" noChangeArrowheads="1"/>
          </p:cNvSpPr>
          <p:nvPr>
            <p:ph type="ctrTitle"/>
          </p:nvPr>
        </p:nvSpPr>
        <p:spPr>
          <a:xfrm>
            <a:off x="431800" y="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(3)</a:t>
            </a:r>
          </a:p>
        </p:txBody>
      </p:sp>
      <p:sp>
        <p:nvSpPr>
          <p:cNvPr id="24578" name="Rectangle 2"/>
          <p:cNvSpPr>
            <a:spLocks noGrp="1" noChangeArrowheads="1"/>
          </p:cNvSpPr>
          <p:nvPr>
            <p:ph type="subTitle" idx="1"/>
          </p:nvPr>
        </p:nvSpPr>
        <p:spPr>
          <a:xfrm>
            <a:off x="279400" y="1524000"/>
            <a:ext cx="9274175" cy="5310188"/>
          </a:xfrm>
        </p:spPr>
        <p:txBody>
          <a:bodyPr lIns="0" tIns="0" rIns="0" bIns="0"/>
          <a:lstStyle/>
          <a:p>
            <a:pPr algn="l">
              <a:lnSpc>
                <a:spcPct val="95000"/>
              </a:lnSpc>
              <a:spcBef>
                <a:spcPct val="0"/>
              </a:spcBef>
            </a:pPr>
            <a:r>
              <a:rPr lang="en-US" sz="1900" b="1" dirty="0">
                <a:solidFill>
                  <a:srgbClr val="0C343D"/>
                </a:solidFill>
                <a:latin typeface="Arial" pitchFamily="34" charset="0"/>
              </a:rPr>
              <a:t>Ileana Leuca - Open Mobile Alliance</a:t>
            </a:r>
            <a:endParaRPr lang="en-US" dirty="0"/>
          </a:p>
          <a:p>
            <a:pPr lvl="1" indent="-342900" algn="l">
              <a:lnSpc>
                <a:spcPct val="95000"/>
              </a:lnSpc>
              <a:spcBef>
                <a:spcPct val="0"/>
              </a:spcBef>
              <a:buClr>
                <a:srgbClr val="0C343D"/>
              </a:buClr>
              <a:buFontTx/>
              <a:buChar char="•"/>
            </a:pPr>
            <a:r>
              <a:rPr lang="en-US" sz="1900" dirty="0">
                <a:solidFill>
                  <a:srgbClr val="0C343D"/>
                </a:solidFill>
                <a:latin typeface="Arial" pitchFamily="34" charset="0"/>
              </a:rPr>
              <a:t>Deliverables: Interoperable Service Enablers</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Addressing the general service enablers for applications (e.g. location, presence, device management, content delivery)</a:t>
            </a:r>
            <a:endParaRPr lang="en-US" dirty="0"/>
          </a:p>
          <a:p>
            <a:pPr lvl="1" indent="-342900" algn="l">
              <a:lnSpc>
                <a:spcPct val="95000"/>
              </a:lnSpc>
              <a:spcBef>
                <a:spcPct val="0"/>
              </a:spcBef>
              <a:buClr>
                <a:srgbClr val="0C343D"/>
              </a:buClr>
              <a:buFontTx/>
              <a:buChar char="•"/>
            </a:pPr>
            <a:r>
              <a:rPr lang="en-US" sz="1900" dirty="0">
                <a:solidFill>
                  <a:srgbClr val="0C343D"/>
                </a:solidFill>
                <a:latin typeface="Arial" pitchFamily="34" charset="0"/>
              </a:rPr>
              <a:t>OMA-DM Gateway, defines the management object and the relationship between the gateway and server. </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3 Operational Modes: Pass-Through, Proxy, and Protocol Translation</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OMA Is attempting to increase dialogue with other organizations and is trying to get feedback for implementations on this gateway system in different vertical markets and OMA will try to include and adjust to reduce duplication.</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1900" dirty="0" smtClean="0">
                <a:solidFill>
                  <a:srgbClr val="0C343D"/>
                </a:solidFill>
                <a:latin typeface="Arial" pitchFamily="34" charset="0"/>
              </a:rPr>
              <a:t>The </a:t>
            </a:r>
            <a:r>
              <a:rPr lang="en-US" sz="1900" dirty="0">
                <a:solidFill>
                  <a:srgbClr val="0C343D"/>
                </a:solidFill>
                <a:latin typeface="Arial" pitchFamily="34" charset="0"/>
              </a:rPr>
              <a:t>OMA-DM is available today in 2 billion devices.  OMA is now working on a Lightweight DM system for low-end devices.  </a:t>
            </a:r>
            <a:r>
              <a:rPr lang="en-US" sz="1900" dirty="0" smtClean="0">
                <a:solidFill>
                  <a:srgbClr val="0C343D"/>
                </a:solidFill>
                <a:latin typeface="Arial" pitchFamily="34" charset="0"/>
              </a:rPr>
              <a:t>The </a:t>
            </a:r>
            <a:r>
              <a:rPr lang="en-US" sz="1900" dirty="0">
                <a:solidFill>
                  <a:srgbClr val="0C343D"/>
                </a:solidFill>
                <a:latin typeface="Arial" pitchFamily="34" charset="0"/>
              </a:rPr>
              <a:t>protocol has to be designed to ensure that there will be good control management on network devices.</a:t>
            </a:r>
            <a:endParaRPr lang="en-US" dirty="0"/>
          </a:p>
          <a:p>
            <a:pPr marL="857250" lvl="2" indent="-285750" algn="l">
              <a:lnSpc>
                <a:spcPct val="95000"/>
              </a:lnSpc>
              <a:spcBef>
                <a:spcPct val="0"/>
              </a:spcBef>
              <a:buClr>
                <a:srgbClr val="0C343D"/>
              </a:buClr>
              <a:buSzPct val="80000"/>
              <a:buFont typeface="Courier New" pitchFamily="49" charset="0"/>
              <a:buChar char="o"/>
            </a:pPr>
            <a:r>
              <a:rPr lang="en-US" sz="1900" dirty="0">
                <a:solidFill>
                  <a:srgbClr val="0C343D"/>
                </a:solidFill>
                <a:latin typeface="Arial" pitchFamily="34" charset="0"/>
              </a:rPr>
              <a:t>Converged Personal Network Services Document: enables universal access to services across a convergence of personal networks and WAN/Cellular networks.  Devices like </a:t>
            </a:r>
            <a:r>
              <a:rPr lang="en-US" sz="1900" dirty="0" err="1">
                <a:solidFill>
                  <a:srgbClr val="0C343D"/>
                </a:solidFill>
                <a:latin typeface="Arial" pitchFamily="34" charset="0"/>
              </a:rPr>
              <a:t>smartphones</a:t>
            </a:r>
            <a:r>
              <a:rPr lang="en-US" sz="1900" dirty="0">
                <a:solidFill>
                  <a:srgbClr val="0C343D"/>
                </a:solidFill>
                <a:latin typeface="Arial" pitchFamily="34" charset="0"/>
              </a:rPr>
              <a:t> can act as gateway between home devices and M2M application server.  Special attention is required on the communication with the server.  CPNS 1.1 recently approved - requires coordination with other OMA groups and outside SDO’s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5601" name="Rectangle 1"/>
          <p:cNvSpPr>
            <a:spLocks noGrp="1" noChangeArrowheads="1"/>
          </p:cNvSpPr>
          <p:nvPr>
            <p:ph type="ctrTitle"/>
          </p:nvPr>
        </p:nvSpPr>
        <p:spPr>
          <a:xfrm>
            <a:off x="508000" y="228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(4)</a:t>
            </a:r>
          </a:p>
        </p:txBody>
      </p:sp>
      <p:sp>
        <p:nvSpPr>
          <p:cNvPr id="25602" name="Rectangle 2"/>
          <p:cNvSpPr>
            <a:spLocks noGrp="1" noChangeArrowheads="1"/>
          </p:cNvSpPr>
          <p:nvPr>
            <p:ph type="subTitle" idx="1"/>
          </p:nvPr>
        </p:nvSpPr>
        <p:spPr>
          <a:xfrm>
            <a:off x="812800" y="1828800"/>
            <a:ext cx="9099550" cy="5076825"/>
          </a:xfrm>
        </p:spPr>
        <p:txBody>
          <a:bodyPr lIns="0" tIns="0" rIns="0" bIns="0"/>
          <a:lstStyle/>
          <a:p>
            <a:pPr lvl="1" indent="-342900" algn="l">
              <a:lnSpc>
                <a:spcPct val="95000"/>
              </a:lnSpc>
              <a:spcBef>
                <a:spcPct val="0"/>
              </a:spcBef>
              <a:buClr>
                <a:srgbClr val="0C343D"/>
              </a:buClr>
              <a:buFontTx/>
              <a:buChar char="•"/>
            </a:pPr>
            <a:r>
              <a:rPr lang="en-US" sz="2000" b="1" dirty="0">
                <a:solidFill>
                  <a:srgbClr val="0C343D"/>
                </a:solidFill>
                <a:latin typeface="Arial" pitchFamily="34" charset="0"/>
              </a:rPr>
              <a:t>Shelley Moister </a:t>
            </a:r>
            <a:r>
              <a:rPr lang="en-US" sz="2000" b="1" dirty="0" smtClean="0">
                <a:solidFill>
                  <a:srgbClr val="0C343D"/>
                </a:solidFill>
                <a:latin typeface="Arial" pitchFamily="34" charset="0"/>
              </a:rPr>
              <a:t>– </a:t>
            </a:r>
            <a:r>
              <a:rPr lang="en-US" sz="2000" b="1" dirty="0" err="1" smtClean="0">
                <a:solidFill>
                  <a:srgbClr val="0C343D"/>
                </a:solidFill>
                <a:latin typeface="Arial" pitchFamily="34" charset="0"/>
              </a:rPr>
              <a:t>Zigbee</a:t>
            </a:r>
            <a:r>
              <a:rPr lang="en-US" sz="2000" b="1" dirty="0" smtClean="0">
                <a:solidFill>
                  <a:srgbClr val="0C343D"/>
                </a:solidFill>
                <a:latin typeface="Arial" pitchFamily="34" charset="0"/>
              </a:rPr>
              <a:t> Alliance</a:t>
            </a:r>
          </a:p>
          <a:p>
            <a:pPr lvl="1" indent="-342900" algn="l">
              <a:lnSpc>
                <a:spcPct val="95000"/>
              </a:lnSpc>
              <a:spcBef>
                <a:spcPct val="0"/>
              </a:spcBef>
              <a:buClr>
                <a:srgbClr val="0C343D"/>
              </a:buClr>
              <a:buFontTx/>
              <a:buChar char="•"/>
            </a:pPr>
            <a:endParaRPr lang="en-US"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Devices from multiple vendors &amp; verticals will need to communicate to realize the full value and vision of energy management in a smart home</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Utility/metering</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Smart phones</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Home management</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Systems (e.g. gateways)</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HVAC</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Lighting</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Automotive</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White Goods</a:t>
            </a:r>
            <a:endParaRPr lang="en-US" dirty="0"/>
          </a:p>
          <a:p>
            <a:pPr marL="1257300" lvl="3" indent="-228600" algn="l">
              <a:lnSpc>
                <a:spcPct val="95000"/>
              </a:lnSpc>
              <a:spcBef>
                <a:spcPct val="0"/>
              </a:spcBef>
              <a:buClr>
                <a:srgbClr val="0C343D"/>
              </a:buClr>
              <a:buFont typeface="Wingdings" pitchFamily="2" charset="2"/>
              <a:buChar char="§"/>
            </a:pPr>
            <a:r>
              <a:rPr lang="en-US" dirty="0">
                <a:solidFill>
                  <a:srgbClr val="0C343D"/>
                </a:solidFill>
                <a:latin typeface="Arial" pitchFamily="34" charset="0"/>
              </a:rPr>
              <a:t>Micro-gen/ charging/storage</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6625"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(5)</a:t>
            </a:r>
          </a:p>
        </p:txBody>
      </p:sp>
      <p:sp>
        <p:nvSpPr>
          <p:cNvPr id="26626" name="Rectangle 2"/>
          <p:cNvSpPr>
            <a:spLocks noGrp="1" noChangeArrowheads="1"/>
          </p:cNvSpPr>
          <p:nvPr>
            <p:ph type="subTitle" idx="1"/>
          </p:nvPr>
        </p:nvSpPr>
        <p:spPr>
          <a:xfrm>
            <a:off x="660400" y="1905000"/>
            <a:ext cx="9099550" cy="5076825"/>
          </a:xfrm>
        </p:spPr>
        <p:txBody>
          <a:bodyPr lIns="0" tIns="0" rIns="0" bIns="0"/>
          <a:lstStyle/>
          <a:p>
            <a:pPr algn="l">
              <a:lnSpc>
                <a:spcPct val="95000"/>
              </a:lnSpc>
              <a:spcBef>
                <a:spcPct val="0"/>
              </a:spcBef>
            </a:pPr>
            <a:r>
              <a:rPr lang="en-US" sz="2100" b="1" dirty="0">
                <a:solidFill>
                  <a:srgbClr val="0C343D"/>
                </a:solidFill>
                <a:latin typeface="Arial" pitchFamily="34" charset="0"/>
              </a:rPr>
              <a:t>Anthony </a:t>
            </a:r>
            <a:r>
              <a:rPr lang="en-US" sz="2100" b="1" dirty="0" err="1">
                <a:solidFill>
                  <a:srgbClr val="0C343D"/>
                </a:solidFill>
                <a:latin typeface="Arial" pitchFamily="34" charset="0"/>
              </a:rPr>
              <a:t>Delli</a:t>
            </a:r>
            <a:r>
              <a:rPr lang="en-US" sz="2100" b="1" dirty="0">
                <a:solidFill>
                  <a:srgbClr val="0C343D"/>
                </a:solidFill>
                <a:latin typeface="Arial" pitchFamily="34" charset="0"/>
              </a:rPr>
              <a:t> </a:t>
            </a:r>
            <a:r>
              <a:rPr lang="en-US" sz="2100" b="1" dirty="0" err="1">
                <a:solidFill>
                  <a:srgbClr val="0C343D"/>
                </a:solidFill>
                <a:latin typeface="Arial" pitchFamily="34" charset="0"/>
              </a:rPr>
              <a:t>Colli</a:t>
            </a:r>
            <a:r>
              <a:rPr lang="en-US" sz="2100" b="1" dirty="0">
                <a:solidFill>
                  <a:srgbClr val="0C343D"/>
                </a:solidFill>
                <a:latin typeface="Arial" pitchFamily="34" charset="0"/>
              </a:rPr>
              <a:t> - </a:t>
            </a:r>
            <a:r>
              <a:rPr lang="en-US" sz="2100" b="1" dirty="0" smtClean="0">
                <a:solidFill>
                  <a:srgbClr val="0C343D"/>
                </a:solidFill>
                <a:latin typeface="Arial" pitchFamily="34" charset="0"/>
              </a:rPr>
              <a:t>Continua </a:t>
            </a:r>
            <a:r>
              <a:rPr lang="en-US" sz="2100" b="1" dirty="0">
                <a:solidFill>
                  <a:srgbClr val="0C343D"/>
                </a:solidFill>
                <a:latin typeface="Arial" pitchFamily="34" charset="0"/>
              </a:rPr>
              <a:t>Health </a:t>
            </a:r>
            <a:r>
              <a:rPr lang="en-US" sz="2100" b="1" dirty="0" smtClean="0">
                <a:solidFill>
                  <a:srgbClr val="0C343D"/>
                </a:solidFill>
                <a:latin typeface="Arial" pitchFamily="34" charset="0"/>
              </a:rPr>
              <a:t>Alliance</a:t>
            </a:r>
          </a:p>
          <a:p>
            <a:pPr algn="l">
              <a:lnSpc>
                <a:spcPct val="95000"/>
              </a:lnSpc>
              <a:spcBef>
                <a:spcPct val="0"/>
              </a:spcBef>
            </a:pPr>
            <a:endParaRPr lang="en-US" dirty="0"/>
          </a:p>
          <a:p>
            <a:pPr lvl="1" indent="-342900" algn="l">
              <a:lnSpc>
                <a:spcPct val="95000"/>
              </a:lnSpc>
              <a:spcBef>
                <a:spcPct val="0"/>
              </a:spcBef>
              <a:buClr>
                <a:srgbClr val="0C343D"/>
              </a:buClr>
              <a:buFontTx/>
              <a:buChar char="•"/>
            </a:pPr>
            <a:r>
              <a:rPr lang="en-US" sz="2000" dirty="0">
                <a:solidFill>
                  <a:srgbClr val="0C343D"/>
                </a:solidFill>
                <a:latin typeface="Arial" pitchFamily="34" charset="0"/>
              </a:rPr>
              <a:t>Doesn’t certify devices but develops interfaces</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PAN/LAN Interface</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WAN Interface</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HRN Interface</a:t>
            </a:r>
            <a:endParaRPr lang="en-US" sz="2000" dirty="0"/>
          </a:p>
          <a:p>
            <a:pPr lvl="1" indent="-342900" algn="l">
              <a:lnSpc>
                <a:spcPct val="95000"/>
              </a:lnSpc>
              <a:spcBef>
                <a:spcPct val="0"/>
              </a:spcBef>
              <a:buClr>
                <a:srgbClr val="0C343D"/>
              </a:buClr>
              <a:buFontTx/>
              <a:buChar char="•"/>
            </a:pPr>
            <a:r>
              <a:rPr lang="en-US" sz="2000" dirty="0">
                <a:solidFill>
                  <a:srgbClr val="0C343D"/>
                </a:solidFill>
                <a:latin typeface="Arial" pitchFamily="34" charset="0"/>
              </a:rPr>
              <a:t>Certified interoperable M2M systems provides a standards-based approach</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Reduce cost of solutions</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Create common devices for collecting data</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Develop a device specializations standard - Continua intends to broaden its scope to create more requirements.</a:t>
            </a:r>
            <a:endParaRPr lang="en-US" sz="2000" dirty="0"/>
          </a:p>
          <a:p>
            <a:pPr marL="857250" lvl="2" indent="-285750" algn="l">
              <a:lnSpc>
                <a:spcPct val="95000"/>
              </a:lnSpc>
              <a:spcBef>
                <a:spcPct val="0"/>
              </a:spcBef>
              <a:buClr>
                <a:srgbClr val="0C343D"/>
              </a:buClr>
              <a:buSzPct val="80000"/>
              <a:buFont typeface="Courier New" pitchFamily="49" charset="0"/>
              <a:buChar char="o"/>
            </a:pPr>
            <a:r>
              <a:rPr lang="en-US" sz="2000" dirty="0">
                <a:solidFill>
                  <a:srgbClr val="0C343D"/>
                </a:solidFill>
                <a:latin typeface="Arial" pitchFamily="34" charset="0"/>
              </a:rPr>
              <a:t>Integrate data workflows into EMR and PHR</a:t>
            </a:r>
            <a:endParaRPr lang="en-US" sz="2000" dirty="0"/>
          </a:p>
          <a:p>
            <a:pPr lvl="1" indent="-342900" algn="l">
              <a:lnSpc>
                <a:spcPct val="95000"/>
              </a:lnSpc>
              <a:spcBef>
                <a:spcPct val="0"/>
              </a:spcBef>
              <a:buClr>
                <a:srgbClr val="0C343D"/>
              </a:buClr>
              <a:buFontTx/>
              <a:buChar char="•"/>
            </a:pPr>
            <a:r>
              <a:rPr lang="en-US" sz="2000" dirty="0">
                <a:solidFill>
                  <a:srgbClr val="0C343D"/>
                </a:solidFill>
                <a:latin typeface="Arial" pitchFamily="34" charset="0"/>
              </a:rPr>
              <a:t>Continue supports incentive models for doctors and medical professionals to adopt performance-based technologies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7649"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Highlights (6)</a:t>
            </a:r>
          </a:p>
        </p:txBody>
      </p:sp>
      <p:sp>
        <p:nvSpPr>
          <p:cNvPr id="27650" name="Rectangle 2"/>
          <p:cNvSpPr>
            <a:spLocks noGrp="1" noChangeArrowheads="1"/>
          </p:cNvSpPr>
          <p:nvPr>
            <p:ph type="subTitle" idx="1"/>
          </p:nvPr>
        </p:nvSpPr>
        <p:spPr>
          <a:xfrm>
            <a:off x="660400" y="1905000"/>
            <a:ext cx="9099550" cy="5076825"/>
          </a:xfrm>
        </p:spPr>
        <p:txBody>
          <a:bodyPr lIns="0" tIns="0" rIns="0" bIns="0"/>
          <a:lstStyle/>
          <a:p>
            <a:pPr algn="l">
              <a:lnSpc>
                <a:spcPct val="95000"/>
              </a:lnSpc>
              <a:spcBef>
                <a:spcPct val="0"/>
              </a:spcBef>
            </a:pPr>
            <a:r>
              <a:rPr lang="en-US" sz="2700" b="1" dirty="0">
                <a:solidFill>
                  <a:srgbClr val="0C343D"/>
                </a:solidFill>
                <a:latin typeface="Arial" pitchFamily="34" charset="0"/>
              </a:rPr>
              <a:t>Cheryl Blum - 3GPP2</a:t>
            </a:r>
            <a:endParaRPr lang="en-US" dirty="0"/>
          </a:p>
          <a:p>
            <a:pPr lvl="1" indent="-342900" algn="l">
              <a:lnSpc>
                <a:spcPct val="95000"/>
              </a:lnSpc>
              <a:spcBef>
                <a:spcPct val="0"/>
              </a:spcBef>
              <a:buClr>
                <a:srgbClr val="0C343D"/>
              </a:buClr>
              <a:buFontTx/>
              <a:buChar char="•"/>
            </a:pPr>
            <a:r>
              <a:rPr lang="en-US" sz="2700" dirty="0">
                <a:solidFill>
                  <a:srgbClr val="0C343D"/>
                </a:solidFill>
                <a:latin typeface="Arial" pitchFamily="34" charset="0"/>
              </a:rPr>
              <a:t>Completed a study on M2M and what is the impact to support M2M in a CDMA2000 environment.  Much work is going on in the TSG-S that is looking at systems requirements required to support M2M in CDMA.  There is also an ad-hoc group created to deal with numbering issues.  TIA has experience with numbering and exhaustive numbers and new schemes.</a:t>
            </a:r>
          </a:p>
        </p:txBody>
      </p:sp>
      <p:sp>
        <p:nvSpPr>
          <p:cNvPr id="4" name="Slide Number Placeholder 3"/>
          <p:cNvSpPr>
            <a:spLocks noGrp="1"/>
          </p:cNvSpPr>
          <p:nvPr>
            <p:ph type="sldNum" sz="quarter" idx="12"/>
          </p:nvPr>
        </p:nvSpPr>
        <p:spPr/>
        <p:txBody>
          <a:bodyPr/>
          <a:lstStyle/>
          <a:p>
            <a:fld id="{A2651048-1371-4BDE-BD9A-B111657C736F}"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584200" y="0"/>
            <a:ext cx="9055100" cy="1168400"/>
          </a:xfrm>
          <a:solidFill>
            <a:schemeClr val="bg1"/>
          </a:solidFill>
          <a:ln>
            <a:noFill/>
          </a:ln>
        </p:spPr>
        <p:txBody>
          <a:bodyPr lIns="0" tIns="0" rIns="0" bIns="0"/>
          <a:lstStyle/>
          <a:p>
            <a:pPr>
              <a:lnSpc>
                <a:spcPct val="95000"/>
              </a:lnSpc>
            </a:pPr>
            <a:r>
              <a:rPr lang="en-US" b="1" dirty="0">
                <a:solidFill>
                  <a:srgbClr val="C68803"/>
                </a:solidFill>
                <a:latin typeface="Arial" pitchFamily="34" charset="0"/>
              </a:rPr>
              <a:t>Highlight of </a:t>
            </a:r>
            <a:r>
              <a:rPr lang="en-US" b="1" dirty="0" smtClean="0">
                <a:solidFill>
                  <a:srgbClr val="C68803"/>
                </a:solidFill>
                <a:latin typeface="Arial" pitchFamily="34" charset="0"/>
              </a:rPr>
              <a:t>2011 </a:t>
            </a:r>
            <a:r>
              <a:rPr lang="en-US" b="1" dirty="0">
                <a:solidFill>
                  <a:srgbClr val="C68803"/>
                </a:solidFill>
                <a:latin typeface="Arial" pitchFamily="34" charset="0"/>
              </a:rPr>
              <a:t>Activities</a:t>
            </a:r>
          </a:p>
        </p:txBody>
      </p:sp>
      <p:sp>
        <p:nvSpPr>
          <p:cNvPr id="3074" name="Rectangle 2"/>
          <p:cNvSpPr>
            <a:spLocks noGrp="1" noChangeArrowheads="1"/>
          </p:cNvSpPr>
          <p:nvPr>
            <p:ph type="subTitle" idx="1"/>
          </p:nvPr>
        </p:nvSpPr>
        <p:spPr>
          <a:xfrm>
            <a:off x="584200" y="1066800"/>
            <a:ext cx="9055100" cy="5257800"/>
          </a:xfrm>
        </p:spPr>
        <p:txBody>
          <a:bodyPr lIns="0" tIns="0" rIns="0" bIns="0"/>
          <a:lstStyle/>
          <a:p>
            <a:pPr marL="857250" lvl="2" indent="-285750" algn="l">
              <a:lnSpc>
                <a:spcPct val="95000"/>
              </a:lnSpc>
              <a:spcBef>
                <a:spcPct val="0"/>
              </a:spcBef>
              <a:buClr>
                <a:srgbClr val="0C343D"/>
              </a:buClr>
              <a:buSzPct val="80000"/>
              <a:buFont typeface="Courier New" pitchFamily="49" charset="0"/>
              <a:buChar char="o"/>
            </a:pPr>
            <a:r>
              <a:rPr lang="en-US" dirty="0" smtClean="0">
                <a:solidFill>
                  <a:srgbClr val="0C343D"/>
                </a:solidFill>
                <a:latin typeface="Arial" pitchFamily="34" charset="0"/>
                <a:cs typeface="Arial" pitchFamily="34" charset="0"/>
              </a:rPr>
              <a:t>GSC MSTF Presentation during </a:t>
            </a:r>
            <a:r>
              <a:rPr lang="en-US" dirty="0" err="1" smtClean="0">
                <a:solidFill>
                  <a:srgbClr val="0C343D"/>
                </a:solidFill>
                <a:latin typeface="Arial" pitchFamily="34" charset="0"/>
                <a:cs typeface="Arial" pitchFamily="34" charset="0"/>
              </a:rPr>
              <a:t>IoT</a:t>
            </a:r>
            <a:r>
              <a:rPr lang="en-US" dirty="0" smtClean="0">
                <a:solidFill>
                  <a:srgbClr val="0C343D"/>
                </a:solidFill>
                <a:latin typeface="Arial" pitchFamily="34" charset="0"/>
                <a:cs typeface="Arial" pitchFamily="34" charset="0"/>
              </a:rPr>
              <a:t>-GSI Event - 9-13 May 2011 in Geneva, Switzerland</a:t>
            </a:r>
          </a:p>
          <a:p>
            <a:pPr marL="857250" lvl="2" indent="-285750" algn="l">
              <a:lnSpc>
                <a:spcPct val="95000"/>
              </a:lnSpc>
              <a:spcBef>
                <a:spcPct val="0"/>
              </a:spcBef>
              <a:buClr>
                <a:srgbClr val="0C343D"/>
              </a:buClr>
              <a:buSzPct val="80000"/>
              <a:buFont typeface="Courier New" pitchFamily="49" charset="0"/>
              <a:buChar char="o"/>
            </a:pPr>
            <a:endParaRPr lang="en-US" dirty="0">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r>
              <a:rPr lang="en-US" dirty="0" smtClean="0">
                <a:solidFill>
                  <a:srgbClr val="0C343D"/>
                </a:solidFill>
                <a:latin typeface="Arial" pitchFamily="34" charset="0"/>
                <a:cs typeface="Arial" pitchFamily="34" charset="0"/>
              </a:rPr>
              <a:t>May </a:t>
            </a:r>
            <a:r>
              <a:rPr lang="en-US" dirty="0">
                <a:solidFill>
                  <a:srgbClr val="0C343D"/>
                </a:solidFill>
                <a:latin typeface="Arial" pitchFamily="34" charset="0"/>
                <a:cs typeface="Arial" pitchFamily="34" charset="0"/>
              </a:rPr>
              <a:t>18, 2011: </a:t>
            </a:r>
            <a:r>
              <a:rPr lang="en-US" dirty="0" smtClean="0">
                <a:solidFill>
                  <a:srgbClr val="0C343D"/>
                </a:solidFill>
                <a:latin typeface="Arial" pitchFamily="34" charset="0"/>
                <a:cs typeface="Arial" pitchFamily="34" charset="0"/>
              </a:rPr>
              <a:t>GSC MSTF </a:t>
            </a:r>
            <a:r>
              <a:rPr lang="en-US" dirty="0">
                <a:solidFill>
                  <a:srgbClr val="0C343D"/>
                </a:solidFill>
                <a:latin typeface="Arial" pitchFamily="34" charset="0"/>
                <a:cs typeface="Arial" pitchFamily="34" charset="0"/>
              </a:rPr>
              <a:t>Meeting in Dallas, </a:t>
            </a:r>
            <a:r>
              <a:rPr lang="en-US" dirty="0" smtClean="0">
                <a:solidFill>
                  <a:srgbClr val="0C343D"/>
                </a:solidFill>
                <a:latin typeface="Arial" pitchFamily="34" charset="0"/>
                <a:cs typeface="Arial" pitchFamily="34" charset="0"/>
              </a:rPr>
              <a:t>TX (GSC SDOs and other Standards groups)</a:t>
            </a:r>
          </a:p>
          <a:p>
            <a:pPr marL="857250" lvl="2" indent="-285750" algn="l">
              <a:lnSpc>
                <a:spcPct val="95000"/>
              </a:lnSpc>
              <a:spcBef>
                <a:spcPct val="0"/>
              </a:spcBef>
              <a:buClr>
                <a:srgbClr val="0C343D"/>
              </a:buClr>
              <a:buSzPct val="80000"/>
            </a:pPr>
            <a:endParaRPr lang="en-US" dirty="0" smtClean="0">
              <a:solidFill>
                <a:srgbClr val="0C343D"/>
              </a:solidFill>
              <a:latin typeface="Arial" pitchFamily="34" charset="0"/>
              <a:cs typeface="Arial" pitchFamily="34" charset="0"/>
            </a:endParaRPr>
          </a:p>
          <a:p>
            <a:pPr marL="1771650" lvl="4" indent="-285750" algn="l">
              <a:lnSpc>
                <a:spcPct val="95000"/>
              </a:lnSpc>
              <a:spcBef>
                <a:spcPct val="0"/>
              </a:spcBef>
              <a:buClr>
                <a:srgbClr val="0C343D"/>
              </a:buClr>
              <a:buSzPct val="80000"/>
              <a:buFont typeface="Wingdings" pitchFamily="2" charset="2"/>
              <a:buChar char="Ø"/>
            </a:pPr>
            <a:r>
              <a:rPr lang="en-US" dirty="0" smtClean="0">
                <a:solidFill>
                  <a:srgbClr val="0C343D"/>
                </a:solidFill>
                <a:latin typeface="Arial" pitchFamily="34" charset="0"/>
                <a:cs typeface="Arial" pitchFamily="34" charset="0"/>
              </a:rPr>
              <a:t>Represented (Presentations): ITU-T SG9, ISACC, TTA, JCA </a:t>
            </a:r>
            <a:r>
              <a:rPr lang="en-US" dirty="0" err="1" smtClean="0">
                <a:solidFill>
                  <a:srgbClr val="0C343D"/>
                </a:solidFill>
                <a:latin typeface="Arial" pitchFamily="34" charset="0"/>
                <a:cs typeface="Arial" pitchFamily="34" charset="0"/>
              </a:rPr>
              <a:t>IoT</a:t>
            </a:r>
            <a:r>
              <a:rPr lang="en-US" dirty="0" smtClean="0">
                <a:solidFill>
                  <a:srgbClr val="0C343D"/>
                </a:solidFill>
                <a:latin typeface="Arial" pitchFamily="34" charset="0"/>
                <a:cs typeface="Arial" pitchFamily="34" charset="0"/>
              </a:rPr>
              <a:t>, TTC, </a:t>
            </a:r>
            <a:r>
              <a:rPr lang="en-US" dirty="0" err="1" smtClean="0">
                <a:solidFill>
                  <a:srgbClr val="0C343D"/>
                </a:solidFill>
                <a:latin typeface="Arial" pitchFamily="34" charset="0"/>
                <a:cs typeface="Arial" pitchFamily="34" charset="0"/>
              </a:rPr>
              <a:t>Wavenis</a:t>
            </a:r>
            <a:r>
              <a:rPr lang="en-US" dirty="0" smtClean="0">
                <a:solidFill>
                  <a:srgbClr val="0C343D"/>
                </a:solidFill>
                <a:latin typeface="Arial" pitchFamily="34" charset="0"/>
                <a:cs typeface="Arial" pitchFamily="34" charset="0"/>
              </a:rPr>
              <a:t>, OCARI, TIA, ATIS, NIST, OMA, ETSI, GISFI, CCSA, Georgia Institute of Technology (Georgia Tech).</a:t>
            </a:r>
          </a:p>
          <a:p>
            <a:pPr marL="1771650" lvl="4" indent="-285750" algn="l">
              <a:lnSpc>
                <a:spcPct val="95000"/>
              </a:lnSpc>
              <a:spcBef>
                <a:spcPct val="0"/>
              </a:spcBef>
              <a:buClr>
                <a:srgbClr val="0C343D"/>
              </a:buClr>
              <a:buSzPct val="80000"/>
            </a:pPr>
            <a:endParaRPr lang="en-US" dirty="0" smtClean="0">
              <a:solidFill>
                <a:srgbClr val="0C343D"/>
              </a:solidFill>
              <a:latin typeface="Arial" pitchFamily="34" charset="0"/>
              <a:cs typeface="Arial" pitchFamily="34" charset="0"/>
            </a:endParaRPr>
          </a:p>
          <a:p>
            <a:pPr marL="1771650" lvl="4" indent="-285750" algn="l">
              <a:lnSpc>
                <a:spcPct val="95000"/>
              </a:lnSpc>
              <a:spcBef>
                <a:spcPct val="0"/>
              </a:spcBef>
              <a:buClr>
                <a:srgbClr val="0C343D"/>
              </a:buClr>
              <a:buSzPct val="80000"/>
              <a:buFont typeface="Wingdings" pitchFamily="2" charset="2"/>
              <a:buChar char="Ø"/>
            </a:pPr>
            <a:r>
              <a:rPr lang="en-US" dirty="0" smtClean="0">
                <a:solidFill>
                  <a:srgbClr val="0C343D"/>
                </a:solidFill>
                <a:latin typeface="Arial" pitchFamily="34" charset="0"/>
                <a:cs typeface="Arial" pitchFamily="34" charset="0"/>
              </a:rPr>
              <a:t>Represented (Attendance): </a:t>
            </a:r>
            <a:r>
              <a:rPr lang="en-US" dirty="0" err="1" smtClean="0">
                <a:solidFill>
                  <a:srgbClr val="0C343D"/>
                </a:solidFill>
                <a:latin typeface="Arial" pitchFamily="34" charset="0"/>
                <a:cs typeface="Arial" pitchFamily="34" charset="0"/>
              </a:rPr>
              <a:t>WirelessHART</a:t>
            </a:r>
            <a:r>
              <a:rPr lang="en-US" dirty="0" smtClean="0">
                <a:solidFill>
                  <a:srgbClr val="0C343D"/>
                </a:solidFill>
                <a:latin typeface="Arial" pitchFamily="34" charset="0"/>
                <a:cs typeface="Arial" pitchFamily="34" charset="0"/>
              </a:rPr>
              <a:t>, and various companies such as Ericsson, </a:t>
            </a:r>
            <a:r>
              <a:rPr lang="en-US" dirty="0" err="1" smtClean="0">
                <a:solidFill>
                  <a:srgbClr val="0C343D"/>
                </a:solidFill>
                <a:latin typeface="Arial" pitchFamily="34" charset="0"/>
                <a:cs typeface="Arial" pitchFamily="34" charset="0"/>
              </a:rPr>
              <a:t>Huawei</a:t>
            </a:r>
            <a:r>
              <a:rPr lang="en-US" dirty="0" smtClean="0">
                <a:solidFill>
                  <a:srgbClr val="0C343D"/>
                </a:solidFill>
                <a:latin typeface="Arial" pitchFamily="34" charset="0"/>
                <a:cs typeface="Arial" pitchFamily="34" charset="0"/>
              </a:rPr>
              <a:t>, Alcatel-Lucent, Nokia Siemens, Sprint Nextel, </a:t>
            </a:r>
            <a:r>
              <a:rPr lang="en-US" dirty="0" err="1" smtClean="0">
                <a:solidFill>
                  <a:srgbClr val="0C343D"/>
                </a:solidFill>
                <a:latin typeface="Arial" pitchFamily="34" charset="0"/>
                <a:cs typeface="Arial" pitchFamily="34" charset="0"/>
              </a:rPr>
              <a:t>Novatel</a:t>
            </a:r>
            <a:r>
              <a:rPr lang="en-US" dirty="0" smtClean="0">
                <a:solidFill>
                  <a:srgbClr val="0C343D"/>
                </a:solidFill>
                <a:latin typeface="Arial" pitchFamily="34" charset="0"/>
                <a:cs typeface="Arial" pitchFamily="34" charset="0"/>
              </a:rPr>
              <a:t>, Qualcomm, Intel, </a:t>
            </a:r>
            <a:r>
              <a:rPr lang="en-US" dirty="0" err="1" smtClean="0">
                <a:solidFill>
                  <a:srgbClr val="0C343D"/>
                </a:solidFill>
                <a:latin typeface="Arial" pitchFamily="34" charset="0"/>
                <a:cs typeface="Arial" pitchFamily="34" charset="0"/>
              </a:rPr>
              <a:t>Numerex</a:t>
            </a:r>
            <a:r>
              <a:rPr lang="en-US" dirty="0" smtClean="0">
                <a:solidFill>
                  <a:srgbClr val="0C343D"/>
                </a:solidFill>
                <a:latin typeface="Arial" pitchFamily="34" charset="0"/>
                <a:cs typeface="Arial" pitchFamily="34" charset="0"/>
              </a:rPr>
              <a:t>, ILS Technology, etc.</a:t>
            </a:r>
          </a:p>
          <a:p>
            <a:pPr marL="857250" lvl="2" indent="-285750" algn="l">
              <a:lnSpc>
                <a:spcPct val="95000"/>
              </a:lnSpc>
              <a:spcBef>
                <a:spcPct val="0"/>
              </a:spcBef>
              <a:buClr>
                <a:srgbClr val="0C343D"/>
              </a:buClr>
              <a:buSzPct val="80000"/>
            </a:pPr>
            <a:endParaRPr lang="en-US" dirty="0" smtClean="0">
              <a:solidFill>
                <a:srgbClr val="0C343D"/>
              </a:solidFill>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r>
              <a:rPr lang="en-US" dirty="0" smtClean="0">
                <a:solidFill>
                  <a:srgbClr val="0C343D"/>
                </a:solidFill>
                <a:latin typeface="Arial" pitchFamily="34" charset="0"/>
                <a:cs typeface="Arial" pitchFamily="34" charset="0"/>
              </a:rPr>
              <a:t>Presentation to ITU JCA-</a:t>
            </a:r>
            <a:r>
              <a:rPr lang="en-US" dirty="0" err="1" smtClean="0">
                <a:solidFill>
                  <a:srgbClr val="0C343D"/>
                </a:solidFill>
                <a:latin typeface="Arial" pitchFamily="34" charset="0"/>
                <a:cs typeface="Arial" pitchFamily="34" charset="0"/>
              </a:rPr>
              <a:t>IoT</a:t>
            </a:r>
            <a:r>
              <a:rPr lang="en-US" dirty="0" smtClean="0">
                <a:solidFill>
                  <a:srgbClr val="0C343D"/>
                </a:solidFill>
                <a:latin typeface="Arial" pitchFamily="34" charset="0"/>
                <a:cs typeface="Arial" pitchFamily="34" charset="0"/>
              </a:rPr>
              <a:t>, August 23, 2011, teleconference with ITU – Interest from Open </a:t>
            </a:r>
          </a:p>
          <a:p>
            <a:pPr marL="857250" lvl="2" indent="-285750" algn="l">
              <a:lnSpc>
                <a:spcPct val="95000"/>
              </a:lnSpc>
              <a:spcBef>
                <a:spcPct val="0"/>
              </a:spcBef>
              <a:buClr>
                <a:srgbClr val="0C343D"/>
              </a:buClr>
              <a:buSzPct val="80000"/>
            </a:pPr>
            <a:r>
              <a:rPr lang="en-US" dirty="0" smtClean="0">
                <a:solidFill>
                  <a:srgbClr val="0C343D"/>
                </a:solidFill>
                <a:latin typeface="Arial" pitchFamily="34" charset="0"/>
                <a:cs typeface="Arial" pitchFamily="34" charset="0"/>
              </a:rPr>
              <a:t>   Geospatial Consortium </a:t>
            </a:r>
          </a:p>
          <a:p>
            <a:pPr marL="857250" lvl="2" indent="-285750" algn="l">
              <a:lnSpc>
                <a:spcPct val="95000"/>
              </a:lnSpc>
              <a:spcBef>
                <a:spcPct val="0"/>
              </a:spcBef>
              <a:buClr>
                <a:srgbClr val="0C343D"/>
              </a:buClr>
              <a:buSzPct val="80000"/>
              <a:buFont typeface="Courier New" pitchFamily="49" charset="0"/>
              <a:buChar char="o"/>
            </a:pPr>
            <a:endParaRPr lang="en-US" dirty="0" smtClean="0">
              <a:solidFill>
                <a:srgbClr val="0C343D"/>
              </a:solidFill>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endParaRPr lang="en-US" dirty="0" smtClean="0">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endParaRPr lang="en-US" dirty="0"/>
          </a:p>
        </p:txBody>
      </p:sp>
      <p:sp>
        <p:nvSpPr>
          <p:cNvPr id="4" name="Slide Number Placeholder 3"/>
          <p:cNvSpPr>
            <a:spLocks noGrp="1"/>
          </p:cNvSpPr>
          <p:nvPr>
            <p:ph type="sldNum" sz="quarter" idx="12"/>
          </p:nvPr>
        </p:nvSpPr>
        <p:spPr/>
        <p:txBody>
          <a:bodyPr/>
          <a:lstStyle/>
          <a:p>
            <a:fld id="{A2651048-1371-4BDE-BD9A-B111657C736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ctrTitle"/>
          </p:nvPr>
        </p:nvSpPr>
        <p:spPr>
          <a:xfrm>
            <a:off x="552450" y="355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Discussion </a:t>
            </a:r>
            <a:r>
              <a:rPr lang="en-US" b="1" dirty="0" smtClean="0">
                <a:solidFill>
                  <a:srgbClr val="C68803"/>
                </a:solidFill>
                <a:latin typeface="Arial" pitchFamily="34" charset="0"/>
              </a:rPr>
              <a:t>Points - Highlights (1)</a:t>
            </a:r>
            <a:endParaRPr lang="en-US" b="1" dirty="0">
              <a:solidFill>
                <a:srgbClr val="C68803"/>
              </a:solidFill>
              <a:latin typeface="Arial" pitchFamily="34" charset="0"/>
            </a:endParaRPr>
          </a:p>
        </p:txBody>
      </p:sp>
      <p:sp>
        <p:nvSpPr>
          <p:cNvPr id="28674" name="Rectangle 2"/>
          <p:cNvSpPr>
            <a:spLocks noGrp="1" noChangeArrowheads="1"/>
          </p:cNvSpPr>
          <p:nvPr>
            <p:ph type="subTitle" idx="1"/>
          </p:nvPr>
        </p:nvSpPr>
        <p:spPr>
          <a:xfrm>
            <a:off x="812800" y="1905000"/>
            <a:ext cx="7772400" cy="5076825"/>
          </a:xfrm>
        </p:spPr>
        <p:txBody>
          <a:bodyPr lIns="0" tIns="0" rIns="0" bIns="0"/>
          <a:lstStyle/>
          <a:p>
            <a:pPr lvl="1" indent="-342900" algn="l">
              <a:lnSpc>
                <a:spcPct val="95000"/>
              </a:lnSpc>
              <a:spcBef>
                <a:spcPct val="0"/>
              </a:spcBef>
              <a:buClr>
                <a:srgbClr val="0C343D"/>
              </a:buClr>
              <a:buFontTx/>
              <a:buChar char="•"/>
            </a:pPr>
            <a:r>
              <a:rPr lang="en-US" sz="2400" dirty="0" smtClean="0">
                <a:solidFill>
                  <a:srgbClr val="0C343D"/>
                </a:solidFill>
                <a:latin typeface="Arial" pitchFamily="34" charset="0"/>
              </a:rPr>
              <a:t>Foster dialog with national regulatory entities that oversee M2M domain.</a:t>
            </a:r>
          </a:p>
          <a:p>
            <a:pPr lvl="1" indent="-342900" algn="l">
              <a:lnSpc>
                <a:spcPct val="95000"/>
              </a:lnSpc>
              <a:spcBef>
                <a:spcPct val="0"/>
              </a:spcBef>
              <a:buClr>
                <a:srgbClr val="0C343D"/>
              </a:buCl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r>
              <a:rPr lang="en-US" sz="2400" dirty="0" smtClean="0">
                <a:solidFill>
                  <a:srgbClr val="0C343D"/>
                </a:solidFill>
                <a:latin typeface="Arial" pitchFamily="34" charset="0"/>
              </a:rPr>
              <a:t>Develop collaborative mind mapping between MSTF and </a:t>
            </a:r>
            <a:r>
              <a:rPr lang="en-US" sz="2400" dirty="0" err="1" smtClean="0">
                <a:solidFill>
                  <a:srgbClr val="0C343D"/>
                </a:solidFill>
                <a:latin typeface="Arial" pitchFamily="34" charset="0"/>
              </a:rPr>
              <a:t>IoT</a:t>
            </a:r>
            <a:r>
              <a:rPr lang="en-US" sz="2400" dirty="0" smtClean="0">
                <a:solidFill>
                  <a:srgbClr val="0C343D"/>
                </a:solidFill>
                <a:latin typeface="Arial" pitchFamily="34" charset="0"/>
              </a:rPr>
              <a:t>/M2M  related standardization bodies.</a:t>
            </a:r>
          </a:p>
          <a:p>
            <a:pPr lvl="1" indent="-342900" algn="l">
              <a:lnSpc>
                <a:spcPct val="95000"/>
              </a:lnSpc>
              <a:spcBef>
                <a:spcPct val="0"/>
              </a:spcBef>
              <a:buClr>
                <a:srgbClr val="0C343D"/>
              </a:buCl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r>
              <a:rPr lang="en-US" sz="2400" dirty="0" smtClean="0">
                <a:solidFill>
                  <a:srgbClr val="0C343D"/>
                </a:solidFill>
                <a:latin typeface="Arial" pitchFamily="34" charset="0"/>
              </a:rPr>
              <a:t>Emphasis on cooperation and duplication of efforts must be given the utmost priority.</a:t>
            </a:r>
          </a:p>
          <a:p>
            <a:pPr lvl="1" indent="-342900" algn="l">
              <a:lnSpc>
                <a:spcPct val="95000"/>
              </a:lnSpc>
              <a:spcBef>
                <a:spcPct val="0"/>
              </a:spcBef>
              <a:buClr>
                <a:srgbClr val="0C343D"/>
              </a:buClr>
              <a:buFontTx/>
              <a:buChar cha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r>
              <a:rPr lang="en-US" sz="2400" dirty="0" smtClean="0">
                <a:solidFill>
                  <a:srgbClr val="0C343D"/>
                </a:solidFill>
                <a:latin typeface="Arial" pitchFamily="34" charset="0"/>
              </a:rPr>
              <a:t>Open GSC MSTF to non- SDOs.</a:t>
            </a:r>
          </a:p>
          <a:p>
            <a:pPr lvl="1" indent="-342900" algn="l">
              <a:lnSpc>
                <a:spcPct val="95000"/>
              </a:lnSpc>
              <a:spcBef>
                <a:spcPct val="0"/>
              </a:spcBef>
              <a:buClr>
                <a:srgbClr val="0C343D"/>
              </a:buClr>
              <a:buFontTx/>
              <a:buChar cha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endParaRPr lang="en-US" sz="2400" dirty="0">
              <a:solidFill>
                <a:srgbClr val="0C343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ctrTitle"/>
          </p:nvPr>
        </p:nvSpPr>
        <p:spPr>
          <a:xfrm>
            <a:off x="508000" y="22860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Discussion </a:t>
            </a:r>
            <a:r>
              <a:rPr lang="en-US" b="1" dirty="0" smtClean="0">
                <a:solidFill>
                  <a:srgbClr val="C68803"/>
                </a:solidFill>
                <a:latin typeface="Arial" pitchFamily="34" charset="0"/>
              </a:rPr>
              <a:t>Points - Highlights (2)</a:t>
            </a:r>
            <a:endParaRPr lang="en-US" b="1" dirty="0">
              <a:solidFill>
                <a:srgbClr val="C68803"/>
              </a:solidFill>
              <a:latin typeface="Arial" pitchFamily="34" charset="0"/>
            </a:endParaRPr>
          </a:p>
        </p:txBody>
      </p:sp>
      <p:sp>
        <p:nvSpPr>
          <p:cNvPr id="28674" name="Rectangle 2"/>
          <p:cNvSpPr>
            <a:spLocks noGrp="1" noChangeArrowheads="1"/>
          </p:cNvSpPr>
          <p:nvPr>
            <p:ph type="subTitle" idx="1"/>
          </p:nvPr>
        </p:nvSpPr>
        <p:spPr>
          <a:xfrm>
            <a:off x="965200" y="2286000"/>
            <a:ext cx="7772400" cy="5076825"/>
          </a:xfrm>
        </p:spPr>
        <p:txBody>
          <a:bodyPr lIns="0" tIns="0" rIns="0" bIns="0"/>
          <a:lstStyle/>
          <a:p>
            <a:pPr lvl="1" indent="-342900" algn="l">
              <a:lnSpc>
                <a:spcPct val="95000"/>
              </a:lnSpc>
              <a:spcBef>
                <a:spcPct val="0"/>
              </a:spcBef>
              <a:buClr>
                <a:srgbClr val="0C343D"/>
              </a:buClr>
              <a:buFontTx/>
              <a:buChar cha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endParaRPr lang="en-US" sz="2400" dirty="0">
              <a:solidFill>
                <a:srgbClr val="0C343D"/>
              </a:solidFill>
              <a:latin typeface="Arial" pitchFamily="34" charset="0"/>
            </a:endParaRPr>
          </a:p>
        </p:txBody>
      </p:sp>
      <p:sp>
        <p:nvSpPr>
          <p:cNvPr id="1027" name="Rectangle 3"/>
          <p:cNvSpPr>
            <a:spLocks noChangeArrowheads="1"/>
          </p:cNvSpPr>
          <p:nvPr/>
        </p:nvSpPr>
        <p:spPr bwMode="auto">
          <a:xfrm>
            <a:off x="812800" y="1371600"/>
            <a:ext cx="8763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8925" marR="0" lvl="0" indent="-288925" algn="l" defTabSz="914400" rtl="0" eaLnBrk="1" fontAlgn="base" latinLnBrk="0" hangingPunct="1">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0C343D"/>
                </a:solidFill>
                <a:effectLst/>
                <a:latin typeface="Arial" pitchFamily="34" charset="0"/>
                <a:ea typeface="Calibri" pitchFamily="34" charset="0"/>
                <a:cs typeface="Arial" pitchFamily="34" charset="0"/>
              </a:rPr>
              <a:t>Coordination and Integration is desirable to address the “swivel chair” problem of customers having to deal with multiple vendors.</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rgbClr val="0C343D"/>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0C343D"/>
                </a:solidFill>
                <a:effectLst/>
                <a:latin typeface="Arial" pitchFamily="34" charset="0"/>
                <a:ea typeface="Calibri" pitchFamily="34" charset="0"/>
                <a:cs typeface="Arial" pitchFamily="34" charset="0"/>
              </a:rPr>
              <a:t>Incentive models and monetization/revenue models for industry will emerge as key to drive adoption.</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rgbClr val="0C343D"/>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0C343D"/>
                </a:solidFill>
                <a:effectLst/>
                <a:latin typeface="Arial" pitchFamily="34" charset="0"/>
                <a:ea typeface="Calibri" pitchFamily="34" charset="0"/>
                <a:cs typeface="Arial" pitchFamily="34" charset="0"/>
              </a:rPr>
              <a:t>To facilitate adoption of standards that address multiple verticals, focus should be on identifying and standardizing the building blocks that represent major functions across verticals, not the vertical applications themselves.</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rgbClr val="0C343D"/>
              </a:solidFill>
              <a:effectLst/>
              <a:latin typeface="Arial" pitchFamily="34" charset="0"/>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0C343D"/>
                </a:solidFill>
                <a:effectLst/>
                <a:latin typeface="Arial" pitchFamily="34" charset="0"/>
                <a:ea typeface="Calibri" pitchFamily="34" charset="0"/>
                <a:cs typeface="Arial" pitchFamily="34" charset="0"/>
              </a:rPr>
              <a:t>Efficiency in standards adoption is critical – standards will be adopted when doing so is less expensive than proprietary solutions.</a:t>
            </a:r>
            <a:endParaRPr kumimoji="0" lang="en-US" b="0" i="0" u="none" strike="noStrike" cap="none" normalizeH="0" baseline="0" dirty="0" smtClean="0">
              <a:ln>
                <a:noFill/>
              </a:ln>
              <a:solidFill>
                <a:srgbClr val="0C343D"/>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A2651048-1371-4BDE-BD9A-B111657C736F}"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ctrTitle"/>
          </p:nvPr>
        </p:nvSpPr>
        <p:spPr>
          <a:xfrm>
            <a:off x="584200" y="0"/>
            <a:ext cx="9055100" cy="1371600"/>
          </a:xfrm>
        </p:spPr>
        <p:txBody>
          <a:bodyPr lIns="0" tIns="0" rIns="0" bIns="0"/>
          <a:lstStyle/>
          <a:p>
            <a:pPr>
              <a:lnSpc>
                <a:spcPct val="95000"/>
              </a:lnSpc>
            </a:pPr>
            <a:r>
              <a:rPr lang="en-US" b="1" dirty="0">
                <a:solidFill>
                  <a:srgbClr val="C68803"/>
                </a:solidFill>
                <a:latin typeface="Arial" pitchFamily="34" charset="0"/>
              </a:rPr>
              <a:t>MSTF </a:t>
            </a:r>
            <a:r>
              <a:rPr lang="en-US" b="1" dirty="0" smtClean="0">
                <a:solidFill>
                  <a:srgbClr val="C68803"/>
                </a:solidFill>
                <a:latin typeface="Arial" pitchFamily="34" charset="0"/>
              </a:rPr>
              <a:t>Atlanta Roundtable </a:t>
            </a:r>
            <a:r>
              <a:rPr lang="en-US" b="1" dirty="0">
                <a:solidFill>
                  <a:srgbClr val="C68803"/>
                </a:solidFill>
                <a:latin typeface="Arial" pitchFamily="34" charset="0"/>
              </a:rPr>
              <a:t>Discussion </a:t>
            </a:r>
            <a:r>
              <a:rPr lang="en-US" b="1" dirty="0" smtClean="0">
                <a:solidFill>
                  <a:srgbClr val="C68803"/>
                </a:solidFill>
                <a:latin typeface="Arial" pitchFamily="34" charset="0"/>
              </a:rPr>
              <a:t>Points - Highlights (3)</a:t>
            </a:r>
            <a:endParaRPr lang="en-US" b="1" dirty="0">
              <a:solidFill>
                <a:srgbClr val="C68803"/>
              </a:solidFill>
              <a:latin typeface="Arial" pitchFamily="34" charset="0"/>
            </a:endParaRPr>
          </a:p>
        </p:txBody>
      </p:sp>
      <p:sp>
        <p:nvSpPr>
          <p:cNvPr id="28674" name="Rectangle 2"/>
          <p:cNvSpPr>
            <a:spLocks noGrp="1" noChangeArrowheads="1"/>
          </p:cNvSpPr>
          <p:nvPr>
            <p:ph type="subTitle" idx="1"/>
          </p:nvPr>
        </p:nvSpPr>
        <p:spPr>
          <a:xfrm>
            <a:off x="889000" y="1295400"/>
            <a:ext cx="8686800" cy="5076825"/>
          </a:xfrm>
        </p:spPr>
        <p:txBody>
          <a:bodyPr lIns="0" tIns="0" rIns="0" bIns="0"/>
          <a:lstStyle/>
          <a:p>
            <a:pPr marL="288925" lvl="0" indent="-288925" algn="l">
              <a:buFont typeface="Arial" pitchFamily="34" charset="0"/>
              <a:buChar char="•"/>
            </a:pPr>
            <a:r>
              <a:rPr lang="en-US" sz="2400" dirty="0" smtClean="0">
                <a:solidFill>
                  <a:srgbClr val="0C343D"/>
                </a:solidFill>
                <a:latin typeface="Arial" pitchFamily="34" charset="0"/>
                <a:cs typeface="Arial" pitchFamily="34" charset="0"/>
              </a:rPr>
              <a:t>Differentiation in the market will come from application of intelligence, features and user experience elements.</a:t>
            </a:r>
          </a:p>
          <a:p>
            <a:pPr lvl="0" algn="l"/>
            <a:r>
              <a:rPr lang="en-US" sz="2400" dirty="0" smtClean="0">
                <a:solidFill>
                  <a:srgbClr val="0C343D"/>
                </a:solidFill>
                <a:latin typeface="Arial" pitchFamily="34" charset="0"/>
                <a:cs typeface="Arial" pitchFamily="34" charset="0"/>
              </a:rPr>
              <a:t> </a:t>
            </a:r>
            <a:endParaRPr lang="en-US" sz="2000" dirty="0" smtClean="0">
              <a:solidFill>
                <a:srgbClr val="0C343D"/>
              </a:solidFill>
              <a:latin typeface="Arial" pitchFamily="34" charset="0"/>
              <a:cs typeface="Arial" pitchFamily="34" charset="0"/>
            </a:endParaRPr>
          </a:p>
          <a:p>
            <a:pPr marL="336550" lvl="0" indent="-336550" algn="l">
              <a:buFont typeface="Arial" pitchFamily="34" charset="0"/>
              <a:buChar char="•"/>
            </a:pPr>
            <a:r>
              <a:rPr lang="en-US" sz="2400" dirty="0" smtClean="0">
                <a:solidFill>
                  <a:srgbClr val="0C343D"/>
                </a:solidFill>
                <a:latin typeface="Arial" pitchFamily="34" charset="0"/>
                <a:cs typeface="Arial" pitchFamily="34" charset="0"/>
              </a:rPr>
              <a:t>Good standards can suppress undesirable, market-stifling regulatory action.</a:t>
            </a:r>
          </a:p>
          <a:p>
            <a:pPr lvl="0" algn="l">
              <a:buFont typeface="Arial" pitchFamily="34" charset="0"/>
              <a:buChar char="•"/>
            </a:pPr>
            <a:endParaRPr lang="en-US" sz="2000" dirty="0" smtClean="0">
              <a:solidFill>
                <a:srgbClr val="0C343D"/>
              </a:solidFill>
              <a:latin typeface="Arial" pitchFamily="34" charset="0"/>
              <a:cs typeface="Arial" pitchFamily="34" charset="0"/>
            </a:endParaRPr>
          </a:p>
          <a:p>
            <a:pPr marL="288925" lvl="0" indent="-288925" algn="l">
              <a:buFont typeface="Arial" pitchFamily="34" charset="0"/>
              <a:buChar char="•"/>
            </a:pPr>
            <a:r>
              <a:rPr lang="en-US" sz="2400" dirty="0" smtClean="0">
                <a:solidFill>
                  <a:srgbClr val="0C343D"/>
                </a:solidFill>
                <a:latin typeface="Arial" pitchFamily="34" charset="0"/>
                <a:cs typeface="Arial" pitchFamily="34" charset="0"/>
              </a:rPr>
              <a:t>The standards process, if focused only in SDOs, is not sufficient.  Other parties must be engaged in a process that transforms requirements to standards.  Objectives should be clear and expectations of immediate results should be avoided.</a:t>
            </a:r>
          </a:p>
          <a:p>
            <a:pPr lvl="0" algn="l">
              <a:buFont typeface="Arial" pitchFamily="34" charset="0"/>
              <a:buChar char="•"/>
            </a:pPr>
            <a:endParaRPr lang="en-US" sz="2000" dirty="0" smtClean="0">
              <a:solidFill>
                <a:srgbClr val="0C343D"/>
              </a:solidFill>
              <a:latin typeface="Arial" pitchFamily="34" charset="0"/>
              <a:cs typeface="Arial" pitchFamily="34" charset="0"/>
            </a:endParaRPr>
          </a:p>
          <a:p>
            <a:pPr marL="288925" lvl="0" indent="-288925" algn="l">
              <a:buFont typeface="Arial" pitchFamily="34" charset="0"/>
              <a:buChar char="•"/>
            </a:pPr>
            <a:r>
              <a:rPr lang="en-US" sz="2400" dirty="0" smtClean="0">
                <a:solidFill>
                  <a:srgbClr val="0C343D"/>
                </a:solidFill>
                <a:latin typeface="Arial" pitchFamily="34" charset="0"/>
                <a:cs typeface="Arial" pitchFamily="34" charset="0"/>
              </a:rPr>
              <a:t>Security is a critical issue that, if not adequately addressed, could slow or harm M2M progress and adoption.</a:t>
            </a:r>
          </a:p>
          <a:p>
            <a:endParaRPr lang="en-US" sz="2800" dirty="0" smtClean="0"/>
          </a:p>
          <a:p>
            <a:pPr lvl="1" indent="-342900" algn="l">
              <a:lnSpc>
                <a:spcPct val="95000"/>
              </a:lnSpc>
              <a:spcBef>
                <a:spcPct val="0"/>
              </a:spcBef>
              <a:buClr>
                <a:srgbClr val="0C343D"/>
              </a:buClr>
              <a:buFontTx/>
              <a:buChar char="•"/>
            </a:pPr>
            <a:endParaRPr lang="en-US" sz="2400" dirty="0" smtClean="0">
              <a:solidFill>
                <a:srgbClr val="0C343D"/>
              </a:solidFill>
              <a:latin typeface="Arial" pitchFamily="34" charset="0"/>
            </a:endParaRPr>
          </a:p>
          <a:p>
            <a:pPr lvl="1" indent="-342900" algn="l">
              <a:lnSpc>
                <a:spcPct val="95000"/>
              </a:lnSpc>
              <a:spcBef>
                <a:spcPct val="0"/>
              </a:spcBef>
              <a:buClr>
                <a:srgbClr val="0C343D"/>
              </a:buClr>
              <a:buFontTx/>
              <a:buChar char="•"/>
            </a:pPr>
            <a:endParaRPr lang="en-US" sz="2400" dirty="0">
              <a:solidFill>
                <a:srgbClr val="0C343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32</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552450" y="355600"/>
            <a:ext cx="9055100" cy="1168400"/>
          </a:xfrm>
          <a:solidFill>
            <a:schemeClr val="bg1"/>
          </a:solidFill>
          <a:ln>
            <a:noFill/>
          </a:ln>
        </p:spPr>
        <p:txBody>
          <a:bodyPr lIns="0" tIns="0" rIns="0" bIns="0"/>
          <a:lstStyle/>
          <a:p>
            <a:pPr>
              <a:lnSpc>
                <a:spcPct val="95000"/>
              </a:lnSpc>
            </a:pPr>
            <a:r>
              <a:rPr lang="en-US" b="1" dirty="0">
                <a:solidFill>
                  <a:srgbClr val="C68803"/>
                </a:solidFill>
                <a:latin typeface="Arial" pitchFamily="34" charset="0"/>
              </a:rPr>
              <a:t>Highlight of </a:t>
            </a:r>
            <a:r>
              <a:rPr lang="en-US" b="1" dirty="0" smtClean="0">
                <a:solidFill>
                  <a:srgbClr val="C68803"/>
                </a:solidFill>
                <a:latin typeface="Arial" pitchFamily="34" charset="0"/>
              </a:rPr>
              <a:t>2011 Activities (Cont’d)</a:t>
            </a:r>
            <a:endParaRPr lang="en-US" b="1" dirty="0">
              <a:solidFill>
                <a:srgbClr val="C68803"/>
              </a:solidFill>
              <a:latin typeface="Arial" pitchFamily="34" charset="0"/>
            </a:endParaRPr>
          </a:p>
        </p:txBody>
      </p:sp>
      <p:sp>
        <p:nvSpPr>
          <p:cNvPr id="3074" name="Rectangle 2"/>
          <p:cNvSpPr>
            <a:spLocks noGrp="1" noChangeArrowheads="1"/>
          </p:cNvSpPr>
          <p:nvPr>
            <p:ph type="subTitle" idx="1"/>
          </p:nvPr>
        </p:nvSpPr>
        <p:spPr>
          <a:xfrm>
            <a:off x="584200" y="1524000"/>
            <a:ext cx="9055100" cy="4927600"/>
          </a:xfrm>
        </p:spPr>
        <p:txBody>
          <a:bodyPr lIns="0" tIns="0" rIns="0" bIns="0"/>
          <a:lstStyle/>
          <a:p>
            <a:pPr marL="857250" lvl="2" indent="-285750" algn="l">
              <a:lnSpc>
                <a:spcPct val="95000"/>
              </a:lnSpc>
              <a:spcBef>
                <a:spcPct val="0"/>
              </a:spcBef>
              <a:buClr>
                <a:srgbClr val="0C343D"/>
              </a:buClr>
              <a:buSzPct val="80000"/>
              <a:buFont typeface="Courier New" pitchFamily="49" charset="0"/>
              <a:buChar char="o"/>
            </a:pPr>
            <a:endParaRPr lang="en-US" dirty="0" smtClean="0">
              <a:solidFill>
                <a:srgbClr val="0C343D"/>
              </a:solidFill>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r>
              <a:rPr lang="en-US" dirty="0" smtClean="0">
                <a:solidFill>
                  <a:srgbClr val="0C343D"/>
                </a:solidFill>
                <a:latin typeface="Arial" pitchFamily="34" charset="0"/>
                <a:cs typeface="Arial" pitchFamily="34" charset="0"/>
              </a:rPr>
              <a:t>September 20-21, 2011: GSC MSTF M2M Conference and Roundtable in Atlanta, GA (vertical markets groups and associations, GSC SDOs and other standards groups).</a:t>
            </a:r>
          </a:p>
          <a:p>
            <a:pPr marL="857250" lvl="2" indent="-285750" algn="l">
              <a:lnSpc>
                <a:spcPct val="95000"/>
              </a:lnSpc>
              <a:spcBef>
                <a:spcPct val="0"/>
              </a:spcBef>
              <a:buClr>
                <a:srgbClr val="0C343D"/>
              </a:buClr>
              <a:buSzPct val="80000"/>
              <a:buFont typeface="Courier New" pitchFamily="49" charset="0"/>
              <a:buChar char="o"/>
            </a:pPr>
            <a:endParaRPr lang="en-US" dirty="0" smtClean="0">
              <a:solidFill>
                <a:srgbClr val="0C343D"/>
              </a:solidFill>
              <a:latin typeface="Arial" pitchFamily="34" charset="0"/>
              <a:cs typeface="Arial" pitchFamily="34" charset="0"/>
            </a:endParaRPr>
          </a:p>
          <a:p>
            <a:pPr marL="1314450" lvl="3" indent="-285750" algn="l">
              <a:lnSpc>
                <a:spcPct val="95000"/>
              </a:lnSpc>
              <a:spcBef>
                <a:spcPct val="0"/>
              </a:spcBef>
              <a:buClr>
                <a:srgbClr val="0C343D"/>
              </a:buClr>
              <a:buSzPct val="80000"/>
              <a:buFont typeface="Wingdings" pitchFamily="2" charset="2"/>
              <a:buChar char="Ø"/>
            </a:pPr>
            <a:r>
              <a:rPr lang="en-US" dirty="0" smtClean="0">
                <a:solidFill>
                  <a:srgbClr val="0C343D"/>
                </a:solidFill>
                <a:latin typeface="Arial" pitchFamily="34" charset="0"/>
                <a:cs typeface="Arial" pitchFamily="34" charset="0"/>
              </a:rPr>
              <a:t>Represented (Presentations): TIA, Oracle, Continua Alliance, Microsoft, Intelligent Transportation Society of America, UPS, CABA, RF </a:t>
            </a:r>
            <a:r>
              <a:rPr lang="en-US" dirty="0" err="1" smtClean="0">
                <a:solidFill>
                  <a:srgbClr val="0C343D"/>
                </a:solidFill>
                <a:latin typeface="Arial" pitchFamily="34" charset="0"/>
                <a:cs typeface="Arial" pitchFamily="34" charset="0"/>
              </a:rPr>
              <a:t>Monolithics</a:t>
            </a:r>
            <a:r>
              <a:rPr lang="en-US" dirty="0" smtClean="0">
                <a:solidFill>
                  <a:srgbClr val="0C343D"/>
                </a:solidFill>
                <a:latin typeface="Arial" pitchFamily="34" charset="0"/>
                <a:cs typeface="Arial" pitchFamily="34" charset="0"/>
              </a:rPr>
              <a:t>, </a:t>
            </a:r>
            <a:r>
              <a:rPr lang="en-US" dirty="0" err="1" smtClean="0">
                <a:solidFill>
                  <a:srgbClr val="0C343D"/>
                </a:solidFill>
                <a:latin typeface="Arial" pitchFamily="34" charset="0"/>
                <a:cs typeface="Arial" pitchFamily="34" charset="0"/>
              </a:rPr>
              <a:t>Zigbee</a:t>
            </a:r>
            <a:r>
              <a:rPr lang="en-US" dirty="0" smtClean="0">
                <a:solidFill>
                  <a:srgbClr val="0C343D"/>
                </a:solidFill>
                <a:latin typeface="Arial" pitchFamily="34" charset="0"/>
                <a:cs typeface="Arial" pitchFamily="34" charset="0"/>
              </a:rPr>
              <a:t>, Federal Reserve Bank of Atlanta, International Payments Forum (ATMIA), USAT, Rockwell Automation, ISA, Emerson, </a:t>
            </a:r>
            <a:r>
              <a:rPr lang="en-US" dirty="0" err="1" smtClean="0">
                <a:solidFill>
                  <a:srgbClr val="0C343D"/>
                </a:solidFill>
                <a:latin typeface="Arial" pitchFamily="34" charset="0"/>
                <a:cs typeface="Arial" pitchFamily="34" charset="0"/>
              </a:rPr>
              <a:t>EnerNex</a:t>
            </a:r>
            <a:r>
              <a:rPr lang="en-US" dirty="0" smtClean="0">
                <a:solidFill>
                  <a:srgbClr val="0C343D"/>
                </a:solidFill>
                <a:latin typeface="Arial" pitchFamily="34" charset="0"/>
                <a:cs typeface="Arial" pitchFamily="34" charset="0"/>
              </a:rPr>
              <a:t>, GE Energy, </a:t>
            </a:r>
            <a:r>
              <a:rPr lang="en-US" dirty="0" err="1" smtClean="0">
                <a:solidFill>
                  <a:srgbClr val="0C343D"/>
                </a:solidFill>
                <a:latin typeface="Arial" pitchFamily="34" charset="0"/>
                <a:cs typeface="Arial" pitchFamily="34" charset="0"/>
              </a:rPr>
              <a:t>Sagemcom</a:t>
            </a:r>
            <a:r>
              <a:rPr lang="en-US" dirty="0" smtClean="0">
                <a:solidFill>
                  <a:srgbClr val="0C343D"/>
                </a:solidFill>
                <a:latin typeface="Arial" pitchFamily="34" charset="0"/>
                <a:cs typeface="Arial" pitchFamily="34" charset="0"/>
              </a:rPr>
              <a:t>, ITU, ETSI, OMA, 3GPP2, Georgia Tech.</a:t>
            </a:r>
          </a:p>
          <a:p>
            <a:pPr marL="1314450" lvl="3" indent="-285750" algn="l">
              <a:lnSpc>
                <a:spcPct val="95000"/>
              </a:lnSpc>
              <a:spcBef>
                <a:spcPct val="0"/>
              </a:spcBef>
              <a:buClr>
                <a:srgbClr val="0C343D"/>
              </a:buClr>
              <a:buSzPct val="80000"/>
            </a:pPr>
            <a:endParaRPr lang="en-US" dirty="0" smtClean="0">
              <a:solidFill>
                <a:srgbClr val="0C343D"/>
              </a:solidFill>
              <a:latin typeface="Arial" pitchFamily="34" charset="0"/>
              <a:cs typeface="Arial" pitchFamily="34" charset="0"/>
            </a:endParaRPr>
          </a:p>
          <a:p>
            <a:pPr marL="1314450" lvl="3" indent="-285750" algn="l">
              <a:lnSpc>
                <a:spcPct val="95000"/>
              </a:lnSpc>
              <a:spcBef>
                <a:spcPct val="0"/>
              </a:spcBef>
              <a:buClr>
                <a:srgbClr val="0C343D"/>
              </a:buClr>
              <a:buSzPct val="80000"/>
              <a:buFont typeface="Wingdings" pitchFamily="2" charset="2"/>
              <a:buChar char="Ø"/>
            </a:pPr>
            <a:r>
              <a:rPr lang="en-US" dirty="0" smtClean="0">
                <a:solidFill>
                  <a:srgbClr val="0C343D"/>
                </a:solidFill>
                <a:latin typeface="Arial" pitchFamily="34" charset="0"/>
                <a:cs typeface="Arial" pitchFamily="34" charset="0"/>
              </a:rPr>
              <a:t>Represented (Attendance): TTC, ATIS, GSM Association, Qualcomm, Verizon, AT&amp;T, Sprint, ZTE, Cisco, Comcast, </a:t>
            </a:r>
            <a:r>
              <a:rPr lang="en-US" dirty="0" err="1" smtClean="0">
                <a:solidFill>
                  <a:srgbClr val="0C343D"/>
                </a:solidFill>
                <a:latin typeface="Arial" pitchFamily="34" charset="0"/>
                <a:cs typeface="Arial" pitchFamily="34" charset="0"/>
              </a:rPr>
              <a:t>Globecomm</a:t>
            </a:r>
            <a:r>
              <a:rPr lang="en-US" dirty="0" smtClean="0">
                <a:solidFill>
                  <a:srgbClr val="0C343D"/>
                </a:solidFill>
                <a:latin typeface="Arial" pitchFamily="34" charset="0"/>
                <a:cs typeface="Arial" pitchFamily="34" charset="0"/>
              </a:rPr>
              <a:t>, Iridium, Hitachi, </a:t>
            </a:r>
            <a:r>
              <a:rPr lang="en-US" dirty="0" err="1" smtClean="0">
                <a:solidFill>
                  <a:srgbClr val="0C343D"/>
                </a:solidFill>
                <a:latin typeface="Arial" pitchFamily="34" charset="0"/>
                <a:cs typeface="Arial" pitchFamily="34" charset="0"/>
              </a:rPr>
              <a:t>Axeda</a:t>
            </a:r>
            <a:r>
              <a:rPr lang="en-US" dirty="0" smtClean="0">
                <a:solidFill>
                  <a:srgbClr val="0C343D"/>
                </a:solidFill>
                <a:latin typeface="Arial" pitchFamily="34" charset="0"/>
                <a:cs typeface="Arial" pitchFamily="34" charset="0"/>
              </a:rPr>
              <a:t>, </a:t>
            </a:r>
            <a:r>
              <a:rPr lang="en-US" dirty="0" err="1" smtClean="0">
                <a:solidFill>
                  <a:srgbClr val="0C343D"/>
                </a:solidFill>
                <a:latin typeface="Arial" pitchFamily="34" charset="0"/>
                <a:cs typeface="Arial" pitchFamily="34" charset="0"/>
              </a:rPr>
              <a:t>Kore</a:t>
            </a:r>
            <a:r>
              <a:rPr lang="en-US" dirty="0" smtClean="0">
                <a:solidFill>
                  <a:srgbClr val="0C343D"/>
                </a:solidFill>
                <a:latin typeface="Arial" pitchFamily="34" charset="0"/>
                <a:cs typeface="Arial" pitchFamily="34" charset="0"/>
              </a:rPr>
              <a:t>, </a:t>
            </a:r>
            <a:r>
              <a:rPr lang="en-US" dirty="0" err="1" smtClean="0">
                <a:solidFill>
                  <a:srgbClr val="0C343D"/>
                </a:solidFill>
                <a:latin typeface="Arial" pitchFamily="34" charset="0"/>
                <a:cs typeface="Arial" pitchFamily="34" charset="0"/>
              </a:rPr>
              <a:t>Aeris</a:t>
            </a:r>
            <a:r>
              <a:rPr lang="en-US" dirty="0" smtClean="0">
                <a:solidFill>
                  <a:srgbClr val="0C343D"/>
                </a:solidFill>
                <a:latin typeface="Arial" pitchFamily="34" charset="0"/>
                <a:cs typeface="Arial" pitchFamily="34" charset="0"/>
              </a:rPr>
              <a:t>, ILS Technology, </a:t>
            </a:r>
            <a:r>
              <a:rPr lang="en-US" dirty="0" err="1" smtClean="0">
                <a:solidFill>
                  <a:srgbClr val="0C343D"/>
                </a:solidFill>
                <a:latin typeface="Arial" pitchFamily="34" charset="0"/>
                <a:cs typeface="Arial" pitchFamily="34" charset="0"/>
              </a:rPr>
              <a:t>Numerex</a:t>
            </a:r>
            <a:r>
              <a:rPr lang="en-US" dirty="0" smtClean="0">
                <a:solidFill>
                  <a:srgbClr val="0C343D"/>
                </a:solidFill>
                <a:latin typeface="Arial" pitchFamily="34" charset="0"/>
                <a:cs typeface="Arial" pitchFamily="34" charset="0"/>
              </a:rPr>
              <a:t>, Tellabs, </a:t>
            </a:r>
            <a:r>
              <a:rPr lang="en-US" dirty="0" err="1" smtClean="0">
                <a:solidFill>
                  <a:srgbClr val="0C343D"/>
                </a:solidFill>
                <a:latin typeface="Arial" pitchFamily="34" charset="0"/>
                <a:cs typeface="Arial" pitchFamily="34" charset="0"/>
              </a:rPr>
              <a:t>nPhase</a:t>
            </a:r>
            <a:r>
              <a:rPr lang="en-US" dirty="0" smtClean="0">
                <a:solidFill>
                  <a:srgbClr val="0C343D"/>
                </a:solidFill>
                <a:latin typeface="Arial" pitchFamily="34" charset="0"/>
                <a:cs typeface="Arial" pitchFamily="34" charset="0"/>
              </a:rPr>
              <a:t>, </a:t>
            </a:r>
            <a:r>
              <a:rPr lang="en-US" dirty="0" err="1" smtClean="0">
                <a:solidFill>
                  <a:srgbClr val="0C343D"/>
                </a:solidFill>
                <a:latin typeface="Arial" pitchFamily="34" charset="0"/>
                <a:cs typeface="Arial" pitchFamily="34" charset="0"/>
              </a:rPr>
              <a:t>Raco</a:t>
            </a:r>
            <a:r>
              <a:rPr lang="en-US" dirty="0" smtClean="0">
                <a:solidFill>
                  <a:srgbClr val="0C343D"/>
                </a:solidFill>
                <a:latin typeface="Arial" pitchFamily="34" charset="0"/>
                <a:cs typeface="Arial" pitchFamily="34" charset="0"/>
              </a:rPr>
              <a:t> Wireless, LGE, </a:t>
            </a:r>
            <a:r>
              <a:rPr lang="en-US" dirty="0" err="1" smtClean="0">
                <a:solidFill>
                  <a:srgbClr val="0C343D"/>
                </a:solidFill>
                <a:latin typeface="Arial" pitchFamily="34" charset="0"/>
                <a:cs typeface="Arial" pitchFamily="34" charset="0"/>
              </a:rPr>
              <a:t>Landis+Gyr</a:t>
            </a:r>
            <a:r>
              <a:rPr lang="en-US" dirty="0" smtClean="0">
                <a:solidFill>
                  <a:srgbClr val="0C343D"/>
                </a:solidFill>
                <a:latin typeface="Arial" pitchFamily="34" charset="0"/>
                <a:cs typeface="Arial" pitchFamily="34" charset="0"/>
              </a:rPr>
              <a:t>, etc.</a:t>
            </a:r>
          </a:p>
          <a:p>
            <a:pPr marL="1314450" lvl="3" indent="-285750" algn="l">
              <a:lnSpc>
                <a:spcPct val="95000"/>
              </a:lnSpc>
              <a:spcBef>
                <a:spcPct val="0"/>
              </a:spcBef>
              <a:buClr>
                <a:srgbClr val="0C343D"/>
              </a:buClr>
              <a:buSzPct val="80000"/>
              <a:buFont typeface="Wingdings" pitchFamily="2" charset="2"/>
              <a:buChar char="Ø"/>
            </a:pPr>
            <a:endParaRPr lang="en-US" dirty="0" smtClean="0">
              <a:latin typeface="Arial" pitchFamily="34" charset="0"/>
              <a:cs typeface="Arial" pitchFamily="34" charset="0"/>
            </a:endParaRPr>
          </a:p>
          <a:p>
            <a:pPr marL="857250" lvl="2" indent="-285750" algn="l">
              <a:lnSpc>
                <a:spcPct val="95000"/>
              </a:lnSpc>
              <a:spcBef>
                <a:spcPct val="0"/>
              </a:spcBef>
              <a:buClr>
                <a:srgbClr val="0C343D"/>
              </a:buClr>
              <a:buSzPct val="80000"/>
              <a:buFont typeface="Courier New" pitchFamily="49" charset="0"/>
              <a:buChar char="o"/>
            </a:pPr>
            <a:endParaRPr lang="en-US" dirty="0"/>
          </a:p>
        </p:txBody>
      </p:sp>
      <p:sp>
        <p:nvSpPr>
          <p:cNvPr id="4" name="Slide Number Placeholder 3"/>
          <p:cNvSpPr>
            <a:spLocks noGrp="1"/>
          </p:cNvSpPr>
          <p:nvPr>
            <p:ph type="sldNum" sz="quarter" idx="12"/>
          </p:nvPr>
        </p:nvSpPr>
        <p:spPr/>
        <p:txBody>
          <a:bodyPr/>
          <a:lstStyle/>
          <a:p>
            <a:fld id="{A2651048-1371-4BDE-BD9A-B111657C736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ctrTitle"/>
          </p:nvPr>
        </p:nvSpPr>
        <p:spPr>
          <a:xfrm>
            <a:off x="552450" y="228600"/>
            <a:ext cx="9055100" cy="1168400"/>
          </a:xfrm>
        </p:spPr>
        <p:txBody>
          <a:bodyPr lIns="0" tIns="0" rIns="0" bIns="0"/>
          <a:lstStyle/>
          <a:p>
            <a:pPr>
              <a:lnSpc>
                <a:spcPct val="95000"/>
              </a:lnSpc>
            </a:pPr>
            <a:r>
              <a:rPr lang="en-US" b="1" dirty="0">
                <a:solidFill>
                  <a:srgbClr val="C68803"/>
                </a:solidFill>
                <a:latin typeface="Arial" pitchFamily="34" charset="0"/>
              </a:rPr>
              <a:t>Strategic Direction</a:t>
            </a:r>
          </a:p>
        </p:txBody>
      </p:sp>
      <p:sp>
        <p:nvSpPr>
          <p:cNvPr id="4098" name="Rectangle 2"/>
          <p:cNvSpPr>
            <a:spLocks noGrp="1" noChangeArrowheads="1"/>
          </p:cNvSpPr>
          <p:nvPr>
            <p:ph type="subTitle" idx="1"/>
          </p:nvPr>
        </p:nvSpPr>
        <p:spPr>
          <a:xfrm>
            <a:off x="736600" y="1371600"/>
            <a:ext cx="8940800" cy="5791200"/>
          </a:xfrm>
        </p:spPr>
        <p:txBody>
          <a:bodyPr lIns="0" tIns="0" rIns="0" bIns="0"/>
          <a:lstStyle/>
          <a:p>
            <a:pPr lvl="1" indent="-342900" algn="l">
              <a:lnSpc>
                <a:spcPct val="95000"/>
              </a:lnSpc>
              <a:spcBef>
                <a:spcPct val="0"/>
              </a:spcBef>
              <a:buClr>
                <a:srgbClr val="09244D"/>
              </a:buClr>
              <a:buFontTx/>
              <a:buChar char="•"/>
            </a:pPr>
            <a:r>
              <a:rPr lang="en-US" sz="2400" dirty="0" smtClean="0">
                <a:solidFill>
                  <a:srgbClr val="09244D"/>
                </a:solidFill>
                <a:latin typeface="Arial" pitchFamily="34" charset="0"/>
              </a:rPr>
              <a:t>Position GSC MSTF as a forum the purpose of which is to </a:t>
            </a:r>
            <a:r>
              <a:rPr lang="en-US" sz="2400" dirty="0" smtClean="0">
                <a:solidFill>
                  <a:srgbClr val="0C343D"/>
                </a:solidFill>
                <a:latin typeface="Arial" pitchFamily="34" charset="0"/>
                <a:cs typeface="Arial" pitchFamily="34" charset="0"/>
              </a:rPr>
              <a:t>strengthen the work of international bodies focusing on M2M standards.</a:t>
            </a:r>
          </a:p>
          <a:p>
            <a:pPr lvl="1" indent="-342900" algn="l">
              <a:lnSpc>
                <a:spcPct val="95000"/>
              </a:lnSpc>
              <a:spcBef>
                <a:spcPct val="0"/>
              </a:spcBef>
              <a:buClr>
                <a:srgbClr val="09244D"/>
              </a:buClr>
            </a:pPr>
            <a:endParaRPr lang="en-US" sz="2400" dirty="0" smtClean="0">
              <a:solidFill>
                <a:srgbClr val="0C343D"/>
              </a:solidFill>
              <a:latin typeface="Arial" pitchFamily="34" charset="0"/>
              <a:cs typeface="Arial" pitchFamily="34" charset="0"/>
            </a:endParaRPr>
          </a:p>
          <a:p>
            <a:pPr lvl="1" indent="-342900" algn="l">
              <a:lnSpc>
                <a:spcPct val="95000"/>
              </a:lnSpc>
              <a:spcBef>
                <a:spcPct val="0"/>
              </a:spcBef>
              <a:buClr>
                <a:srgbClr val="09244D"/>
              </a:buClr>
              <a:buFontTx/>
              <a:buChar char="•"/>
            </a:pPr>
            <a:r>
              <a:rPr lang="en-US" sz="2400" dirty="0" smtClean="0">
                <a:solidFill>
                  <a:srgbClr val="0C343D"/>
                </a:solidFill>
                <a:latin typeface="Arial" pitchFamily="34" charset="0"/>
                <a:cs typeface="Arial" pitchFamily="34" charset="0"/>
              </a:rPr>
              <a:t>Become a global source of valuable information coming  from an eclectic range of sources, both traditional and non-traditional players in the M2M standards arena (in particular vertical market groups, </a:t>
            </a:r>
            <a:r>
              <a:rPr lang="en-US" sz="2400" dirty="0" err="1" smtClean="0">
                <a:solidFill>
                  <a:srgbClr val="0C343D"/>
                </a:solidFill>
                <a:latin typeface="Arial" pitchFamily="34" charset="0"/>
                <a:cs typeface="Arial" pitchFamily="34" charset="0"/>
              </a:rPr>
              <a:t>fora</a:t>
            </a:r>
            <a:r>
              <a:rPr lang="en-US" sz="2400" dirty="0" smtClean="0">
                <a:solidFill>
                  <a:srgbClr val="0C343D"/>
                </a:solidFill>
                <a:latin typeface="Arial" pitchFamily="34" charset="0"/>
                <a:cs typeface="Arial" pitchFamily="34" charset="0"/>
              </a:rPr>
              <a:t> and associations).</a:t>
            </a:r>
          </a:p>
          <a:p>
            <a:pPr lvl="1" indent="-342900" algn="l">
              <a:lnSpc>
                <a:spcPct val="95000"/>
              </a:lnSpc>
              <a:spcBef>
                <a:spcPct val="0"/>
              </a:spcBef>
              <a:buClr>
                <a:srgbClr val="09244D"/>
              </a:buClr>
              <a:buFontTx/>
              <a:buChar char="•"/>
            </a:pPr>
            <a:endParaRPr lang="en-US" sz="2400" dirty="0" smtClean="0">
              <a:solidFill>
                <a:srgbClr val="0C343D"/>
              </a:solidFill>
              <a:latin typeface="Arial" pitchFamily="34" charset="0"/>
              <a:cs typeface="Arial" pitchFamily="34" charset="0"/>
            </a:endParaRPr>
          </a:p>
          <a:p>
            <a:pPr lvl="2" indent="-342900" algn="l">
              <a:lnSpc>
                <a:spcPct val="95000"/>
              </a:lnSpc>
              <a:spcBef>
                <a:spcPct val="0"/>
              </a:spcBef>
              <a:buClr>
                <a:srgbClr val="09244D"/>
              </a:buClr>
              <a:buFont typeface="Wingdings" pitchFamily="2" charset="2"/>
              <a:buChar char="Ø"/>
            </a:pPr>
            <a:r>
              <a:rPr lang="en-US" sz="2000" dirty="0" smtClean="0">
                <a:solidFill>
                  <a:srgbClr val="0C343D"/>
                </a:solidFill>
                <a:latin typeface="Arial" pitchFamily="34" charset="0"/>
                <a:cs typeface="Arial" pitchFamily="34" charset="0"/>
              </a:rPr>
              <a:t>Develop a repository of non-commercial M2M information through the use of online collaborative tools.</a:t>
            </a:r>
          </a:p>
          <a:p>
            <a:pPr lvl="1" indent="-342900" algn="l">
              <a:lnSpc>
                <a:spcPct val="95000"/>
              </a:lnSpc>
              <a:spcBef>
                <a:spcPct val="0"/>
              </a:spcBef>
              <a:buClr>
                <a:srgbClr val="09244D"/>
              </a:buClr>
            </a:pPr>
            <a:endParaRPr lang="en-US" sz="2400" dirty="0" smtClean="0">
              <a:solidFill>
                <a:srgbClr val="0C343D"/>
              </a:solidFill>
              <a:latin typeface="Arial" pitchFamily="34" charset="0"/>
              <a:cs typeface="Arial" pitchFamily="34" charset="0"/>
            </a:endParaRPr>
          </a:p>
          <a:p>
            <a:pPr lvl="1" indent="-342900" algn="l">
              <a:lnSpc>
                <a:spcPct val="95000"/>
              </a:lnSpc>
              <a:spcBef>
                <a:spcPct val="0"/>
              </a:spcBef>
              <a:buClr>
                <a:srgbClr val="09244D"/>
              </a:buClr>
              <a:buFontTx/>
              <a:buChar char="•"/>
            </a:pPr>
            <a:r>
              <a:rPr lang="en-US" sz="2400" dirty="0" smtClean="0">
                <a:solidFill>
                  <a:srgbClr val="0C343D"/>
                </a:solidFill>
                <a:latin typeface="Arial" pitchFamily="34" charset="0"/>
                <a:cs typeface="Arial" pitchFamily="34" charset="0"/>
              </a:rPr>
              <a:t>Establish GSC MSTF as a venue where ideas on M2M can be debated and exchanged outside a formal standardization process framework. </a:t>
            </a:r>
          </a:p>
          <a:p>
            <a:pPr lvl="1" indent="-342900" algn="l">
              <a:lnSpc>
                <a:spcPct val="95000"/>
              </a:lnSpc>
              <a:spcBef>
                <a:spcPct val="0"/>
              </a:spcBef>
              <a:buClr>
                <a:srgbClr val="09244D"/>
              </a:buClr>
              <a:buFontTx/>
              <a:buChar char="•"/>
            </a:pPr>
            <a:endParaRPr lang="en-US" sz="2400" dirty="0" smtClean="0">
              <a:solidFill>
                <a:srgbClr val="0C343D"/>
              </a:solidFill>
              <a:latin typeface="Arial" pitchFamily="34" charset="0"/>
              <a:cs typeface="Arial" pitchFamily="34" charset="0"/>
            </a:endParaRPr>
          </a:p>
          <a:p>
            <a:pPr lvl="1" indent="-342900" algn="l">
              <a:lnSpc>
                <a:spcPct val="95000"/>
              </a:lnSpc>
              <a:spcBef>
                <a:spcPct val="0"/>
              </a:spcBef>
              <a:buClr>
                <a:srgbClr val="09244D"/>
              </a:buClr>
              <a:buFontTx/>
              <a:buChar char="•"/>
            </a:pPr>
            <a:endParaRPr lang="en-US" sz="2700" dirty="0" smtClean="0">
              <a:solidFill>
                <a:srgbClr val="0C343D"/>
              </a:solidFill>
              <a:latin typeface="Arial" pitchFamily="34" charset="0"/>
              <a:cs typeface="Arial" pitchFamily="34" charset="0"/>
            </a:endParaRPr>
          </a:p>
          <a:p>
            <a:pPr lvl="1" indent="-342900" algn="l">
              <a:lnSpc>
                <a:spcPct val="95000"/>
              </a:lnSpc>
              <a:spcBef>
                <a:spcPct val="0"/>
              </a:spcBef>
              <a:buClr>
                <a:srgbClr val="09244D"/>
              </a:buClr>
              <a:buFontTx/>
              <a:buChar char="•"/>
            </a:pPr>
            <a:endParaRPr lang="en-US" sz="2700" dirty="0">
              <a:solidFill>
                <a:srgbClr val="0C343D"/>
              </a:solidFill>
              <a:latin typeface="Arial" pitchFamily="34" charset="0"/>
              <a:cs typeface="Arial" pitchFamily="34" charset="0"/>
            </a:endParaRPr>
          </a:p>
          <a:p>
            <a:pPr algn="l">
              <a:lnSpc>
                <a:spcPct val="95000"/>
              </a:lnSpc>
              <a:spcBef>
                <a:spcPct val="0"/>
              </a:spcBef>
              <a:buClr>
                <a:srgbClr val="09244D"/>
              </a:buClr>
            </a:pPr>
            <a:endParaRPr lang="en-US" sz="3600" dirty="0">
              <a:solidFill>
                <a:srgbClr val="09244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ctrTitle"/>
          </p:nvPr>
        </p:nvSpPr>
        <p:spPr>
          <a:xfrm>
            <a:off x="552450" y="203200"/>
            <a:ext cx="9055100" cy="1184275"/>
          </a:xfrm>
          <a:solidFill>
            <a:schemeClr val="bg1"/>
          </a:solidFill>
          <a:ln>
            <a:noFill/>
          </a:ln>
        </p:spPr>
        <p:txBody>
          <a:bodyPr lIns="0" tIns="0" rIns="0" bIns="0"/>
          <a:lstStyle/>
          <a:p>
            <a:pPr>
              <a:lnSpc>
                <a:spcPct val="95000"/>
              </a:lnSpc>
            </a:pPr>
            <a:r>
              <a:rPr lang="en-US" b="1" dirty="0">
                <a:solidFill>
                  <a:srgbClr val="C68803"/>
                </a:solidFill>
                <a:latin typeface="Arial" pitchFamily="34" charset="0"/>
              </a:rPr>
              <a:t>M2M Standards Activity Map</a:t>
            </a:r>
          </a:p>
        </p:txBody>
      </p:sp>
      <p:graphicFrame>
        <p:nvGraphicFramePr>
          <p:cNvPr id="3" name="Table 2"/>
          <p:cNvGraphicFramePr>
            <a:graphicFrameLocks noGrp="1"/>
          </p:cNvGraphicFramePr>
          <p:nvPr/>
        </p:nvGraphicFramePr>
        <p:xfrm>
          <a:off x="1041400" y="2286000"/>
          <a:ext cx="8229599" cy="2514599"/>
        </p:xfrm>
        <a:graphic>
          <a:graphicData uri="http://schemas.openxmlformats.org/drawingml/2006/table">
            <a:tbl>
              <a:tblPr/>
              <a:tblGrid>
                <a:gridCol w="8229599"/>
              </a:tblGrid>
              <a:tr h="2514599">
                <a:tc>
                  <a:txBody>
                    <a:bodyPr/>
                    <a:lstStyle/>
                    <a:p>
                      <a:pPr algn="ctr" fontAlgn="ctr"/>
                      <a:r>
                        <a:rPr lang="en-US" sz="1800" b="1" i="0" u="none" strike="noStrike" dirty="0">
                          <a:latin typeface="Arial"/>
                        </a:rPr>
                        <a:t>GSC MSTF PRELIMINARY LIST OF GLOBAL ORGANIZATIONS, GROUPS, ASSOCIATIONS, FORA, AND OTHER ENTITIES WITH A DIRECT OR INDIRECT INTEREST IN </a:t>
                      </a:r>
                      <a:r>
                        <a:rPr lang="en-US" sz="1800" b="1" i="0" u="none" strike="noStrike" dirty="0" smtClean="0">
                          <a:latin typeface="Arial"/>
                        </a:rPr>
                        <a:t>MACHINE-TO-MACHINE</a:t>
                      </a:r>
                      <a:r>
                        <a:rPr lang="en-US" sz="1800" b="1" i="0" u="none" strike="noStrike" baseline="0" dirty="0" smtClean="0">
                          <a:latin typeface="Arial"/>
                        </a:rPr>
                        <a:t> (M2M)</a:t>
                      </a:r>
                      <a:r>
                        <a:rPr lang="en-US" sz="1800" b="1" i="0" u="none" strike="noStrike" dirty="0" smtClean="0">
                          <a:latin typeface="Arial"/>
                        </a:rPr>
                        <a:t>STANDARDIZATION</a:t>
                      </a:r>
                      <a:endParaRPr lang="en-US" sz="1800" b="1" i="0" u="none" strike="noStrike" dirty="0">
                        <a:latin typeface="Arial"/>
                      </a:endParaRPr>
                    </a:p>
                  </a:txBody>
                  <a:tcPr marL="0" marR="0" marT="0" marB="0" anchor="ctr">
                    <a:lnL>
                      <a:noFill/>
                    </a:lnL>
                    <a:lnR>
                      <a:noFill/>
                    </a:lnR>
                    <a:lnT>
                      <a:noFill/>
                    </a:lnT>
                    <a:lnB>
                      <a:noFill/>
                    </a:lnB>
                    <a:solidFill>
                      <a:srgbClr val="F2DDDC"/>
                    </a:solidFill>
                  </a:tcPr>
                </a:tc>
              </a:tr>
            </a:tbl>
          </a:graphicData>
        </a:graphic>
      </p:graphicFrame>
      <p:sp>
        <p:nvSpPr>
          <p:cNvPr id="4" name="TextBox 3"/>
          <p:cNvSpPr txBox="1"/>
          <p:nvPr/>
        </p:nvSpPr>
        <p:spPr>
          <a:xfrm>
            <a:off x="965200" y="1524000"/>
            <a:ext cx="7924800" cy="457200"/>
          </a:xfrm>
          <a:prstGeom prst="rect">
            <a:avLst/>
          </a:prstGeom>
          <a:noFill/>
        </p:spPr>
        <p:txBody>
          <a:bodyPr wrap="square" rtlCol="0">
            <a:spAutoFit/>
          </a:bodyPr>
          <a:lstStyle/>
          <a:p>
            <a:r>
              <a:rPr lang="en-US" dirty="0" smtClean="0">
                <a:latin typeface="Arial" pitchFamily="34" charset="0"/>
                <a:cs typeface="Arial" pitchFamily="34" charset="0"/>
              </a:rPr>
              <a:t>See (MS Excel) Activity Mapping Report:</a:t>
            </a:r>
            <a:endParaRPr lang="en-US" dirty="0">
              <a:latin typeface="Arial" pitchFamily="34" charset="0"/>
              <a:cs typeface="Arial" pitchFamily="34" charset="0"/>
            </a:endParaRPr>
          </a:p>
        </p:txBody>
      </p:sp>
      <p:sp>
        <p:nvSpPr>
          <p:cNvPr id="5" name="TextBox 4"/>
          <p:cNvSpPr txBox="1"/>
          <p:nvPr/>
        </p:nvSpPr>
        <p:spPr>
          <a:xfrm>
            <a:off x="1117600" y="5105400"/>
            <a:ext cx="8382000" cy="1569660"/>
          </a:xfrm>
          <a:prstGeom prst="rect">
            <a:avLst/>
          </a:prstGeom>
          <a:noFill/>
        </p:spPr>
        <p:txBody>
          <a:bodyPr wrap="square" rtlCol="0">
            <a:spAutoFit/>
          </a:bodyPr>
          <a:lstStyle/>
          <a:p>
            <a:r>
              <a:rPr lang="en-US" dirty="0" smtClean="0">
                <a:latin typeface="Arial" pitchFamily="34" charset="0"/>
                <a:cs typeface="Arial" pitchFamily="34" charset="0"/>
              </a:rPr>
              <a:t>Organizations listed are involved in the creation of M2M-related standards either directly or indirectly as M2M stakeholders (producers, users, regulators, or general industry participants)</a:t>
            </a:r>
            <a:endParaRPr lang="en-US"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A2651048-1371-4BDE-BD9A-B111657C736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ctrTitle"/>
          </p:nvPr>
        </p:nvSpPr>
        <p:spPr>
          <a:xfrm>
            <a:off x="552450" y="355600"/>
            <a:ext cx="9055100" cy="1168400"/>
          </a:xfrm>
        </p:spPr>
        <p:txBody>
          <a:bodyPr lIns="0" tIns="0" rIns="0" bIns="0"/>
          <a:lstStyle/>
          <a:p>
            <a:pPr>
              <a:lnSpc>
                <a:spcPct val="95000"/>
              </a:lnSpc>
            </a:pPr>
            <a:r>
              <a:rPr lang="en-US" b="1" dirty="0">
                <a:solidFill>
                  <a:srgbClr val="C68803"/>
                </a:solidFill>
                <a:latin typeface="Arial" pitchFamily="34" charset="0"/>
              </a:rPr>
              <a:t>Challenges</a:t>
            </a:r>
          </a:p>
        </p:txBody>
      </p:sp>
      <p:sp>
        <p:nvSpPr>
          <p:cNvPr id="6146" name="Rectangle 2"/>
          <p:cNvSpPr>
            <a:spLocks noGrp="1" noChangeArrowheads="1"/>
          </p:cNvSpPr>
          <p:nvPr>
            <p:ph type="subTitle" idx="1"/>
          </p:nvPr>
        </p:nvSpPr>
        <p:spPr>
          <a:xfrm>
            <a:off x="736600" y="1295400"/>
            <a:ext cx="9055100" cy="4927600"/>
          </a:xfrm>
        </p:spPr>
        <p:txBody>
          <a:bodyPr lIns="0" tIns="0" rIns="0" bIns="0"/>
          <a:lstStyle/>
          <a:p>
            <a:pPr lvl="1" indent="-342900" algn="l">
              <a:lnSpc>
                <a:spcPct val="95000"/>
              </a:lnSpc>
              <a:spcBef>
                <a:spcPct val="0"/>
              </a:spcBef>
              <a:buClr>
                <a:srgbClr val="0C343D"/>
              </a:buClr>
            </a:pPr>
            <a:endParaRPr lang="en-US" dirty="0"/>
          </a:p>
          <a:p>
            <a:pPr marL="857250" lvl="2" indent="-285750" algn="l">
              <a:lnSpc>
                <a:spcPct val="95000"/>
              </a:lnSpc>
              <a:spcBef>
                <a:spcPct val="0"/>
              </a:spcBef>
              <a:buClr>
                <a:srgbClr val="0C343D"/>
              </a:buClr>
              <a:buSzPct val="80000"/>
              <a:buFont typeface="Arial" pitchFamily="34" charset="0"/>
              <a:buChar char="•"/>
            </a:pPr>
            <a:r>
              <a:rPr lang="en-US" sz="2700" dirty="0">
                <a:solidFill>
                  <a:srgbClr val="0C343D"/>
                </a:solidFill>
                <a:latin typeface="Arial" pitchFamily="34" charset="0"/>
              </a:rPr>
              <a:t>Define a common </a:t>
            </a:r>
            <a:r>
              <a:rPr lang="en-US" sz="2700" dirty="0" smtClean="0">
                <a:solidFill>
                  <a:srgbClr val="0C343D"/>
                </a:solidFill>
                <a:latin typeface="Arial" pitchFamily="34" charset="0"/>
              </a:rPr>
              <a:t>terminology across SDOs and other groups</a:t>
            </a:r>
          </a:p>
          <a:p>
            <a:pPr marL="857250" lvl="2" indent="-285750" algn="l">
              <a:lnSpc>
                <a:spcPct val="95000"/>
              </a:lnSpc>
              <a:spcBef>
                <a:spcPct val="0"/>
              </a:spcBef>
              <a:buClr>
                <a:srgbClr val="0C343D"/>
              </a:buClr>
              <a:buSzPct val="80000"/>
              <a:buFont typeface="Arial" pitchFamily="34" charset="0"/>
              <a:buChar char="•"/>
            </a:pPr>
            <a:endParaRPr lang="en-US" dirty="0"/>
          </a:p>
          <a:p>
            <a:pPr marL="857250" lvl="2" indent="-285750" algn="l">
              <a:lnSpc>
                <a:spcPct val="95000"/>
              </a:lnSpc>
              <a:spcBef>
                <a:spcPct val="0"/>
              </a:spcBef>
              <a:buClr>
                <a:srgbClr val="0C343D"/>
              </a:buClr>
              <a:buSzPct val="80000"/>
              <a:buFont typeface="Arial" pitchFamily="34" charset="0"/>
              <a:buChar char="•"/>
            </a:pPr>
            <a:r>
              <a:rPr lang="en-US" sz="2700" dirty="0" smtClean="0">
                <a:solidFill>
                  <a:srgbClr val="0C343D"/>
                </a:solidFill>
                <a:latin typeface="Arial" pitchFamily="34" charset="0"/>
              </a:rPr>
              <a:t>Handle the big number of vertical market-related SDO’s, associations and other groups</a:t>
            </a:r>
          </a:p>
          <a:p>
            <a:pPr marL="857250" lvl="2" indent="-285750" algn="l">
              <a:lnSpc>
                <a:spcPct val="95000"/>
              </a:lnSpc>
              <a:spcBef>
                <a:spcPct val="0"/>
              </a:spcBef>
              <a:buClr>
                <a:srgbClr val="0C343D"/>
              </a:buClr>
              <a:buSzPct val="80000"/>
            </a:pPr>
            <a:endParaRPr lang="en-US" sz="2700" dirty="0" smtClean="0">
              <a:solidFill>
                <a:srgbClr val="0C343D"/>
              </a:solidFill>
              <a:latin typeface="Arial" pitchFamily="34" charset="0"/>
            </a:endParaRPr>
          </a:p>
          <a:p>
            <a:pPr marL="857250" lvl="2" indent="-285750" algn="l">
              <a:lnSpc>
                <a:spcPct val="95000"/>
              </a:lnSpc>
              <a:spcBef>
                <a:spcPct val="0"/>
              </a:spcBef>
              <a:buClr>
                <a:srgbClr val="0C343D"/>
              </a:buClr>
              <a:buSzPct val="80000"/>
              <a:buFont typeface="Arial" pitchFamily="34" charset="0"/>
              <a:buChar char="•"/>
            </a:pPr>
            <a:r>
              <a:rPr lang="en-US" sz="2700" dirty="0" smtClean="0">
                <a:solidFill>
                  <a:srgbClr val="0C343D"/>
                </a:solidFill>
                <a:latin typeface="Arial" pitchFamily="34" charset="0"/>
              </a:rPr>
              <a:t>Develop effective collaboration and harmonization between SDOs, governments, regulatory bodies, and various industry groups</a:t>
            </a:r>
          </a:p>
          <a:p>
            <a:pPr marL="857250" lvl="2" indent="-285750" algn="l">
              <a:lnSpc>
                <a:spcPct val="95000"/>
              </a:lnSpc>
              <a:spcBef>
                <a:spcPct val="0"/>
              </a:spcBef>
              <a:buClr>
                <a:srgbClr val="0C343D"/>
              </a:buClr>
              <a:buSzPct val="80000"/>
            </a:pPr>
            <a:endParaRPr lang="en-US" sz="2700" dirty="0" smtClean="0">
              <a:solidFill>
                <a:srgbClr val="0C343D"/>
              </a:solidFill>
              <a:latin typeface="Arial" pitchFamily="34" charset="0"/>
            </a:endParaRPr>
          </a:p>
          <a:p>
            <a:pPr marL="857250" lvl="2" indent="-285750" algn="l">
              <a:lnSpc>
                <a:spcPct val="95000"/>
              </a:lnSpc>
              <a:spcBef>
                <a:spcPct val="0"/>
              </a:spcBef>
              <a:buClr>
                <a:srgbClr val="0C343D"/>
              </a:buClr>
              <a:buSzPct val="80000"/>
              <a:buFont typeface="Arial" pitchFamily="34" charset="0"/>
              <a:buChar char="•"/>
            </a:pPr>
            <a:r>
              <a:rPr lang="en-US" sz="2700" dirty="0" smtClean="0">
                <a:solidFill>
                  <a:srgbClr val="0C343D"/>
                </a:solidFill>
                <a:latin typeface="Arial" pitchFamily="34" charset="0"/>
              </a:rPr>
              <a:t>Eliminate overlap and duplication</a:t>
            </a:r>
            <a:endParaRPr lang="en-US" dirty="0"/>
          </a:p>
          <a:p>
            <a:pPr algn="l">
              <a:lnSpc>
                <a:spcPct val="95000"/>
              </a:lnSpc>
              <a:spcBef>
                <a:spcPct val="0"/>
              </a:spcBef>
              <a:buClr>
                <a:srgbClr val="0C343D"/>
              </a:buClr>
              <a:buSzPct val="80000"/>
              <a:buFont typeface="Courier New" pitchFamily="49" charset="0"/>
              <a:buNone/>
            </a:pPr>
            <a:endParaRPr lang="en-US" sz="3600" dirty="0">
              <a:solidFill>
                <a:srgbClr val="09244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ctrTitle"/>
          </p:nvPr>
        </p:nvSpPr>
        <p:spPr>
          <a:xfrm>
            <a:off x="508000" y="0"/>
            <a:ext cx="9055100" cy="1168400"/>
          </a:xfrm>
        </p:spPr>
        <p:txBody>
          <a:bodyPr lIns="0" tIns="0" rIns="0" bIns="0"/>
          <a:lstStyle/>
          <a:p>
            <a:pPr>
              <a:lnSpc>
                <a:spcPct val="95000"/>
              </a:lnSpc>
            </a:pPr>
            <a:r>
              <a:rPr lang="en-US" b="1" dirty="0">
                <a:solidFill>
                  <a:srgbClr val="C68803"/>
                </a:solidFill>
                <a:latin typeface="Arial" pitchFamily="34" charset="0"/>
              </a:rPr>
              <a:t>Next Steps / </a:t>
            </a:r>
            <a:r>
              <a:rPr lang="en-US" b="1" dirty="0" smtClean="0">
                <a:solidFill>
                  <a:srgbClr val="C68803"/>
                </a:solidFill>
                <a:latin typeface="Arial" pitchFamily="34" charset="0"/>
              </a:rPr>
              <a:t>Actions (1)</a:t>
            </a:r>
            <a:endParaRPr lang="en-US" b="1" dirty="0">
              <a:solidFill>
                <a:srgbClr val="C68803"/>
              </a:solidFill>
              <a:latin typeface="Arial" pitchFamily="34" charset="0"/>
            </a:endParaRPr>
          </a:p>
        </p:txBody>
      </p:sp>
      <p:sp>
        <p:nvSpPr>
          <p:cNvPr id="7170" name="Rectangle 2"/>
          <p:cNvSpPr>
            <a:spLocks noGrp="1" noChangeArrowheads="1"/>
          </p:cNvSpPr>
          <p:nvPr>
            <p:ph type="subTitle" idx="1"/>
          </p:nvPr>
        </p:nvSpPr>
        <p:spPr>
          <a:xfrm>
            <a:off x="1104900" y="1066800"/>
            <a:ext cx="8470900" cy="5867400"/>
          </a:xfrm>
        </p:spPr>
        <p:txBody>
          <a:bodyPr lIns="0" tIns="0" rIns="0" bIns="0"/>
          <a:lstStyle/>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Develop GSC MSTF charter with rules and procedures regarding information sharing including liaison with M2M SDOs</a:t>
            </a:r>
          </a:p>
          <a:p>
            <a:pPr marL="336550" indent="-336550" algn="l">
              <a:lnSpc>
                <a:spcPct val="95000"/>
              </a:lnSpc>
              <a:spcBef>
                <a:spcPct val="0"/>
              </a:spcBef>
            </a:pPr>
            <a:endParaRPr lang="en-US" sz="27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Establish (SDO) home base for GSC MSTF</a:t>
            </a:r>
          </a:p>
          <a:p>
            <a:pPr marL="336550" indent="-336550" algn="l">
              <a:lnSpc>
                <a:spcPct val="95000"/>
              </a:lnSpc>
              <a:spcBef>
                <a:spcPct val="0"/>
              </a:spcBef>
              <a:buFont typeface="Arial" pitchFamily="34" charset="0"/>
              <a:buChar char="•"/>
            </a:pPr>
            <a:endParaRPr lang="en-US" sz="27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Nominate Chair and 2 Vice Chairs, not on same continent (for instance, if Chair is from the US, one Vice Chair from Europe and the other one from Asia)</a:t>
            </a:r>
          </a:p>
          <a:p>
            <a:pPr marL="336550" indent="-336550" algn="l">
              <a:lnSpc>
                <a:spcPct val="95000"/>
              </a:lnSpc>
              <a:spcBef>
                <a:spcPct val="0"/>
              </a:spcBef>
            </a:pPr>
            <a:endParaRPr lang="en-US" sz="27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Create and maintain list of GSC MSTF individual participants</a:t>
            </a:r>
          </a:p>
          <a:p>
            <a:pPr marL="336550" indent="-336550" algn="l">
              <a:lnSpc>
                <a:spcPct val="95000"/>
              </a:lnSpc>
              <a:spcBef>
                <a:spcPct val="0"/>
              </a:spcBef>
              <a:buFont typeface="Arial" pitchFamily="34" charset="0"/>
              <a:buChar char="•"/>
            </a:pPr>
            <a:endParaRPr lang="en-US" sz="27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Organize 2 GSC MSTF meetings before GSC-17</a:t>
            </a:r>
          </a:p>
          <a:p>
            <a:pPr marL="336550" indent="-336550" algn="l">
              <a:lnSpc>
                <a:spcPct val="95000"/>
              </a:lnSpc>
              <a:spcBef>
                <a:spcPct val="0"/>
              </a:spcBef>
              <a:buFont typeface="Arial" pitchFamily="34" charset="0"/>
              <a:buChar char="•"/>
            </a:pPr>
            <a:endParaRPr lang="en-US" sz="22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endParaRPr lang="en-US" sz="2200" dirty="0" smtClean="0">
              <a:solidFill>
                <a:srgbClr val="0C343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ctrTitle"/>
          </p:nvPr>
        </p:nvSpPr>
        <p:spPr>
          <a:xfrm>
            <a:off x="508000" y="0"/>
            <a:ext cx="9055100" cy="1168400"/>
          </a:xfrm>
        </p:spPr>
        <p:txBody>
          <a:bodyPr lIns="0" tIns="0" rIns="0" bIns="0"/>
          <a:lstStyle/>
          <a:p>
            <a:pPr>
              <a:lnSpc>
                <a:spcPct val="95000"/>
              </a:lnSpc>
            </a:pPr>
            <a:r>
              <a:rPr lang="en-US" b="1" dirty="0">
                <a:solidFill>
                  <a:srgbClr val="C68803"/>
                </a:solidFill>
                <a:latin typeface="Arial" pitchFamily="34" charset="0"/>
              </a:rPr>
              <a:t>Next Steps / </a:t>
            </a:r>
            <a:r>
              <a:rPr lang="en-US" b="1" dirty="0" smtClean="0">
                <a:solidFill>
                  <a:srgbClr val="C68803"/>
                </a:solidFill>
                <a:latin typeface="Arial" pitchFamily="34" charset="0"/>
              </a:rPr>
              <a:t>Actions (2)</a:t>
            </a:r>
            <a:endParaRPr lang="en-US" b="1" dirty="0">
              <a:solidFill>
                <a:srgbClr val="C68803"/>
              </a:solidFill>
              <a:latin typeface="Arial" pitchFamily="34" charset="0"/>
            </a:endParaRPr>
          </a:p>
        </p:txBody>
      </p:sp>
      <p:sp>
        <p:nvSpPr>
          <p:cNvPr id="7170" name="Rectangle 2"/>
          <p:cNvSpPr>
            <a:spLocks noGrp="1" noChangeArrowheads="1"/>
          </p:cNvSpPr>
          <p:nvPr>
            <p:ph type="subTitle" idx="1"/>
          </p:nvPr>
        </p:nvSpPr>
        <p:spPr>
          <a:xfrm>
            <a:off x="1104900" y="990600"/>
            <a:ext cx="9055100" cy="6019800"/>
          </a:xfrm>
        </p:spPr>
        <p:txBody>
          <a:bodyPr lIns="0" tIns="0" rIns="0" bIns="0"/>
          <a:lstStyle/>
          <a:p>
            <a:pPr algn="l">
              <a:lnSpc>
                <a:spcPct val="95000"/>
              </a:lnSpc>
              <a:spcBef>
                <a:spcPct val="0"/>
              </a:spcBef>
            </a:pPr>
            <a:endParaRPr lang="en-US" sz="2200"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Identify GSC MSTF Correspondents, for each vertical market, to be in charge of maintaining database of M2M-related organizations and relevant information.  For instance:</a:t>
            </a:r>
          </a:p>
          <a:p>
            <a:pPr marL="336550" indent="-336550" algn="l">
              <a:lnSpc>
                <a:spcPct val="95000"/>
              </a:lnSpc>
              <a:spcBef>
                <a:spcPct val="0"/>
              </a:spcBef>
            </a:pPr>
            <a:endParaRPr lang="en-US" sz="1000" dirty="0" smtClean="0">
              <a:solidFill>
                <a:srgbClr val="0C343D"/>
              </a:solidFill>
              <a:latin typeface="Arial" pitchFamily="34" charset="0"/>
            </a:endParaRP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Automotive</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Finance and other payment-related activities</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Healthcare</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Home automation/building automation/physical security</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Manufacturing and industrial automation</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Smart Grid and utilities</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Supply chain</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Other Verticals</a:t>
            </a:r>
          </a:p>
          <a:p>
            <a:pPr marL="1250950" lvl="2" indent="-336550" algn="l">
              <a:lnSpc>
                <a:spcPct val="95000"/>
              </a:lnSpc>
              <a:spcBef>
                <a:spcPct val="0"/>
              </a:spcBef>
              <a:buFont typeface="Courier New" pitchFamily="49" charset="0"/>
              <a:buChar char="o"/>
            </a:pPr>
            <a:r>
              <a:rPr lang="en-US" dirty="0" smtClean="0">
                <a:solidFill>
                  <a:srgbClr val="0C343D"/>
                </a:solidFill>
                <a:latin typeface="Arial" pitchFamily="34" charset="0"/>
              </a:rPr>
              <a:t>Other Horizontals</a:t>
            </a:r>
          </a:p>
          <a:p>
            <a:pPr marL="1250950" lvl="2" indent="-336550" algn="l">
              <a:lnSpc>
                <a:spcPct val="95000"/>
              </a:lnSpc>
              <a:spcBef>
                <a:spcPct val="0"/>
              </a:spcBef>
            </a:pPr>
            <a:endParaRPr lang="en-US" dirty="0" smtClean="0">
              <a:solidFill>
                <a:srgbClr val="0C343D"/>
              </a:solidFill>
              <a:latin typeface="Arial" pitchFamily="34" charset="0"/>
            </a:endParaRPr>
          </a:p>
          <a:p>
            <a:pPr marL="336550" indent="-336550" algn="l">
              <a:lnSpc>
                <a:spcPct val="95000"/>
              </a:lnSpc>
              <a:spcBef>
                <a:spcPct val="0"/>
              </a:spcBef>
              <a:buFont typeface="Arial" pitchFamily="34" charset="0"/>
              <a:buChar char="•"/>
            </a:pPr>
            <a:r>
              <a:rPr lang="en-US" sz="2700" dirty="0" smtClean="0">
                <a:solidFill>
                  <a:srgbClr val="0C343D"/>
                </a:solidFill>
                <a:latin typeface="Arial" pitchFamily="34" charset="0"/>
              </a:rPr>
              <a:t>Develop on-line collaborative tools</a:t>
            </a:r>
            <a:endParaRPr lang="en-US" sz="2700" dirty="0">
              <a:solidFill>
                <a:srgbClr val="0C343D"/>
              </a:solidFill>
              <a:latin typeface="Arial" pitchFamily="34" charset="0"/>
            </a:endParaRPr>
          </a:p>
        </p:txBody>
      </p:sp>
      <p:sp>
        <p:nvSpPr>
          <p:cNvPr id="4" name="Slide Number Placeholder 3"/>
          <p:cNvSpPr>
            <a:spLocks noGrp="1"/>
          </p:cNvSpPr>
          <p:nvPr>
            <p:ph type="sldNum" sz="quarter" idx="12"/>
          </p:nvPr>
        </p:nvSpPr>
        <p:spPr/>
        <p:txBody>
          <a:bodyPr/>
          <a:lstStyle/>
          <a:p>
            <a:fld id="{A2651048-1371-4BDE-BD9A-B111657C736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899424-C374-49FF-B700-1E29ACEE6315}"/>
</file>

<file path=customXml/itemProps2.xml><?xml version="1.0" encoding="utf-8"?>
<ds:datastoreItem xmlns:ds="http://schemas.openxmlformats.org/officeDocument/2006/customXml" ds:itemID="{80B7DD17-293A-4826-83E6-899B68675D2B}"/>
</file>

<file path=customXml/itemProps3.xml><?xml version="1.0" encoding="utf-8"?>
<ds:datastoreItem xmlns:ds="http://schemas.openxmlformats.org/officeDocument/2006/customXml" ds:itemID="{DDE4E3C8-DC6B-4015-91FB-BB934F1AC7D2}"/>
</file>

<file path=docProps/app.xml><?xml version="1.0" encoding="utf-8"?>
<Properties xmlns="http://schemas.openxmlformats.org/officeDocument/2006/extended-properties" xmlns:vt="http://schemas.openxmlformats.org/officeDocument/2006/docPropsVTypes">
  <TotalTime>3089</TotalTime>
  <Words>1950</Words>
  <Application>Microsoft Office PowerPoint</Application>
  <PresentationFormat>Custom</PresentationFormat>
  <Paragraphs>337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GSC MSTF Report</vt:lpstr>
      <vt:lpstr>GSC MSTF 2010 Resolution (GSC15-Res30)</vt:lpstr>
      <vt:lpstr>Highlight of 2011 Activities</vt:lpstr>
      <vt:lpstr>Highlight of 2011 Activities (Cont’d)</vt:lpstr>
      <vt:lpstr>Strategic Direction</vt:lpstr>
      <vt:lpstr>M2M Standards Activity Map</vt:lpstr>
      <vt:lpstr>Challenges</vt:lpstr>
      <vt:lpstr>Next Steps / Actions (1)</vt:lpstr>
      <vt:lpstr>Next Steps / Actions (2)</vt:lpstr>
      <vt:lpstr>Proposed Resolution</vt:lpstr>
      <vt:lpstr>Slide 11</vt:lpstr>
      <vt:lpstr>MSTF Dallas Highlights (1)</vt:lpstr>
      <vt:lpstr>MSTF Dallas Highlights (2)</vt:lpstr>
      <vt:lpstr>MSTF Dallas Highlights (3)</vt:lpstr>
      <vt:lpstr>MSTF Dallas Highlights (4)</vt:lpstr>
      <vt:lpstr>MSTF Dallas Highlights (5)</vt:lpstr>
      <vt:lpstr>MSTF Dallas Highlights (6)</vt:lpstr>
      <vt:lpstr>MSTF Dallas Highlights (7)</vt:lpstr>
      <vt:lpstr>MSTF Dallas Highlights (8)</vt:lpstr>
      <vt:lpstr>MSTF Dallas Highlights (9)</vt:lpstr>
      <vt:lpstr>MSTF Dallas Highlights (10)</vt:lpstr>
      <vt:lpstr>MSTF Dallas Highlights (11)</vt:lpstr>
      <vt:lpstr>MSTF Dallas Conclusions</vt:lpstr>
      <vt:lpstr>MSTF Atlanta Roundtable Highlights (1)</vt:lpstr>
      <vt:lpstr>MSTF Atlanta Roundtable Highlights (2)</vt:lpstr>
      <vt:lpstr>MSTF Atlanta Roundtable  Highlights (3)</vt:lpstr>
      <vt:lpstr>MSTF Atlanta Roundtable Highlights (4)</vt:lpstr>
      <vt:lpstr>MSTF Atlanta Roundtable Highlights (5)</vt:lpstr>
      <vt:lpstr>MSTF Atlanta Roundtable Highlights (6)</vt:lpstr>
      <vt:lpstr>MSTF Atlanta Roundtable Discussion Points - Highlights (1)</vt:lpstr>
      <vt:lpstr>MSTF Atlanta Roundtable Discussion Points - Highlights (2)</vt:lpstr>
      <vt:lpstr>MSTF Atlanta Roundtable Discussion Points - Highlights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 MSTF Report</dc:title>
  <dc:creator>TIA</dc:creator>
  <dc:description>GSC16-PLEN-42
22 October 2011</dc:description>
  <cp:lastModifiedBy>5378</cp:lastModifiedBy>
  <cp:revision>119</cp:revision>
  <dcterms:created xsi:type="dcterms:W3CDTF">2004-05-06T09:28:21Z</dcterms:created>
  <dcterms:modified xsi:type="dcterms:W3CDTF">2011-10-23T03:25:40Z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22400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