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9" r:id="rId4"/>
    <p:sldId id="274" r:id="rId5"/>
    <p:sldId id="258" r:id="rId6"/>
    <p:sldId id="259" r:id="rId7"/>
    <p:sldId id="260" r:id="rId8"/>
    <p:sldId id="261" r:id="rId9"/>
    <p:sldId id="275" r:id="rId10"/>
  </p:sldIdLst>
  <p:sldSz cx="9144000" cy="6858000" type="screen4x3"/>
  <p:notesSz cx="6797675" cy="9928225"/>
  <p:defaultTextStyle>
    <a:defPPr>
      <a:defRPr lang="en-CA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68803"/>
    <a:srgbClr val="0924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118" autoAdjust="0"/>
    <p:restoredTop sz="51993" autoAdjust="0"/>
  </p:normalViewPr>
  <p:slideViewPr>
    <p:cSldViewPr>
      <p:cViewPr>
        <p:scale>
          <a:sx n="50" d="100"/>
          <a:sy n="50" d="100"/>
        </p:scale>
        <p:origin x="-17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CA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CA" altLang="ko-K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ko-KR" noProof="0" smtClean="0"/>
              <a:t>Click to edit Master text styles</a:t>
            </a:r>
          </a:p>
          <a:p>
            <a:pPr lvl="1"/>
            <a:r>
              <a:rPr lang="en-CA" altLang="ko-KR" noProof="0" smtClean="0"/>
              <a:t>Second level</a:t>
            </a:r>
          </a:p>
          <a:p>
            <a:pPr lvl="2"/>
            <a:r>
              <a:rPr lang="en-CA" altLang="ko-KR" noProof="0" smtClean="0"/>
              <a:t>Third level</a:t>
            </a:r>
          </a:p>
          <a:p>
            <a:pPr lvl="3"/>
            <a:r>
              <a:rPr lang="en-CA" altLang="ko-KR" noProof="0" smtClean="0"/>
              <a:t>Fourth level</a:t>
            </a:r>
          </a:p>
          <a:p>
            <a:pPr lvl="4"/>
            <a:r>
              <a:rPr lang="en-CA" altLang="ko-K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CA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7DB23E49-BB22-40B0-9489-1BFC1EF4EF1B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 smtClean="0">
              <a:ea typeface="ＭＳ Ｐゴシック" pitchFamily="34" charset="-128"/>
            </a:endParaRPr>
          </a:p>
        </p:txBody>
      </p:sp>
      <p:sp>
        <p:nvSpPr>
          <p:cNvPr id="1843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089C4B-D1C9-472A-B291-A3B0D62FAE3B}" type="slidenum">
              <a:rPr lang="en-CA" altLang="ko-KR">
                <a:latin typeface="Arial" charset="0"/>
              </a:rPr>
              <a:pPr/>
              <a:t>1</a:t>
            </a:fld>
            <a:endParaRPr lang="en-CA" altLang="ko-K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 smtClean="0">
              <a:ea typeface="ＭＳ Ｐゴシック" pitchFamily="34" charset="-128"/>
            </a:endParaRPr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2E9F48-4AD0-4011-8EA2-CB9049AE29CD}" type="slidenum">
              <a:rPr lang="en-CA" altLang="ko-KR">
                <a:latin typeface="Arial" charset="0"/>
              </a:rPr>
              <a:pPr/>
              <a:t>2</a:t>
            </a:fld>
            <a:endParaRPr lang="en-CA" altLang="ko-K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ts val="200"/>
              </a:spcBef>
            </a:pPr>
            <a:endParaRPr lang="ko-KR" altLang="en-US" dirty="0" smtClean="0">
              <a:ea typeface="HY수평선B" pitchFamily="18" charset="-127"/>
              <a:cs typeface="Arial" charset="0"/>
            </a:endParaRPr>
          </a:p>
        </p:txBody>
      </p:sp>
      <p:sp>
        <p:nvSpPr>
          <p:cNvPr id="204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CF5ABA-F369-449A-9218-8C14EEDEB483}" type="slidenum">
              <a:rPr lang="en-CA" altLang="ko-KR">
                <a:latin typeface="Arial" charset="0"/>
              </a:rPr>
              <a:pPr/>
              <a:t>3</a:t>
            </a:fld>
            <a:endParaRPr lang="en-CA" altLang="ko-K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슬라이드 노트 개체 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 smtClean="0">
              <a:ea typeface="ＭＳ Ｐゴシック" pitchFamily="34" charset="-128"/>
            </a:endParaRPr>
          </a:p>
        </p:txBody>
      </p:sp>
      <p:sp>
        <p:nvSpPr>
          <p:cNvPr id="2355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589414-2B8F-4475-93F9-455E5305724E}" type="slidenum">
              <a:rPr lang="en-CA" altLang="ko-KR">
                <a:latin typeface="Arial" charset="0"/>
              </a:rPr>
              <a:pPr/>
              <a:t>4</a:t>
            </a:fld>
            <a:endParaRPr lang="en-CA" altLang="ko-K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 smtClean="0">
              <a:ea typeface="ＭＳ Ｐゴシック" pitchFamily="34" charset="-128"/>
            </a:endParaRPr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77D8DE-EA96-4EC3-9C1D-C2008B7508DF}" type="slidenum">
              <a:rPr lang="en-CA" altLang="ko-KR">
                <a:latin typeface="Arial" charset="0"/>
              </a:rPr>
              <a:pPr/>
              <a:t>5</a:t>
            </a:fld>
            <a:endParaRPr lang="en-CA" altLang="ko-K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kumimoji="0" lang="en-US" altLang="ko-KR" sz="2400" baseline="0" dirty="0" smtClean="0">
              <a:solidFill>
                <a:srgbClr val="09244D"/>
              </a:solidFill>
            </a:endParaRPr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B8CB1A-C7D5-4D9A-8A58-070F715B5AEB}" type="slidenum">
              <a:rPr lang="en-CA" altLang="ko-KR">
                <a:latin typeface="Arial" charset="0"/>
              </a:rPr>
              <a:pPr/>
              <a:t>6</a:t>
            </a:fld>
            <a:endParaRPr lang="en-CA" altLang="ko-K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ko-KR" dirty="0" smtClean="0">
              <a:ea typeface="ＭＳ Ｐゴシック" pitchFamily="34" charset="-128"/>
            </a:endParaRPr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728A01-96D7-4BEA-842A-C2D9ECB72563}" type="slidenum">
              <a:rPr lang="en-CA" altLang="ko-KR">
                <a:latin typeface="Arial" charset="0"/>
              </a:rPr>
              <a:pPr/>
              <a:t>7</a:t>
            </a:fld>
            <a:endParaRPr lang="en-CA" altLang="ko-K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dirty="0" smtClean="0">
              <a:ea typeface="ＭＳ Ｐゴシック" pitchFamily="34" charset="-128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98DF77-429E-4953-A21F-F11D38FD0374}" type="slidenum">
              <a:rPr lang="en-CA" altLang="ko-KR">
                <a:latin typeface="Arial" charset="0"/>
              </a:rPr>
              <a:pPr/>
              <a:t>8</a:t>
            </a:fld>
            <a:endParaRPr lang="en-CA" altLang="ko-KR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C_GSCMay2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212725"/>
            <a:ext cx="26638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179388" y="6381750"/>
            <a:ext cx="230505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CA" altLang="ko-KR" sz="1200" b="1" smtClean="0">
                <a:solidFill>
                  <a:srgbClr val="09244D"/>
                </a:solidFill>
              </a:rPr>
              <a:t>Halifax, 31 Oct – 3 Nov 2011</a:t>
            </a:r>
            <a:endParaRPr kumimoji="0" lang="en-CA" altLang="ko-KR" sz="1200" b="1" smtClean="0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3232150" y="6381750"/>
            <a:ext cx="30686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latinLnBrk="0"/>
            <a:r>
              <a:rPr kumimoji="0" lang="en-CA" altLang="ko-KR" sz="1200" b="1">
                <a:solidFill>
                  <a:srgbClr val="09244D"/>
                </a:solidFill>
              </a:rPr>
              <a:t>ICT Accessibility For All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CA" altLang="ko-KR" noProof="0" smtClean="0"/>
              <a:t>TITLE OF </a:t>
            </a:r>
            <a:br>
              <a:rPr lang="en-CA" altLang="ko-KR" noProof="0" smtClean="0"/>
            </a:br>
            <a:r>
              <a:rPr lang="en-CA" altLang="ko-KR" noProof="0" smtClean="0"/>
              <a:t>PRESENTATION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smtClean="0"/>
              <a:t>Name of Speaker,</a:t>
            </a:r>
          </a:p>
          <a:p>
            <a:pPr lvl="0"/>
            <a:r>
              <a:rPr lang="en-GB" noProof="0" smtClean="0"/>
              <a:t>Title and Organization</a:t>
            </a:r>
            <a:endParaRPr lang="en-CA" altLang="ko-KR" noProof="0" smtClean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66050" y="6337300"/>
            <a:ext cx="909638" cy="404813"/>
          </a:xfrm>
        </p:spPr>
        <p:txBody>
          <a:bodyPr/>
          <a:lstStyle>
            <a:lvl1pPr>
              <a:defRPr smtClean="0">
                <a:solidFill>
                  <a:srgbClr val="09244D"/>
                </a:solidFill>
              </a:defRPr>
            </a:lvl1pPr>
          </a:lstStyle>
          <a:p>
            <a:pPr>
              <a:defRPr/>
            </a:pPr>
            <a:fld id="{EC9BF023-0C7F-404D-B74F-D546682472FC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62E8A-02A4-4634-B940-CF3B603F6FDF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086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086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88FD7-BCD1-4665-861F-8DE8E67E88C2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AA493-C3E6-4911-935C-55FD825A9321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B2E03-8E04-4616-A2D4-D7DBA2E3EE76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79D1-3430-460C-A246-841ABAE8082F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929EF-67DD-4F8D-81C8-409145D84343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04199-3E0B-4486-BEC6-6D7DEB0E7155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6DFFA-FC43-4ED9-807E-8DE555357CF1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93981-44AE-463C-BD2D-96B76D29573C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54A4F-7A72-4501-8183-E7347974DACE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ko-KR" smtClean="0"/>
              <a:t>Click to edit Master text styles</a:t>
            </a:r>
          </a:p>
          <a:p>
            <a:pPr lvl="1"/>
            <a:r>
              <a:rPr lang="en-CA" altLang="ko-KR" smtClean="0"/>
              <a:t>Second level</a:t>
            </a:r>
          </a:p>
          <a:p>
            <a:pPr lvl="2"/>
            <a:r>
              <a:rPr lang="en-CA" altLang="ko-KR" smtClean="0"/>
              <a:t>Third level</a:t>
            </a:r>
          </a:p>
          <a:p>
            <a:pPr lvl="3"/>
            <a:r>
              <a:rPr lang="en-CA" altLang="ko-KR" smtClean="0"/>
              <a:t>Fourth level</a:t>
            </a:r>
          </a:p>
          <a:p>
            <a:pPr lvl="4"/>
            <a:r>
              <a:rPr lang="en-CA" altLang="ko-KR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4150" y="63373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 smtClean="0">
                <a:latin typeface="Trebuchet MS" pitchFamily="34" charset="0"/>
              </a:defRPr>
            </a:lvl1pPr>
          </a:lstStyle>
          <a:p>
            <a:pPr>
              <a:defRPr/>
            </a:pPr>
            <a:fld id="{1ABACEDA-D402-4535-8906-A01A7C7C15A7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  <p:pic>
        <p:nvPicPr>
          <p:cNvPr id="1029" name="Picture 9" descr="IC_GSClighthouse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725" y="5289550"/>
            <a:ext cx="755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79388" y="6381750"/>
            <a:ext cx="230505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latinLnBrk="0" hangingPunct="1">
              <a:defRPr/>
            </a:pPr>
            <a:r>
              <a:rPr kumimoji="0" lang="en-CA" altLang="ko-KR" sz="1200" b="1" smtClean="0">
                <a:solidFill>
                  <a:srgbClr val="09244D"/>
                </a:solidFill>
              </a:rPr>
              <a:t>Halifax, 31 Oct – 3 Nov 2011</a:t>
            </a:r>
            <a:endParaRPr kumimoji="0" lang="en-CA" altLang="ko-KR" sz="1200" b="1" smtClean="0"/>
          </a:p>
        </p:txBody>
      </p:sp>
      <p:sp>
        <p:nvSpPr>
          <p:cNvPr id="1031" name="Rectangle 17"/>
          <p:cNvSpPr>
            <a:spLocks noChangeArrowheads="1"/>
          </p:cNvSpPr>
          <p:nvPr/>
        </p:nvSpPr>
        <p:spPr bwMode="auto">
          <a:xfrm>
            <a:off x="3232150" y="6381750"/>
            <a:ext cx="26638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latinLnBrk="0"/>
            <a:r>
              <a:rPr kumimoji="0" lang="en-CA" altLang="ko-KR" sz="1200" b="1">
                <a:solidFill>
                  <a:srgbClr val="09244D"/>
                </a:solidFill>
              </a:rPr>
              <a:t>ICT Accessibility For All</a:t>
            </a:r>
          </a:p>
        </p:txBody>
      </p:sp>
      <p:grpSp>
        <p:nvGrpSpPr>
          <p:cNvPr id="1032" name="Group 20"/>
          <p:cNvGrpSpPr>
            <a:grpSpLocks/>
          </p:cNvGrpSpPr>
          <p:nvPr/>
        </p:nvGrpSpPr>
        <p:grpSpPr bwMode="auto">
          <a:xfrm>
            <a:off x="7313613" y="5445125"/>
            <a:ext cx="1435100" cy="855663"/>
            <a:chOff x="4241" y="3559"/>
            <a:chExt cx="904" cy="539"/>
          </a:xfrm>
        </p:grpSpPr>
        <p:pic>
          <p:nvPicPr>
            <p:cNvPr id="1033" name="Picture 1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41" y="4012"/>
              <a:ext cx="90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2" descr="IC_GSCBoat"/>
            <p:cNvPicPr>
              <a:picLocks noChangeAspect="1" noChangeArrowheads="1"/>
            </p:cNvPicPr>
            <p:nvPr userDrawn="1"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36" y="3559"/>
              <a:ext cx="373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9244D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9244D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9244D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9244D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://www.etri.re.kr/etri/main/index.etri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hyperlink" Target="http://www.intel.com/kr/index.htm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ko-KR" sz="3600" b="1" smtClean="0">
                <a:ea typeface="굴림" pitchFamily="50" charset="-127"/>
              </a:rPr>
              <a:t>Wireless Charging System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886200"/>
            <a:ext cx="72009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err="1" smtClean="0">
                <a:ea typeface="ＭＳ Ｐゴシック" pitchFamily="34" charset="-128"/>
              </a:rPr>
              <a:t>Seung</a:t>
            </a:r>
            <a:r>
              <a:rPr lang="en-US" altLang="ko-KR" dirty="0" smtClean="0">
                <a:ea typeface="ＭＳ Ｐゴシック" pitchFamily="34" charset="-128"/>
              </a:rPr>
              <a:t>-ok Lim</a:t>
            </a:r>
          </a:p>
          <a:p>
            <a:pPr eaLnBrk="1" hangingPunct="1">
              <a:defRPr/>
            </a:pPr>
            <a:r>
              <a:rPr lang="en-US" altLang="ko-KR" sz="2400" dirty="0" smtClean="0">
                <a:ea typeface="ＭＳ Ｐゴシック" pitchFamily="34" charset="-128"/>
              </a:rPr>
              <a:t>solim@keti.re.kr</a:t>
            </a:r>
          </a:p>
          <a:p>
            <a:pPr eaLnBrk="1" hangingPunct="1">
              <a:defRPr/>
            </a:pPr>
            <a:r>
              <a:rPr lang="en-US" altLang="ko-KR" sz="2400" dirty="0" smtClean="0">
                <a:ea typeface="ＭＳ Ｐゴシック" pitchFamily="34" charset="-128"/>
              </a:rPr>
              <a:t>PG709</a:t>
            </a:r>
            <a:r>
              <a:rPr lang="en-US" altLang="ko-KR" sz="2400" dirty="0" smtClean="0">
                <a:ea typeface="굴림" pitchFamily="50" charset="-127"/>
              </a:rPr>
              <a:t>(Wireless Charging and Applications)</a:t>
            </a:r>
          </a:p>
          <a:p>
            <a:pPr eaLnBrk="1" hangingPunct="1">
              <a:defRPr/>
            </a:pPr>
            <a:r>
              <a:rPr lang="en-US" altLang="ko-KR" sz="2400" dirty="0" smtClean="0">
                <a:ea typeface="ＭＳ Ｐゴシック" pitchFamily="34" charset="-128"/>
              </a:rPr>
              <a:t> Vice-Chairman</a:t>
            </a:r>
          </a:p>
          <a:p>
            <a:pPr eaLnBrk="1" hangingPunct="1">
              <a:defRPr/>
            </a:pPr>
            <a:r>
              <a:rPr lang="en-US" altLang="ko-KR" sz="2400" dirty="0" smtClean="0">
                <a:ea typeface="ＭＳ Ｐゴシック" pitchFamily="34" charset="-128"/>
              </a:rPr>
              <a:t>TTA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923928" y="317666"/>
          <a:ext cx="5064125" cy="1311134"/>
        </p:xfrm>
        <a:graphic>
          <a:graphicData uri="http://schemas.openxmlformats.org/drawingml/2006/table">
            <a:tbl>
              <a:tblPr/>
              <a:tblGrid>
                <a:gridCol w="1081088"/>
                <a:gridCol w="3983037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Document No:</a:t>
                      </a:r>
                    </a:p>
                  </a:txBody>
                  <a:tcPr marT="45742" marB="45742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GSC16-PLEN-31r1</a:t>
                      </a:r>
                      <a:endParaRPr kumimoji="0" lang="en-CA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Source:</a:t>
                      </a:r>
                    </a:p>
                  </a:txBody>
                  <a:tcPr marT="45742" marB="45742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TTA</a:t>
                      </a:r>
                      <a:endParaRPr kumimoji="0" lang="en-CA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Contact:</a:t>
                      </a:r>
                    </a:p>
                  </a:txBody>
                  <a:tcPr marT="45742" marB="45742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Seung-ok LIM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GSC Session:</a:t>
                      </a:r>
                    </a:p>
                  </a:txBody>
                  <a:tcPr marT="45742" marB="45742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PLENARY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Agenda Item:</a:t>
                      </a:r>
                    </a:p>
                  </a:txBody>
                  <a:tcPr marT="45742" marB="45742"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6.13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>
                <a:ea typeface="굴림" pitchFamily="50" charset="-127"/>
              </a:rPr>
              <a:t>Wireless Charging System</a:t>
            </a:r>
            <a:endParaRPr lang="ko-KR" altLang="en-US" smtClean="0">
              <a:ea typeface="굴림" pitchFamily="50" charset="-127"/>
            </a:endParaRPr>
          </a:p>
        </p:txBody>
      </p:sp>
      <p:sp>
        <p:nvSpPr>
          <p:cNvPr id="4099" name="내용 개체 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ko-KR" sz="1800" dirty="0" smtClean="0">
                <a:ea typeface="굴림" pitchFamily="50" charset="-127"/>
              </a:rPr>
              <a:t>Elimination of complicated wire cables</a:t>
            </a:r>
          </a:p>
          <a:p>
            <a:pPr eaLnBrk="1" hangingPunct="1"/>
            <a:r>
              <a:rPr lang="en-US" altLang="ko-KR" sz="1800" dirty="0" smtClean="0">
                <a:ea typeface="굴림" pitchFamily="50" charset="-127"/>
              </a:rPr>
              <a:t>Wireless Charging System consist of two parts(transmitter &amp; receiver)</a:t>
            </a:r>
          </a:p>
          <a:p>
            <a:pPr eaLnBrk="1" hangingPunct="1"/>
            <a:r>
              <a:rPr lang="en-US" altLang="ko-KR" sz="1800" dirty="0" smtClean="0">
                <a:ea typeface="굴림" pitchFamily="50" charset="-127"/>
              </a:rPr>
              <a:t>Transmitter transfers energy to receiver without power line</a:t>
            </a:r>
          </a:p>
          <a:p>
            <a:pPr eaLnBrk="1" hangingPunct="1"/>
            <a:r>
              <a:rPr lang="en-US" altLang="ko-KR" sz="1800" dirty="0" smtClean="0">
                <a:ea typeface="굴림" pitchFamily="50" charset="-127"/>
              </a:rPr>
              <a:t>Receiver charges battery with the received wireless power</a:t>
            </a:r>
            <a:endParaRPr lang="ko-KR" altLang="en-US" sz="1800" dirty="0" smtClean="0">
              <a:ea typeface="굴림" pitchFamily="50" charset="-127"/>
            </a:endParaRPr>
          </a:p>
        </p:txBody>
      </p:sp>
      <p:sp>
        <p:nvSpPr>
          <p:cNvPr id="4100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38F72D-8F04-4B58-B245-92F79F575FBF}" type="slidenum">
              <a:rPr lang="en-CA" altLang="ko-KR"/>
              <a:pPr/>
              <a:t>2</a:t>
            </a:fld>
            <a:endParaRPr lang="en-CA" altLang="ko-KR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8763" y="2636912"/>
            <a:ext cx="5615005" cy="379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Technical Trends</a:t>
            </a:r>
            <a:endParaRPr lang="ko-KR" altLang="en-US" dirty="0"/>
          </a:p>
        </p:txBody>
      </p:sp>
      <p:sp>
        <p:nvSpPr>
          <p:cNvPr id="5123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9CAD9F-7941-4B88-B0EC-E0FFDC6B842C}" type="slidenum">
              <a:rPr lang="en-CA" altLang="ko-KR"/>
              <a:pPr/>
              <a:t>3</a:t>
            </a:fld>
            <a:endParaRPr lang="en-CA" altLang="ko-KR"/>
          </a:p>
        </p:txBody>
      </p:sp>
      <p:grpSp>
        <p:nvGrpSpPr>
          <p:cNvPr id="5124" name="그룹 69"/>
          <p:cNvGrpSpPr>
            <a:grpSpLocks/>
          </p:cNvGrpSpPr>
          <p:nvPr/>
        </p:nvGrpSpPr>
        <p:grpSpPr bwMode="auto">
          <a:xfrm>
            <a:off x="152400" y="2348880"/>
            <a:ext cx="8812088" cy="4032448"/>
            <a:chOff x="152400" y="1064895"/>
            <a:chExt cx="8839200" cy="3856038"/>
          </a:xfrm>
        </p:grpSpPr>
        <p:sp>
          <p:nvSpPr>
            <p:cNvPr id="11" name="모서리가 둥근 직사각형 66"/>
            <p:cNvSpPr>
              <a:spLocks noChangeArrowheads="1"/>
            </p:cNvSpPr>
            <p:nvPr/>
          </p:nvSpPr>
          <p:spPr bwMode="auto">
            <a:xfrm>
              <a:off x="152400" y="1072528"/>
              <a:ext cx="8839200" cy="3845860"/>
            </a:xfrm>
            <a:prstGeom prst="roundRect">
              <a:avLst>
                <a:gd name="adj" fmla="val 16667"/>
              </a:avLst>
            </a:prstGeom>
            <a:solidFill>
              <a:srgbClr val="769DCC"/>
            </a:solidFill>
            <a:ln w="9525" algn="ctr">
              <a:noFill/>
              <a:round/>
              <a:headEnd/>
              <a:tailEnd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0" latinLnBrk="0" hangingPunct="0">
                <a:defRPr/>
              </a:pPr>
              <a:endParaRPr kumimoji="0" lang="ko-KR" altLang="en-US">
                <a:latin typeface="Arial" pitchFamily="34" charset="0"/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>
              <a:off x="457200" y="4330632"/>
              <a:ext cx="8358188" cy="59030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117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latinLnBrk="0" hangingPunct="0">
                <a:defRPr/>
              </a:pPr>
              <a:endParaRPr kumimoji="0" lang="ko-KR" altLang="en-US">
                <a:latin typeface="Arial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gray">
            <a:xfrm>
              <a:off x="457200" y="1064895"/>
              <a:ext cx="8248650" cy="59030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latinLnBrk="0" hangingPunct="0">
                <a:defRPr/>
              </a:pPr>
              <a:endParaRPr kumimoji="0" lang="ko-KR" altLang="en-US">
                <a:latin typeface="Arial" pitchFamily="34" charset="0"/>
              </a:endParaRPr>
            </a:p>
          </p:txBody>
        </p:sp>
        <p:grpSp>
          <p:nvGrpSpPr>
            <p:cNvPr id="5128" name="그룹 59"/>
            <p:cNvGrpSpPr>
              <a:grpSpLocks/>
            </p:cNvGrpSpPr>
            <p:nvPr/>
          </p:nvGrpSpPr>
          <p:grpSpPr bwMode="auto">
            <a:xfrm>
              <a:off x="204788" y="1169670"/>
              <a:ext cx="8724900" cy="3678793"/>
              <a:chOff x="0" y="1808914"/>
              <a:chExt cx="9831388" cy="4307732"/>
            </a:xfrm>
          </p:grpSpPr>
          <p:pic>
            <p:nvPicPr>
              <p:cNvPr id="5129" name="그림 3" descr="%EC%84%B8%EA%B3%84%EC%A7%80%EB%8F%84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89038" y="1876425"/>
                <a:ext cx="6886575" cy="378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타원 15"/>
              <p:cNvSpPr/>
              <p:nvPr/>
            </p:nvSpPr>
            <p:spPr bwMode="auto">
              <a:xfrm>
                <a:off x="6976422" y="3445561"/>
                <a:ext cx="69764" cy="729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kumimoji="0" lang="ko-KR" altLang="en-US" b="1">
                  <a:solidFill>
                    <a:srgbClr val="FF0000"/>
                  </a:solidFill>
                  <a:ea typeface="굴림" pitchFamily="50" charset="-127"/>
                </a:endParaRPr>
              </a:p>
            </p:txBody>
          </p:sp>
          <p:sp>
            <p:nvSpPr>
              <p:cNvPr id="17" name="타원 16"/>
              <p:cNvSpPr/>
              <p:nvPr/>
            </p:nvSpPr>
            <p:spPr bwMode="auto">
              <a:xfrm>
                <a:off x="7119528" y="3375546"/>
                <a:ext cx="69764" cy="7001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kumimoji="0" lang="ko-KR" altLang="en-US" b="1">
                  <a:solidFill>
                    <a:srgbClr val="FF0000"/>
                  </a:solidFill>
                  <a:ea typeface="굴림" pitchFamily="50" charset="-127"/>
                </a:endParaRPr>
              </a:p>
            </p:txBody>
          </p:sp>
          <p:sp>
            <p:nvSpPr>
              <p:cNvPr id="18" name="타원 17"/>
              <p:cNvSpPr/>
              <p:nvPr/>
            </p:nvSpPr>
            <p:spPr bwMode="auto">
              <a:xfrm>
                <a:off x="7046185" y="3302550"/>
                <a:ext cx="73342" cy="729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kumimoji="0" lang="ko-KR" altLang="en-US" b="1">
                  <a:solidFill>
                    <a:srgbClr val="FF0000"/>
                  </a:solidFill>
                  <a:ea typeface="굴림" pitchFamily="50" charset="-127"/>
                </a:endParaRPr>
              </a:p>
            </p:txBody>
          </p:sp>
          <p:sp>
            <p:nvSpPr>
              <p:cNvPr id="19" name="타원 18"/>
              <p:cNvSpPr/>
              <p:nvPr/>
            </p:nvSpPr>
            <p:spPr bwMode="auto">
              <a:xfrm>
                <a:off x="1404228" y="3302550"/>
                <a:ext cx="71553" cy="7299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kumimoji="0" lang="ko-KR" altLang="en-US" b="1">
                  <a:solidFill>
                    <a:srgbClr val="FF0000"/>
                  </a:solidFill>
                  <a:ea typeface="굴림" pitchFamily="50" charset="-127"/>
                </a:endParaRPr>
              </a:p>
            </p:txBody>
          </p:sp>
          <p:sp>
            <p:nvSpPr>
              <p:cNvPr id="20" name="타원 19"/>
              <p:cNvSpPr/>
              <p:nvPr/>
            </p:nvSpPr>
            <p:spPr bwMode="auto">
              <a:xfrm>
                <a:off x="3402347" y="4092091"/>
                <a:ext cx="73341" cy="6852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kumimoji="0" lang="ko-KR" altLang="en-US" b="1">
                  <a:solidFill>
                    <a:srgbClr val="FF0000"/>
                  </a:solidFill>
                  <a:ea typeface="굴림" pitchFamily="50" charset="-127"/>
                </a:endParaRPr>
              </a:p>
            </p:txBody>
          </p:sp>
          <p:sp>
            <p:nvSpPr>
              <p:cNvPr id="21" name="타원 20"/>
              <p:cNvSpPr/>
              <p:nvPr/>
            </p:nvSpPr>
            <p:spPr bwMode="auto">
              <a:xfrm>
                <a:off x="3903218" y="3733074"/>
                <a:ext cx="71553" cy="7001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kumimoji="0" lang="ko-KR" altLang="en-US" b="1">
                  <a:solidFill>
                    <a:srgbClr val="FF0000"/>
                  </a:solidFill>
                  <a:ea typeface="굴림" pitchFamily="50" charset="-127"/>
                </a:endParaRPr>
              </a:p>
            </p:txBody>
          </p:sp>
          <p:cxnSp>
            <p:nvCxnSpPr>
              <p:cNvPr id="22" name="직선 연결선 21"/>
              <p:cNvCxnSpPr>
                <a:stCxn id="19" idx="1"/>
              </p:cNvCxnSpPr>
              <p:nvPr/>
            </p:nvCxnSpPr>
            <p:spPr bwMode="auto">
              <a:xfrm rot="16200000" flipV="1">
                <a:off x="1006975" y="2904993"/>
                <a:ext cx="497560" cy="3184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/>
              <p:cNvCxnSpPr>
                <a:stCxn id="18" idx="7"/>
              </p:cNvCxnSpPr>
              <p:nvPr/>
            </p:nvCxnSpPr>
            <p:spPr bwMode="auto">
              <a:xfrm rot="5400000" flipH="1" flipV="1">
                <a:off x="7220212" y="2562181"/>
                <a:ext cx="637591" cy="86400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/>
              <p:cNvCxnSpPr>
                <a:stCxn id="17" idx="6"/>
              </p:cNvCxnSpPr>
              <p:nvPr/>
            </p:nvCxnSpPr>
            <p:spPr bwMode="auto">
              <a:xfrm>
                <a:off x="7189291" y="3411299"/>
                <a:ext cx="429318" cy="16386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/>
              <p:cNvCxnSpPr>
                <a:stCxn id="16" idx="5"/>
              </p:cNvCxnSpPr>
              <p:nvPr/>
            </p:nvCxnSpPr>
            <p:spPr bwMode="auto">
              <a:xfrm rot="16200000" flipH="1">
                <a:off x="6390857" y="4154513"/>
                <a:ext cx="1731031" cy="43826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/>
              <p:cNvCxnSpPr>
                <a:stCxn id="21" idx="4"/>
              </p:cNvCxnSpPr>
              <p:nvPr/>
            </p:nvCxnSpPr>
            <p:spPr bwMode="auto">
              <a:xfrm rot="16200000" flipH="1">
                <a:off x="3397965" y="4345908"/>
                <a:ext cx="1167925" cy="822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/>
              <p:cNvCxnSpPr>
                <a:stCxn id="21" idx="5"/>
              </p:cNvCxnSpPr>
              <p:nvPr/>
            </p:nvCxnSpPr>
            <p:spPr bwMode="auto">
              <a:xfrm rot="5400000">
                <a:off x="3013088" y="4070713"/>
                <a:ext cx="1227513" cy="6743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42" name="Picture 76" descr="aska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3550" y="5021263"/>
                <a:ext cx="571500" cy="428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9" name="직선 연결선 28"/>
              <p:cNvCxnSpPr/>
              <p:nvPr/>
            </p:nvCxnSpPr>
            <p:spPr bwMode="auto">
              <a:xfrm rot="5400000">
                <a:off x="2660861" y="4225939"/>
                <a:ext cx="846149" cy="6797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44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31925" y="5375275"/>
                <a:ext cx="1357313" cy="506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5" name="그림 9" descr="mojo_pad.jp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361238" y="5232400"/>
                <a:ext cx="928687" cy="606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46" name="Picture 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718425" y="4660900"/>
                <a:ext cx="714375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47" name="TextBox 12"/>
              <p:cNvSpPr txBox="1">
                <a:spLocks noChangeArrowheads="1"/>
              </p:cNvSpPr>
              <p:nvPr/>
            </p:nvSpPr>
            <p:spPr bwMode="auto">
              <a:xfrm>
                <a:off x="503238" y="1888718"/>
                <a:ext cx="1761663" cy="241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latinLnBrk="0" hangingPunct="0">
                  <a:lnSpc>
                    <a:spcPct val="12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0" lang="en-US" altLang="ko-KR" sz="1000" b="1">
                    <a:latin typeface="Tahoma" pitchFamily="34" charset="0"/>
                    <a:cs typeface="Tahoma" pitchFamily="34" charset="0"/>
                  </a:rPr>
                  <a:t>Splashpower(Fluton)</a:t>
                </a:r>
                <a:endParaRPr kumimoji="0" lang="ko-KR" altLang="en-US" sz="1000" b="1"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5148" name="TextBox 12"/>
              <p:cNvSpPr txBox="1">
                <a:spLocks noChangeArrowheads="1"/>
              </p:cNvSpPr>
              <p:nvPr/>
            </p:nvSpPr>
            <p:spPr bwMode="auto">
              <a:xfrm>
                <a:off x="1574799" y="5875338"/>
                <a:ext cx="1817353" cy="241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latinLnBrk="0" hangingPunct="0">
                  <a:lnSpc>
                    <a:spcPct val="12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0" lang="en-US" altLang="ko-KR" sz="1000" b="1">
                    <a:latin typeface="Tahoma" pitchFamily="34" charset="0"/>
                    <a:cs typeface="Tahoma" pitchFamily="34" charset="0"/>
                  </a:rPr>
                  <a:t>ConvenientPower</a:t>
                </a:r>
                <a:endParaRPr kumimoji="0" lang="ko-KR" altLang="en-US" sz="1000" b="1"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5149" name="TextBox 12"/>
              <p:cNvSpPr txBox="1">
                <a:spLocks noChangeArrowheads="1"/>
              </p:cNvSpPr>
              <p:nvPr/>
            </p:nvSpPr>
            <p:spPr bwMode="auto">
              <a:xfrm>
                <a:off x="3003550" y="5395912"/>
                <a:ext cx="571500" cy="241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latinLnBrk="0" hangingPunct="0">
                  <a:lnSpc>
                    <a:spcPct val="12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0" lang="en-US" altLang="ko-KR" sz="1000" b="1">
                    <a:latin typeface="Tahoma" pitchFamily="34" charset="0"/>
                    <a:cs typeface="Tahoma" pitchFamily="34" charset="0"/>
                  </a:rPr>
                  <a:t>Aska</a:t>
                </a:r>
                <a:endParaRPr kumimoji="0" lang="ko-KR" altLang="en-US" sz="1000" b="1"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5150" name="TextBox 12"/>
              <p:cNvSpPr txBox="1">
                <a:spLocks noChangeArrowheads="1"/>
              </p:cNvSpPr>
              <p:nvPr/>
            </p:nvSpPr>
            <p:spPr bwMode="auto">
              <a:xfrm>
                <a:off x="3576638" y="5395912"/>
                <a:ext cx="928687" cy="414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latinLnBrk="0" hangingPunct="0">
                  <a:lnSpc>
                    <a:spcPct val="12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0" lang="en-US" altLang="ko-KR" sz="1000" b="1">
                    <a:latin typeface="Tahoma" pitchFamily="34" charset="0"/>
                    <a:cs typeface="Tahoma" pitchFamily="34" charset="0"/>
                  </a:rPr>
                  <a:t>Seiko-Epson</a:t>
                </a:r>
                <a:endParaRPr kumimoji="0" lang="ko-KR" altLang="en-US" sz="1000" b="1"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5151" name="TextBox 12"/>
              <p:cNvSpPr txBox="1">
                <a:spLocks noChangeArrowheads="1"/>
              </p:cNvSpPr>
              <p:nvPr/>
            </p:nvSpPr>
            <p:spPr bwMode="auto">
              <a:xfrm>
                <a:off x="8004175" y="2589212"/>
                <a:ext cx="1214438" cy="414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latinLnBrk="0" hangingPunct="0">
                  <a:lnSpc>
                    <a:spcPct val="12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0" lang="en-US" altLang="ko-KR" sz="1000" b="1">
                    <a:latin typeface="Tahoma" pitchFamily="34" charset="0"/>
                    <a:cs typeface="Tahoma" pitchFamily="34" charset="0"/>
                  </a:rPr>
                  <a:t>Fulton Innovation</a:t>
                </a:r>
                <a:endParaRPr kumimoji="0" lang="ko-KR" altLang="en-US" sz="1000" b="1"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5152" name="TextBox 12"/>
              <p:cNvSpPr txBox="1">
                <a:spLocks noChangeArrowheads="1"/>
              </p:cNvSpPr>
              <p:nvPr/>
            </p:nvSpPr>
            <p:spPr bwMode="auto">
              <a:xfrm>
                <a:off x="7697788" y="3008313"/>
                <a:ext cx="714375" cy="414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latinLnBrk="0" hangingPunct="0">
                  <a:lnSpc>
                    <a:spcPct val="12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0" lang="en-US" altLang="ko-KR" sz="1000" b="1">
                    <a:latin typeface="Tahoma" pitchFamily="34" charset="0"/>
                    <a:cs typeface="Tahoma" pitchFamily="34" charset="0"/>
                  </a:rPr>
                  <a:t>Palm Pre</a:t>
                </a:r>
                <a:endParaRPr kumimoji="0" lang="ko-KR" altLang="en-US" sz="1000" b="1"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5153" name="TextBox 12"/>
              <p:cNvSpPr txBox="1">
                <a:spLocks noChangeArrowheads="1"/>
              </p:cNvSpPr>
              <p:nvPr/>
            </p:nvSpPr>
            <p:spPr bwMode="auto">
              <a:xfrm>
                <a:off x="8432799" y="4803775"/>
                <a:ext cx="1318130" cy="241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latinLnBrk="0" hangingPunct="0">
                  <a:lnSpc>
                    <a:spcPct val="12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0" lang="en-US" altLang="ko-KR" sz="1000" b="1">
                    <a:latin typeface="Tahoma" pitchFamily="34" charset="0"/>
                    <a:cs typeface="Tahoma" pitchFamily="34" charset="0"/>
                  </a:rPr>
                  <a:t>Powermat</a:t>
                </a:r>
                <a:endParaRPr kumimoji="0" lang="ko-KR" altLang="en-US" sz="1000" b="1"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5154" name="TextBox 12"/>
              <p:cNvSpPr txBox="1">
                <a:spLocks noChangeArrowheads="1"/>
              </p:cNvSpPr>
              <p:nvPr/>
            </p:nvSpPr>
            <p:spPr bwMode="auto">
              <a:xfrm>
                <a:off x="8289925" y="5446713"/>
                <a:ext cx="928687" cy="414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latinLnBrk="0" hangingPunct="0">
                  <a:lnSpc>
                    <a:spcPct val="12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0" lang="en-US" altLang="ko-KR" sz="1000" b="1">
                    <a:latin typeface="Tahoma" pitchFamily="34" charset="0"/>
                    <a:cs typeface="Tahoma" pitchFamily="34" charset="0"/>
                  </a:rPr>
                  <a:t>Mojo Mobility</a:t>
                </a:r>
                <a:endParaRPr kumimoji="0" lang="ko-KR" altLang="en-US" sz="1000" b="1"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pic>
            <p:nvPicPr>
              <p:cNvPr id="5155" name="Picture 2" descr="C:\Users\Shinjae\AppData\Local\Temp\UNI00001ca81310.gi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727950" y="4079875"/>
                <a:ext cx="2103438" cy="598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56" name="Picture 4" descr="C:\Users\Shinjae\AppData\Local\Temp\UNI00001ca81318.gif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46213" y="4953000"/>
                <a:ext cx="1343025" cy="433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57" name="Picture 8" descr="C:\Users\Shinjae\AppData\Local\Temp\UNI00001ca81328.gi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17488" y="2174875"/>
                <a:ext cx="2435225" cy="588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58" name="Picture 10" descr="C:\Users\Shinjae\AppData\Local\Temp\UNI00001ca81330.gif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108825" y="2066925"/>
                <a:ext cx="2532063" cy="522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59" name="Picture 12" descr="C:\Users\Shinjae\AppData\Local\Temp\UNI00001ca81338.gif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645400" y="3241675"/>
                <a:ext cx="2125663" cy="63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타원 45"/>
              <p:cNvSpPr/>
              <p:nvPr/>
            </p:nvSpPr>
            <p:spPr bwMode="auto">
              <a:xfrm>
                <a:off x="6219748" y="3645181"/>
                <a:ext cx="69765" cy="700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kumimoji="0" lang="ko-KR" altLang="en-US" b="1">
                  <a:solidFill>
                    <a:srgbClr val="FF0000"/>
                  </a:solidFill>
                  <a:ea typeface="굴림" pitchFamily="50" charset="-127"/>
                </a:endParaRPr>
              </a:p>
            </p:txBody>
          </p:sp>
          <p:cxnSp>
            <p:nvCxnSpPr>
              <p:cNvPr id="47" name="직선 연결선 46"/>
              <p:cNvCxnSpPr/>
              <p:nvPr/>
            </p:nvCxnSpPr>
            <p:spPr bwMode="auto">
              <a:xfrm rot="5400000">
                <a:off x="5552855" y="4024344"/>
                <a:ext cx="1018955" cy="34703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타원 47"/>
              <p:cNvSpPr/>
              <p:nvPr/>
            </p:nvSpPr>
            <p:spPr bwMode="auto">
              <a:xfrm>
                <a:off x="7076596" y="3150601"/>
                <a:ext cx="69764" cy="700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kumimoji="0" lang="ko-KR" altLang="en-US" b="1">
                  <a:solidFill>
                    <a:srgbClr val="FF0000"/>
                  </a:solidFill>
                  <a:ea typeface="굴림" pitchFamily="50" charset="-127"/>
                </a:endParaRPr>
              </a:p>
            </p:txBody>
          </p:sp>
          <p:cxnSp>
            <p:nvCxnSpPr>
              <p:cNvPr id="49" name="직선 연결선 48"/>
              <p:cNvCxnSpPr/>
              <p:nvPr/>
            </p:nvCxnSpPr>
            <p:spPr bwMode="auto">
              <a:xfrm rot="10800000" flipV="1">
                <a:off x="6207226" y="3177415"/>
                <a:ext cx="892624" cy="4320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타원 49"/>
              <p:cNvSpPr/>
              <p:nvPr/>
            </p:nvSpPr>
            <p:spPr bwMode="auto">
              <a:xfrm>
                <a:off x="3645628" y="3622836"/>
                <a:ext cx="71553" cy="7299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latinLnBrk="0" hangingPunct="0">
                  <a:defRPr/>
                </a:pPr>
                <a:endParaRPr kumimoji="0" lang="ko-KR" altLang="en-US" b="1">
                  <a:solidFill>
                    <a:srgbClr val="FF0000"/>
                  </a:solidFill>
                  <a:ea typeface="굴림" pitchFamily="50" charset="-127"/>
                </a:endParaRPr>
              </a:p>
            </p:txBody>
          </p:sp>
          <p:cxnSp>
            <p:nvCxnSpPr>
              <p:cNvPr id="51" name="직선 연결선 50"/>
              <p:cNvCxnSpPr/>
              <p:nvPr/>
            </p:nvCxnSpPr>
            <p:spPr bwMode="auto">
              <a:xfrm>
                <a:off x="3670671" y="3666037"/>
                <a:ext cx="797816" cy="938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66" name="TextBox 12"/>
              <p:cNvSpPr txBox="1">
                <a:spLocks noChangeArrowheads="1"/>
              </p:cNvSpPr>
              <p:nvPr/>
            </p:nvSpPr>
            <p:spPr bwMode="auto">
              <a:xfrm>
                <a:off x="4560888" y="3230563"/>
                <a:ext cx="620712" cy="241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latinLnBrk="0" hangingPunct="0">
                  <a:lnSpc>
                    <a:spcPct val="12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0" lang="en-US" altLang="ko-KR" sz="1000" b="1">
                    <a:solidFill>
                      <a:srgbClr val="00B0F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KETI</a:t>
                </a:r>
                <a:endParaRPr kumimoji="0" lang="ko-KR" altLang="en-US" sz="1000" b="1">
                  <a:solidFill>
                    <a:srgbClr val="00B0F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cxnSp>
            <p:nvCxnSpPr>
              <p:cNvPr id="53" name="직선 연결선 52"/>
              <p:cNvCxnSpPr/>
              <p:nvPr/>
            </p:nvCxnSpPr>
            <p:spPr bwMode="auto">
              <a:xfrm rot="10800000" flipV="1">
                <a:off x="1431061" y="3673486"/>
                <a:ext cx="2234243" cy="1593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53"/>
              <p:cNvCxnSpPr/>
              <p:nvPr/>
            </p:nvCxnSpPr>
            <p:spPr bwMode="auto">
              <a:xfrm rot="10800000" flipV="1">
                <a:off x="1790614" y="3648161"/>
                <a:ext cx="1892578" cy="10070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69" name="Picture 19" descr="C:\Users\Shinjae\AppData\Local\Temp\UNI00001ca81296.gif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32300" y="3444875"/>
                <a:ext cx="863600" cy="636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70" name="Picture 6" descr="C:\Users\Shinjae\AppData\Local\Temp\UNI000021f0352d.gif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13540" y="3579813"/>
                <a:ext cx="858837" cy="5064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71" name="TextBox 12"/>
              <p:cNvSpPr txBox="1">
                <a:spLocks noChangeArrowheads="1"/>
              </p:cNvSpPr>
              <p:nvPr/>
            </p:nvSpPr>
            <p:spPr bwMode="auto">
              <a:xfrm>
                <a:off x="25400" y="3703638"/>
                <a:ext cx="891758" cy="242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latinLnBrk="0" hangingPunct="0">
                  <a:lnSpc>
                    <a:spcPct val="12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0" lang="en-US" altLang="ko-KR" sz="1000" b="1"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LS Cable</a:t>
                </a:r>
                <a:endParaRPr kumimoji="0" lang="ko-KR" altLang="en-US" sz="1000" b="1"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pic>
            <p:nvPicPr>
              <p:cNvPr id="5172" name="그림 12" descr="lux_type.jpg"/>
              <p:cNvPicPr>
                <a:picLocks noChangeAspect="1"/>
              </p:cNvPicPr>
              <p:nvPr/>
            </p:nvPicPr>
            <p:blipFill>
              <a:blip r:embed="rId15" cstate="print"/>
              <a:srcRect l="16969" t="18919" r="5722" b="10809"/>
              <a:stretch>
                <a:fillRect/>
              </a:stretch>
            </p:blipFill>
            <p:spPr bwMode="auto">
              <a:xfrm>
                <a:off x="914120" y="4265643"/>
                <a:ext cx="1001712" cy="635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73" name="TextBox 12"/>
              <p:cNvSpPr txBox="1">
                <a:spLocks noChangeArrowheads="1"/>
              </p:cNvSpPr>
              <p:nvPr/>
            </p:nvSpPr>
            <p:spPr bwMode="auto">
              <a:xfrm>
                <a:off x="0" y="4454507"/>
                <a:ext cx="1277199" cy="433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latinLnBrk="0" hangingPunct="0">
                  <a:lnSpc>
                    <a:spcPct val="12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0" lang="en-US" altLang="ko-KR" sz="1000" b="1"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Hanrim</a:t>
                </a:r>
                <a:br>
                  <a:rPr kumimoji="0" lang="en-US" altLang="ko-KR" sz="1000" b="1"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</a:br>
                <a:r>
                  <a:rPr kumimoji="0" lang="en-US" altLang="ko-KR" sz="1000" b="1"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Postech</a:t>
                </a:r>
                <a:endParaRPr kumimoji="0" lang="ko-KR" altLang="en-US" sz="1000" b="1"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pic>
            <p:nvPicPr>
              <p:cNvPr id="5174" name="Picture 2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5503863" y="4367213"/>
                <a:ext cx="919162" cy="56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75" name="TextBox 12"/>
              <p:cNvSpPr txBox="1">
                <a:spLocks noChangeArrowheads="1"/>
              </p:cNvSpPr>
              <p:nvPr/>
            </p:nvSpPr>
            <p:spPr bwMode="auto">
              <a:xfrm>
                <a:off x="5495925" y="4895850"/>
                <a:ext cx="1056544" cy="241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latinLnBrk="0" hangingPunct="0">
                  <a:lnSpc>
                    <a:spcPct val="12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0" lang="en-US" altLang="ko-KR" sz="1000" b="1">
                    <a:solidFill>
                      <a:srgbClr val="00B0F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Qualcomm</a:t>
                </a:r>
                <a:endParaRPr kumimoji="0" lang="ko-KR" altLang="en-US" sz="1000" b="1">
                  <a:solidFill>
                    <a:srgbClr val="00B0F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pic>
            <p:nvPicPr>
              <p:cNvPr id="5176" name="그림 72" descr="witricity1.jpg"/>
              <p:cNvPicPr>
                <a:picLocks noChangeAspect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5360988" y="2943225"/>
                <a:ext cx="858837" cy="565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77" name="TextBox 12"/>
              <p:cNvSpPr txBox="1">
                <a:spLocks noChangeArrowheads="1"/>
              </p:cNvSpPr>
              <p:nvPr/>
            </p:nvSpPr>
            <p:spPr bwMode="auto">
              <a:xfrm>
                <a:off x="5478463" y="3468687"/>
                <a:ext cx="928687" cy="241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latinLnBrk="0" hangingPunct="0">
                  <a:lnSpc>
                    <a:spcPct val="12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0" lang="en-US" altLang="ko-KR" sz="1000" b="1">
                    <a:solidFill>
                      <a:srgbClr val="00B0F0"/>
                    </a:solidFill>
                    <a:latin typeface="Tahoma" pitchFamily="34" charset="0"/>
                    <a:cs typeface="Tahoma" pitchFamily="34" charset="0"/>
                  </a:rPr>
                  <a:t>Witricity</a:t>
                </a:r>
                <a:endParaRPr kumimoji="0" lang="ko-KR" altLang="en-US" sz="1000" b="1">
                  <a:solidFill>
                    <a:srgbClr val="00B0F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  <p:sp>
            <p:nvSpPr>
              <p:cNvPr id="5178" name="타원 66"/>
              <p:cNvSpPr>
                <a:spLocks noChangeArrowheads="1"/>
              </p:cNvSpPr>
              <p:nvPr/>
            </p:nvSpPr>
            <p:spPr bwMode="auto">
              <a:xfrm>
                <a:off x="4183063" y="2073275"/>
                <a:ext cx="2357437" cy="3929063"/>
              </a:xfrm>
              <a:prstGeom prst="ellipse">
                <a:avLst/>
              </a:prstGeom>
              <a:noFill/>
              <a:ln w="25400" algn="ctr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latinLnBrk="0" hangingPunct="0"/>
                <a:endParaRPr kumimoji="0" lang="ko-KR" altLang="en-US" b="1">
                  <a:solidFill>
                    <a:srgbClr val="FF0000"/>
                  </a:solidFill>
                </a:endParaRPr>
              </a:p>
            </p:txBody>
          </p:sp>
          <p:pic>
            <p:nvPicPr>
              <p:cNvPr id="5179" name="Picture 56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675063" y="4960938"/>
                <a:ext cx="66675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80" name="TextBox 65"/>
              <p:cNvSpPr txBox="1">
                <a:spLocks noChangeArrowheads="1"/>
              </p:cNvSpPr>
              <p:nvPr/>
            </p:nvSpPr>
            <p:spPr bwMode="auto">
              <a:xfrm>
                <a:off x="4528527" y="1808914"/>
                <a:ext cx="1680806" cy="259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latinLnBrk="0" hangingPunct="0"/>
                <a:r>
                  <a:rPr kumimoji="0" lang="en-US" altLang="ko-KR" sz="1200" b="1">
                    <a:solidFill>
                      <a:srgbClr val="00B0F0"/>
                    </a:solidFill>
                    <a:latin typeface="HY헤드라인M" pitchFamily="18" charset="-127"/>
                    <a:ea typeface="HY헤드라인M" pitchFamily="18" charset="-127"/>
                  </a:rPr>
                  <a:t>Resonance Type</a:t>
                </a:r>
                <a:endParaRPr kumimoji="0" lang="ko-KR" altLang="en-US" sz="1200" b="1">
                  <a:solidFill>
                    <a:srgbClr val="00B0F0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cxnSp>
            <p:nvCxnSpPr>
              <p:cNvPr id="67" name="직선 연결선 66"/>
              <p:cNvCxnSpPr/>
              <p:nvPr/>
            </p:nvCxnSpPr>
            <p:spPr bwMode="auto">
              <a:xfrm rot="10800000" flipV="1">
                <a:off x="5218005" y="3680934"/>
                <a:ext cx="989221" cy="68526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82" name="Picture 3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575175" y="4367213"/>
                <a:ext cx="785813" cy="527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83" name="TextBox 12"/>
              <p:cNvSpPr txBox="1">
                <a:spLocks noChangeArrowheads="1"/>
              </p:cNvSpPr>
              <p:nvPr/>
            </p:nvSpPr>
            <p:spPr bwMode="auto">
              <a:xfrm>
                <a:off x="4752974" y="4867275"/>
                <a:ext cx="608014" cy="259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latinLnBrk="0" hangingPunct="0">
                  <a:lnSpc>
                    <a:spcPct val="12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kumimoji="0" lang="en-US" altLang="ko-KR" sz="1000" b="1">
                    <a:solidFill>
                      <a:srgbClr val="00B0F0"/>
                    </a:solidFill>
                    <a:latin typeface="Tahoma" pitchFamily="34" charset="0"/>
                    <a:ea typeface="맑은 고딕" pitchFamily="50" charset="-127"/>
                    <a:cs typeface="Tahoma" pitchFamily="34" charset="0"/>
                  </a:rPr>
                  <a:t>Intel</a:t>
                </a:r>
                <a:endParaRPr kumimoji="0" lang="ko-KR" altLang="en-US" sz="1000" b="1">
                  <a:solidFill>
                    <a:srgbClr val="00B0F0"/>
                  </a:solidFill>
                  <a:latin typeface="Tahoma" pitchFamily="34" charset="0"/>
                  <a:ea typeface="맑은 고딕" pitchFamily="50" charset="-127"/>
                  <a:cs typeface="Tahoma" pitchFamily="34" charset="0"/>
                </a:endParaRPr>
              </a:p>
            </p:txBody>
          </p:sp>
        </p:grpSp>
      </p:grpSp>
      <p:sp>
        <p:nvSpPr>
          <p:cNvPr id="64" name="내용 개체 틀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ko-KR" sz="1800" dirty="0" smtClean="0">
                <a:ea typeface="굴림" pitchFamily="50" charset="-127"/>
              </a:rPr>
              <a:t>Hundreds of companies are developing wireless charging system </a:t>
            </a:r>
          </a:p>
          <a:p>
            <a:pPr eaLnBrk="1" hangingPunct="1"/>
            <a:r>
              <a:rPr lang="en-US" altLang="ko-KR" sz="1800" dirty="0" smtClean="0">
                <a:ea typeface="굴림" pitchFamily="50" charset="-127"/>
              </a:rPr>
              <a:t>Several companies released their products, using magnetic Induction</a:t>
            </a:r>
          </a:p>
          <a:p>
            <a:pPr eaLnBrk="1" hangingPunct="1"/>
            <a:r>
              <a:rPr lang="en-US" altLang="ko-KR" sz="1800" dirty="0" smtClean="0">
                <a:ea typeface="굴림" pitchFamily="50" charset="-127"/>
              </a:rPr>
              <a:t>Magnetic resonance technology is in research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3200" dirty="0" smtClean="0">
                <a:ea typeface="굴림" pitchFamily="50" charset="-127"/>
              </a:rPr>
              <a:t>Issues of Wireless Charging System</a:t>
            </a:r>
            <a:endParaRPr lang="ko-KR" altLang="en-US" sz="3200" dirty="0" smtClean="0">
              <a:ea typeface="굴림" pitchFamily="50" charset="-127"/>
            </a:endParaRPr>
          </a:p>
        </p:txBody>
      </p:sp>
      <p:sp>
        <p:nvSpPr>
          <p:cNvPr id="8195" name="내용 개체 틀 2"/>
          <p:cNvSpPr>
            <a:spLocks noGrp="1"/>
          </p:cNvSpPr>
          <p:nvPr>
            <p:ph idx="1"/>
          </p:nvPr>
        </p:nvSpPr>
        <p:spPr>
          <a:xfrm>
            <a:off x="1187623" y="1341438"/>
            <a:ext cx="7510289" cy="4607842"/>
          </a:xfrm>
        </p:spPr>
        <p:txBody>
          <a:bodyPr/>
          <a:lstStyle/>
          <a:p>
            <a:r>
              <a:rPr lang="en-US" altLang="ko-KR" sz="2400" dirty="0" smtClean="0">
                <a:ea typeface="굴림" pitchFamily="50" charset="-127"/>
              </a:rPr>
              <a:t>Technical Issues</a:t>
            </a:r>
          </a:p>
          <a:p>
            <a:pPr lvl="1"/>
            <a:r>
              <a:rPr lang="en-US" altLang="ko-KR" sz="1800" dirty="0" smtClean="0">
                <a:ea typeface="굴림" pitchFamily="50" charset="-127"/>
              </a:rPr>
              <a:t>Wireless power transfer efficiency</a:t>
            </a:r>
          </a:p>
          <a:p>
            <a:pPr lvl="1"/>
            <a:r>
              <a:rPr lang="en-US" altLang="ko-KR" sz="1800" dirty="0" smtClean="0">
                <a:ea typeface="굴림" pitchFamily="50" charset="-127"/>
              </a:rPr>
              <a:t>Charging efficiency</a:t>
            </a:r>
          </a:p>
          <a:p>
            <a:pPr lvl="1"/>
            <a:r>
              <a:rPr lang="en-US" altLang="ko-KR" sz="1800" dirty="0" smtClean="0">
                <a:ea typeface="굴림" pitchFamily="50" charset="-127"/>
              </a:rPr>
              <a:t>Multiple devices wireless charging </a:t>
            </a:r>
          </a:p>
          <a:p>
            <a:r>
              <a:rPr lang="en-US" altLang="ko-KR" sz="2400" dirty="0" smtClean="0">
                <a:ea typeface="굴림" pitchFamily="50" charset="-127"/>
              </a:rPr>
              <a:t>Frequency bands</a:t>
            </a:r>
          </a:p>
          <a:p>
            <a:pPr lvl="1"/>
            <a:r>
              <a:rPr lang="en-US" altLang="ko-KR" sz="1800" dirty="0" smtClean="0">
                <a:ea typeface="굴림" pitchFamily="50" charset="-127"/>
              </a:rPr>
              <a:t>20~60 kHz </a:t>
            </a:r>
          </a:p>
          <a:p>
            <a:pPr lvl="1"/>
            <a:r>
              <a:rPr lang="en-US" altLang="ko-KR" sz="1800" dirty="0" smtClean="0">
                <a:ea typeface="굴림" pitchFamily="50" charset="-127"/>
              </a:rPr>
              <a:t>80~370 kHz</a:t>
            </a:r>
          </a:p>
          <a:p>
            <a:pPr lvl="1"/>
            <a:r>
              <a:rPr lang="en-US" altLang="ko-KR" sz="1800" dirty="0" smtClean="0">
                <a:ea typeface="굴림" pitchFamily="50" charset="-127"/>
              </a:rPr>
              <a:t>6.78, 13.56 MHz</a:t>
            </a:r>
          </a:p>
          <a:p>
            <a:r>
              <a:rPr lang="en-US" altLang="ko-KR" sz="2400" dirty="0" smtClean="0">
                <a:ea typeface="굴림" pitchFamily="50" charset="-127"/>
              </a:rPr>
              <a:t>Interoperability</a:t>
            </a:r>
          </a:p>
          <a:p>
            <a:pPr lvl="1"/>
            <a:r>
              <a:rPr lang="en-US" altLang="ko-KR" sz="2000" dirty="0" smtClean="0">
                <a:ea typeface="굴림" pitchFamily="50" charset="-127"/>
              </a:rPr>
              <a:t>Standardization</a:t>
            </a:r>
            <a:endParaRPr lang="en-US" altLang="ko-KR" sz="1800" dirty="0" smtClean="0">
              <a:ea typeface="굴림" pitchFamily="50" charset="-127"/>
            </a:endParaRPr>
          </a:p>
          <a:p>
            <a:r>
              <a:rPr lang="en-US" altLang="ko-KR" sz="2400" dirty="0" smtClean="0">
                <a:ea typeface="굴림" pitchFamily="50" charset="-127"/>
              </a:rPr>
              <a:t>Safety</a:t>
            </a:r>
          </a:p>
          <a:p>
            <a:pPr lvl="1"/>
            <a:r>
              <a:rPr lang="en-US" altLang="ko-KR" sz="2000" dirty="0" smtClean="0">
                <a:ea typeface="굴림" pitchFamily="50" charset="-127"/>
              </a:rPr>
              <a:t>Human exposure</a:t>
            </a:r>
          </a:p>
          <a:p>
            <a:endParaRPr lang="ko-KR" altLang="en-US" sz="2800" dirty="0" smtClean="0">
              <a:ea typeface="굴림" pitchFamily="50" charset="-127"/>
            </a:endParaRPr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DD04DF-ECE3-4EBA-B9C6-E8794D74B49A}" type="slidenum">
              <a:rPr lang="en-CA" altLang="ko-KR"/>
              <a:pPr/>
              <a:t>4</a:t>
            </a:fld>
            <a:endParaRPr lang="en-CA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E34381-77A3-4598-B6BE-3BEA6577E069}" type="slidenum">
              <a:rPr lang="en-CA" altLang="ko-KR"/>
              <a:pPr/>
              <a:t>5</a:t>
            </a:fld>
            <a:endParaRPr lang="en-CA" altLang="ko-KR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ko-KR" smtClean="0">
                <a:ea typeface="굴림" pitchFamily="50" charset="-127"/>
              </a:rPr>
              <a:t>Highlight of Current Activities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400" dirty="0" smtClean="0">
                <a:ea typeface="굴림" pitchFamily="50" charset="-127"/>
              </a:rPr>
              <a:t>TTA PG 709 (Wireless Charging and Applications)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Established in Mar. 2011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Scope:</a:t>
            </a:r>
            <a:endParaRPr lang="en-US" altLang="ko-KR" sz="1600" dirty="0" smtClean="0">
              <a:ea typeface="굴림" pitchFamily="50" charset="-127"/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ea typeface="굴림" pitchFamily="50" charset="-127"/>
              </a:rPr>
              <a:t>Standard roadmap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ea typeface="굴림" pitchFamily="50" charset="-127"/>
              </a:rPr>
              <a:t>Wireless Power transfer interface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ea typeface="굴림" pitchFamily="50" charset="-127"/>
              </a:rPr>
              <a:t>Control mechanism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12 members</a:t>
            </a:r>
          </a:p>
          <a:p>
            <a:pPr lvl="1" eaLnBrk="1" hangingPunct="1">
              <a:lnSpc>
                <a:spcPct val="90000"/>
              </a:lnSpc>
            </a:pPr>
            <a:endParaRPr lang="en-US" altLang="ko-KR" sz="2000" dirty="0" smtClean="0">
              <a:ea typeface="굴림" pitchFamily="50" charset="-127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ko-KR" sz="1800" dirty="0" smtClean="0">
              <a:ea typeface="굴림" pitchFamily="50" charset="-127"/>
            </a:endParaRPr>
          </a:p>
        </p:txBody>
      </p:sp>
      <p:grpSp>
        <p:nvGrpSpPr>
          <p:cNvPr id="6149" name="그룹 1"/>
          <p:cNvGrpSpPr>
            <a:grpSpLocks/>
          </p:cNvGrpSpPr>
          <p:nvPr/>
        </p:nvGrpSpPr>
        <p:grpSpPr bwMode="auto">
          <a:xfrm>
            <a:off x="1592263" y="3494088"/>
            <a:ext cx="5788025" cy="2933700"/>
            <a:chOff x="1592983" y="3735796"/>
            <a:chExt cx="5787329" cy="2933564"/>
          </a:xfrm>
        </p:grpSpPr>
        <p:grpSp>
          <p:nvGrpSpPr>
            <p:cNvPr id="6150" name="그룹 31"/>
            <p:cNvGrpSpPr>
              <a:grpSpLocks/>
            </p:cNvGrpSpPr>
            <p:nvPr/>
          </p:nvGrpSpPr>
          <p:grpSpPr bwMode="auto">
            <a:xfrm>
              <a:off x="1592983" y="5361880"/>
              <a:ext cx="5787329" cy="1307480"/>
              <a:chOff x="1376959" y="3573016"/>
              <a:chExt cx="5787329" cy="1307480"/>
            </a:xfrm>
          </p:grpSpPr>
          <p:pic>
            <p:nvPicPr>
              <p:cNvPr id="6174" name="Picture 10" descr="TTA CI 표준형 심벌 색상표준:군청색(C:100, M:72, Y:0, K:6) 옅은 회색(C:46, M:38, Y:36, K:4)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6174" t="63733" r="7349"/>
              <a:stretch>
                <a:fillRect/>
              </a:stretch>
            </p:blipFill>
            <p:spPr bwMode="auto">
              <a:xfrm>
                <a:off x="1376959" y="3573016"/>
                <a:ext cx="1850232" cy="5578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175" name="그룹 33"/>
              <p:cNvGrpSpPr>
                <a:grpSpLocks/>
              </p:cNvGrpSpPr>
              <p:nvPr/>
            </p:nvGrpSpPr>
            <p:grpSpPr bwMode="auto">
              <a:xfrm>
                <a:off x="3271939" y="3715270"/>
                <a:ext cx="3883025" cy="1165226"/>
                <a:chOff x="3124200" y="4419600"/>
                <a:chExt cx="3883025" cy="1165226"/>
              </a:xfrm>
            </p:grpSpPr>
            <p:pic>
              <p:nvPicPr>
                <p:cNvPr id="617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124200" y="4419600"/>
                  <a:ext cx="1220787" cy="344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0" name="Picture 9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019800" y="4419600"/>
                  <a:ext cx="987425" cy="307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1" name="Picture 10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495800" y="4419600"/>
                  <a:ext cx="1220787" cy="374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2" name="Picture 11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51363" y="4865688"/>
                  <a:ext cx="1139825" cy="263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3" name="Picture 1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176588" y="4784725"/>
                  <a:ext cx="1220787" cy="352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4" name="Picture 13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249613" y="5210175"/>
                  <a:ext cx="920750" cy="344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5" name="Picture 14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500563" y="5195888"/>
                  <a:ext cx="1212850" cy="3889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86" name="Picture 17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5867400" y="4724400"/>
                  <a:ext cx="1096962" cy="3889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6176" name="Picture 9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140349" y="4505845"/>
                <a:ext cx="1023939" cy="362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7" name="Picture 4" descr="한국전자통신연구원">
                <a:hlinkClick r:id="rId13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501877" y="4678089"/>
                <a:ext cx="1590675" cy="19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8" name="Picture 6" descr="인텔">
                <a:hlinkClick r:id="rId15" tooltip="인텔"/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800723" y="4089920"/>
                <a:ext cx="733425" cy="476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6151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4326039" y="4194138"/>
              <a:ext cx="227653" cy="0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152" name="AutoShape 20"/>
            <p:cNvCxnSpPr>
              <a:cxnSpLocks noChangeShapeType="1"/>
            </p:cNvCxnSpPr>
            <p:nvPr/>
          </p:nvCxnSpPr>
          <p:spPr bwMode="auto">
            <a:xfrm rot="5400000">
              <a:off x="3958627" y="4690993"/>
              <a:ext cx="963733" cy="125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153" name="AutoShape 21"/>
            <p:cNvCxnSpPr>
              <a:cxnSpLocks noChangeShapeType="1"/>
            </p:cNvCxnSpPr>
            <p:nvPr/>
          </p:nvCxnSpPr>
          <p:spPr bwMode="auto">
            <a:xfrm rot="5400000">
              <a:off x="2990410" y="3724031"/>
              <a:ext cx="963733" cy="1935179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154" name="AutoShape 22"/>
            <p:cNvCxnSpPr>
              <a:cxnSpLocks noChangeShapeType="1"/>
            </p:cNvCxnSpPr>
            <p:nvPr/>
          </p:nvCxnSpPr>
          <p:spPr bwMode="auto">
            <a:xfrm rot="16200000" flipH="1">
              <a:off x="4953181" y="3696438"/>
              <a:ext cx="963733" cy="1990363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0" name="직사각형 49"/>
            <p:cNvSpPr>
              <a:spLocks noChangeArrowheads="1"/>
            </p:cNvSpPr>
            <p:nvPr/>
          </p:nvSpPr>
          <p:spPr bwMode="auto">
            <a:xfrm>
              <a:off x="1642189" y="5073996"/>
              <a:ext cx="1709532" cy="31272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63500" dist="63500" dir="5400000" algn="t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algn="just" defTabSz="823913" latinLnBrk="0">
                <a:buClr>
                  <a:schemeClr val="tx1"/>
                </a:buClr>
                <a:buFont typeface="HY헤드라인M" pitchFamily="18" charset="-127"/>
                <a:buChar char="-"/>
                <a:defRPr/>
              </a:pPr>
              <a:r>
                <a:rPr kumimoji="0" lang="ko-KR" sz="900">
                  <a:latin typeface="HY수평선M" pitchFamily="18" charset="-127"/>
                  <a:ea typeface="HY수평선M" pitchFamily="18" charset="-127"/>
                </a:rPr>
                <a:t> </a:t>
              </a:r>
              <a:r>
                <a:rPr kumimoji="0" lang="en-US" altLang="ko-KR" sz="900">
                  <a:latin typeface="HY수평선M" pitchFamily="18" charset="-127"/>
                  <a:ea typeface="HY수평선M" pitchFamily="18" charset="-127"/>
                </a:rPr>
                <a:t>Service &amp; Structure</a:t>
              </a:r>
              <a:endParaRPr kumimoji="0" lang="ko-KR" altLang="en-US">
                <a:latin typeface="HY수평선M" pitchFamily="18" charset="-127"/>
                <a:ea typeface="HY수평선M" pitchFamily="18" charset="-127"/>
              </a:endParaRPr>
            </a:p>
          </p:txBody>
        </p:sp>
        <p:sp>
          <p:nvSpPr>
            <p:cNvPr id="51" name="직사각형 50"/>
            <p:cNvSpPr>
              <a:spLocks noChangeArrowheads="1"/>
            </p:cNvSpPr>
            <p:nvPr/>
          </p:nvSpPr>
          <p:spPr bwMode="auto">
            <a:xfrm>
              <a:off x="5524747" y="5081934"/>
              <a:ext cx="1804771" cy="31272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63500" dist="63500" dir="5400000" algn="t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algn="just" defTabSz="823913" latinLnBrk="0">
                <a:buClr>
                  <a:schemeClr val="tx1"/>
                </a:buClr>
                <a:buFont typeface="HY헤드라인M" pitchFamily="18" charset="-127"/>
                <a:buChar char="-"/>
                <a:defRPr/>
              </a:pPr>
              <a:r>
                <a:rPr kumimoji="0" lang="en-US" altLang="ko-KR" sz="900">
                  <a:latin typeface="HY수평선M" pitchFamily="18" charset="-127"/>
                  <a:ea typeface="HY수평선M" pitchFamily="18" charset="-127"/>
                </a:rPr>
                <a:t>Evaluation</a:t>
              </a:r>
              <a:endParaRPr kumimoji="0" lang="ko-KR" altLang="en-US">
                <a:latin typeface="HY수평선M" pitchFamily="18" charset="-127"/>
                <a:ea typeface="HY수평선M" pitchFamily="18" charset="-127"/>
              </a:endParaRPr>
            </a:p>
          </p:txBody>
        </p:sp>
        <p:sp>
          <p:nvSpPr>
            <p:cNvPr id="52" name="직사각형 51"/>
            <p:cNvSpPr>
              <a:spLocks noChangeArrowheads="1"/>
            </p:cNvSpPr>
            <p:nvPr/>
          </p:nvSpPr>
          <p:spPr bwMode="auto">
            <a:xfrm>
              <a:off x="3596167" y="5083521"/>
              <a:ext cx="1709531" cy="31272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blurRad="63500" dist="63500" dir="5400000" algn="t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algn="just" defTabSz="823913" latinLnBrk="0">
                <a:buClr>
                  <a:schemeClr val="tx1"/>
                </a:buClr>
                <a:buFont typeface="HY헤드라인M" pitchFamily="18" charset="-127"/>
                <a:buChar char="-"/>
                <a:defRPr/>
              </a:pPr>
              <a:r>
                <a:rPr kumimoji="0" lang="en-US" altLang="ko-KR" sz="900">
                  <a:latin typeface="HY수평선M" pitchFamily="18" charset="-127"/>
                  <a:ea typeface="HY수평선M" pitchFamily="18" charset="-127"/>
                </a:rPr>
                <a:t>Interface</a:t>
              </a:r>
              <a:endParaRPr kumimoji="0" lang="ko-KR" altLang="en-US">
                <a:latin typeface="HY수평선M" pitchFamily="18" charset="-127"/>
                <a:ea typeface="HY수평선M" pitchFamily="18" charset="-127"/>
              </a:endParaRPr>
            </a:p>
          </p:txBody>
        </p:sp>
        <p:sp>
          <p:nvSpPr>
            <p:cNvPr id="53" name="AutoShape 24"/>
            <p:cNvSpPr>
              <a:spLocks noChangeArrowheads="1"/>
            </p:cNvSpPr>
            <p:nvPr/>
          </p:nvSpPr>
          <p:spPr bwMode="auto">
            <a:xfrm>
              <a:off x="3141217" y="3735796"/>
              <a:ext cx="2589592" cy="38729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6666"/>
                </a:gs>
                <a:gs pos="80000">
                  <a:srgbClr val="009E9A"/>
                </a:gs>
                <a:gs pos="100000">
                  <a:srgbClr val="00D6D1"/>
                </a:gs>
              </a:gsLst>
            </a:gra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defTabSz="823913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defTabSz="823913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defTabSz="823913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defTabSz="823913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defTabSz="823913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defTabSz="823913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defTabSz="823913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defTabSz="823913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defTabSz="823913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algn="ctr" eaLnBrk="1" latinLnBrk="0" hangingPunct="1">
                <a:defRPr/>
              </a:pPr>
              <a:r>
                <a:rPr kumimoji="0" lang="en-US" altLang="ko-KR" sz="1800" b="1" smtClean="0">
                  <a:solidFill>
                    <a:srgbClr val="FFFFFF"/>
                  </a:solidFill>
                  <a:latin typeface="HY수평선M" pitchFamily="18" charset="-127"/>
                  <a:ea typeface="HY수평선M" pitchFamily="18" charset="-127"/>
                </a:rPr>
                <a:t>TTA PG709</a:t>
              </a:r>
              <a:endParaRPr kumimoji="0" lang="ko-KR" altLang="en-US" sz="1800" b="1" smtClean="0">
                <a:solidFill>
                  <a:srgbClr val="FFFFFF"/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sp>
          <p:nvSpPr>
            <p:cNvPr id="54" name="Rectangle 16"/>
            <p:cNvSpPr>
              <a:spLocks noChangeArrowheads="1"/>
            </p:cNvSpPr>
            <p:nvPr/>
          </p:nvSpPr>
          <p:spPr bwMode="auto">
            <a:xfrm>
              <a:off x="3446018" y="4271866"/>
              <a:ext cx="2000036" cy="309610"/>
            </a:xfrm>
            <a:prstGeom prst="rect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>
              <a:lvl1pPr defTabSz="823913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defTabSz="823913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defTabSz="823913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defTabSz="823913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defTabSz="823913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defTabSz="823913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defTabSz="823913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defTabSz="823913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defTabSz="823913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algn="ctr" eaLnBrk="1" latinLnBrk="0" hangingPunct="1">
                <a:defRPr/>
              </a:pPr>
              <a:r>
                <a:rPr kumimoji="0" lang="en-US" altLang="ko-KR" sz="1400" b="1" smtClean="0">
                  <a:solidFill>
                    <a:schemeClr val="bg1"/>
                  </a:solidFill>
                  <a:latin typeface="HY수평선M" pitchFamily="18" charset="-127"/>
                  <a:ea typeface="HY수평선M" pitchFamily="18" charset="-127"/>
                </a:rPr>
                <a:t>Steering Committee</a:t>
              </a:r>
              <a:endParaRPr kumimoji="0" lang="ko-KR" altLang="en-US" sz="1400" b="1" smtClean="0">
                <a:solidFill>
                  <a:schemeClr val="bg1"/>
                </a:solidFill>
                <a:latin typeface="HY수평선M" pitchFamily="18" charset="-127"/>
                <a:ea typeface="HY수평선M" pitchFamily="18" charset="-127"/>
              </a:endParaRPr>
            </a:p>
          </p:txBody>
        </p:sp>
        <p:grpSp>
          <p:nvGrpSpPr>
            <p:cNvPr id="6164" name="그룹 32"/>
            <p:cNvGrpSpPr>
              <a:grpSpLocks/>
            </p:cNvGrpSpPr>
            <p:nvPr/>
          </p:nvGrpSpPr>
          <p:grpSpPr bwMode="auto">
            <a:xfrm>
              <a:off x="1650256" y="4764239"/>
              <a:ext cx="5688900" cy="309609"/>
              <a:chOff x="1672028" y="3118092"/>
              <a:chExt cx="6315075" cy="342648"/>
            </a:xfrm>
          </p:grpSpPr>
          <p:sp>
            <p:nvSpPr>
              <p:cNvPr id="56" name="Rectangle 15"/>
              <p:cNvSpPr>
                <a:spLocks noChangeArrowheads="1"/>
              </p:cNvSpPr>
              <p:nvPr/>
            </p:nvSpPr>
            <p:spPr bwMode="auto">
              <a:xfrm>
                <a:off x="1672028" y="3118092"/>
                <a:ext cx="1894801" cy="342648"/>
              </a:xfrm>
              <a:prstGeom prst="rect">
                <a:avLst/>
              </a:prstGeom>
              <a:solidFill>
                <a:srgbClr val="C68803"/>
              </a:solidFill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defTabSz="823913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1pPr>
                <a:lvl2pPr marL="742950" indent="-285750" defTabSz="823913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2pPr>
                <a:lvl3pPr marL="1143000" indent="-228600" defTabSz="823913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3pPr>
                <a:lvl4pPr marL="1600200" indent="-228600" defTabSz="823913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4pPr>
                <a:lvl5pPr marL="2057400" indent="-228600" defTabSz="823913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5pPr>
                <a:lvl6pPr marL="2514600" indent="-228600" defTabSz="8239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6pPr>
                <a:lvl7pPr marL="2971800" indent="-228600" defTabSz="8239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7pPr>
                <a:lvl8pPr marL="3429000" indent="-228600" defTabSz="8239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8pPr>
                <a:lvl9pPr marL="3886200" indent="-228600" defTabSz="8239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9pPr>
              </a:lstStyle>
              <a:p>
                <a:pPr algn="ctr" eaLnBrk="1" latinLnBrk="0" hangingPunct="1">
                  <a:defRPr/>
                </a:pPr>
                <a:r>
                  <a:rPr kumimoji="0" lang="en-US" altLang="ko-KR" sz="1300" b="1" smtClean="0">
                    <a:solidFill>
                      <a:srgbClr val="000000"/>
                    </a:solidFill>
                    <a:latin typeface="HY수평선M" pitchFamily="18" charset="-127"/>
                    <a:ea typeface="HY수평선M" pitchFamily="18" charset="-127"/>
                  </a:rPr>
                  <a:t>WG 1</a:t>
                </a:r>
                <a:endParaRPr kumimoji="0" lang="ko-KR" altLang="en-US" sz="1800" smtClean="0">
                  <a:solidFill>
                    <a:srgbClr val="000000"/>
                  </a:solidFill>
                  <a:latin typeface="HY수평선M" pitchFamily="18" charset="-127"/>
                  <a:ea typeface="HY수평선M" pitchFamily="18" charset="-127"/>
                </a:endParaRPr>
              </a:p>
            </p:txBody>
          </p:sp>
          <p:sp>
            <p:nvSpPr>
              <p:cNvPr id="57" name="Rectangle 16"/>
              <p:cNvSpPr>
                <a:spLocks noChangeArrowheads="1"/>
              </p:cNvSpPr>
              <p:nvPr/>
            </p:nvSpPr>
            <p:spPr bwMode="auto">
              <a:xfrm>
                <a:off x="3820211" y="3118092"/>
                <a:ext cx="1894801" cy="342648"/>
              </a:xfrm>
              <a:prstGeom prst="rect">
                <a:avLst/>
              </a:prstGeom>
              <a:solidFill>
                <a:srgbClr val="C68803"/>
              </a:solidFill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defTabSz="823913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1pPr>
                <a:lvl2pPr marL="742950" indent="-285750" defTabSz="823913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2pPr>
                <a:lvl3pPr marL="1143000" indent="-228600" defTabSz="823913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3pPr>
                <a:lvl4pPr marL="1600200" indent="-228600" defTabSz="823913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4pPr>
                <a:lvl5pPr marL="2057400" indent="-228600" defTabSz="823913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5pPr>
                <a:lvl6pPr marL="2514600" indent="-228600" defTabSz="8239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6pPr>
                <a:lvl7pPr marL="2971800" indent="-228600" defTabSz="8239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7pPr>
                <a:lvl8pPr marL="3429000" indent="-228600" defTabSz="8239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8pPr>
                <a:lvl9pPr marL="3886200" indent="-228600" defTabSz="8239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9pPr>
              </a:lstStyle>
              <a:p>
                <a:pPr algn="ctr" eaLnBrk="1" latinLnBrk="0" hangingPunct="1">
                  <a:defRPr/>
                </a:pPr>
                <a:r>
                  <a:rPr kumimoji="0" lang="en-US" altLang="ko-KR" sz="1300" b="1" smtClean="0">
                    <a:solidFill>
                      <a:srgbClr val="000000"/>
                    </a:solidFill>
                    <a:latin typeface="HY수평선M" pitchFamily="18" charset="-127"/>
                    <a:ea typeface="HY수평선M" pitchFamily="18" charset="-127"/>
                  </a:rPr>
                  <a:t>WG 2</a:t>
                </a:r>
                <a:endParaRPr kumimoji="0" lang="ko-KR" altLang="en-US" sz="1800" smtClean="0">
                  <a:solidFill>
                    <a:srgbClr val="000000"/>
                  </a:solidFill>
                  <a:latin typeface="HY수평선M" pitchFamily="18" charset="-127"/>
                  <a:ea typeface="HY수평선M" pitchFamily="18" charset="-127"/>
                </a:endParaRPr>
              </a:p>
            </p:txBody>
          </p:sp>
          <p:sp>
            <p:nvSpPr>
              <p:cNvPr id="58" name="Rectangle 17"/>
              <p:cNvSpPr>
                <a:spLocks noChangeArrowheads="1"/>
              </p:cNvSpPr>
              <p:nvPr/>
            </p:nvSpPr>
            <p:spPr bwMode="auto">
              <a:xfrm>
                <a:off x="5967003" y="3118092"/>
                <a:ext cx="2020100" cy="342648"/>
              </a:xfrm>
              <a:prstGeom prst="rect">
                <a:avLst/>
              </a:prstGeom>
              <a:solidFill>
                <a:srgbClr val="C68803"/>
              </a:solidFill>
              <a:ln>
                <a:headEnd/>
                <a:tailEnd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defTabSz="823913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1pPr>
                <a:lvl2pPr marL="742950" indent="-285750" defTabSz="823913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2pPr>
                <a:lvl3pPr marL="1143000" indent="-228600" defTabSz="823913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3pPr>
                <a:lvl4pPr marL="1600200" indent="-228600" defTabSz="823913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4pPr>
                <a:lvl5pPr marL="2057400" indent="-228600" defTabSz="823913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5pPr>
                <a:lvl6pPr marL="2514600" indent="-228600" defTabSz="8239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6pPr>
                <a:lvl7pPr marL="2971800" indent="-228600" defTabSz="8239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7pPr>
                <a:lvl8pPr marL="3429000" indent="-228600" defTabSz="8239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8pPr>
                <a:lvl9pPr marL="3886200" indent="-228600" defTabSz="8239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9pPr>
              </a:lstStyle>
              <a:p>
                <a:pPr algn="ctr" eaLnBrk="1" latinLnBrk="0" hangingPunct="1">
                  <a:defRPr/>
                </a:pPr>
                <a:r>
                  <a:rPr kumimoji="0" lang="en-US" altLang="ko-KR" sz="1300" b="1" smtClean="0">
                    <a:solidFill>
                      <a:srgbClr val="000000"/>
                    </a:solidFill>
                    <a:latin typeface="HY수평선M" pitchFamily="18" charset="-127"/>
                    <a:ea typeface="HY수평선M" pitchFamily="18" charset="-127"/>
                  </a:rPr>
                  <a:t>WG 3</a:t>
                </a:r>
                <a:endParaRPr kumimoji="0" lang="ko-KR" altLang="en-US" sz="1800" smtClean="0">
                  <a:solidFill>
                    <a:srgbClr val="000000"/>
                  </a:solidFill>
                  <a:latin typeface="HY수평선M" pitchFamily="18" charset="-127"/>
                  <a:ea typeface="HY수평선M" pitchFamily="18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075FCB-4A6F-42D0-92F2-8E2062DD6A9B}" type="slidenum">
              <a:rPr lang="en-CA" altLang="ko-KR"/>
              <a:pPr/>
              <a:t>6</a:t>
            </a:fld>
            <a:endParaRPr lang="en-CA" altLang="ko-KR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ko-KR" smtClean="0">
                <a:ea typeface="굴림" pitchFamily="50" charset="-127"/>
              </a:rPr>
              <a:t>Strategic Direction</a:t>
            </a:r>
          </a:p>
        </p:txBody>
      </p:sp>
      <p:sp>
        <p:nvSpPr>
          <p:cNvPr id="7172" name="Rectangle 3"/>
          <p:cNvSpPr txBox="1">
            <a:spLocks noChangeArrowheads="1"/>
          </p:cNvSpPr>
          <p:nvPr/>
        </p:nvSpPr>
        <p:spPr bwMode="auto">
          <a:xfrm>
            <a:off x="620713" y="12684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ko-KR" sz="2400" dirty="0" smtClean="0">
                <a:solidFill>
                  <a:srgbClr val="09244D"/>
                </a:solidFill>
              </a:rPr>
              <a:t>TTA’s </a:t>
            </a:r>
            <a:r>
              <a:rPr kumimoji="0" lang="en-US" altLang="ko-KR" sz="2400" dirty="0">
                <a:solidFill>
                  <a:srgbClr val="09244D"/>
                </a:solidFill>
              </a:rPr>
              <a:t>plans</a:t>
            </a:r>
          </a:p>
          <a:p>
            <a:pPr marL="800100" lvl="1" indent="-342900" latinLnBrk="0">
              <a:lnSpc>
                <a:spcPct val="90000"/>
              </a:lnSpc>
              <a:spcBef>
                <a:spcPct val="20000"/>
              </a:spcBef>
              <a:buFont typeface="Arial" charset="0"/>
              <a:buChar char="−"/>
            </a:pPr>
            <a:r>
              <a:rPr kumimoji="0" lang="en-US" altLang="ko-KR" sz="2400" dirty="0" smtClean="0">
                <a:solidFill>
                  <a:srgbClr val="09244D"/>
                </a:solidFill>
              </a:rPr>
              <a:t>Market analysis </a:t>
            </a:r>
          </a:p>
          <a:p>
            <a:pPr marL="800100" lvl="1" indent="-342900" latinLnBrk="0">
              <a:lnSpc>
                <a:spcPct val="90000"/>
              </a:lnSpc>
              <a:spcBef>
                <a:spcPct val="20000"/>
              </a:spcBef>
              <a:buFont typeface="Arial" charset="0"/>
              <a:buChar char="−"/>
            </a:pPr>
            <a:r>
              <a:rPr kumimoji="0" lang="en-US" altLang="ko-KR" sz="2400" dirty="0" smtClean="0">
                <a:solidFill>
                  <a:srgbClr val="09244D"/>
                </a:solidFill>
              </a:rPr>
              <a:t>Use </a:t>
            </a:r>
            <a:r>
              <a:rPr kumimoji="0" lang="en-US" altLang="ko-KR" sz="2400" dirty="0">
                <a:solidFill>
                  <a:srgbClr val="09244D"/>
                </a:solidFill>
              </a:rPr>
              <a:t>case &amp; service scenario (4Q in 2011)</a:t>
            </a:r>
          </a:p>
          <a:p>
            <a:pPr marL="800100" lvl="1" indent="-342900" latinLnBrk="0">
              <a:lnSpc>
                <a:spcPct val="90000"/>
              </a:lnSpc>
              <a:spcBef>
                <a:spcPct val="20000"/>
              </a:spcBef>
              <a:buFont typeface="Arial" charset="0"/>
              <a:buChar char="−"/>
            </a:pPr>
            <a:r>
              <a:rPr kumimoji="0" lang="en-US" altLang="ko-KR" sz="2400" dirty="0">
                <a:solidFill>
                  <a:srgbClr val="09244D"/>
                </a:solidFill>
              </a:rPr>
              <a:t>Standard</a:t>
            </a:r>
          </a:p>
          <a:p>
            <a:pPr marL="1257300" lvl="2" indent="-342900" latinLnBrk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altLang="ko-KR" sz="2400" dirty="0">
                <a:solidFill>
                  <a:srgbClr val="09244D"/>
                </a:solidFill>
              </a:rPr>
              <a:t>Wireless Charging protocol (1Q in 2012)</a:t>
            </a:r>
          </a:p>
          <a:p>
            <a:pPr marL="1257300" lvl="2" indent="-342900" latinLnBrk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altLang="ko-KR" sz="2400" dirty="0">
                <a:solidFill>
                  <a:srgbClr val="09244D"/>
                </a:solidFill>
              </a:rPr>
              <a:t>Wireless Charging interface (1Q in 2012)</a:t>
            </a:r>
          </a:p>
          <a:p>
            <a:pPr marL="1257300" lvl="2" indent="-342900" latinLnBrk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en-US" altLang="ko-KR" sz="2400" dirty="0">
                <a:solidFill>
                  <a:srgbClr val="09244D"/>
                </a:solidFill>
              </a:rPr>
              <a:t>Transfer efficiency </a:t>
            </a:r>
            <a:r>
              <a:rPr kumimoji="0" lang="en-US" altLang="ko-KR" sz="2400" dirty="0" smtClean="0">
                <a:solidFill>
                  <a:srgbClr val="09244D"/>
                </a:solidFill>
              </a:rPr>
              <a:t>measurement </a:t>
            </a:r>
            <a:r>
              <a:rPr kumimoji="0" lang="en-US" altLang="ko-KR" sz="2400" dirty="0">
                <a:solidFill>
                  <a:srgbClr val="09244D"/>
                </a:solidFill>
              </a:rPr>
              <a:t>(4Q in 2012)</a:t>
            </a:r>
          </a:p>
          <a:p>
            <a:pPr marL="1257300" lvl="2" indent="-342900" latinLnBrk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kumimoji="0" lang="en-US" altLang="ko-KR" sz="2000" dirty="0">
              <a:solidFill>
                <a:srgbClr val="09244D"/>
              </a:solidFill>
            </a:endParaRPr>
          </a:p>
          <a:p>
            <a:pPr marL="342900" indent="-342900" latinLnBrk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ko-KR" sz="2400" dirty="0">
                <a:solidFill>
                  <a:srgbClr val="09244D"/>
                </a:solidFill>
              </a:rPr>
              <a:t>Collaboration</a:t>
            </a:r>
          </a:p>
          <a:p>
            <a:pPr marL="800100" lvl="1" indent="-342900" latinLnBrk="0">
              <a:lnSpc>
                <a:spcPct val="90000"/>
              </a:lnSpc>
              <a:spcBef>
                <a:spcPct val="20000"/>
              </a:spcBef>
              <a:buFont typeface="Arial" charset="0"/>
              <a:buChar char="−"/>
            </a:pPr>
            <a:r>
              <a:rPr kumimoji="0" lang="en-US" altLang="ko-KR" sz="2400" dirty="0" smtClean="0">
                <a:solidFill>
                  <a:srgbClr val="09244D"/>
                </a:solidFill>
              </a:rPr>
              <a:t>TTA plans to cooperate with other SDOs</a:t>
            </a:r>
            <a:endParaRPr kumimoji="0" lang="en-US" altLang="ko-KR" sz="2400" dirty="0">
              <a:solidFill>
                <a:srgbClr val="0924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A3D53A-F7F0-4F2E-A440-A25DB0A7B25C}" type="slidenum">
              <a:rPr lang="en-CA" altLang="ko-KR"/>
              <a:pPr/>
              <a:t>7</a:t>
            </a:fld>
            <a:endParaRPr lang="en-CA" altLang="ko-KR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ko-KR" smtClean="0">
                <a:ea typeface="굴림" pitchFamily="50" charset="-127"/>
              </a:rPr>
              <a:t>Challenges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400" dirty="0" smtClean="0">
                <a:ea typeface="굴림" pitchFamily="50" charset="-127"/>
              </a:rPr>
              <a:t>Product Diversification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As market is increasing, each vendor makes the Wireless Charging system which has different structure &amp; protocol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Wireless Charging is possible only between systems having the same structure &amp; protocol</a:t>
            </a:r>
          </a:p>
          <a:p>
            <a:pPr lvl="1" eaLnBrk="1" hangingPunct="1">
              <a:lnSpc>
                <a:spcPct val="90000"/>
              </a:lnSpc>
            </a:pPr>
            <a:endParaRPr lang="en-US" altLang="ko-KR" sz="2000" dirty="0" smtClean="0">
              <a:ea typeface="굴림" pitchFamily="50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 smtClean="0">
                <a:ea typeface="굴림" pitchFamily="50" charset="-127"/>
              </a:rPr>
              <a:t>Frequency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Each vendor considers different frequency bands for Wireless Charging which causes lack of interoperability between Wireless Charging systems</a:t>
            </a:r>
          </a:p>
          <a:p>
            <a:pPr lvl="1" eaLnBrk="1" hangingPunct="1">
              <a:lnSpc>
                <a:spcPct val="90000"/>
              </a:lnSpc>
            </a:pPr>
            <a:endParaRPr lang="en-US" altLang="ko-KR" sz="2000" dirty="0" smtClean="0">
              <a:ea typeface="굴림" pitchFamily="50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 smtClean="0">
                <a:ea typeface="굴림" pitchFamily="50" charset="-127"/>
              </a:rPr>
              <a:t>Regulation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Each country has different regulations for EMI/EMC, EMF, etc.</a:t>
            </a:r>
          </a:p>
          <a:p>
            <a:pPr lvl="1" eaLnBrk="1" hangingPunct="1">
              <a:lnSpc>
                <a:spcPct val="90000"/>
              </a:lnSpc>
            </a:pPr>
            <a:endParaRPr lang="en-US" altLang="ko-KR" sz="2000" dirty="0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번호 개체 틀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9AC031-EB59-45AB-9C29-8B494E94F95A}" type="slidenum">
              <a:rPr lang="en-CA" altLang="ko-KR"/>
              <a:pPr/>
              <a:t>8</a:t>
            </a:fld>
            <a:endParaRPr lang="en-CA" altLang="ko-KR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ko-KR" smtClean="0">
                <a:ea typeface="굴림" pitchFamily="50" charset="-127"/>
              </a:rPr>
              <a:t>Next Steps / Actions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ko-KR" sz="2400" dirty="0" smtClean="0">
                <a:ea typeface="굴림" pitchFamily="50" charset="-127"/>
              </a:rPr>
              <a:t>Standardization Activities for product diversification</a:t>
            </a:r>
          </a:p>
          <a:p>
            <a:pPr lvl="1" eaLnBrk="1" hangingPunct="1">
              <a:spcBef>
                <a:spcPts val="475"/>
              </a:spcBef>
            </a:pPr>
            <a:r>
              <a:rPr lang="en-US" altLang="ko-KR" sz="2000" dirty="0" smtClean="0">
                <a:ea typeface="굴림" pitchFamily="50" charset="-127"/>
              </a:rPr>
              <a:t>System &amp; interface</a:t>
            </a:r>
          </a:p>
          <a:p>
            <a:pPr lvl="1" eaLnBrk="1" hangingPunct="1">
              <a:spcBef>
                <a:spcPts val="475"/>
              </a:spcBef>
            </a:pPr>
            <a:r>
              <a:rPr lang="en-US" altLang="ko-KR" sz="2000" dirty="0" smtClean="0">
                <a:ea typeface="굴림" pitchFamily="50" charset="-127"/>
              </a:rPr>
              <a:t>Control &amp; management protocol</a:t>
            </a:r>
          </a:p>
          <a:p>
            <a:pPr lvl="1" eaLnBrk="1" hangingPunct="1">
              <a:spcBef>
                <a:spcPts val="475"/>
              </a:spcBef>
            </a:pPr>
            <a:r>
              <a:rPr lang="en-US" altLang="ko-KR" sz="2000" dirty="0" smtClean="0">
                <a:ea typeface="굴림" pitchFamily="50" charset="-127"/>
              </a:rPr>
              <a:t>Conformance test &amp; certification</a:t>
            </a:r>
          </a:p>
          <a:p>
            <a:pPr lvl="1" eaLnBrk="1" hangingPunct="1">
              <a:lnSpc>
                <a:spcPct val="90000"/>
              </a:lnSpc>
            </a:pPr>
            <a:endParaRPr lang="en-US" altLang="ko-KR" sz="2000" dirty="0" smtClean="0">
              <a:ea typeface="굴림" pitchFamily="50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 smtClean="0">
                <a:ea typeface="굴림" pitchFamily="50" charset="-127"/>
              </a:rPr>
              <a:t>Regulation Coordination &amp; Compromise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Frequency band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EMI/EMC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EMF</a:t>
            </a:r>
          </a:p>
          <a:p>
            <a:pPr lvl="1" eaLnBrk="1" hangingPunct="1">
              <a:lnSpc>
                <a:spcPct val="90000"/>
              </a:lnSpc>
            </a:pPr>
            <a:endParaRPr lang="en-US" altLang="ko-KR" sz="2000" dirty="0" smtClean="0">
              <a:ea typeface="굴림" pitchFamily="50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 smtClean="0">
                <a:ea typeface="굴림" pitchFamily="50" charset="-127"/>
              </a:rPr>
              <a:t>Activities toward the global harmonization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000" dirty="0" smtClean="0">
                <a:ea typeface="ＭＳ Ｐゴシック" pitchFamily="50" charset="-128"/>
              </a:rPr>
              <a:t>Collaboration and sharing information is needed among SDOs towards Global Standard</a:t>
            </a:r>
            <a:endParaRPr lang="en-CA" altLang="ko-KR" sz="2000" dirty="0" smtClean="0">
              <a:ea typeface="굴림" pitchFamily="50" charset="-127"/>
            </a:endParaRPr>
          </a:p>
          <a:p>
            <a:pPr lvl="2" eaLnBrk="1" hangingPunct="1"/>
            <a:endParaRPr lang="en-CA" altLang="ko-KR" sz="2000" dirty="0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Thank you!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AA493-C3E6-4911-935C-55FD825A9321}" type="slidenum">
              <a:rPr lang="en-CA" altLang="ko-KR" smtClean="0"/>
              <a:pPr>
                <a:defRPr/>
              </a:pPr>
              <a:t>9</a:t>
            </a:fld>
            <a:endParaRPr lang="en-CA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99f44ad212ba6942fa1c339a891249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4AC801E-6C98-41A9-9607-F6E4DF927F72}"/>
</file>

<file path=customXml/itemProps2.xml><?xml version="1.0" encoding="utf-8"?>
<ds:datastoreItem xmlns:ds="http://schemas.openxmlformats.org/officeDocument/2006/customXml" ds:itemID="{9B61740B-C187-4D1E-87D8-91546EBA40BA}"/>
</file>

<file path=customXml/itemProps3.xml><?xml version="1.0" encoding="utf-8"?>
<ds:datastoreItem xmlns:ds="http://schemas.openxmlformats.org/officeDocument/2006/customXml" ds:itemID="{35E64E08-E480-40F4-9F82-A3571AD7F02E}"/>
</file>

<file path=docProps/app.xml><?xml version="1.0" encoding="utf-8"?>
<Properties xmlns="http://schemas.openxmlformats.org/officeDocument/2006/extended-properties" xmlns:vt="http://schemas.openxmlformats.org/officeDocument/2006/docPropsVTypes">
  <TotalTime>6160</TotalTime>
  <Words>372</Words>
  <Application>Microsoft Office PowerPoint</Application>
  <PresentationFormat>화면 슬라이드 쇼(4:3)</PresentationFormat>
  <Paragraphs>120</Paragraphs>
  <Slides>9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Default Design</vt:lpstr>
      <vt:lpstr>Wireless Charging System</vt:lpstr>
      <vt:lpstr>Wireless Charging System</vt:lpstr>
      <vt:lpstr>Technical Trends</vt:lpstr>
      <vt:lpstr>Issues of Wireless Charging System</vt:lpstr>
      <vt:lpstr>Highlight of Current Activities</vt:lpstr>
      <vt:lpstr>Strategic Direction</vt:lpstr>
      <vt:lpstr>Challenges</vt:lpstr>
      <vt:lpstr>Next Steps / Actions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GSC-16 PowerPoint Template</dc:title>
  <dc:creator>ISACC Secretariat</dc:creator>
  <dc:description>v.2 - 22 August 2011</dc:description>
  <cp:lastModifiedBy>임승옥</cp:lastModifiedBy>
  <cp:revision>158</cp:revision>
  <cp:lastPrinted>2011-10-20T04:47:21Z</cp:lastPrinted>
  <dcterms:created xsi:type="dcterms:W3CDTF">2011-06-28T13:16:06Z</dcterms:created>
  <dcterms:modified xsi:type="dcterms:W3CDTF">2011-11-01T10:08:00Z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0x010100CBCC221E8A5C574B889E2CBB12A471FC</vt:lpwstr>
  </property>
  <property fmtid="{D5CDD505-2E9C-101B-9397-08002B2CF9AE}" pid="3" name="Order">
    <vt:r8>21100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