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4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69" r:id="rId3"/>
    <p:sldId id="265" r:id="rId4"/>
    <p:sldId id="260" r:id="rId5"/>
    <p:sldId id="266" r:id="rId6"/>
    <p:sldId id="267" r:id="rId7"/>
    <p:sldId id="274" r:id="rId8"/>
    <p:sldId id="263" r:id="rId9"/>
    <p:sldId id="268" r:id="rId10"/>
    <p:sldId id="271" r:id="rId11"/>
    <p:sldId id="270" r:id="rId12"/>
    <p:sldId id="275" r:id="rId13"/>
  </p:sldIdLst>
  <p:sldSz cx="9144000" cy="6858000" type="screen4x3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9244D"/>
    <a:srgbClr val="C6880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486" autoAdjust="0"/>
    <p:restoredTop sz="94660"/>
  </p:normalViewPr>
  <p:slideViewPr>
    <p:cSldViewPr>
      <p:cViewPr varScale="1">
        <p:scale>
          <a:sx n="71" d="100"/>
          <a:sy n="71" d="100"/>
        </p:scale>
        <p:origin x="-190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CA" altLang="ja-JP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CA" altLang="ja-JP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ja-JP" noProof="0" smtClean="0"/>
              <a:t>Click to edit Master text styles</a:t>
            </a:r>
          </a:p>
          <a:p>
            <a:pPr lvl="1"/>
            <a:r>
              <a:rPr lang="en-CA" altLang="ja-JP" noProof="0" smtClean="0"/>
              <a:t>Second level</a:t>
            </a:r>
          </a:p>
          <a:p>
            <a:pPr lvl="2"/>
            <a:r>
              <a:rPr lang="en-CA" altLang="ja-JP" noProof="0" smtClean="0"/>
              <a:t>Third level</a:t>
            </a:r>
          </a:p>
          <a:p>
            <a:pPr lvl="3"/>
            <a:r>
              <a:rPr lang="en-CA" altLang="ja-JP" noProof="0" smtClean="0"/>
              <a:t>Fourth level</a:t>
            </a:r>
          </a:p>
          <a:p>
            <a:pPr lvl="4"/>
            <a:r>
              <a:rPr lang="en-CA" altLang="ja-JP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CA" altLang="ja-JP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FB98ABF-02BC-40A0-BB32-8FA129DD79AB}" type="slidenum">
              <a:rPr lang="en-CA" altLang="ja-JP"/>
              <a:pPr>
                <a:defRPr/>
              </a:pPr>
              <a:t>‹#›</a:t>
            </a:fld>
            <a:endParaRPr lang="en-CA" altLang="ja-JP"/>
          </a:p>
        </p:txBody>
      </p:sp>
    </p:spTree>
    <p:extLst>
      <p:ext uri="{BB962C8B-B14F-4D97-AF65-F5344CB8AC3E}">
        <p14:creationId xmlns:p14="http://schemas.microsoft.com/office/powerpoint/2010/main" xmlns="" val="2796054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IC_GSCMay26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2425" y="212725"/>
            <a:ext cx="2663825" cy="182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CA" altLang="ja-JP" noProof="0" smtClean="0"/>
              <a:t>TITLE OF </a:t>
            </a:r>
            <a:br>
              <a:rPr lang="en-CA" altLang="ja-JP" noProof="0" smtClean="0"/>
            </a:br>
            <a:r>
              <a:rPr lang="en-CA" altLang="ja-JP" noProof="0" smtClean="0"/>
              <a:t>PRESENTATION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GB" noProof="0" smtClean="0"/>
              <a:t>Name of Speaker,</a:t>
            </a:r>
          </a:p>
          <a:p>
            <a:pPr lvl="0"/>
            <a:r>
              <a:rPr lang="en-GB" noProof="0" smtClean="0"/>
              <a:t>Title and Organization</a:t>
            </a:r>
            <a:endParaRPr lang="en-CA" altLang="ja-JP" noProof="0" smtClean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66050" y="6337300"/>
            <a:ext cx="909638" cy="404813"/>
          </a:xfrm>
        </p:spPr>
        <p:txBody>
          <a:bodyPr/>
          <a:lstStyle>
            <a:lvl1pPr>
              <a:defRPr>
                <a:solidFill>
                  <a:srgbClr val="09244D"/>
                </a:solidFill>
              </a:defRPr>
            </a:lvl1pPr>
          </a:lstStyle>
          <a:p>
            <a:pPr>
              <a:defRPr/>
            </a:pPr>
            <a:fld id="{1D81A045-B143-43EF-8CE1-56306574B568}" type="slidenum">
              <a:rPr lang="en-CA" altLang="ja-JP"/>
              <a:pPr>
                <a:defRPr/>
              </a:pPr>
              <a:t>‹#›</a:t>
            </a:fld>
            <a:endParaRPr lang="en-CA" altLang="ja-JP"/>
          </a:p>
        </p:txBody>
      </p:sp>
      <p:sp>
        <p:nvSpPr>
          <p:cNvPr id="8" name="Rectangle 10"/>
          <p:cNvSpPr>
            <a:spLocks noChangeArrowheads="1"/>
          </p:cNvSpPr>
          <p:nvPr userDrawn="1"/>
        </p:nvSpPr>
        <p:spPr bwMode="auto">
          <a:xfrm>
            <a:off x="3025775" y="6381750"/>
            <a:ext cx="3068638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CA" sz="1200" b="1" dirty="0">
                <a:solidFill>
                  <a:srgbClr val="09244D"/>
                </a:solidFill>
                <a:latin typeface="Arial" charset="0"/>
              </a:rPr>
              <a:t>ICT Accessibility For All</a:t>
            </a:r>
          </a:p>
        </p:txBody>
      </p:sp>
      <p:sp>
        <p:nvSpPr>
          <p:cNvPr id="9" name="Text Box 9"/>
          <p:cNvSpPr txBox="1">
            <a:spLocks noChangeArrowheads="1"/>
          </p:cNvSpPr>
          <p:nvPr userDrawn="1"/>
        </p:nvSpPr>
        <p:spPr bwMode="auto">
          <a:xfrm>
            <a:off x="179388" y="6381750"/>
            <a:ext cx="23050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CA" sz="1200" b="1" dirty="0">
                <a:solidFill>
                  <a:srgbClr val="09244D"/>
                </a:solidFill>
                <a:latin typeface="Arial" charset="0"/>
              </a:rPr>
              <a:t>Halifax, 31 Oct – 3 Nov 2011</a:t>
            </a:r>
            <a:endParaRPr lang="en-CA" sz="12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7407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0A121-9558-4009-B747-909D2D9C3DA3}" type="slidenum">
              <a:rPr lang="en-CA" altLang="ja-JP"/>
              <a:pPr>
                <a:defRPr/>
              </a:pPr>
              <a:t>‹#›</a:t>
            </a:fld>
            <a:endParaRPr lang="en-CA" altLang="ja-JP"/>
          </a:p>
        </p:txBody>
      </p:sp>
    </p:spTree>
    <p:extLst>
      <p:ext uri="{BB962C8B-B14F-4D97-AF65-F5344CB8AC3E}">
        <p14:creationId xmlns:p14="http://schemas.microsoft.com/office/powerpoint/2010/main" xmlns="" val="1826871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38925" y="274638"/>
            <a:ext cx="2058988" cy="5808662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29325" cy="5808662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9B280F-9254-4BBB-AB89-A7A0CE0732B4}" type="slidenum">
              <a:rPr lang="en-CA" altLang="ja-JP"/>
              <a:pPr>
                <a:defRPr/>
              </a:pPr>
              <a:t>‹#›</a:t>
            </a:fld>
            <a:endParaRPr lang="en-CA" altLang="ja-JP"/>
          </a:p>
        </p:txBody>
      </p:sp>
    </p:spTree>
    <p:extLst>
      <p:ext uri="{BB962C8B-B14F-4D97-AF65-F5344CB8AC3E}">
        <p14:creationId xmlns:p14="http://schemas.microsoft.com/office/powerpoint/2010/main" xmlns="" val="698890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3DE37-0454-4F1E-88A6-6184743A4F14}" type="slidenum">
              <a:rPr lang="en-CA" altLang="ja-JP"/>
              <a:pPr>
                <a:defRPr/>
              </a:pPr>
              <a:t>‹#›</a:t>
            </a:fld>
            <a:endParaRPr lang="en-CA" altLang="ja-JP"/>
          </a:p>
        </p:txBody>
      </p:sp>
    </p:spTree>
    <p:extLst>
      <p:ext uri="{BB962C8B-B14F-4D97-AF65-F5344CB8AC3E}">
        <p14:creationId xmlns:p14="http://schemas.microsoft.com/office/powerpoint/2010/main" xmlns="" val="1750807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C47039-3099-48B4-8D32-5A1C6BDEFEBF}" type="slidenum">
              <a:rPr lang="en-CA" altLang="ja-JP"/>
              <a:pPr>
                <a:defRPr/>
              </a:pPr>
              <a:t>‹#›</a:t>
            </a:fld>
            <a:endParaRPr lang="en-CA" altLang="ja-JP"/>
          </a:p>
        </p:txBody>
      </p:sp>
    </p:spTree>
    <p:extLst>
      <p:ext uri="{BB962C8B-B14F-4D97-AF65-F5344CB8AC3E}">
        <p14:creationId xmlns:p14="http://schemas.microsoft.com/office/powerpoint/2010/main" xmlns="" val="1853487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68313" y="15573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59313" y="15573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071974-0D40-4CB1-B160-40B4CD926042}" type="slidenum">
              <a:rPr lang="en-CA" altLang="ja-JP"/>
              <a:pPr>
                <a:defRPr/>
              </a:pPr>
              <a:t>‹#›</a:t>
            </a:fld>
            <a:endParaRPr lang="en-CA" altLang="ja-JP"/>
          </a:p>
        </p:txBody>
      </p:sp>
    </p:spTree>
    <p:extLst>
      <p:ext uri="{BB962C8B-B14F-4D97-AF65-F5344CB8AC3E}">
        <p14:creationId xmlns:p14="http://schemas.microsoft.com/office/powerpoint/2010/main" xmlns="" val="869082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4AA598-3B30-414A-B59C-F088DCC1F304}" type="slidenum">
              <a:rPr lang="en-CA" altLang="ja-JP"/>
              <a:pPr>
                <a:defRPr/>
              </a:pPr>
              <a:t>‹#›</a:t>
            </a:fld>
            <a:endParaRPr lang="en-CA" altLang="ja-JP"/>
          </a:p>
        </p:txBody>
      </p:sp>
    </p:spTree>
    <p:extLst>
      <p:ext uri="{BB962C8B-B14F-4D97-AF65-F5344CB8AC3E}">
        <p14:creationId xmlns:p14="http://schemas.microsoft.com/office/powerpoint/2010/main" xmlns="" val="3166366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DD1981-05BB-4350-B5B9-019747237C96}" type="slidenum">
              <a:rPr lang="en-CA" altLang="ja-JP"/>
              <a:pPr>
                <a:defRPr/>
              </a:pPr>
              <a:t>‹#›</a:t>
            </a:fld>
            <a:endParaRPr lang="en-CA" altLang="ja-JP"/>
          </a:p>
        </p:txBody>
      </p:sp>
    </p:spTree>
    <p:extLst>
      <p:ext uri="{BB962C8B-B14F-4D97-AF65-F5344CB8AC3E}">
        <p14:creationId xmlns:p14="http://schemas.microsoft.com/office/powerpoint/2010/main" xmlns="" val="1714614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728768-D223-4C2A-88BF-659A3D8B8BED}" type="slidenum">
              <a:rPr lang="en-CA" altLang="ja-JP"/>
              <a:pPr>
                <a:defRPr/>
              </a:pPr>
              <a:t>‹#›</a:t>
            </a:fld>
            <a:endParaRPr lang="en-CA" altLang="ja-JP"/>
          </a:p>
        </p:txBody>
      </p:sp>
    </p:spTree>
    <p:extLst>
      <p:ext uri="{BB962C8B-B14F-4D97-AF65-F5344CB8AC3E}">
        <p14:creationId xmlns:p14="http://schemas.microsoft.com/office/powerpoint/2010/main" xmlns="" val="4004751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7C2008-8443-4D3D-89C1-1CDCC85085DC}" type="slidenum">
              <a:rPr lang="en-CA" altLang="ja-JP"/>
              <a:pPr>
                <a:defRPr/>
              </a:pPr>
              <a:t>‹#›</a:t>
            </a:fld>
            <a:endParaRPr lang="en-CA" altLang="ja-JP"/>
          </a:p>
        </p:txBody>
      </p:sp>
    </p:spTree>
    <p:extLst>
      <p:ext uri="{BB962C8B-B14F-4D97-AF65-F5344CB8AC3E}">
        <p14:creationId xmlns:p14="http://schemas.microsoft.com/office/powerpoint/2010/main" xmlns="" val="4126817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38C41D-4DA7-4E7F-8F7C-10469E472B71}" type="slidenum">
              <a:rPr lang="en-CA" altLang="ja-JP"/>
              <a:pPr>
                <a:defRPr/>
              </a:pPr>
              <a:t>‹#›</a:t>
            </a:fld>
            <a:endParaRPr lang="en-CA" altLang="ja-JP"/>
          </a:p>
        </p:txBody>
      </p:sp>
    </p:spTree>
    <p:extLst>
      <p:ext uri="{BB962C8B-B14F-4D97-AF65-F5344CB8AC3E}">
        <p14:creationId xmlns:p14="http://schemas.microsoft.com/office/powerpoint/2010/main" xmlns="" val="1232838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ja-JP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5573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ja-JP" smtClean="0"/>
              <a:t>Click to edit Master text styles</a:t>
            </a:r>
          </a:p>
          <a:p>
            <a:pPr lvl="1"/>
            <a:r>
              <a:rPr lang="en-CA" altLang="ja-JP" smtClean="0"/>
              <a:t>Second level</a:t>
            </a:r>
          </a:p>
          <a:p>
            <a:pPr lvl="2"/>
            <a:r>
              <a:rPr lang="en-CA" altLang="ja-JP" smtClean="0"/>
              <a:t>Third level</a:t>
            </a:r>
          </a:p>
          <a:p>
            <a:pPr lvl="3"/>
            <a:r>
              <a:rPr lang="en-CA" altLang="ja-JP" smtClean="0"/>
              <a:t>Fourth level</a:t>
            </a:r>
          </a:p>
          <a:p>
            <a:pPr lvl="4"/>
            <a:r>
              <a:rPr lang="en-CA" altLang="ja-JP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34150" y="6337300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rebuchet MS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FF317616-2CF3-44E7-863B-F656550C6A59}" type="slidenum">
              <a:rPr lang="en-CA" altLang="ja-JP"/>
              <a:pPr>
                <a:defRPr/>
              </a:pPr>
              <a:t>‹#›</a:t>
            </a:fld>
            <a:endParaRPr lang="en-CA" altLang="ja-JP"/>
          </a:p>
        </p:txBody>
      </p:sp>
      <p:pic>
        <p:nvPicPr>
          <p:cNvPr id="1029" name="Picture 9" descr="IC_GSClighthouse"/>
          <p:cNvPicPr>
            <a:picLocks noChangeAspect="1" noChangeArrowheads="1"/>
          </p:cNvPicPr>
          <p:nvPr userDrawn="1"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2725" y="5289550"/>
            <a:ext cx="7556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 Box 16"/>
          <p:cNvSpPr txBox="1">
            <a:spLocks noChangeArrowheads="1"/>
          </p:cNvSpPr>
          <p:nvPr userDrawn="1"/>
        </p:nvSpPr>
        <p:spPr bwMode="auto">
          <a:xfrm>
            <a:off x="179388" y="6381750"/>
            <a:ext cx="2305050" cy="2746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CA" altLang="ja-JP" sz="1200" smtClean="0">
                <a:solidFill>
                  <a:srgbClr val="09244D"/>
                </a:solidFill>
                <a:latin typeface="Trebuchet MS" pitchFamily="34" charset="0"/>
                <a:ea typeface="ＭＳ Ｐゴシック" pitchFamily="50" charset="-128"/>
              </a:rPr>
              <a:t>Halifax, 31 Oct – 3 Nov 2011</a:t>
            </a:r>
            <a:endParaRPr lang="en-CA" altLang="ja-JP" sz="1200" smtClean="0">
              <a:latin typeface="Trebuchet MS" pitchFamily="34" charset="0"/>
              <a:ea typeface="ＭＳ Ｐゴシック" pitchFamily="50" charset="-128"/>
            </a:endParaRPr>
          </a:p>
        </p:txBody>
      </p:sp>
      <p:grpSp>
        <p:nvGrpSpPr>
          <p:cNvPr id="1032" name="Group 20"/>
          <p:cNvGrpSpPr>
            <a:grpSpLocks/>
          </p:cNvGrpSpPr>
          <p:nvPr userDrawn="1"/>
        </p:nvGrpSpPr>
        <p:grpSpPr bwMode="auto">
          <a:xfrm>
            <a:off x="7313613" y="5445125"/>
            <a:ext cx="1435100" cy="855663"/>
            <a:chOff x="4241" y="3559"/>
            <a:chExt cx="904" cy="539"/>
          </a:xfrm>
        </p:grpSpPr>
        <p:pic>
          <p:nvPicPr>
            <p:cNvPr id="1033" name="Picture 11"/>
            <p:cNvPicPr>
              <a:picLocks noChangeAspect="1" noChangeArrowheads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41" y="4012"/>
              <a:ext cx="90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4" name="Picture 12" descr="IC_GSCBoat"/>
            <p:cNvPicPr>
              <a:picLocks noChangeAspect="1" noChangeArrowheads="1"/>
            </p:cNvPicPr>
            <p:nvPr userDrawn="1"/>
          </p:nvPicPr>
          <p:blipFill>
            <a:blip r:embed="rId1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36" y="3559"/>
              <a:ext cx="373" cy="4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Rectangle 11"/>
          <p:cNvSpPr>
            <a:spLocks noChangeArrowheads="1"/>
          </p:cNvSpPr>
          <p:nvPr userDrawn="1"/>
        </p:nvSpPr>
        <p:spPr bwMode="auto">
          <a:xfrm>
            <a:off x="7510881" y="246063"/>
            <a:ext cx="127791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1000" dirty="0" smtClean="0">
                <a:solidFill>
                  <a:srgbClr val="09244D"/>
                </a:solidFill>
                <a:latin typeface="Arial" charset="0"/>
              </a:rPr>
              <a:t>GSC16-PLEN-</a:t>
            </a:r>
            <a:r>
              <a:rPr lang="en-CA" sz="1000" dirty="0" err="1" smtClean="0">
                <a:solidFill>
                  <a:srgbClr val="09244D"/>
                </a:solidFill>
                <a:latin typeface="Arial" charset="0"/>
              </a:rPr>
              <a:t>21r1</a:t>
            </a:r>
            <a:endParaRPr lang="en-CA" sz="1000" dirty="0">
              <a:solidFill>
                <a:srgbClr val="09244D"/>
              </a:solidFill>
              <a:latin typeface="Arial" charset="0"/>
            </a:endParaRPr>
          </a:p>
        </p:txBody>
      </p:sp>
      <p:sp>
        <p:nvSpPr>
          <p:cNvPr id="12" name="Rectangle 10"/>
          <p:cNvSpPr>
            <a:spLocks noChangeArrowheads="1"/>
          </p:cNvSpPr>
          <p:nvPr userDrawn="1"/>
        </p:nvSpPr>
        <p:spPr bwMode="auto">
          <a:xfrm>
            <a:off x="3025775" y="6381750"/>
            <a:ext cx="3068638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CA" sz="1200" b="1" dirty="0">
                <a:solidFill>
                  <a:srgbClr val="09244D"/>
                </a:solidFill>
                <a:latin typeface="Arial" charset="0"/>
              </a:rPr>
              <a:t>ICT Accessibility For All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9244D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9244D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9244D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9244D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9244D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924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924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924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9244D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b="1" dirty="0"/>
              <a:t>IPTV</a:t>
            </a:r>
            <a:r>
              <a:rPr lang="en-US" altLang="ja-JP" b="1" dirty="0"/>
              <a:t> in TTC</a:t>
            </a:r>
            <a:endParaRPr lang="en-CA" altLang="ja-JP" b="1" dirty="0" smtClean="0">
              <a:ea typeface="ＭＳ Ｐゴシック" charset="-12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altLang="ja-JP" dirty="0" smtClean="0">
                <a:ea typeface="ＭＳ Ｐゴシック" pitchFamily="50" charset="-128"/>
              </a:rPr>
              <a:t>Makoto Yamamoto</a:t>
            </a:r>
          </a:p>
          <a:p>
            <a:pPr eaLnBrk="1" hangingPunct="1">
              <a:defRPr/>
            </a:pPr>
            <a:r>
              <a:rPr lang="en-GB" altLang="ja-JP" dirty="0" err="1" smtClean="0">
                <a:ea typeface="ＭＳ Ｐゴシック" pitchFamily="50" charset="-128"/>
              </a:rPr>
              <a:t>Suguru</a:t>
            </a:r>
            <a:r>
              <a:rPr lang="en-GB" altLang="ja-JP" dirty="0" smtClean="0">
                <a:ea typeface="ＭＳ Ｐゴシック" pitchFamily="50" charset="-128"/>
              </a:rPr>
              <a:t> </a:t>
            </a:r>
            <a:r>
              <a:rPr lang="en-GB" altLang="ja-JP" dirty="0" err="1" smtClean="0">
                <a:ea typeface="ＭＳ Ｐゴシック" pitchFamily="50" charset="-128"/>
              </a:rPr>
              <a:t>Higashino</a:t>
            </a:r>
            <a:r>
              <a:rPr lang="en-GB" altLang="ja-JP" dirty="0" smtClean="0">
                <a:ea typeface="ＭＳ Ｐゴシック" pitchFamily="50" charset="-128"/>
              </a:rPr>
              <a:t> </a:t>
            </a:r>
          </a:p>
          <a:p>
            <a:pPr>
              <a:lnSpc>
                <a:spcPct val="90000"/>
              </a:lnSpc>
              <a:defRPr/>
            </a:pPr>
            <a:r>
              <a:rPr lang="en-US" altLang="zh-CN" dirty="0" smtClean="0">
                <a:ea typeface="宋体" pitchFamily="2" charset="-122"/>
              </a:rPr>
              <a:t>IPTV Working Group of TTC</a:t>
            </a:r>
            <a:endParaRPr lang="en-GB" altLang="zh-CN" dirty="0" smtClean="0">
              <a:ea typeface="宋体" pitchFamily="2" charset="-122"/>
            </a:endParaRPr>
          </a:p>
        </p:txBody>
      </p:sp>
      <p:graphicFrame>
        <p:nvGraphicFramePr>
          <p:cNvPr id="2088" name="Group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919644"/>
              </p:ext>
            </p:extLst>
          </p:nvPr>
        </p:nvGraphicFramePr>
        <p:xfrm>
          <a:off x="3779913" y="404664"/>
          <a:ext cx="4896543" cy="1591519"/>
        </p:xfrm>
        <a:graphic>
          <a:graphicData uri="http://schemas.openxmlformats.org/drawingml/2006/table">
            <a:tbl>
              <a:tblPr/>
              <a:tblGrid>
                <a:gridCol w="1434441"/>
                <a:gridCol w="3462102"/>
              </a:tblGrid>
              <a:tr h="2745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+mn-lt"/>
                          <a:ea typeface="ＭＳ Ｐゴシック" charset="-128"/>
                        </a:rPr>
                        <a:t>Document No:</a:t>
                      </a:r>
                    </a:p>
                  </a:txBody>
                  <a:tcPr marT="45753" marB="45753" horzOverflow="overflow">
                    <a:lnL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+mn-lt"/>
                          <a:ea typeface="ＭＳ Ｐゴシック" charset="-128"/>
                        </a:rPr>
                        <a:t>GSC16-PLEN-</a:t>
                      </a:r>
                      <a:r>
                        <a:rPr kumimoji="0" lang="en-US" altLang="ja-JP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+mn-lt"/>
                          <a:ea typeface="ＭＳ Ｐゴシック" charset="-128"/>
                        </a:rPr>
                        <a:t>21r1</a:t>
                      </a:r>
                      <a:endParaRPr kumimoji="0" lang="en-CA" altLang="ja-JP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9244D"/>
                        </a:solidFill>
                        <a:effectLst/>
                        <a:latin typeface="+mn-lt"/>
                        <a:ea typeface="ＭＳ Ｐゴシック" charset="-128"/>
                      </a:endParaRPr>
                    </a:p>
                  </a:txBody>
                  <a:tcPr marT="45753" marB="45753" horzOverflow="overflow">
                    <a:lnL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2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+mn-lt"/>
                          <a:ea typeface="ＭＳ Ｐゴシック" charset="-128"/>
                        </a:rPr>
                        <a:t>Source:</a:t>
                      </a:r>
                    </a:p>
                  </a:txBody>
                  <a:tcPr marT="45753" marB="45753" horzOverflow="overflow">
                    <a:lnL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+mn-lt"/>
                          <a:ea typeface="ＭＳ Ｐゴシック" charset="-128"/>
                        </a:rPr>
                        <a:t>TTC</a:t>
                      </a:r>
                    </a:p>
                  </a:txBody>
                  <a:tcPr marT="45753" marB="45753" horzOverflow="overflow">
                    <a:lnL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00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+mn-lt"/>
                          <a:ea typeface="ＭＳ Ｐゴシック" charset="-128"/>
                        </a:rPr>
                        <a:t>Contact:</a:t>
                      </a:r>
                    </a:p>
                  </a:txBody>
                  <a:tcPr marT="45753" marB="45753" horzOverflow="overflow">
                    <a:lnL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+mn-lt"/>
                          <a:ea typeface="ＭＳ Ｐゴシック" charset="-128"/>
                        </a:rPr>
                        <a:t>Makoto Yamamoto, </a:t>
                      </a:r>
                      <a:r>
                        <a:rPr kumimoji="0" lang="en-CA" altLang="ja-JP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+mn-lt"/>
                          <a:ea typeface="ＭＳ Ｐゴシック" charset="-128"/>
                        </a:rPr>
                        <a:t>Suguru</a:t>
                      </a:r>
                      <a:r>
                        <a:rPr kumimoji="0" lang="en-CA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+mn-lt"/>
                          <a:ea typeface="ＭＳ Ｐゴシック" charset="-128"/>
                        </a:rPr>
                        <a:t> </a:t>
                      </a:r>
                      <a:r>
                        <a:rPr kumimoji="0" lang="en-CA" altLang="ja-JP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+mn-lt"/>
                          <a:ea typeface="ＭＳ Ｐゴシック" charset="-128"/>
                        </a:rPr>
                        <a:t>Higashino</a:t>
                      </a:r>
                      <a:r>
                        <a:rPr kumimoji="0" lang="en-CA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+mn-lt"/>
                          <a:ea typeface="ＭＳ Ｐゴシック" charset="-128"/>
                        </a:rPr>
                        <a:t>,</a:t>
                      </a:r>
                      <a:endParaRPr kumimoji="0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9244D"/>
                        </a:solidFill>
                        <a:effectLst/>
                        <a:latin typeface="+mn-lt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50" charset="-128"/>
                        </a:rPr>
                        <a:t>Kaoru </a:t>
                      </a:r>
                      <a:r>
                        <a:rPr kumimoji="0" lang="en-US" altLang="ja-JP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50" charset="-128"/>
                        </a:rPr>
                        <a:t>Kenyoshi</a:t>
                      </a:r>
                      <a:endParaRPr kumimoji="0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itchFamily="50" charset="-128"/>
                      </a:endParaRPr>
                    </a:p>
                  </a:txBody>
                  <a:tcPr marT="45753" marB="45753" horzOverflow="overflow">
                    <a:lnL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2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+mn-lt"/>
                          <a:ea typeface="ＭＳ Ｐゴシック" charset="-128"/>
                        </a:rPr>
                        <a:t>GSC Session:</a:t>
                      </a:r>
                    </a:p>
                  </a:txBody>
                  <a:tcPr marT="45753" marB="45753" horzOverflow="overflow">
                    <a:lnL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+mn-lt"/>
                          <a:ea typeface="ＭＳ Ｐゴシック" charset="-128"/>
                        </a:rPr>
                        <a:t>PLENARY</a:t>
                      </a:r>
                      <a:endParaRPr kumimoji="0" lang="en-CA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9244D"/>
                        </a:solidFill>
                        <a:effectLst/>
                        <a:latin typeface="+mn-lt"/>
                        <a:ea typeface="ＭＳ Ｐゴシック" charset="-128"/>
                      </a:endParaRPr>
                    </a:p>
                  </a:txBody>
                  <a:tcPr marT="45753" marB="45753" horzOverflow="overflow">
                    <a:lnL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2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+mn-lt"/>
                          <a:ea typeface="ＭＳ Ｐゴシック" charset="-128"/>
                        </a:rPr>
                        <a:t>Agenda Item:</a:t>
                      </a:r>
                    </a:p>
                  </a:txBody>
                  <a:tcPr marT="45753" marB="45753" horzOverflow="overflow">
                    <a:lnL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+mn-lt"/>
                          <a:ea typeface="ＭＳ Ｐゴシック" charset="-128"/>
                        </a:rPr>
                        <a:t>6.5: </a:t>
                      </a:r>
                      <a:r>
                        <a:rPr kumimoji="0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+mn-lt"/>
                          <a:ea typeface="ＭＳ Ｐゴシック" charset="-128"/>
                        </a:rPr>
                        <a:t>IPTV</a:t>
                      </a:r>
                      <a:endParaRPr kumimoji="0" lang="en-CA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9244D"/>
                        </a:solidFill>
                        <a:effectLst/>
                        <a:latin typeface="+mn-lt"/>
                        <a:ea typeface="ＭＳ Ｐゴシック" charset="-128"/>
                      </a:endParaRPr>
                    </a:p>
                  </a:txBody>
                  <a:tcPr marT="45753" marB="45753" horzOverflow="overflow">
                    <a:lnL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865187"/>
          </a:xfrm>
        </p:spPr>
        <p:txBody>
          <a:bodyPr/>
          <a:lstStyle/>
          <a:p>
            <a:pPr>
              <a:defRPr/>
            </a:pPr>
            <a:r>
              <a:rPr kumimoji="1" lang="en-US" altLang="ja-JP" dirty="0">
                <a:ea typeface="ＭＳ Ｐゴシック" pitchFamily="50" charset="-128"/>
              </a:rPr>
              <a:t>Some Shots from IPTV </a:t>
            </a:r>
            <a:r>
              <a:rPr kumimoji="1" lang="en-US" altLang="ja-JP" dirty="0" err="1" smtClean="0">
                <a:ea typeface="ＭＳ Ｐゴシック" pitchFamily="50" charset="-128"/>
              </a:rPr>
              <a:t>Interop</a:t>
            </a:r>
            <a:endParaRPr kumimoji="1" lang="ja-JP" altLang="en-US" dirty="0" smtClean="0">
              <a:ea typeface="ＭＳ Ｐゴシック" pitchFamily="50" charset="-128"/>
            </a:endParaRPr>
          </a:p>
        </p:txBody>
      </p:sp>
      <p:sp>
        <p:nvSpPr>
          <p:cNvPr id="12291" name="スライド番号プレースホルダ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503BD7E-5108-4DE3-83E4-05BAF54A20F8}" type="slidenum">
              <a:rPr lang="en-CA" altLang="ja-JP" smtClean="0">
                <a:latin typeface="Trebuchet MS" pitchFamily="34" charset="0"/>
                <a:ea typeface="ＭＳ Ｐゴシック" pitchFamily="50" charset="-128"/>
              </a:rPr>
              <a:pPr eaLnBrk="1" hangingPunct="1"/>
              <a:t>10</a:t>
            </a:fld>
            <a:endParaRPr lang="en-CA" altLang="ja-JP" smtClean="0">
              <a:latin typeface="Trebuchet MS" pitchFamily="34" charset="0"/>
              <a:ea typeface="ＭＳ Ｐゴシック" pitchFamily="50" charset="-128"/>
            </a:endParaRPr>
          </a:p>
        </p:txBody>
      </p:sp>
      <p:pic>
        <p:nvPicPr>
          <p:cNvPr id="12292" name="コンテンツ プレースホルダ 9" descr="5166858654_aa13cab436_small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" y="990600"/>
            <a:ext cx="3600450" cy="240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図 5" descr="Testing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4648200"/>
            <a:ext cx="2819400" cy="187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3" descr="C:\Users\Kawamori\Pictures\pune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800600"/>
            <a:ext cx="2894013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5" name="Picture 2" descr="C:\Users\Kawamori\Pictures\pune4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86400" y="990600"/>
            <a:ext cx="2705100" cy="180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6" name="Picture 2" descr="G:\ToshibaSS\kawamori\My Documents\ITU-J\Interop報告\pics\testing2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438400"/>
            <a:ext cx="3048000" cy="202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7" name="コンテンツ プレースホルダ 12" descr="4818021835_4670c5c671_m.jpg"/>
          <p:cNvPicPr>
            <a:picLocks noGrp="1" noChangeAspect="1"/>
          </p:cNvPicPr>
          <p:nvPr>
            <p:ph idx="1"/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2514600" y="2362200"/>
            <a:ext cx="3757613" cy="25050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kumimoji="1" lang="en-US" altLang="ja-JP" dirty="0" smtClean="0">
                <a:ea typeface="ＭＳ Ｐゴシック" pitchFamily="50" charset="-128"/>
              </a:rPr>
              <a:t>Introduction of the Digital Signage standard</a:t>
            </a:r>
            <a:endParaRPr kumimoji="1" lang="ja-JP" altLang="en-US" dirty="0" smtClean="0">
              <a:ea typeface="ＭＳ Ｐゴシック" pitchFamily="50" charset="-128"/>
            </a:endParaRPr>
          </a:p>
        </p:txBody>
      </p:sp>
      <p:sp>
        <p:nvSpPr>
          <p:cNvPr id="13315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kumimoji="1" lang="en-US" altLang="ja-JP" smtClean="0">
                <a:ea typeface="ＭＳ Ｐゴシック" pitchFamily="50" charset="-128"/>
              </a:rPr>
              <a:t>Current works on digital signage services pay attention to develop a generic frame work.</a:t>
            </a:r>
          </a:p>
          <a:p>
            <a:pPr marL="742950" lvl="2" indent="-342900"/>
            <a:r>
              <a:rPr kumimoji="1" lang="en-US" altLang="ja-JP" smtClean="0">
                <a:ea typeface="ＭＳ Ｐゴシック" pitchFamily="50" charset="-128"/>
              </a:rPr>
              <a:t>Generic requirements, use-cases, architecture have been discussed. </a:t>
            </a:r>
            <a:endParaRPr kumimoji="1" lang="ja-JP" altLang="en-US" smtClean="0">
              <a:ea typeface="ＭＳ Ｐゴシック" pitchFamily="50" charset="-128"/>
            </a:endParaRPr>
          </a:p>
          <a:p>
            <a:endParaRPr kumimoji="1" lang="ja-JP" altLang="en-US" smtClean="0">
              <a:ea typeface="ＭＳ Ｐゴシック" pitchFamily="50" charset="-128"/>
            </a:endParaRPr>
          </a:p>
        </p:txBody>
      </p:sp>
      <p:sp>
        <p:nvSpPr>
          <p:cNvPr id="13316" name="スライド番号プレースホルダ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EC7C266-8612-430F-9B3E-F4C257D15DE2}" type="slidenum">
              <a:rPr lang="en-CA" altLang="ja-JP" smtClean="0">
                <a:latin typeface="Trebuchet MS" pitchFamily="34" charset="0"/>
                <a:ea typeface="ＭＳ Ｐゴシック" pitchFamily="50" charset="-128"/>
              </a:rPr>
              <a:pPr eaLnBrk="1" hangingPunct="1"/>
              <a:t>11</a:t>
            </a:fld>
            <a:endParaRPr lang="en-CA" altLang="ja-JP" smtClean="0">
              <a:latin typeface="Trebuchet MS" pitchFamily="34" charset="0"/>
              <a:ea typeface="ＭＳ Ｐゴシック" pitchFamily="50" charset="-128"/>
            </a:endParaRPr>
          </a:p>
        </p:txBody>
      </p:sp>
      <p:pic>
        <p:nvPicPr>
          <p:cNvPr id="1331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6013" y="3284538"/>
            <a:ext cx="3371850" cy="2636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56100" y="3284538"/>
            <a:ext cx="4456113" cy="237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9" name="テキスト ボックス 6"/>
          <p:cNvSpPr txBox="1">
            <a:spLocks noChangeArrowheads="1"/>
          </p:cNvSpPr>
          <p:nvPr/>
        </p:nvSpPr>
        <p:spPr bwMode="auto">
          <a:xfrm>
            <a:off x="1187450" y="5949950"/>
            <a:ext cx="28400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kumimoji="1" lang="en-US" altLang="ja-JP">
                <a:ea typeface="ＭＳ Ｐゴシック" pitchFamily="50" charset="-128"/>
              </a:rPr>
              <a:t>Fig.1 Generic architecture</a:t>
            </a:r>
            <a:endParaRPr kumimoji="1" lang="ja-JP" altLang="en-US">
              <a:ea typeface="ＭＳ Ｐゴシック" pitchFamily="50" charset="-128"/>
            </a:endParaRPr>
          </a:p>
        </p:txBody>
      </p:sp>
      <p:sp>
        <p:nvSpPr>
          <p:cNvPr id="13320" name="テキスト ボックス 7"/>
          <p:cNvSpPr txBox="1">
            <a:spLocks noChangeArrowheads="1"/>
          </p:cNvSpPr>
          <p:nvPr/>
        </p:nvSpPr>
        <p:spPr bwMode="auto">
          <a:xfrm>
            <a:off x="4981575" y="5940425"/>
            <a:ext cx="24685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kumimoji="1" lang="en-US" altLang="ja-JP">
                <a:ea typeface="ＭＳ Ｐゴシック" pitchFamily="50" charset="-128"/>
              </a:rPr>
              <a:t>Fig.2 Simple use-case</a:t>
            </a:r>
            <a:endParaRPr kumimoji="1" lang="ja-JP" altLang="en-US">
              <a:ea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/>
          <a:lstStyle/>
          <a:p>
            <a:r>
              <a:rPr kumimoji="1" lang="en-US" altLang="ja-JP" dirty="0" smtClean="0">
                <a:ea typeface="ＭＳ Ｐゴシック" charset="-128"/>
              </a:rPr>
              <a:t>ITU-T Workshop on Digital Signage</a:t>
            </a:r>
            <a:endParaRPr kumimoji="1" lang="ja-JP" altLang="en-US" smtClean="0">
              <a:ea typeface="ＭＳ Ｐゴシック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74848" y="1268760"/>
            <a:ext cx="8229600" cy="4525962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ja-JP" sz="2400" dirty="0" smtClean="0">
                <a:ea typeface="ＭＳ Ｐゴシック" charset="-128"/>
              </a:rPr>
              <a:t>ITU-T is organizing a Workshop on Digital Signage in Tokyo, December 2011.</a:t>
            </a:r>
          </a:p>
          <a:p>
            <a:pPr marL="174625" indent="-174625"/>
            <a:r>
              <a:rPr lang="en-US" altLang="ja-JP" sz="2400" dirty="0" smtClean="0">
                <a:ea typeface="ＭＳ Ｐゴシック" charset="-128"/>
              </a:rPr>
              <a:t>This workshop aims at sharing ideas and at providing insight on advanced digital signage service features and requirements, current best practices and existing standardization activities of key players.</a:t>
            </a:r>
          </a:p>
          <a:p>
            <a:pPr marL="174625" indent="-174625"/>
            <a:r>
              <a:rPr lang="en-US" altLang="ja-JP" sz="2400" dirty="0" smtClean="0">
                <a:ea typeface="ＭＳ Ｐゴシック" charset="-128"/>
              </a:rPr>
              <a:t>General Information</a:t>
            </a:r>
          </a:p>
          <a:p>
            <a:pPr lvl="1"/>
            <a:r>
              <a:rPr lang="en-US" altLang="ja-JP" sz="2000" dirty="0" smtClean="0">
                <a:ea typeface="ＭＳ Ｐゴシック" charset="-128"/>
              </a:rPr>
              <a:t>Hosted by:</a:t>
            </a:r>
            <a:r>
              <a:rPr lang="ja-JP" altLang="en-US" sz="2000" smtClean="0">
                <a:ea typeface="ＭＳ Ｐゴシック" charset="-128"/>
              </a:rPr>
              <a:t> </a:t>
            </a:r>
            <a:r>
              <a:rPr lang="en-US" altLang="ja-JP" sz="2000" dirty="0" smtClean="0">
                <a:ea typeface="ＭＳ Ｐゴシック" charset="-128"/>
              </a:rPr>
              <a:t>Ministry of Internal Affairs and Communications (MIC), Japan</a:t>
            </a:r>
            <a:endParaRPr kumimoji="1" lang="ja-JP" altLang="en-US" sz="2000" smtClean="0">
              <a:ea typeface="ＭＳ Ｐゴシック" charset="-128"/>
            </a:endParaRPr>
          </a:p>
          <a:p>
            <a:pPr lvl="1"/>
            <a:r>
              <a:rPr lang="en-US" altLang="ja-JP" sz="2000" dirty="0" smtClean="0">
                <a:ea typeface="ＭＳ Ｐゴシック" charset="-128"/>
              </a:rPr>
              <a:t>Date: 13-14 December 2011</a:t>
            </a:r>
          </a:p>
          <a:p>
            <a:pPr lvl="1"/>
            <a:r>
              <a:rPr lang="en-US" altLang="ja-JP" sz="2000" dirty="0" smtClean="0">
                <a:ea typeface="ＭＳ Ｐゴシック" charset="-128"/>
              </a:rPr>
              <a:t>Venue: Akihabara, Tokyo, Japan</a:t>
            </a:r>
          </a:p>
          <a:p>
            <a:pPr lvl="1"/>
            <a:r>
              <a:rPr lang="en-US" altLang="ja-JP" sz="2000" dirty="0" smtClean="0">
                <a:ea typeface="ＭＳ Ｐゴシック" charset="-128"/>
              </a:rPr>
              <a:t>Draft </a:t>
            </a:r>
            <a:r>
              <a:rPr lang="en-US" altLang="ja-JP" sz="2000" dirty="0" err="1" smtClean="0">
                <a:ea typeface="ＭＳ Ｐゴシック" charset="-128"/>
              </a:rPr>
              <a:t>Programme</a:t>
            </a:r>
            <a:r>
              <a:rPr lang="en-US" altLang="ja-JP" sz="2000" dirty="0" smtClean="0">
                <a:ea typeface="ＭＳ Ｐゴシック" charset="-128"/>
              </a:rPr>
              <a:t>: </a:t>
            </a:r>
            <a:r>
              <a:rPr lang="en-US" altLang="ja-JP" sz="1400" dirty="0" smtClean="0">
                <a:ea typeface="ＭＳ Ｐゴシック" charset="-128"/>
              </a:rPr>
              <a:t>http://www.itu.int/ITU-T/worksem/iptv/201112/programme.html</a:t>
            </a:r>
            <a:endParaRPr lang="en-US" altLang="ja-JP" sz="1800" dirty="0" smtClean="0">
              <a:ea typeface="ＭＳ Ｐゴシック" charset="-128"/>
            </a:endParaRPr>
          </a:p>
          <a:p>
            <a:pPr lvl="1"/>
            <a:endParaRPr lang="en-US" altLang="ja-JP" sz="2000" dirty="0" smtClean="0">
              <a:ea typeface="ＭＳ Ｐゴシック" charset="-128"/>
            </a:endParaRPr>
          </a:p>
        </p:txBody>
      </p:sp>
      <p:sp>
        <p:nvSpPr>
          <p:cNvPr id="3076" name="スライド番号プレースホルダー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4A702B0-0AEC-4F58-A624-D23E32690497}" type="slidenum">
              <a:rPr lang="en-CA" altLang="ja-JP" smtClean="0">
                <a:latin typeface="Trebuchet MS" pitchFamily="34" charset="0"/>
              </a:rPr>
              <a:pPr eaLnBrk="1" hangingPunct="1"/>
              <a:t>12</a:t>
            </a:fld>
            <a:endParaRPr lang="en-CA" altLang="ja-JP" smtClean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0283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番号プレースホルダー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A9CC1EF-3EFD-4FE7-B6BC-2CF60F801BE3}" type="slidenum">
              <a:rPr lang="en-CA" altLang="ja-JP" smtClean="0">
                <a:latin typeface="Trebuchet MS" pitchFamily="34" charset="0"/>
                <a:ea typeface="ＭＳ Ｐゴシック" pitchFamily="50" charset="-128"/>
              </a:rPr>
              <a:pPr eaLnBrk="1" hangingPunct="1"/>
              <a:t>2</a:t>
            </a:fld>
            <a:endParaRPr lang="en-CA" altLang="ja-JP" smtClean="0">
              <a:latin typeface="Trebuchet MS" pitchFamily="34" charset="0"/>
              <a:ea typeface="ＭＳ Ｐゴシック" pitchFamily="50" charset="-128"/>
            </a:endParaRP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857885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CA" altLang="ja-JP" dirty="0" smtClean="0">
                <a:ea typeface="ＭＳ Ｐゴシック" charset="-128"/>
              </a:rPr>
              <a:t>Highlight of Current Activities</a:t>
            </a:r>
            <a:r>
              <a:rPr lang="en-US" altLang="ja-JP" dirty="0" smtClean="0">
                <a:ea typeface="ＭＳ Ｐゴシック" charset="-128"/>
              </a:rPr>
              <a:t>(1/2)</a:t>
            </a:r>
            <a:endParaRPr lang="en-CA" altLang="ja-JP" dirty="0" smtClean="0">
              <a:ea typeface="ＭＳ Ｐゴシック" charset="-128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80400" cy="4525962"/>
          </a:xfrm>
        </p:spPr>
        <p:txBody>
          <a:bodyPr/>
          <a:lstStyle/>
          <a:p>
            <a:pPr eaLnBrk="1" hangingPunct="1">
              <a:lnSpc>
                <a:spcPct val="95000"/>
              </a:lnSpc>
              <a:spcBef>
                <a:spcPct val="0"/>
              </a:spcBef>
            </a:pPr>
            <a:r>
              <a:rPr lang="en-US" altLang="ja-JP" sz="2800" smtClean="0">
                <a:latin typeface="Calibri" pitchFamily="34" charset="0"/>
                <a:ea typeface="ＭＳ Ｐゴシック" pitchFamily="50" charset="-128"/>
                <a:cs typeface="Calibri" pitchFamily="34" charset="0"/>
              </a:rPr>
              <a:t>IPTV service in Japan</a:t>
            </a:r>
          </a:p>
          <a:p>
            <a:pPr lvl="1" eaLnBrk="1" hangingPunct="1">
              <a:lnSpc>
                <a:spcPct val="95000"/>
              </a:lnSpc>
              <a:spcBef>
                <a:spcPct val="0"/>
              </a:spcBef>
            </a:pPr>
            <a:r>
              <a:rPr lang="en-US" altLang="ja-JP" sz="2400" smtClean="0">
                <a:latin typeface="Calibri" pitchFamily="34" charset="0"/>
                <a:ea typeface="ＭＳ Ｐゴシック" pitchFamily="50" charset="-128"/>
                <a:cs typeface="Calibri" pitchFamily="34" charset="0"/>
              </a:rPr>
              <a:t>Widely spreading</a:t>
            </a:r>
          </a:p>
          <a:p>
            <a:pPr lvl="2" eaLnBrk="1" hangingPunct="1">
              <a:lnSpc>
                <a:spcPct val="95000"/>
              </a:lnSpc>
              <a:spcBef>
                <a:spcPct val="0"/>
              </a:spcBef>
            </a:pPr>
            <a:r>
              <a:rPr lang="en-US" altLang="ja-JP" smtClean="0">
                <a:latin typeface="Calibri" pitchFamily="34" charset="0"/>
                <a:ea typeface="ＭＳ Ｐゴシック" pitchFamily="50" charset="-128"/>
                <a:cs typeface="Calibri" pitchFamily="34" charset="0"/>
              </a:rPr>
              <a:t>Subscriber : over 1.5 million (increases 0.5</a:t>
            </a:r>
            <a:r>
              <a:rPr lang="ja-JP" altLang="en-US" smtClean="0">
                <a:latin typeface="Calibri" pitchFamily="34" charset="0"/>
                <a:ea typeface="ＭＳ Ｐゴシック" pitchFamily="50" charset="-128"/>
                <a:cs typeface="Calibri" pitchFamily="34" charset="0"/>
              </a:rPr>
              <a:t> </a:t>
            </a:r>
            <a:r>
              <a:rPr lang="en-US" altLang="ja-JP" smtClean="0">
                <a:latin typeface="Calibri" pitchFamily="34" charset="0"/>
                <a:ea typeface="ＭＳ Ｐゴシック" pitchFamily="50" charset="-128"/>
                <a:cs typeface="Calibri" pitchFamily="34" charset="0"/>
              </a:rPr>
              <a:t>million than last year)</a:t>
            </a:r>
          </a:p>
          <a:p>
            <a:pPr lvl="2" eaLnBrk="1" hangingPunct="1">
              <a:lnSpc>
                <a:spcPct val="95000"/>
              </a:lnSpc>
              <a:spcBef>
                <a:spcPct val="0"/>
              </a:spcBef>
            </a:pPr>
            <a:r>
              <a:rPr lang="en-US" altLang="ja-JP" smtClean="0">
                <a:latin typeface="Calibri" pitchFamily="34" charset="0"/>
                <a:ea typeface="ＭＳ Ｐゴシック" pitchFamily="50" charset="-128"/>
                <a:cs typeface="Calibri" pitchFamily="34" charset="0"/>
              </a:rPr>
              <a:t>Service: </a:t>
            </a:r>
            <a:r>
              <a:rPr kumimoji="1" lang="en-US" altLang="ja-JP" smtClean="0">
                <a:latin typeface="Calibri" pitchFamily="34" charset="0"/>
                <a:ea typeface="ＭＳ Ｐゴシック" pitchFamily="50" charset="-128"/>
                <a:cs typeface="Calibri" pitchFamily="34" charset="0"/>
              </a:rPr>
              <a:t>IP multicast, VoD, real-time digital terrestrial retransmission, start over, multi screen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</a:pPr>
            <a:r>
              <a:rPr kumimoji="1" lang="en-US" altLang="ja-JP" sz="2800" smtClean="0">
                <a:latin typeface="Calibri" pitchFamily="34" charset="0"/>
                <a:ea typeface="ＭＳ Ｐゴシック" pitchFamily="50" charset="-128"/>
                <a:cs typeface="Calibri" pitchFamily="34" charset="0"/>
              </a:rPr>
              <a:t>IPTV Working Group of TTC</a:t>
            </a:r>
          </a:p>
          <a:p>
            <a:pPr lvl="1" eaLnBrk="1" hangingPunct="1">
              <a:lnSpc>
                <a:spcPct val="95000"/>
              </a:lnSpc>
              <a:spcBef>
                <a:spcPct val="0"/>
              </a:spcBef>
            </a:pPr>
            <a:r>
              <a:rPr lang="en-US" altLang="ja-JP" sz="2400" smtClean="0">
                <a:latin typeface="Calibri" pitchFamily="34" charset="0"/>
                <a:ea typeface="ＭＳ Ｐゴシック" pitchFamily="50" charset="-128"/>
                <a:cs typeface="Calibri" pitchFamily="34" charset="0"/>
              </a:rPr>
              <a:t>Members :IPTV operators, Telcos, Broadcasters, Cable standardization organizations and manufactures (network, TV sets, etc.)</a:t>
            </a:r>
          </a:p>
          <a:p>
            <a:pPr lvl="1" eaLnBrk="1" hangingPunct="1">
              <a:lnSpc>
                <a:spcPct val="95000"/>
              </a:lnSpc>
              <a:spcBef>
                <a:spcPct val="0"/>
              </a:spcBef>
            </a:pPr>
            <a:r>
              <a:rPr lang="en-US" altLang="ja-JP" sz="2400" smtClean="0">
                <a:latin typeface="Calibri" pitchFamily="34" charset="0"/>
                <a:ea typeface="ＭＳ Ｐゴシック" pitchFamily="50" charset="-128"/>
                <a:cs typeface="Calibri" pitchFamily="34" charset="0"/>
              </a:rPr>
              <a:t>Discuss contributions to be submitted to a SDO (e.g. ITU-T IPTV-GSI)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番号プレースホルダー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9B2E53B-1582-48F6-AC22-89B2FA4FCC9E}" type="slidenum">
              <a:rPr lang="en-CA" altLang="ja-JP" smtClean="0">
                <a:latin typeface="Trebuchet MS" pitchFamily="34" charset="0"/>
                <a:ea typeface="ＭＳ Ｐゴシック" pitchFamily="50" charset="-128"/>
              </a:rPr>
              <a:pPr eaLnBrk="1" hangingPunct="1"/>
              <a:t>3</a:t>
            </a:fld>
            <a:endParaRPr lang="en-CA" altLang="ja-JP" smtClean="0">
              <a:latin typeface="Trebuchet MS" pitchFamily="34" charset="0"/>
              <a:ea typeface="ＭＳ Ｐゴシック" pitchFamily="50" charset="-128"/>
            </a:endParaRP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507413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CA" altLang="ja-JP" dirty="0" smtClean="0">
                <a:ea typeface="ＭＳ Ｐゴシック" charset="-128"/>
              </a:rPr>
              <a:t>Highlight of Current Activities</a:t>
            </a:r>
            <a:r>
              <a:rPr lang="en-US" altLang="ja-JP" dirty="0" smtClean="0">
                <a:ea typeface="ＭＳ Ｐゴシック" charset="-128"/>
              </a:rPr>
              <a:t>(2/2)</a:t>
            </a:r>
            <a:endParaRPr lang="en-CA" altLang="ja-JP" dirty="0" smtClean="0">
              <a:ea typeface="ＭＳ Ｐゴシック" charset="-128"/>
            </a:endParaRP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7991475" cy="4525962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ja-JP" sz="2800" smtClean="0">
                <a:latin typeface="Calibri" pitchFamily="34" charset="0"/>
                <a:ea typeface="ＭＳ Ｐゴシック" pitchFamily="50" charset="-128"/>
                <a:cs typeface="Calibri" pitchFamily="34" charset="0"/>
              </a:rPr>
              <a:t>Support</a:t>
            </a:r>
            <a:r>
              <a:rPr lang="ja-JP" altLang="en-US" sz="2800" smtClean="0">
                <a:latin typeface="Calibri" pitchFamily="34" charset="0"/>
                <a:ea typeface="ＭＳ Ｐゴシック" pitchFamily="50" charset="-128"/>
                <a:cs typeface="Calibri" pitchFamily="34" charset="0"/>
              </a:rPr>
              <a:t> </a:t>
            </a:r>
            <a:r>
              <a:rPr lang="en-US" altLang="ja-JP" sz="2800" smtClean="0">
                <a:latin typeface="Calibri" pitchFamily="34" charset="0"/>
                <a:ea typeface="ＭＳ Ｐゴシック" pitchFamily="50" charset="-128"/>
                <a:cs typeface="Calibri" pitchFamily="34" charset="0"/>
              </a:rPr>
              <a:t>on ITU IPTV Interop Event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ja-JP" sz="2400" smtClean="0">
                <a:latin typeface="Calibri" pitchFamily="34" charset="0"/>
                <a:ea typeface="ＭＳ Ｐゴシック" pitchFamily="50" charset="-128"/>
                <a:cs typeface="Calibri" pitchFamily="34" charset="0"/>
              </a:rPr>
              <a:t>ITU Study Groups are actively developing standards for conformity and interoperability testing – e.g. test suites for IPTV – which can be used by external certifiers.</a:t>
            </a:r>
          </a:p>
          <a:p>
            <a:pPr lvl="1" eaLnBrk="1" hangingPunct="1">
              <a:spcBef>
                <a:spcPct val="0"/>
              </a:spcBef>
            </a:pPr>
            <a:r>
              <a:rPr lang="en-CA" altLang="ja-JP" sz="2400" smtClean="0">
                <a:latin typeface="Calibri" pitchFamily="34" charset="0"/>
                <a:ea typeface="ＭＳ Ｐゴシック" pitchFamily="50" charset="-128"/>
                <a:cs typeface="Calibri" pitchFamily="34" charset="0"/>
              </a:rPr>
              <a:t>TTC members </a:t>
            </a:r>
            <a:r>
              <a:rPr lang="en-US" altLang="ja-JP" sz="2400" smtClean="0">
                <a:latin typeface="Calibri" pitchFamily="34" charset="0"/>
                <a:ea typeface="ＭＳ Ｐゴシック" pitchFamily="50" charset="-128"/>
                <a:cs typeface="Calibri" pitchFamily="34" charset="0"/>
              </a:rPr>
              <a:t>have been actively participating in Interop Events</a:t>
            </a:r>
          </a:p>
          <a:p>
            <a:pPr lvl="2" eaLnBrk="1" hangingPunct="1">
              <a:spcBef>
                <a:spcPct val="0"/>
              </a:spcBef>
            </a:pPr>
            <a:r>
              <a:rPr lang="en-CA" altLang="ja-JP" smtClean="0">
                <a:latin typeface="Calibri" pitchFamily="34" charset="0"/>
                <a:ea typeface="ＭＳ Ｐゴシック" pitchFamily="50" charset="-128"/>
                <a:cs typeface="Calibri" pitchFamily="34" charset="0"/>
              </a:rPr>
              <a:t>proposed test environment, scenarios, check items and did </a:t>
            </a:r>
            <a:r>
              <a:rPr lang="en-US" altLang="ja-JP" smtClean="0">
                <a:latin typeface="Calibri" pitchFamily="34" charset="0"/>
                <a:ea typeface="ＭＳ Ｐゴシック" pitchFamily="50" charset="-128"/>
                <a:cs typeface="Calibri" pitchFamily="34" charset="0"/>
              </a:rPr>
              <a:t>several tests and demos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スライド番号プレースホルダー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E736796-A5D9-4294-9CAE-38A1B4800AEA}" type="slidenum">
              <a:rPr lang="en-CA" altLang="ja-JP" smtClean="0">
                <a:latin typeface="Trebuchet MS" pitchFamily="34" charset="0"/>
                <a:ea typeface="ＭＳ Ｐゴシック" pitchFamily="50" charset="-128"/>
              </a:rPr>
              <a:pPr eaLnBrk="1" hangingPunct="1"/>
              <a:t>4</a:t>
            </a:fld>
            <a:endParaRPr lang="en-CA" altLang="ja-JP" smtClean="0">
              <a:latin typeface="Trebuchet MS" pitchFamily="34" charset="0"/>
              <a:ea typeface="ＭＳ Ｐゴシック" pitchFamily="50" charset="-128"/>
            </a:endParaRP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50963"/>
            <a:ext cx="8229600" cy="4525962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sz="2800" dirty="0" smtClean="0">
                <a:latin typeface="Calibri" pitchFamily="34" charset="0"/>
                <a:ea typeface="ＭＳ Ｐゴシック" pitchFamily="50" charset="-128"/>
                <a:cs typeface="Calibri" pitchFamily="34" charset="0"/>
              </a:rPr>
              <a:t>Harmonize between domestic and global de jure standardization (especially ITU-T IPTV-GSI)</a:t>
            </a:r>
          </a:p>
          <a:p>
            <a:pPr eaLnBrk="1" hangingPunct="1">
              <a:defRPr/>
            </a:pPr>
            <a:r>
              <a:rPr lang="en-GB" altLang="ja-JP" sz="2800" dirty="0">
                <a:latin typeface="Calibri" pitchFamily="34" charset="0"/>
                <a:ea typeface="ＭＳ Ｐゴシック" pitchFamily="50" charset="-128"/>
                <a:cs typeface="Calibri" pitchFamily="34" charset="0"/>
              </a:rPr>
              <a:t>Affirmative cooperation with global standardization members, especially GSC participants, </a:t>
            </a:r>
            <a:r>
              <a:rPr lang="en-GB" altLang="ja-JP" sz="2800" dirty="0" smtClean="0">
                <a:latin typeface="Calibri" pitchFamily="34" charset="0"/>
                <a:ea typeface="ＭＳ Ｐゴシック" pitchFamily="50" charset="-128"/>
                <a:cs typeface="Calibri" pitchFamily="34" charset="0"/>
              </a:rPr>
              <a:t>is </a:t>
            </a:r>
            <a:r>
              <a:rPr lang="en-GB" altLang="ja-JP" sz="2800" dirty="0">
                <a:latin typeface="Calibri" pitchFamily="34" charset="0"/>
                <a:ea typeface="ＭＳ Ｐゴシック" pitchFamily="50" charset="-128"/>
                <a:cs typeface="Calibri" pitchFamily="34" charset="0"/>
              </a:rPr>
              <a:t>highly expected to create good quality standards.</a:t>
            </a:r>
          </a:p>
          <a:p>
            <a:pPr eaLnBrk="1" hangingPunct="1">
              <a:defRPr/>
            </a:pPr>
            <a:r>
              <a:rPr kumimoji="1" lang="en-US" altLang="ja-JP" sz="2800" dirty="0" smtClean="0">
                <a:latin typeface="Calibri" pitchFamily="34" charset="0"/>
                <a:ea typeface="ＭＳ Ｐゴシック" pitchFamily="50" charset="-128"/>
                <a:cs typeface="Calibri" pitchFamily="34" charset="0"/>
              </a:rPr>
              <a:t>Propose new standardization items from the point of view of the future promising IPTV services</a:t>
            </a:r>
          </a:p>
          <a:p>
            <a:pPr lvl="1" eaLnBrk="1" hangingPunct="1">
              <a:defRPr/>
            </a:pPr>
            <a:r>
              <a:rPr kumimoji="1" lang="en-GB" altLang="ja-JP" sz="2400" dirty="0">
                <a:latin typeface="Calibri" pitchFamily="34" charset="0"/>
                <a:ea typeface="ＭＳ Ｐゴシック" pitchFamily="50" charset="-128"/>
                <a:cs typeface="Calibri" pitchFamily="34" charset="0"/>
              </a:rPr>
              <a:t>The digital signage services, which are based on multimedia communication technologies as well as IPTV, also are being popular to GSC </a:t>
            </a:r>
            <a:r>
              <a:rPr kumimoji="1" lang="en-GB" altLang="ja-JP" sz="2400" dirty="0" smtClean="0">
                <a:latin typeface="Calibri" pitchFamily="34" charset="0"/>
                <a:ea typeface="ＭＳ Ｐゴシック" pitchFamily="50" charset="-128"/>
                <a:cs typeface="Calibri" pitchFamily="34" charset="0"/>
              </a:rPr>
              <a:t>participants</a:t>
            </a:r>
            <a:endParaRPr kumimoji="1" lang="en-US" altLang="ja-JP" sz="2400" dirty="0" smtClean="0">
              <a:latin typeface="Calibri" pitchFamily="34" charset="0"/>
              <a:ea typeface="ＭＳ Ｐゴシック" pitchFamily="50" charset="-128"/>
              <a:cs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en-US" altLang="ja-JP" dirty="0" smtClean="0">
              <a:latin typeface="Calibri" pitchFamily="34" charset="0"/>
              <a:ea typeface="ＭＳ Ｐゴシック" pitchFamily="50" charset="-128"/>
              <a:cs typeface="Calibri" pitchFamily="34" charset="0"/>
            </a:endParaRPr>
          </a:p>
          <a:p>
            <a:pPr eaLnBrk="1" hangingPunct="1">
              <a:defRPr/>
            </a:pPr>
            <a:endParaRPr lang="en-CA" altLang="ja-JP" dirty="0" smtClean="0">
              <a:latin typeface="Calibri" pitchFamily="34" charset="0"/>
              <a:ea typeface="ＭＳ Ｐゴシック" pitchFamily="50" charset="-128"/>
              <a:cs typeface="Calibri" pitchFamily="34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altLang="ja-JP" dirty="0" smtClean="0">
                <a:ea typeface="ＭＳ Ｐゴシック" charset="-128"/>
              </a:rPr>
              <a:t>Strategic direction</a:t>
            </a:r>
            <a:endParaRPr lang="en-CA" altLang="ja-JP" dirty="0" smtClean="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コンテンツ プレースホルダ 2"/>
          <p:cNvSpPr>
            <a:spLocks noGrp="1"/>
          </p:cNvSpPr>
          <p:nvPr>
            <p:ph idx="1"/>
          </p:nvPr>
        </p:nvSpPr>
        <p:spPr>
          <a:xfrm>
            <a:off x="395288" y="1196975"/>
            <a:ext cx="8374062" cy="5256213"/>
          </a:xfrm>
        </p:spPr>
        <p:txBody>
          <a:bodyPr/>
          <a:lstStyle/>
          <a:p>
            <a:pPr marL="342900" lvl="1" indent="-342900">
              <a:buFontTx/>
              <a:buChar char="•"/>
              <a:defRPr/>
            </a:pPr>
            <a:r>
              <a:rPr lang="en-GB" altLang="ja-JP" sz="2400" dirty="0">
                <a:latin typeface="Calibri" pitchFamily="34" charset="0"/>
                <a:ea typeface="ＭＳ Ｐゴシック" pitchFamily="50" charset="-128"/>
                <a:cs typeface="Calibri" pitchFamily="34" charset="0"/>
              </a:rPr>
              <a:t>The digital signage services is growing and is expected to harmonize with wide range of new technologies and new services (e.g., collaboration with smartphones’ services);</a:t>
            </a:r>
          </a:p>
          <a:p>
            <a:pPr lvl="1">
              <a:defRPr/>
            </a:pPr>
            <a:r>
              <a:rPr lang="en-US" altLang="ja-JP" sz="1800" dirty="0" smtClean="0">
                <a:latin typeface="Calibri" pitchFamily="34" charset="0"/>
                <a:ea typeface="ＭＳ Ｐゴシック" pitchFamily="50" charset="-128"/>
                <a:cs typeface="Calibri" pitchFamily="34" charset="0"/>
              </a:rPr>
              <a:t>Digital signage terminal devices have been able to see anywhere in the world e.g. flight </a:t>
            </a:r>
            <a:r>
              <a:rPr lang="en-US" altLang="ja-JP" sz="1800" dirty="0">
                <a:latin typeface="Calibri" pitchFamily="34" charset="0"/>
                <a:ea typeface="ＭＳ Ｐゴシック" pitchFamily="50" charset="-128"/>
                <a:cs typeface="Calibri" pitchFamily="34" charset="0"/>
              </a:rPr>
              <a:t>schedule in the airports, hotel announcements etc.</a:t>
            </a:r>
          </a:p>
          <a:p>
            <a:pPr lvl="1">
              <a:defRPr/>
            </a:pPr>
            <a:r>
              <a:rPr lang="en-US" altLang="ja-JP" sz="1800" dirty="0" smtClean="0">
                <a:latin typeface="Calibri" pitchFamily="34" charset="0"/>
                <a:ea typeface="ＭＳ Ｐゴシック" pitchFamily="50" charset="-128"/>
                <a:cs typeface="Calibri" pitchFamily="34" charset="0"/>
              </a:rPr>
              <a:t>IPTV key technologies can be applicable to out-of-home digital signage services e.g. Contents delivery over, multimedia presentation etc.</a:t>
            </a:r>
          </a:p>
          <a:p>
            <a:pPr>
              <a:defRPr/>
            </a:pPr>
            <a:r>
              <a:rPr lang="en-US" altLang="ja-JP" sz="2400" dirty="0" smtClean="0">
                <a:latin typeface="Calibri" pitchFamily="34" charset="0"/>
                <a:ea typeface="ＭＳ Ｐゴシック" pitchFamily="50" charset="-128"/>
                <a:cs typeface="Calibri" pitchFamily="34" charset="0"/>
              </a:rPr>
              <a:t>TTC drives ITU-T standardization works of digital signage, which guarantee connectivity among different vendors, to promote worldwide market growth.</a:t>
            </a:r>
          </a:p>
          <a:p>
            <a:pPr marL="495300" lvl="1" indent="-174625">
              <a:defRPr/>
            </a:pPr>
            <a:r>
              <a:rPr lang="en-US" altLang="ja-JP" sz="1800" dirty="0" smtClean="0">
                <a:latin typeface="Calibri" pitchFamily="34" charset="0"/>
                <a:ea typeface="ＭＳ Ｐゴシック" pitchFamily="50" charset="-128"/>
                <a:cs typeface="Calibri" pitchFamily="34" charset="0"/>
              </a:rPr>
              <a:t>Co-operation with a Japanese SDO, in which Telecoms, IT vendors and major home electronics</a:t>
            </a:r>
            <a:r>
              <a:rPr lang="ja-JP" altLang="en-US" sz="1800" dirty="0" smtClean="0">
                <a:latin typeface="Calibri" pitchFamily="34" charset="0"/>
                <a:ea typeface="ＭＳ Ｐゴシック" pitchFamily="50" charset="-128"/>
                <a:cs typeface="Calibri" pitchFamily="34" charset="0"/>
              </a:rPr>
              <a:t> </a:t>
            </a:r>
            <a:r>
              <a:rPr lang="en-US" altLang="ja-JP" sz="1800" dirty="0" smtClean="0">
                <a:latin typeface="Calibri" pitchFamily="34" charset="0"/>
                <a:ea typeface="ＭＳ Ｐゴシック" pitchFamily="50" charset="-128"/>
                <a:cs typeface="Calibri" pitchFamily="34" charset="0"/>
              </a:rPr>
              <a:t>vendors participate, in order to meet actual market demands.</a:t>
            </a:r>
          </a:p>
          <a:p>
            <a:pPr marL="495300" lvl="1" indent="-174625">
              <a:defRPr/>
            </a:pPr>
            <a:endParaRPr lang="en-US" altLang="ja-JP" sz="2000" dirty="0" smtClean="0">
              <a:latin typeface="Calibri" pitchFamily="34" charset="0"/>
              <a:ea typeface="ＭＳ Ｐゴシック" pitchFamily="50" charset="-128"/>
              <a:cs typeface="Calibri" pitchFamily="34" charset="0"/>
            </a:endParaRPr>
          </a:p>
          <a:p>
            <a:pPr lvl="1">
              <a:defRPr/>
            </a:pPr>
            <a:endParaRPr lang="en-US" altLang="ja-JP" sz="2000" dirty="0" smtClean="0">
              <a:latin typeface="Calibri" pitchFamily="34" charset="0"/>
              <a:ea typeface="ＭＳ Ｐゴシック" pitchFamily="50" charset="-128"/>
              <a:cs typeface="Calibri" pitchFamily="34" charset="0"/>
            </a:endParaRPr>
          </a:p>
          <a:p>
            <a:pPr lvl="1">
              <a:defRPr/>
            </a:pPr>
            <a:endParaRPr kumimoji="1" lang="ja-JP" altLang="en-US" sz="2000" dirty="0" smtClean="0">
              <a:latin typeface="Calibri" pitchFamily="34" charset="0"/>
              <a:ea typeface="ＭＳ Ｐゴシック" pitchFamily="50" charset="-128"/>
              <a:cs typeface="Calibri" pitchFamily="34" charset="0"/>
            </a:endParaRPr>
          </a:p>
        </p:txBody>
      </p:sp>
      <p:sp>
        <p:nvSpPr>
          <p:cNvPr id="7171" name="スライド番号プレースホルダ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0A25F0B-1851-42B6-AF32-FBC30B41F1AA}" type="slidenum">
              <a:rPr lang="en-CA" altLang="ja-JP" smtClean="0">
                <a:latin typeface="Trebuchet MS" pitchFamily="34" charset="0"/>
                <a:ea typeface="ＭＳ Ｐゴシック" pitchFamily="50" charset="-128"/>
              </a:rPr>
              <a:pPr eaLnBrk="1" hangingPunct="1"/>
              <a:t>5</a:t>
            </a:fld>
            <a:endParaRPr lang="en-CA" altLang="ja-JP" smtClean="0">
              <a:latin typeface="Trebuchet MS" pitchFamily="34" charset="0"/>
              <a:ea typeface="ＭＳ Ｐゴシック" pitchFamily="50" charset="-128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5413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CA" altLang="ja-JP" dirty="0" smtClean="0">
                <a:ea typeface="ＭＳ Ｐゴシック" charset="-128"/>
              </a:rPr>
              <a:t>Challenges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altLang="ja-JP" dirty="0" smtClean="0">
                <a:ea typeface="ＭＳ Ｐゴシック" pitchFamily="50" charset="-128"/>
              </a:rPr>
              <a:t>Next Steps / Actions</a:t>
            </a:r>
            <a:endParaRPr kumimoji="1" lang="ja-JP" altLang="en-US" dirty="0" smtClean="0">
              <a:ea typeface="ＭＳ Ｐゴシック" pitchFamily="50" charset="-128"/>
            </a:endParaRPr>
          </a:p>
        </p:txBody>
      </p:sp>
      <p:sp>
        <p:nvSpPr>
          <p:cNvPr id="8195" name="コンテンツ プレースホルダ 2"/>
          <p:cNvSpPr>
            <a:spLocks noGrp="1"/>
          </p:cNvSpPr>
          <p:nvPr>
            <p:ph idx="1"/>
          </p:nvPr>
        </p:nvSpPr>
        <p:spPr>
          <a:xfrm>
            <a:off x="468313" y="1279525"/>
            <a:ext cx="8229600" cy="4525963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kumimoji="1" lang="en-US" altLang="ja-JP" sz="2600" smtClean="0">
                <a:latin typeface="Calibri" pitchFamily="34" charset="0"/>
                <a:ea typeface="ＭＳ Ｐゴシック" pitchFamily="50" charset="-128"/>
                <a:cs typeface="Calibri" pitchFamily="34" charset="0"/>
              </a:rPr>
              <a:t>Detailed and/or advanced features of digital signage will be targeted to be standardized. For example,</a:t>
            </a:r>
          </a:p>
          <a:p>
            <a:pPr lvl="1">
              <a:spcBef>
                <a:spcPct val="0"/>
              </a:spcBef>
            </a:pPr>
            <a:r>
              <a:rPr lang="en-US" altLang="ja-JP" sz="2200" smtClean="0">
                <a:latin typeface="Calibri" pitchFamily="34" charset="0"/>
                <a:ea typeface="ＭＳ Ｐゴシック" pitchFamily="50" charset="-128"/>
                <a:cs typeface="Calibri" pitchFamily="34" charset="0"/>
              </a:rPr>
              <a:t>Communications during emergency, disaster relief and mitigation operations;</a:t>
            </a:r>
          </a:p>
          <a:p>
            <a:pPr lvl="1">
              <a:spcBef>
                <a:spcPct val="0"/>
              </a:spcBef>
            </a:pPr>
            <a:r>
              <a:rPr kumimoji="1" lang="en-US" altLang="ja-JP" sz="2200" smtClean="0">
                <a:latin typeface="Calibri" pitchFamily="34" charset="0"/>
                <a:ea typeface="ＭＳ Ｐゴシック" pitchFamily="50" charset="-128"/>
                <a:cs typeface="Calibri" pitchFamily="34" charset="0"/>
              </a:rPr>
              <a:t>Variety of content deliveries methods such as multicast and distributed delivery;</a:t>
            </a:r>
          </a:p>
          <a:p>
            <a:pPr lvl="1">
              <a:spcBef>
                <a:spcPct val="0"/>
              </a:spcBef>
            </a:pPr>
            <a:r>
              <a:rPr kumimoji="1" lang="en-US" altLang="ja-JP" sz="2200" smtClean="0">
                <a:latin typeface="Calibri" pitchFamily="34" charset="0"/>
                <a:ea typeface="ＭＳ Ｐゴシック" pitchFamily="50" charset="-128"/>
                <a:cs typeface="Calibri" pitchFamily="34" charset="0"/>
              </a:rPr>
              <a:t>Audience measurement by using video recognition technologies.</a:t>
            </a:r>
          </a:p>
          <a:p>
            <a:pPr lvl="2">
              <a:spcBef>
                <a:spcPct val="0"/>
              </a:spcBef>
            </a:pPr>
            <a:r>
              <a:rPr kumimoji="1" lang="en-US" altLang="ja-JP" sz="2200" smtClean="0">
                <a:latin typeface="Calibri" pitchFamily="34" charset="0"/>
                <a:ea typeface="ＭＳ Ｐゴシック" pitchFamily="50" charset="-128"/>
                <a:cs typeface="Calibri" pitchFamily="34" charset="0"/>
              </a:rPr>
              <a:t>Recommendation on IPTV audience measurements will be consented in SG16 meeting, November 2011.</a:t>
            </a:r>
          </a:p>
          <a:p>
            <a:pPr>
              <a:spcBef>
                <a:spcPct val="0"/>
              </a:spcBef>
            </a:pPr>
            <a:r>
              <a:rPr kumimoji="1" lang="en-US" altLang="ja-JP" sz="2600" smtClean="0">
                <a:latin typeface="Calibri" pitchFamily="34" charset="0"/>
                <a:ea typeface="ＭＳ Ｐゴシック" pitchFamily="50" charset="-128"/>
                <a:cs typeface="Calibri" pitchFamily="34" charset="0"/>
              </a:rPr>
              <a:t>Promotion of the standard spread activities to Japan</a:t>
            </a:r>
          </a:p>
        </p:txBody>
      </p:sp>
      <p:sp>
        <p:nvSpPr>
          <p:cNvPr id="8196" name="スライド番号プレースホルダ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EF80B22-65FB-43FA-BB51-DD927B0032AB}" type="slidenum">
              <a:rPr lang="en-CA" altLang="ja-JP" smtClean="0">
                <a:latin typeface="Trebuchet MS" pitchFamily="34" charset="0"/>
                <a:ea typeface="ＭＳ Ｐゴシック" pitchFamily="50" charset="-128"/>
              </a:rPr>
              <a:pPr eaLnBrk="1" hangingPunct="1"/>
              <a:t>6</a:t>
            </a:fld>
            <a:endParaRPr lang="en-CA" altLang="ja-JP" smtClean="0">
              <a:latin typeface="Trebuchet MS" pitchFamily="34" charset="0"/>
              <a:ea typeface="ＭＳ Ｐゴシック" pitchFamily="50" charset="-12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kumimoji="1" lang="en-US" altLang="ja-JP" dirty="0" smtClean="0">
                <a:ea typeface="ＭＳ Ｐゴシック" pitchFamily="50" charset="-128"/>
              </a:rPr>
              <a:t>Proposed Resolution</a:t>
            </a:r>
            <a:endParaRPr kumimoji="1" lang="ja-JP" altLang="en-US" dirty="0" smtClean="0">
              <a:ea typeface="ＭＳ Ｐゴシック" pitchFamily="50" charset="-128"/>
            </a:endParaRPr>
          </a:p>
        </p:txBody>
      </p:sp>
      <p:sp>
        <p:nvSpPr>
          <p:cNvPr id="9219" name="スライド番号プレースホルダー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F9706F3-98B3-4E21-87F5-F7C6DC7724BF}" type="slidenum">
              <a:rPr lang="en-CA" altLang="ja-JP" smtClean="0">
                <a:latin typeface="Trebuchet MS" pitchFamily="34" charset="0"/>
                <a:ea typeface="ＭＳ Ｐゴシック" pitchFamily="50" charset="-128"/>
              </a:rPr>
              <a:pPr eaLnBrk="1" hangingPunct="1"/>
              <a:t>7</a:t>
            </a:fld>
            <a:endParaRPr lang="en-CA" altLang="ja-JP" smtClean="0">
              <a:latin typeface="Trebuchet MS" pitchFamily="34" charset="0"/>
              <a:ea typeface="ＭＳ Ｐゴシック" pitchFamily="50" charset="-128"/>
            </a:endParaRPr>
          </a:p>
        </p:txBody>
      </p:sp>
      <p:graphicFrame>
        <p:nvGraphicFramePr>
          <p:cNvPr id="9220" name="Object 2"/>
          <p:cNvGraphicFramePr>
            <a:graphicFrameLocks noChangeAspect="1"/>
          </p:cNvGraphicFramePr>
          <p:nvPr/>
        </p:nvGraphicFramePr>
        <p:xfrm>
          <a:off x="5508625" y="4365625"/>
          <a:ext cx="914400" cy="771525"/>
        </p:xfrm>
        <a:graphic>
          <a:graphicData uri="http://schemas.openxmlformats.org/presentationml/2006/ole">
            <p:oleObj spid="_x0000_s9227" name="Document" showAsIcon="1" r:id="rId3" imgW="914400" imgH="771525" progId="Word.Document.8">
              <p:embed/>
            </p:oleObj>
          </a:graphicData>
        </a:graphic>
      </p:graphicFrame>
      <p:sp>
        <p:nvSpPr>
          <p:cNvPr id="9221" name="コンテンツ プレースホルダ 2"/>
          <p:cNvSpPr>
            <a:spLocks noGrp="1"/>
          </p:cNvSpPr>
          <p:nvPr/>
        </p:nvSpPr>
        <p:spPr bwMode="auto">
          <a:xfrm>
            <a:off x="622300" y="2878138"/>
            <a:ext cx="822960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altLang="ja-JP" sz="2000">
                <a:solidFill>
                  <a:srgbClr val="09244D"/>
                </a:solidFill>
                <a:latin typeface="Calibri" pitchFamily="34" charset="0"/>
                <a:ea typeface="ＭＳ Ｐゴシック" pitchFamily="50" charset="-128"/>
                <a:cs typeface="Calibri" pitchFamily="34" charset="0"/>
              </a:rPr>
              <a:t>that digital signage terminal devices have been able to see anywhere in the world and key technologies of IPTV can be applicable to out-of-home digital signage services.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kumimoji="1" lang="en-US" altLang="ja-JP" sz="2400">
              <a:solidFill>
                <a:srgbClr val="09244D"/>
              </a:solidFill>
              <a:latin typeface="Calibri" pitchFamily="34" charset="0"/>
              <a:ea typeface="ＭＳ Ｐゴシック" pitchFamily="50" charset="-128"/>
              <a:cs typeface="Calibri" pitchFamily="34" charset="0"/>
            </a:endParaRPr>
          </a:p>
        </p:txBody>
      </p:sp>
      <p:sp>
        <p:nvSpPr>
          <p:cNvPr id="9222" name="テキスト ボックス 2"/>
          <p:cNvSpPr txBox="1">
            <a:spLocks noChangeArrowheads="1"/>
          </p:cNvSpPr>
          <p:nvPr/>
        </p:nvSpPr>
        <p:spPr bwMode="auto">
          <a:xfrm>
            <a:off x="622300" y="1490663"/>
            <a:ext cx="8053388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kumimoji="1" lang="en-US" altLang="ja-JP" sz="2400">
                <a:latin typeface="Calibri" pitchFamily="34" charset="0"/>
                <a:ea typeface="ＭＳ Ｐゴシック" pitchFamily="50" charset="-128"/>
                <a:cs typeface="Calibri" pitchFamily="34" charset="0"/>
              </a:rPr>
              <a:t>TTC propose to add the following descriptions to the present resolution</a:t>
            </a:r>
            <a:endParaRPr kumimoji="1" lang="ja-JP" altLang="en-US" sz="2400">
              <a:latin typeface="Calibri" pitchFamily="34" charset="0"/>
              <a:ea typeface="ＭＳ Ｐゴシック" pitchFamily="50" charset="-128"/>
              <a:cs typeface="Calibri" pitchFamily="34" charset="0"/>
            </a:endParaRPr>
          </a:p>
        </p:txBody>
      </p:sp>
      <p:sp>
        <p:nvSpPr>
          <p:cNvPr id="9223" name="テキスト ボックス 5"/>
          <p:cNvSpPr txBox="1">
            <a:spLocks noChangeArrowheads="1"/>
          </p:cNvSpPr>
          <p:nvPr/>
        </p:nvSpPr>
        <p:spPr bwMode="auto">
          <a:xfrm>
            <a:off x="622300" y="2500313"/>
            <a:ext cx="15128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kumimoji="1" lang="en-US" altLang="ja-JP" sz="2000" b="1">
                <a:latin typeface="Calibri" pitchFamily="34" charset="0"/>
                <a:ea typeface="ＭＳ Ｐゴシック" pitchFamily="50" charset="-128"/>
                <a:cs typeface="Calibri" pitchFamily="34" charset="0"/>
              </a:rPr>
              <a:t>Considering:</a:t>
            </a:r>
            <a:endParaRPr kumimoji="1" lang="ja-JP" altLang="en-US" sz="2000" b="1">
              <a:latin typeface="Calibri" pitchFamily="34" charset="0"/>
              <a:ea typeface="ＭＳ Ｐゴシック" pitchFamily="50" charset="-128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スライド番号プレースホルダー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DC4DE0A-2B25-4C51-A512-888BF988ED62}" type="slidenum">
              <a:rPr lang="en-CA" altLang="ja-JP" smtClean="0">
                <a:latin typeface="Trebuchet MS" pitchFamily="34" charset="0"/>
                <a:ea typeface="ＭＳ Ｐゴシック" pitchFamily="50" charset="-128"/>
              </a:rPr>
              <a:pPr eaLnBrk="1" hangingPunct="1"/>
              <a:t>8</a:t>
            </a:fld>
            <a:endParaRPr lang="en-CA" altLang="ja-JP" smtClean="0">
              <a:latin typeface="Trebuchet MS" pitchFamily="34" charset="0"/>
              <a:ea typeface="ＭＳ Ｐゴシック" pitchFamily="50" charset="-128"/>
            </a:endParaRP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1547813" y="2636838"/>
            <a:ext cx="6337300" cy="771525"/>
          </a:xfrm>
          <a:prstGeom prst="rect">
            <a:avLst/>
          </a:prstGeom>
          <a:noFill/>
          <a:ln w="9525">
            <a:solidFill>
              <a:srgbClr val="C68803"/>
            </a:solidFill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4400" b="1">
                <a:solidFill>
                  <a:srgbClr val="09244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Supplementary Slides</a:t>
            </a:r>
            <a:endParaRPr lang="en-CA" altLang="ja-JP" sz="4400" b="1">
              <a:solidFill>
                <a:srgbClr val="09244D"/>
              </a:solidFill>
              <a:effectLst>
                <a:outerShdw blurRad="38100" dist="38100" dir="2700000" algn="tl">
                  <a:srgbClr val="C0C0C0"/>
                </a:outerShdw>
              </a:effectLst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kumimoji="1" lang="en-US" altLang="ja-JP" dirty="0" err="1" smtClean="0">
                <a:ea typeface="ＭＳ Ｐゴシック" pitchFamily="50" charset="-128"/>
              </a:rPr>
              <a:t>Interop</a:t>
            </a:r>
            <a:r>
              <a:rPr kumimoji="1" lang="en-US" altLang="ja-JP" dirty="0" smtClean="0">
                <a:ea typeface="ＭＳ Ｐゴシック" pitchFamily="50" charset="-128"/>
              </a:rPr>
              <a:t> Events</a:t>
            </a:r>
            <a:endParaRPr kumimoji="1" lang="ja-JP" altLang="en-US" dirty="0" smtClean="0">
              <a:ea typeface="ＭＳ Ｐゴシック" pitchFamily="50" charset="-128"/>
            </a:endParaRPr>
          </a:p>
        </p:txBody>
      </p:sp>
      <p:sp>
        <p:nvSpPr>
          <p:cNvPr id="1024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kumimoji="1" lang="en-US" altLang="ja-JP" dirty="0" smtClean="0">
                <a:latin typeface="Calibri" pitchFamily="34" charset="0"/>
                <a:ea typeface="ＭＳ Ｐゴシック" pitchFamily="50" charset="-128"/>
                <a:cs typeface="Calibri" pitchFamily="34" charset="0"/>
              </a:rPr>
              <a:t>Geneva, Switzerland, July 2010</a:t>
            </a:r>
          </a:p>
          <a:p>
            <a:pPr>
              <a:defRPr/>
            </a:pPr>
            <a:r>
              <a:rPr kumimoji="1" lang="en-US" altLang="ja-JP" dirty="0" smtClean="0">
                <a:latin typeface="Calibri" pitchFamily="34" charset="0"/>
                <a:ea typeface="ＭＳ Ｐゴシック" pitchFamily="50" charset="-128"/>
                <a:cs typeface="Calibri" pitchFamily="34" charset="0"/>
              </a:rPr>
              <a:t>Singapore, September 2010</a:t>
            </a:r>
          </a:p>
          <a:p>
            <a:pPr>
              <a:defRPr/>
            </a:pPr>
            <a:r>
              <a:rPr kumimoji="1" lang="en-US" altLang="ja-JP" dirty="0" smtClean="0">
                <a:latin typeface="Calibri" pitchFamily="34" charset="0"/>
                <a:ea typeface="ＭＳ Ｐゴシック" pitchFamily="50" charset="-128"/>
                <a:cs typeface="Calibri" pitchFamily="34" charset="0"/>
              </a:rPr>
              <a:t>Pune, India, December 2010</a:t>
            </a:r>
          </a:p>
          <a:p>
            <a:pPr>
              <a:defRPr/>
            </a:pPr>
            <a:r>
              <a:rPr kumimoji="1" lang="en-US" altLang="ja-JP" dirty="0" smtClean="0">
                <a:latin typeface="Calibri" pitchFamily="34" charset="0"/>
                <a:ea typeface="ＭＳ Ｐゴシック" pitchFamily="50" charset="-128"/>
                <a:cs typeface="Calibri" pitchFamily="34" charset="0"/>
              </a:rPr>
              <a:t>Rio de Janeiro, </a:t>
            </a:r>
            <a:r>
              <a:rPr kumimoji="1" lang="en-US" altLang="ja-JP" dirty="0" err="1" smtClean="0">
                <a:latin typeface="Calibri" pitchFamily="34" charset="0"/>
                <a:ea typeface="ＭＳ Ｐゴシック" pitchFamily="50" charset="-128"/>
                <a:cs typeface="Calibri" pitchFamily="34" charset="0"/>
              </a:rPr>
              <a:t>Brazil,July</a:t>
            </a:r>
            <a:r>
              <a:rPr kumimoji="1" lang="en-US" altLang="ja-JP" dirty="0" smtClean="0">
                <a:latin typeface="Calibri" pitchFamily="34" charset="0"/>
                <a:ea typeface="ＭＳ Ｐゴシック" pitchFamily="50" charset="-128"/>
                <a:cs typeface="Calibri" pitchFamily="34" charset="0"/>
              </a:rPr>
              <a:t> 2011</a:t>
            </a:r>
          </a:p>
          <a:p>
            <a:pPr>
              <a:defRPr/>
            </a:pPr>
            <a:r>
              <a:rPr kumimoji="1" lang="en-US" altLang="ja-JP" dirty="0" smtClean="0">
                <a:latin typeface="Calibri" pitchFamily="34" charset="0"/>
                <a:ea typeface="ＭＳ Ｐゴシック" pitchFamily="50" charset="-128"/>
                <a:cs typeface="Calibri" pitchFamily="34" charset="0"/>
              </a:rPr>
              <a:t>Dubai, UAE, September 2011</a:t>
            </a:r>
          </a:p>
          <a:p>
            <a:pPr>
              <a:defRPr/>
            </a:pPr>
            <a:r>
              <a:rPr kumimoji="1" lang="en-US" altLang="ja-JP" b="1" dirty="0" smtClean="0">
                <a:latin typeface="Calibri" pitchFamily="34" charset="0"/>
                <a:ea typeface="ＭＳ Ｐゴシック" pitchFamily="50" charset="-128"/>
                <a:cs typeface="Calibri" pitchFamily="34" charset="0"/>
              </a:rPr>
              <a:t>Geneva, Switzerland, 24-27 October 2011</a:t>
            </a:r>
          </a:p>
          <a:p>
            <a:pPr marL="0" indent="0">
              <a:buFontTx/>
              <a:buNone/>
              <a:defRPr/>
            </a:pPr>
            <a:endParaRPr kumimoji="1" lang="ja-JP" altLang="en-US" dirty="0" smtClean="0">
              <a:latin typeface="Calibri" pitchFamily="34" charset="0"/>
              <a:ea typeface="ＭＳ Ｐゴシック" charset="-128"/>
              <a:cs typeface="Calibri" pitchFamily="34" charset="0"/>
            </a:endParaRPr>
          </a:p>
        </p:txBody>
      </p:sp>
      <p:sp>
        <p:nvSpPr>
          <p:cNvPr id="11268" name="スライド番号プレースホルダ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B255992-91E3-4FAC-8965-8D56712ACEB9}" type="slidenum">
              <a:rPr lang="en-CA" altLang="ja-JP" smtClean="0">
                <a:latin typeface="Trebuchet MS" pitchFamily="34" charset="0"/>
                <a:ea typeface="ＭＳ Ｐゴシック" pitchFamily="50" charset="-128"/>
              </a:rPr>
              <a:pPr eaLnBrk="1" hangingPunct="1"/>
              <a:t>9</a:t>
            </a:fld>
            <a:endParaRPr lang="en-CA" altLang="ja-JP" smtClean="0">
              <a:latin typeface="Trebuchet MS" pitchFamily="34" charset="0"/>
              <a:ea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CC221E8A5C574B889E2CBB12A471FC" ma:contentTypeVersion="1" ma:contentTypeDescription="Create a new document." ma:contentTypeScope="" ma:versionID="99f44ad212ba6942fa1c339a891249a5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ded79842d4747cc85621c7c303666abe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9D111CD0-B0CD-4678-9EF8-9254652D88A0}"/>
</file>

<file path=customXml/itemProps2.xml><?xml version="1.0" encoding="utf-8"?>
<ds:datastoreItem xmlns:ds="http://schemas.openxmlformats.org/officeDocument/2006/customXml" ds:itemID="{F9C5E587-FB30-46C9-917C-27F563702A84}"/>
</file>

<file path=customXml/itemProps3.xml><?xml version="1.0" encoding="utf-8"?>
<ds:datastoreItem xmlns:ds="http://schemas.openxmlformats.org/officeDocument/2006/customXml" ds:itemID="{09BA9D4A-F3A1-4C19-838C-785C14811F82}"/>
</file>

<file path=docProps/app.xml><?xml version="1.0" encoding="utf-8"?>
<Properties xmlns="http://schemas.openxmlformats.org/officeDocument/2006/extended-properties" xmlns:vt="http://schemas.openxmlformats.org/officeDocument/2006/docPropsVTypes">
  <TotalTime>1301</TotalTime>
  <Words>675</Words>
  <Application>Microsoft Office PowerPoint</Application>
  <PresentationFormat>On-screen Show (4:3)</PresentationFormat>
  <Paragraphs>84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Default Design</vt:lpstr>
      <vt:lpstr>Document</vt:lpstr>
      <vt:lpstr>IPTV in TTC</vt:lpstr>
      <vt:lpstr>Highlight of Current Activities(1/2)</vt:lpstr>
      <vt:lpstr>Highlight of Current Activities(2/2)</vt:lpstr>
      <vt:lpstr>Strategic direction</vt:lpstr>
      <vt:lpstr>Challenges</vt:lpstr>
      <vt:lpstr>Next Steps / Actions</vt:lpstr>
      <vt:lpstr>Proposed Resolution</vt:lpstr>
      <vt:lpstr>Slide 8</vt:lpstr>
      <vt:lpstr>Interop Events</vt:lpstr>
      <vt:lpstr>Some Shots from IPTV Interop</vt:lpstr>
      <vt:lpstr>Introduction of the Digital Signage standard</vt:lpstr>
      <vt:lpstr>ITU-T Workshop on Digital Signage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IPTV in TTC</dc:title>
  <dc:creator>TTC</dc:creator>
  <dc:description>GSC16-PLEN-21r1
23 October 2011</dc:description>
  <cp:lastModifiedBy>5378</cp:lastModifiedBy>
  <cp:revision>69</cp:revision>
  <dcterms:created xsi:type="dcterms:W3CDTF">2011-06-28T13:16:06Z</dcterms:created>
  <dcterms:modified xsi:type="dcterms:W3CDTF">2011-10-23T14:23:22Z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0x010100CBCC221E8A5C574B889E2CBB12A471FC</vt:lpwstr>
  </property>
  <property fmtid="{D5CDD505-2E9C-101B-9397-08002B2CF9AE}" pid="3" name="Order">
    <vt:r8>19800</vt:r8>
  </property>
  <property fmtid="{D5CDD505-2E9C-101B-9397-08002B2CF9AE}" pid="4" name="TemplateUrl">
    <vt:lpwstr/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</Properties>
</file>