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65" r:id="rId4"/>
    <p:sldId id="260" r:id="rId5"/>
    <p:sldId id="266" r:id="rId6"/>
    <p:sldId id="267" r:id="rId7"/>
    <p:sldId id="274" r:id="rId8"/>
    <p:sldId id="263" r:id="rId9"/>
    <p:sldId id="268" r:id="rId10"/>
    <p:sldId id="271" r:id="rId11"/>
    <p:sldId id="270" r:id="rId12"/>
    <p:sldId id="275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486" autoAdjust="0"/>
    <p:restoredTop sz="94660"/>
  </p:normalViewPr>
  <p:slideViewPr>
    <p:cSldViewPr>
      <p:cViewPr varScale="1">
        <p:scale>
          <a:sx n="71" d="100"/>
          <a:sy n="71" d="100"/>
        </p:scale>
        <p:origin x="-19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noProof="0" smtClean="0"/>
              <a:t>Click to edit Master text styles</a:t>
            </a:r>
          </a:p>
          <a:p>
            <a:pPr lvl="1"/>
            <a:r>
              <a:rPr lang="en-CA" altLang="ja-JP" noProof="0" smtClean="0"/>
              <a:t>Second level</a:t>
            </a:r>
          </a:p>
          <a:p>
            <a:pPr lvl="2"/>
            <a:r>
              <a:rPr lang="en-CA" altLang="ja-JP" noProof="0" smtClean="0"/>
              <a:t>Third level</a:t>
            </a:r>
          </a:p>
          <a:p>
            <a:pPr lvl="3"/>
            <a:r>
              <a:rPr lang="en-CA" altLang="ja-JP" noProof="0" smtClean="0"/>
              <a:t>Fourth level</a:t>
            </a:r>
          </a:p>
          <a:p>
            <a:pPr lvl="4"/>
            <a:r>
              <a:rPr lang="en-CA" altLang="ja-JP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B98ABF-02BC-40A0-BB32-8FA129DD79AB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279605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altLang="ja-JP" noProof="0" smtClean="0"/>
              <a:t>TITLE OF </a:t>
            </a:r>
            <a:br>
              <a:rPr lang="en-CA" altLang="ja-JP" noProof="0" smtClean="0"/>
            </a:br>
            <a:r>
              <a:rPr lang="en-CA" altLang="ja-JP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altLang="ja-JP" noProof="0" smtClean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1D81A045-B143-43EF-8CE1-56306574B568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3025775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 dirty="0">
                <a:solidFill>
                  <a:srgbClr val="09244D"/>
                </a:solidFill>
                <a:latin typeface="Arial" charset="0"/>
              </a:rPr>
              <a:t>ICT Accessibility For All</a:t>
            </a: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09244D"/>
                </a:solidFill>
                <a:latin typeface="Arial" charset="0"/>
              </a:rPr>
              <a:t>Halifax, 31 Oct – 3 Nov 2011</a:t>
            </a:r>
            <a:endParaRPr lang="en-CA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40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A121-9558-4009-B747-909D2D9C3DA3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82687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B280F-9254-4BBB-AB89-A7A0CE0732B4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69889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3DE37-0454-4F1E-88A6-6184743A4F14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75080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47039-3099-48B4-8D32-5A1C6BDEFEBF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85348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71974-0D40-4CB1-B160-40B4CD926042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8690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AA598-3B30-414A-B59C-F088DCC1F304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316636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D1981-05BB-4350-B5B9-019747237C96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71461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28768-D223-4C2A-88BF-659A3D8B8BED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400475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2008-8443-4D3D-89C1-1CDCC85085DC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412681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8C41D-4DA7-4E7F-8F7C-10469E472B71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23283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smtClean="0"/>
              <a:t>Click to edit Master text styles</a:t>
            </a:r>
          </a:p>
          <a:p>
            <a:pPr lvl="1"/>
            <a:r>
              <a:rPr lang="en-CA" altLang="ja-JP" smtClean="0"/>
              <a:t>Second level</a:t>
            </a:r>
          </a:p>
          <a:p>
            <a:pPr lvl="2"/>
            <a:r>
              <a:rPr lang="en-CA" altLang="ja-JP" smtClean="0"/>
              <a:t>Third level</a:t>
            </a:r>
          </a:p>
          <a:p>
            <a:pPr lvl="3"/>
            <a:r>
              <a:rPr lang="en-CA" altLang="ja-JP" smtClean="0"/>
              <a:t>Fourth level</a:t>
            </a:r>
          </a:p>
          <a:p>
            <a:pPr lvl="4"/>
            <a:r>
              <a:rPr lang="en-CA" altLang="ja-JP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F317616-2CF3-44E7-863B-F656550C6A59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  <p:pic>
        <p:nvPicPr>
          <p:cNvPr id="1029" name="Picture 9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725" y="5289550"/>
            <a:ext cx="7556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ja-JP" sz="1200" smtClean="0">
                <a:solidFill>
                  <a:srgbClr val="09244D"/>
                </a:solidFill>
                <a:latin typeface="Trebuchet MS" pitchFamily="34" charset="0"/>
                <a:ea typeface="ＭＳ Ｐゴシック" pitchFamily="50" charset="-128"/>
              </a:rPr>
              <a:t>Halifax, 31 Oct – 3 Nov 2011</a:t>
            </a:r>
            <a:endParaRPr lang="en-CA" altLang="ja-JP" sz="1200" smtClean="0">
              <a:latin typeface="Trebuchet MS" pitchFamily="34" charset="0"/>
              <a:ea typeface="ＭＳ Ｐゴシック" pitchFamily="50" charset="-128"/>
            </a:endParaRPr>
          </a:p>
        </p:txBody>
      </p:sp>
      <p:grpSp>
        <p:nvGrpSpPr>
          <p:cNvPr id="1032" name="Group 20"/>
          <p:cNvGrpSpPr>
            <a:grpSpLocks/>
          </p:cNvGrpSpPr>
          <p:nvPr userDrawn="1"/>
        </p:nvGrpSpPr>
        <p:grpSpPr bwMode="auto">
          <a:xfrm>
            <a:off x="7313613" y="5445125"/>
            <a:ext cx="1435100" cy="855663"/>
            <a:chOff x="4241" y="3559"/>
            <a:chExt cx="904" cy="539"/>
          </a:xfrm>
        </p:grpSpPr>
        <p:pic>
          <p:nvPicPr>
            <p:cNvPr id="1033" name="Picture 1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2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7510881" y="246063"/>
            <a:ext cx="12779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00" dirty="0" smtClean="0">
                <a:solidFill>
                  <a:srgbClr val="09244D"/>
                </a:solidFill>
                <a:latin typeface="Arial" charset="0"/>
              </a:rPr>
              <a:t>GSC16-PLEN-</a:t>
            </a:r>
            <a:r>
              <a:rPr lang="en-CA" sz="1000" dirty="0" err="1" smtClean="0">
                <a:solidFill>
                  <a:srgbClr val="09244D"/>
                </a:solidFill>
                <a:latin typeface="Arial" charset="0"/>
              </a:rPr>
              <a:t>21r1</a:t>
            </a:r>
            <a:endParaRPr lang="en-CA" sz="1000" dirty="0">
              <a:solidFill>
                <a:srgbClr val="09244D"/>
              </a:solidFill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3025775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 dirty="0">
                <a:solidFill>
                  <a:srgbClr val="09244D"/>
                </a:solidFill>
                <a:latin typeface="Arial" charset="0"/>
              </a:rPr>
              <a:t>ICT Accessibility For 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/>
              <a:t>IPTV</a:t>
            </a:r>
            <a:r>
              <a:rPr lang="en-US" altLang="ja-JP" b="1" dirty="0"/>
              <a:t> in TTC</a:t>
            </a:r>
            <a:endParaRPr lang="en-CA" altLang="ja-JP" b="1" dirty="0" smtClean="0"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ja-JP" dirty="0" smtClean="0">
                <a:ea typeface="ＭＳ Ｐゴシック" pitchFamily="50" charset="-128"/>
              </a:rPr>
              <a:t>Makoto Yamamoto</a:t>
            </a:r>
          </a:p>
          <a:p>
            <a:pPr eaLnBrk="1" hangingPunct="1">
              <a:defRPr/>
            </a:pPr>
            <a:r>
              <a:rPr lang="en-GB" altLang="ja-JP" dirty="0" err="1" smtClean="0">
                <a:ea typeface="ＭＳ Ｐゴシック" pitchFamily="50" charset="-128"/>
              </a:rPr>
              <a:t>Suguru</a:t>
            </a:r>
            <a:r>
              <a:rPr lang="en-GB" altLang="ja-JP" dirty="0" smtClean="0">
                <a:ea typeface="ＭＳ Ｐゴシック" pitchFamily="50" charset="-128"/>
              </a:rPr>
              <a:t> </a:t>
            </a:r>
            <a:r>
              <a:rPr lang="en-GB" altLang="ja-JP" dirty="0" err="1" smtClean="0">
                <a:ea typeface="ＭＳ Ｐゴシック" pitchFamily="50" charset="-128"/>
              </a:rPr>
              <a:t>Higashino</a:t>
            </a:r>
            <a:r>
              <a:rPr lang="en-GB" altLang="ja-JP" dirty="0" smtClean="0">
                <a:ea typeface="ＭＳ Ｐゴシック" pitchFamily="50" charset="-128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IPTV Working Group of TTC</a:t>
            </a:r>
            <a:endParaRPr lang="en-GB" altLang="zh-CN" dirty="0" smtClean="0">
              <a:ea typeface="宋体" pitchFamily="2" charset="-122"/>
            </a:endParaRPr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19644"/>
              </p:ext>
            </p:extLst>
          </p:nvPr>
        </p:nvGraphicFramePr>
        <p:xfrm>
          <a:off x="3779913" y="404664"/>
          <a:ext cx="4896543" cy="1591519"/>
        </p:xfrm>
        <a:graphic>
          <a:graphicData uri="http://schemas.openxmlformats.org/drawingml/2006/table">
            <a:tbl>
              <a:tblPr/>
              <a:tblGrid>
                <a:gridCol w="1434441"/>
                <a:gridCol w="3462102"/>
              </a:tblGrid>
              <a:tr h="274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Document No: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GSC16-PLEN-</a:t>
                      </a:r>
                      <a:r>
                        <a:rPr kumimoji="0" lang="en-US" altLang="ja-JP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21r1</a:t>
                      </a:r>
                      <a:endParaRPr kumimoji="0" lang="en-CA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Source: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TTC</a:t>
                      </a: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Contact: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Makoto Yamamoto, </a:t>
                      </a:r>
                      <a:r>
                        <a:rPr kumimoji="0" lang="en-CA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Suguru</a:t>
                      </a: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 </a:t>
                      </a:r>
                      <a:r>
                        <a:rPr kumimoji="0" lang="en-CA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Higashino</a:t>
                      </a: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,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Kaoru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Kenyoshi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GSC Session: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PLENARY</a:t>
                      </a:r>
                      <a:endParaRPr kumimoji="0" lang="en-CA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Agenda Item: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6.5: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IPTV</a:t>
                      </a:r>
                      <a:endParaRPr kumimoji="0" lang="en-CA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>
              <a:defRPr/>
            </a:pPr>
            <a:r>
              <a:rPr kumimoji="1" lang="en-US" altLang="ja-JP" dirty="0">
                <a:ea typeface="ＭＳ Ｐゴシック" pitchFamily="50" charset="-128"/>
              </a:rPr>
              <a:t>Some Shots from IPTV </a:t>
            </a:r>
            <a:r>
              <a:rPr kumimoji="1" lang="en-US" altLang="ja-JP" dirty="0" err="1" smtClean="0">
                <a:ea typeface="ＭＳ Ｐゴシック" pitchFamily="50" charset="-128"/>
              </a:rPr>
              <a:t>Interop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1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03BD7E-5108-4DE3-83E4-05BAF54A20F8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10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pic>
        <p:nvPicPr>
          <p:cNvPr id="12292" name="コンテンツ プレースホルダ 9" descr="5166858654_aa13cab436_smal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360045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図 5" descr="Testi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28194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 descr="C:\Users\Kawamori\Pictures\pune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00600"/>
            <a:ext cx="28940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 descr="C:\Users\Kawamori\Pictures\pune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90600"/>
            <a:ext cx="27051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2" descr="G:\ToshibaSS\kawamori\My Documents\ITU-J\Interop報告\pics\testing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38400"/>
            <a:ext cx="3048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コンテンツ プレースホルダ 12" descr="4818021835_4670c5c671_m.jp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14600" y="2362200"/>
            <a:ext cx="3757613" cy="2505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dirty="0" smtClean="0">
                <a:ea typeface="ＭＳ Ｐゴシック" pitchFamily="50" charset="-128"/>
              </a:rPr>
              <a:t>Introduction of the Digital Signage standard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smtClean="0">
                <a:ea typeface="ＭＳ Ｐゴシック" pitchFamily="50" charset="-128"/>
              </a:rPr>
              <a:t>Current works on digital signage services pay attention to develop a generic frame work.</a:t>
            </a:r>
          </a:p>
          <a:p>
            <a:pPr marL="742950" lvl="2" indent="-342900"/>
            <a:r>
              <a:rPr kumimoji="1" lang="en-US" altLang="ja-JP" smtClean="0">
                <a:ea typeface="ＭＳ Ｐゴシック" pitchFamily="50" charset="-128"/>
              </a:rPr>
              <a:t>Generic requirements, use-cases, architecture have been discussed. </a:t>
            </a:r>
            <a:endParaRPr kumimoji="1" lang="ja-JP" altLang="en-US" smtClean="0">
              <a:ea typeface="ＭＳ Ｐゴシック" pitchFamily="50" charset="-128"/>
            </a:endParaRPr>
          </a:p>
          <a:p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331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C7C266-8612-430F-9B3E-F4C257D15DE2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11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284538"/>
            <a:ext cx="3371850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284538"/>
            <a:ext cx="4456113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テキスト ボックス 6"/>
          <p:cNvSpPr txBox="1">
            <a:spLocks noChangeArrowheads="1"/>
          </p:cNvSpPr>
          <p:nvPr/>
        </p:nvSpPr>
        <p:spPr bwMode="auto">
          <a:xfrm>
            <a:off x="1187450" y="5949950"/>
            <a:ext cx="2840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>
                <a:ea typeface="ＭＳ Ｐゴシック" pitchFamily="50" charset="-128"/>
              </a:rPr>
              <a:t>Fig.1 Generic architecture</a:t>
            </a:r>
            <a:endParaRPr kumimoji="1" lang="ja-JP" altLang="en-US">
              <a:ea typeface="ＭＳ Ｐゴシック" pitchFamily="50" charset="-128"/>
            </a:endParaRPr>
          </a:p>
        </p:txBody>
      </p:sp>
      <p:sp>
        <p:nvSpPr>
          <p:cNvPr id="13320" name="テキスト ボックス 7"/>
          <p:cNvSpPr txBox="1">
            <a:spLocks noChangeArrowheads="1"/>
          </p:cNvSpPr>
          <p:nvPr/>
        </p:nvSpPr>
        <p:spPr bwMode="auto">
          <a:xfrm>
            <a:off x="4981575" y="5940425"/>
            <a:ext cx="2468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>
                <a:ea typeface="ＭＳ Ｐゴシック" pitchFamily="50" charset="-128"/>
              </a:rPr>
              <a:t>Fig.2 Simple use-case</a:t>
            </a:r>
            <a:endParaRPr kumimoji="1"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ITU-T Workshop on Digital Signage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4848" y="1268760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 dirty="0" smtClean="0">
                <a:ea typeface="ＭＳ Ｐゴシック" charset="-128"/>
              </a:rPr>
              <a:t>ITU-T is organizing a Workshop on Digital Signage in Tokyo, December 2011.</a:t>
            </a:r>
          </a:p>
          <a:p>
            <a:pPr marL="174625" indent="-174625"/>
            <a:r>
              <a:rPr lang="en-US" altLang="ja-JP" sz="2400" dirty="0" smtClean="0">
                <a:ea typeface="ＭＳ Ｐゴシック" charset="-128"/>
              </a:rPr>
              <a:t>This workshop aims at sharing ideas and at providing insight on advanced digital signage service features and requirements, current best practices and existing standardization activities of key players.</a:t>
            </a:r>
          </a:p>
          <a:p>
            <a:pPr marL="174625" indent="-174625"/>
            <a:r>
              <a:rPr lang="en-US" altLang="ja-JP" sz="2400" dirty="0" smtClean="0">
                <a:ea typeface="ＭＳ Ｐゴシック" charset="-128"/>
              </a:rPr>
              <a:t>General Information</a:t>
            </a: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Hosted by:</a:t>
            </a:r>
            <a:r>
              <a:rPr lang="ja-JP" altLang="en-US" sz="2000" smtClean="0">
                <a:ea typeface="ＭＳ Ｐゴシック" charset="-128"/>
              </a:rPr>
              <a:t> </a:t>
            </a:r>
            <a:r>
              <a:rPr lang="en-US" altLang="ja-JP" sz="2000" dirty="0" smtClean="0">
                <a:ea typeface="ＭＳ Ｐゴシック" charset="-128"/>
              </a:rPr>
              <a:t>Ministry of Internal Affairs and Communications (MIC), Japan</a:t>
            </a:r>
            <a:endParaRPr kumimoji="1" lang="ja-JP" altLang="en-US" sz="2000" smtClean="0">
              <a:ea typeface="ＭＳ Ｐゴシック" charset="-128"/>
            </a:endParaRP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Date: 13-14 December 2011</a:t>
            </a: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Venue: Akihabara, Tokyo, Japan</a:t>
            </a:r>
          </a:p>
          <a:p>
            <a:pPr lvl="1"/>
            <a:r>
              <a:rPr lang="en-US" altLang="ja-JP" sz="2000" dirty="0" smtClean="0">
                <a:ea typeface="ＭＳ Ｐゴシック" charset="-128"/>
              </a:rPr>
              <a:t>Draft </a:t>
            </a:r>
            <a:r>
              <a:rPr lang="en-US" altLang="ja-JP" sz="2000" dirty="0" err="1" smtClean="0">
                <a:ea typeface="ＭＳ Ｐゴシック" charset="-128"/>
              </a:rPr>
              <a:t>Programme</a:t>
            </a:r>
            <a:r>
              <a:rPr lang="en-US" altLang="ja-JP" sz="2000" dirty="0" smtClean="0">
                <a:ea typeface="ＭＳ Ｐゴシック" charset="-128"/>
              </a:rPr>
              <a:t>: </a:t>
            </a:r>
            <a:r>
              <a:rPr lang="en-US" altLang="ja-JP" sz="1400" dirty="0" smtClean="0">
                <a:ea typeface="ＭＳ Ｐゴシック" charset="-128"/>
              </a:rPr>
              <a:t>http://www.itu.int/ITU-T/worksem/iptv/201112/programme.html</a:t>
            </a:r>
            <a:endParaRPr lang="en-US" altLang="ja-JP" sz="1800" dirty="0" smtClean="0">
              <a:ea typeface="ＭＳ Ｐゴシック" charset="-128"/>
            </a:endParaRPr>
          </a:p>
          <a:p>
            <a:pPr lvl="1"/>
            <a:endParaRPr lang="en-US" altLang="ja-JP" sz="2000" dirty="0" smtClean="0">
              <a:ea typeface="ＭＳ Ｐゴシック" charset="-128"/>
            </a:endParaRPr>
          </a:p>
        </p:txBody>
      </p:sp>
      <p:sp>
        <p:nvSpPr>
          <p:cNvPr id="307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A702B0-0AEC-4F58-A624-D23E32690497}" type="slidenum">
              <a:rPr lang="en-CA" altLang="ja-JP" smtClean="0">
                <a:latin typeface="Trebuchet MS" pitchFamily="34" charset="0"/>
              </a:rPr>
              <a:pPr eaLnBrk="1" hangingPunct="1"/>
              <a:t>12</a:t>
            </a:fld>
            <a:endParaRPr lang="en-CA" altLang="ja-JP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28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9CC1EF-3EFD-4FE7-B6BC-2CF60F801BE3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2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788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ja-JP" dirty="0" smtClean="0">
                <a:ea typeface="ＭＳ Ｐゴシック" charset="-128"/>
              </a:rPr>
              <a:t>Highlight of Current Activities</a:t>
            </a:r>
            <a:r>
              <a:rPr lang="en-US" altLang="ja-JP" dirty="0" smtClean="0">
                <a:ea typeface="ＭＳ Ｐゴシック" charset="-128"/>
              </a:rPr>
              <a:t>(1/2)</a:t>
            </a:r>
            <a:endParaRPr lang="en-CA" altLang="ja-JP" dirty="0" smtClean="0">
              <a:ea typeface="ＭＳ Ｐゴシック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80400" cy="45259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z="28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IPTV service in Japan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Widely spreading</a:t>
            </a:r>
          </a:p>
          <a:p>
            <a:pPr lvl="2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Subscriber : over 1.5 million (increases 0.5</a:t>
            </a:r>
            <a:r>
              <a:rPr lang="ja-JP" altLang="en-US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 </a:t>
            </a:r>
            <a:r>
              <a:rPr lang="en-US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million than last year)</a:t>
            </a:r>
          </a:p>
          <a:p>
            <a:pPr lvl="2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Service: </a:t>
            </a:r>
            <a:r>
              <a:rPr kumimoji="1" lang="en-US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IP multicast, VoD, real-time digital terrestrial retransmission, start over, multi screen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kumimoji="1" lang="en-US" altLang="ja-JP" sz="28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IPTV Working Group of TTC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Members :IPTV operators, Telcos, Broadcasters, Cable standardization organizations and manufactures (network, TV sets, etc.)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Discuss contributions to be submitted to a SDO (e.g. ITU-T IPTV-GSI)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B2E53B-1582-48F6-AC22-89B2FA4FCC9E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3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ja-JP" dirty="0" smtClean="0">
                <a:ea typeface="ＭＳ Ｐゴシック" charset="-128"/>
              </a:rPr>
              <a:t>Highlight of Current Activities</a:t>
            </a:r>
            <a:r>
              <a:rPr lang="en-US" altLang="ja-JP" dirty="0" smtClean="0">
                <a:ea typeface="ＭＳ Ｐゴシック" charset="-128"/>
              </a:rPr>
              <a:t>(2/2)</a:t>
            </a:r>
            <a:endParaRPr lang="en-CA" altLang="ja-JP" dirty="0" smtClean="0">
              <a:ea typeface="ＭＳ Ｐゴシック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7991475" cy="4525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ja-JP" sz="28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Support</a:t>
            </a:r>
            <a:r>
              <a:rPr lang="ja-JP" altLang="en-US" sz="28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 </a:t>
            </a:r>
            <a:r>
              <a:rPr lang="en-US" altLang="ja-JP" sz="28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on ITU IPTV Interop Event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ITU Study Groups are actively developing standards for conformity and interoperability testing – e.g. test suites for IPTV – which can be used by external certifiers.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TTC members </a:t>
            </a:r>
            <a:r>
              <a:rPr lang="en-US" altLang="ja-JP" sz="24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have been actively participating in Interop Events</a:t>
            </a:r>
          </a:p>
          <a:p>
            <a:pPr lvl="2" eaLnBrk="1" hangingPunct="1">
              <a:spcBef>
                <a:spcPct val="0"/>
              </a:spcBef>
            </a:pPr>
            <a:r>
              <a:rPr lang="en-CA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proposed test environment, scenarios, check items and did </a:t>
            </a:r>
            <a:r>
              <a:rPr lang="en-US" altLang="ja-JP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several tests and demos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736796-A5D9-4294-9CAE-38A1B4800AEA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4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5096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2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Harmonize between domestic and global de jure standardization (especially ITU-T IPTV-GSI)</a:t>
            </a:r>
          </a:p>
          <a:p>
            <a:pPr eaLnBrk="1" hangingPunct="1">
              <a:defRPr/>
            </a:pPr>
            <a:r>
              <a:rPr lang="en-GB" altLang="ja-JP" sz="2800" dirty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Affirmative cooperation with global standardization members, especially GSC participants, </a:t>
            </a:r>
            <a:r>
              <a:rPr lang="en-GB" altLang="ja-JP" sz="2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is </a:t>
            </a:r>
            <a:r>
              <a:rPr lang="en-GB" altLang="ja-JP" sz="2800" dirty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highly expected to create good quality standards.</a:t>
            </a:r>
          </a:p>
          <a:p>
            <a:pPr eaLnBrk="1" hangingPunct="1">
              <a:defRPr/>
            </a:pPr>
            <a:r>
              <a:rPr kumimoji="1" lang="en-US" altLang="ja-JP" sz="2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Propose new standardization items from the point of view of the future promising IPTV services</a:t>
            </a:r>
          </a:p>
          <a:p>
            <a:pPr lvl="1" eaLnBrk="1" hangingPunct="1">
              <a:defRPr/>
            </a:pPr>
            <a:r>
              <a:rPr kumimoji="1" lang="en-GB" altLang="ja-JP" sz="2400" dirty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The digital signage services, which are based on multimedia communication technologies as well as IPTV, also are being popular to GSC </a:t>
            </a:r>
            <a:r>
              <a:rPr kumimoji="1" lang="en-GB" altLang="ja-JP" sz="24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participants</a:t>
            </a:r>
            <a:endParaRPr kumimoji="1" lang="en-US" altLang="ja-JP" sz="2400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ja-JP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  <a:p>
            <a:pPr eaLnBrk="1" hangingPunct="1">
              <a:defRPr/>
            </a:pPr>
            <a:endParaRPr lang="en-CA" altLang="ja-JP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ja-JP" dirty="0" smtClean="0">
                <a:ea typeface="ＭＳ Ｐゴシック" charset="-128"/>
              </a:rPr>
              <a:t>Strategic direction</a:t>
            </a:r>
            <a:endParaRPr lang="en-CA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395288" y="1196975"/>
            <a:ext cx="8374062" cy="5256213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GB" altLang="ja-JP" sz="2400" dirty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The digital signage services is growing and is expected to harmonize with wide range of new technologies and new services (e.g., collaboration with smartphones’ services);</a:t>
            </a:r>
          </a:p>
          <a:p>
            <a:pPr lvl="1">
              <a:defRPr/>
            </a:pPr>
            <a:r>
              <a:rPr lang="en-US" altLang="ja-JP" sz="1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Digital signage terminal devices have been able to see anywhere in the world e.g. flight </a:t>
            </a:r>
            <a:r>
              <a:rPr lang="en-US" altLang="ja-JP" sz="1800" dirty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schedule in the airports, hotel announcements etc.</a:t>
            </a:r>
          </a:p>
          <a:p>
            <a:pPr lvl="1">
              <a:defRPr/>
            </a:pPr>
            <a:r>
              <a:rPr lang="en-US" altLang="ja-JP" sz="1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IPTV key technologies can be applicable to out-of-home digital signage services e.g. Contents delivery over, multimedia presentation etc.</a:t>
            </a:r>
          </a:p>
          <a:p>
            <a:pPr>
              <a:defRPr/>
            </a:pPr>
            <a:r>
              <a:rPr lang="en-US" altLang="ja-JP" sz="24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TTC drives ITU-T standardization works of digital signage, which guarantee connectivity among different vendors, to promote worldwide market growth.</a:t>
            </a:r>
          </a:p>
          <a:p>
            <a:pPr marL="495300" lvl="1" indent="-174625">
              <a:defRPr/>
            </a:pPr>
            <a:r>
              <a:rPr lang="en-US" altLang="ja-JP" sz="1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Co-operation with a Japanese SDO, in which Telecoms, IT vendors and major home electronics</a:t>
            </a:r>
            <a:r>
              <a:rPr lang="ja-JP" altLang="en-US" sz="1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 </a:t>
            </a:r>
            <a:r>
              <a:rPr lang="en-US" altLang="ja-JP" sz="1800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vendors participate, in order to meet actual market demands.</a:t>
            </a:r>
          </a:p>
          <a:p>
            <a:pPr marL="495300" lvl="1" indent="-174625">
              <a:defRPr/>
            </a:pPr>
            <a:endParaRPr lang="en-US" altLang="ja-JP" sz="2000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  <a:p>
            <a:pPr lvl="1">
              <a:defRPr/>
            </a:pPr>
            <a:endParaRPr lang="en-US" altLang="ja-JP" sz="2000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  <a:p>
            <a:pPr lvl="1">
              <a:defRPr/>
            </a:pPr>
            <a:endParaRPr kumimoji="1" lang="ja-JP" altLang="en-US" sz="2000" dirty="0" smtClean="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</p:txBody>
      </p:sp>
      <p:sp>
        <p:nvSpPr>
          <p:cNvPr id="7171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A25F0B-1851-42B6-AF32-FBC30B41F1AA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5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ja-JP" dirty="0" smtClean="0">
                <a:ea typeface="ＭＳ Ｐゴシック" charset="-128"/>
              </a:rPr>
              <a:t>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altLang="ja-JP" dirty="0" smtClean="0">
                <a:ea typeface="ＭＳ Ｐゴシック" pitchFamily="50" charset="-128"/>
              </a:rPr>
              <a:t>Next Steps / Actions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279525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kumimoji="1" lang="en-US" altLang="ja-JP" sz="26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Detailed and/or advanced features of digital signage will be targeted to be standardized. For example,</a:t>
            </a:r>
          </a:p>
          <a:p>
            <a:pPr lvl="1">
              <a:spcBef>
                <a:spcPct val="0"/>
              </a:spcBef>
            </a:pPr>
            <a:r>
              <a:rPr lang="en-US" altLang="ja-JP" sz="22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Communications during emergency, disaster relief and mitigation operations;</a:t>
            </a:r>
          </a:p>
          <a:p>
            <a:pPr lvl="1">
              <a:spcBef>
                <a:spcPct val="0"/>
              </a:spcBef>
            </a:pPr>
            <a:r>
              <a:rPr kumimoji="1" lang="en-US" altLang="ja-JP" sz="22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Variety of content deliveries methods such as multicast and distributed delivery;</a:t>
            </a:r>
          </a:p>
          <a:p>
            <a:pPr lvl="1">
              <a:spcBef>
                <a:spcPct val="0"/>
              </a:spcBef>
            </a:pPr>
            <a:r>
              <a:rPr kumimoji="1" lang="en-US" altLang="ja-JP" sz="22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Audience measurement by using video recognition technologies.</a:t>
            </a:r>
          </a:p>
          <a:p>
            <a:pPr lvl="2">
              <a:spcBef>
                <a:spcPct val="0"/>
              </a:spcBef>
            </a:pPr>
            <a:r>
              <a:rPr kumimoji="1" lang="en-US" altLang="ja-JP" sz="22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Recommendation on IPTV audience measurements will be consented in SG16 meeting, November 2011.</a:t>
            </a:r>
          </a:p>
          <a:p>
            <a:pPr>
              <a:spcBef>
                <a:spcPct val="0"/>
              </a:spcBef>
            </a:pPr>
            <a:r>
              <a:rPr kumimoji="1" lang="en-US" altLang="ja-JP" sz="260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Promotion of the standard spread activities to Japan</a:t>
            </a:r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F80B22-65FB-43FA-BB51-DD927B0032AB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6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dirty="0" smtClean="0">
                <a:ea typeface="ＭＳ Ｐゴシック" pitchFamily="50" charset="-128"/>
              </a:rPr>
              <a:t>Proposed Resolution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9219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9706F3-98B3-4E21-87F5-F7C6DC7724BF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7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graphicFrame>
        <p:nvGraphicFramePr>
          <p:cNvPr id="9220" name="Object 2"/>
          <p:cNvGraphicFramePr>
            <a:graphicFrameLocks noChangeAspect="1"/>
          </p:cNvGraphicFramePr>
          <p:nvPr/>
        </p:nvGraphicFramePr>
        <p:xfrm>
          <a:off x="5508625" y="4365625"/>
          <a:ext cx="914400" cy="771525"/>
        </p:xfrm>
        <a:graphic>
          <a:graphicData uri="http://schemas.openxmlformats.org/presentationml/2006/ole">
            <p:oleObj spid="_x0000_s9227" name="Document" showAsIcon="1" r:id="rId3" imgW="914400" imgH="771525" progId="Word.Document.8">
              <p:embed/>
            </p:oleObj>
          </a:graphicData>
        </a:graphic>
      </p:graphicFrame>
      <p:sp>
        <p:nvSpPr>
          <p:cNvPr id="9221" name="コンテンツ プレースホルダ 2"/>
          <p:cNvSpPr>
            <a:spLocks noGrp="1"/>
          </p:cNvSpPr>
          <p:nvPr/>
        </p:nvSpPr>
        <p:spPr bwMode="auto">
          <a:xfrm>
            <a:off x="622300" y="2878138"/>
            <a:ext cx="8229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2000">
                <a:solidFill>
                  <a:srgbClr val="09244D"/>
                </a:solidFill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that digital signage terminal devices have been able to see anywhere in the world and key technologies of IPTV can be applicable to out-of-home digital signage services.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kumimoji="1" lang="en-US" altLang="ja-JP" sz="2400">
              <a:solidFill>
                <a:srgbClr val="09244D"/>
              </a:solidFill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</p:txBody>
      </p:sp>
      <p:sp>
        <p:nvSpPr>
          <p:cNvPr id="9222" name="テキスト ボックス 2"/>
          <p:cNvSpPr txBox="1">
            <a:spLocks noChangeArrowheads="1"/>
          </p:cNvSpPr>
          <p:nvPr/>
        </p:nvSpPr>
        <p:spPr bwMode="auto">
          <a:xfrm>
            <a:off x="622300" y="1490663"/>
            <a:ext cx="80533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 sz="240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TTC propose to add the following descriptions to the present resolution</a:t>
            </a:r>
            <a:endParaRPr kumimoji="1" lang="ja-JP" altLang="en-US" sz="2400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</p:txBody>
      </p:sp>
      <p:sp>
        <p:nvSpPr>
          <p:cNvPr id="9223" name="テキスト ボックス 5"/>
          <p:cNvSpPr txBox="1">
            <a:spLocks noChangeArrowheads="1"/>
          </p:cNvSpPr>
          <p:nvPr/>
        </p:nvSpPr>
        <p:spPr bwMode="auto">
          <a:xfrm>
            <a:off x="622300" y="2500313"/>
            <a:ext cx="1512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 sz="2000" b="1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Considering:</a:t>
            </a:r>
            <a:endParaRPr kumimoji="1" lang="ja-JP" altLang="en-US" sz="2000" b="1">
              <a:latin typeface="Calibri" pitchFamily="34" charset="0"/>
              <a:ea typeface="ＭＳ Ｐゴシック" pitchFamily="50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C4DE0A-2B25-4C51-A512-888BF988ED62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8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Supplementary Slides</a:t>
            </a:r>
            <a:endParaRPr lang="en-CA" altLang="ja-JP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dirty="0" err="1" smtClean="0">
                <a:ea typeface="ＭＳ Ｐゴシック" pitchFamily="50" charset="-128"/>
              </a:rPr>
              <a:t>Interop</a:t>
            </a:r>
            <a:r>
              <a:rPr kumimoji="1" lang="en-US" altLang="ja-JP" dirty="0" smtClean="0">
                <a:ea typeface="ＭＳ Ｐゴシック" pitchFamily="50" charset="-128"/>
              </a:rPr>
              <a:t> Events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Geneva, Switzerland, July 2010</a:t>
            </a:r>
          </a:p>
          <a:p>
            <a:pPr>
              <a:defRPr/>
            </a:pP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Singapore, September 2010</a:t>
            </a:r>
          </a:p>
          <a:p>
            <a:pPr>
              <a:defRPr/>
            </a:pP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Pune, India, December 2010</a:t>
            </a:r>
          </a:p>
          <a:p>
            <a:pPr>
              <a:defRPr/>
            </a:pP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Rio de Janeiro, </a:t>
            </a:r>
            <a:r>
              <a:rPr kumimoji="1" lang="en-US" altLang="ja-JP" dirty="0" err="1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Brazil,July</a:t>
            </a: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 2011</a:t>
            </a:r>
          </a:p>
          <a:p>
            <a:pPr>
              <a:defRPr/>
            </a:pPr>
            <a:r>
              <a:rPr kumimoji="1" lang="en-US" altLang="ja-JP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Dubai, UAE, September 2011</a:t>
            </a:r>
          </a:p>
          <a:p>
            <a:pPr>
              <a:defRPr/>
            </a:pPr>
            <a:r>
              <a:rPr kumimoji="1" lang="en-US" altLang="ja-JP" b="1" dirty="0" smtClean="0">
                <a:latin typeface="Calibri" pitchFamily="34" charset="0"/>
                <a:ea typeface="ＭＳ Ｐゴシック" pitchFamily="50" charset="-128"/>
                <a:cs typeface="Calibri" pitchFamily="34" charset="0"/>
              </a:rPr>
              <a:t>Geneva, Switzerland, 24-27 October 2011</a:t>
            </a:r>
          </a:p>
          <a:p>
            <a:pPr marL="0" indent="0">
              <a:buFontTx/>
              <a:buNone/>
              <a:defRPr/>
            </a:pPr>
            <a:endParaRPr kumimoji="1" lang="ja-JP" altLang="en-US" dirty="0" smtClean="0">
              <a:latin typeface="Calibri" pitchFamily="34" charset="0"/>
              <a:ea typeface="ＭＳ Ｐゴシック" charset="-128"/>
              <a:cs typeface="Calibri" pitchFamily="34" charset="0"/>
            </a:endParaRPr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255992-91E3-4FAC-8965-8D56712ACEB9}" type="slidenum">
              <a:rPr lang="en-CA" altLang="ja-JP" smtClean="0">
                <a:latin typeface="Trebuchet MS" pitchFamily="34" charset="0"/>
                <a:ea typeface="ＭＳ Ｐゴシック" pitchFamily="50" charset="-128"/>
              </a:rPr>
              <a:pPr eaLnBrk="1" hangingPunct="1"/>
              <a:t>9</a:t>
            </a:fld>
            <a:endParaRPr lang="en-CA" altLang="ja-JP" smtClean="0">
              <a:latin typeface="Trebuchet MS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D111CD0-B0CD-4678-9EF8-9254652D88A0}"/>
</file>

<file path=customXml/itemProps2.xml><?xml version="1.0" encoding="utf-8"?>
<ds:datastoreItem xmlns:ds="http://schemas.openxmlformats.org/officeDocument/2006/customXml" ds:itemID="{F9C5E587-FB30-46C9-917C-27F563702A84}"/>
</file>

<file path=customXml/itemProps3.xml><?xml version="1.0" encoding="utf-8"?>
<ds:datastoreItem xmlns:ds="http://schemas.openxmlformats.org/officeDocument/2006/customXml" ds:itemID="{09BA9D4A-F3A1-4C19-838C-785C14811F82}"/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675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Document</vt:lpstr>
      <vt:lpstr>IPTV in TTC</vt:lpstr>
      <vt:lpstr>Highlight of Current Activities(1/2)</vt:lpstr>
      <vt:lpstr>Highlight of Current Activities(2/2)</vt:lpstr>
      <vt:lpstr>Strategic direction</vt:lpstr>
      <vt:lpstr>Challenges</vt:lpstr>
      <vt:lpstr>Next Steps / Actions</vt:lpstr>
      <vt:lpstr>Proposed Resolution</vt:lpstr>
      <vt:lpstr>Slide 8</vt:lpstr>
      <vt:lpstr>Interop Events</vt:lpstr>
      <vt:lpstr>Some Shots from IPTV Interop</vt:lpstr>
      <vt:lpstr>Introduction of the Digital Signage standard</vt:lpstr>
      <vt:lpstr>ITU-T Workshop on Digital Signage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IPTV in TTC</dc:title>
  <dc:creator>TTC</dc:creator>
  <dc:description>GSC16-PLEN-21r1
23 October 2011</dc:description>
  <cp:lastModifiedBy>5378</cp:lastModifiedBy>
  <cp:revision>69</cp:revision>
  <dcterms:created xsi:type="dcterms:W3CDTF">2011-06-28T13:16:06Z</dcterms:created>
  <dcterms:modified xsi:type="dcterms:W3CDTF">2011-10-23T14:23:22Z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19800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