
<file path=[Content_Types].xml><?xml version="1.0" encoding="utf-8"?>
<Types xmlns="http://schemas.openxmlformats.org/package/2006/content-types">
  <Default Extension="png" ContentType="image/png"/>
  <Default Extension="rels" ContentType="application/vnd.openxmlformats-package.relationships+xml"/>
  <Default Extension="jpeg" ContentType="image/jpeg"/>
  <Default Extension="xml" ContentType="application/xml"/>
  <Override PartName="/ppt/presentation.xml" ContentType="application/vnd.openxmlformats-officedocument.presentationml.presentation.main+xml"/>
  <Override PartName="/ppt/slides/slide22.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25.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23.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3.xml" ContentType="application/vnd.openxmlformats-officedocument.presentationml.slide+xml"/>
  <Override PartName="/ppt/slides/slide26.xml" ContentType="application/vnd.openxmlformats-officedocument.presentationml.slide+xml"/>
  <Override PartName="/ppt/slides/slide4.xml" ContentType="application/vnd.openxmlformats-officedocument.presentationml.slide+xml"/>
  <Override PartName="/ppt/slides/slide27.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24.xml" ContentType="application/vnd.openxmlformats-officedocument.presentationml.slideLayout+xml"/>
  <Override PartName="/ppt/slideMasters/slideMaster1.xml" ContentType="application/vnd.openxmlformats-officedocument.presentationml.slideMaster+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27.xml" ContentType="application/vnd.openxmlformats-officedocument.presentationml.slideLayout+xml"/>
  <Override PartName="/ppt/slideLayouts/slideLayout23.xml" ContentType="application/vnd.openxmlformats-officedocument.presentationml.slideLayout+xml"/>
  <Override PartName="/ppt/notesSlides/notesSlide11.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slideLayouts/slideLayout28.xml" ContentType="application/vnd.openxmlformats-officedocument.presentationml.slideLayout+xml"/>
  <Override PartName="/ppt/notesSlides/notesSlide10.xml" ContentType="application/vnd.openxmlformats-officedocument.presentationml.notesSlide+xml"/>
  <Override PartName="/ppt/notesSlides/notesSlide12.xml" ContentType="application/vnd.openxmlformats-officedocument.presentationml.notesSlide+xml"/>
  <Override PartName="/ppt/notesSlides/notesSlide3.xml" ContentType="application/vnd.openxmlformats-officedocument.presentationml.notesSlide+xml"/>
  <Override PartName="/ppt/notesSlides/notesSlide1.xml" ContentType="application/vnd.openxmlformats-officedocument.presentationml.notesSlide+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29.xml" ContentType="application/vnd.openxmlformats-officedocument.presentationml.slideLayout+xml"/>
  <Override PartName="/ppt/notesSlides/notesSlide2.xml" ContentType="application/vnd.openxmlformats-officedocument.presentationml.notesSlide+xml"/>
  <Override PartName="/ppt/slideLayouts/slideLayout33.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heme/theme4.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 id="2147483672" r:id="rId3"/>
  </p:sldMasterIdLst>
  <p:notesMasterIdLst>
    <p:notesMasterId r:id="rId31"/>
  </p:notesMasterIdLst>
  <p:sldIdLst>
    <p:sldId id="303" r:id="rId4"/>
    <p:sldId id="266" r:id="rId5"/>
    <p:sldId id="289" r:id="rId6"/>
    <p:sldId id="290" r:id="rId7"/>
    <p:sldId id="291" r:id="rId8"/>
    <p:sldId id="270" r:id="rId9"/>
    <p:sldId id="271" r:id="rId10"/>
    <p:sldId id="272" r:id="rId11"/>
    <p:sldId id="288" r:id="rId12"/>
    <p:sldId id="275" r:id="rId13"/>
    <p:sldId id="276" r:id="rId14"/>
    <p:sldId id="295" r:id="rId15"/>
    <p:sldId id="296" r:id="rId16"/>
    <p:sldId id="298" r:id="rId17"/>
    <p:sldId id="299" r:id="rId18"/>
    <p:sldId id="300" r:id="rId19"/>
    <p:sldId id="302" r:id="rId20"/>
    <p:sldId id="301" r:id="rId21"/>
    <p:sldId id="278" r:id="rId22"/>
    <p:sldId id="293" r:id="rId23"/>
    <p:sldId id="294" r:id="rId24"/>
    <p:sldId id="281" r:id="rId25"/>
    <p:sldId id="282" r:id="rId26"/>
    <p:sldId id="283" r:id="rId27"/>
    <p:sldId id="284" r:id="rId28"/>
    <p:sldId id="285" r:id="rId29"/>
    <p:sldId id="286" r:id="rId30"/>
  </p:sldIdLst>
  <p:sldSz cx="9144000" cy="6858000" type="screen4x3"/>
  <p:notesSz cx="6858000" cy="9144000"/>
  <p:defaultTextStyle>
    <a:defPPr>
      <a:defRPr lang="en-C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9244D"/>
    <a:srgbClr val="C6880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89" autoAdjust="0"/>
    <p:restoredTop sz="86475" autoAdjust="0"/>
  </p:normalViewPr>
  <p:slideViewPr>
    <p:cSldViewPr>
      <p:cViewPr varScale="1">
        <p:scale>
          <a:sx n="71" d="100"/>
          <a:sy n="71" d="100"/>
        </p:scale>
        <p:origin x="-1038" y="-90"/>
      </p:cViewPr>
      <p:guideLst>
        <p:guide orient="horz" pos="2160"/>
        <p:guide pos="2880"/>
      </p:guideLst>
    </p:cSldViewPr>
  </p:slideViewPr>
  <p:outlineViewPr>
    <p:cViewPr>
      <p:scale>
        <a:sx n="33" d="100"/>
        <a:sy n="33" d="100"/>
      </p:scale>
      <p:origin x="48" y="2272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21" Type="http://schemas.openxmlformats.org/officeDocument/2006/relationships/slide" Target="slides/slide18.xml"/><Relationship Id="rId34"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viewProps" Target="viewProps.xml"/><Relationship Id="rId38" Type="http://schemas.openxmlformats.org/officeDocument/2006/relationships/customXml" Target="../customXml/item3.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presProps" Target="presProps.xml"/><Relationship Id="rId37" Type="http://schemas.openxmlformats.org/officeDocument/2006/relationships/customXml" Target="../customXml/item2.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customXml" Target="../customXml/item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ableStyles" Target="tableStyles.xml"/><Relationship Id="rId8" Type="http://schemas.openxmlformats.org/officeDocument/2006/relationships/slide" Target="slides/slide5.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CA"/>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CA"/>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CA"/>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752EC84-DD5C-4529-BD8E-6517D8497DA1}" type="slidenum">
              <a:rPr lang="en-CA"/>
              <a:pPr/>
              <a:t>‹#›</a:t>
            </a:fld>
            <a:endParaRPr lang="en-CA"/>
          </a:p>
        </p:txBody>
      </p:sp>
    </p:spTree>
    <p:extLst>
      <p:ext uri="{BB962C8B-B14F-4D97-AF65-F5344CB8AC3E}">
        <p14:creationId xmlns:p14="http://schemas.microsoft.com/office/powerpoint/2010/main" xmlns="" val="136114160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0483"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ea typeface="宋体" pitchFamily="2" charset="-12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2531" name="Rectangle 3"/>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ea typeface="宋体" pitchFamily="2" charset="-122"/>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2531" name="Rectangle 3"/>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ea typeface="宋体" pitchFamily="2" charset="-122"/>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6627"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ea typeface="宋体" pitchFamily="2"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2531" name="Rectangle 3"/>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ea typeface="宋体" pitchFamily="2"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2531" name="Rectangle 3"/>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ea typeface="宋体" pitchFamily="2"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2531" name="Rectangle 3"/>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ea typeface="宋体" pitchFamily="2" charset="-12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2531" name="Rectangle 3"/>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ea typeface="宋体" pitchFamily="2" charset="-12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2531" name="Rectangle 3"/>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ea typeface="宋体" pitchFamily="2" charset="-12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2531" name="Rectangle 3"/>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ea typeface="宋体" pitchFamily="2" charset="-122"/>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2531" name="Rectangle 3"/>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ea typeface="宋体" pitchFamily="2" charset="-122"/>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2531" name="Rectangle 3"/>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ea typeface="宋体"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685800" y="2130425"/>
            <a:ext cx="7772400" cy="1470025"/>
          </a:xfrm>
        </p:spPr>
        <p:txBody>
          <a:bodyPr/>
          <a:lstStyle>
            <a:lvl1pPr>
              <a:defRPr b="0"/>
            </a:lvl1pPr>
          </a:lstStyle>
          <a:p>
            <a:pPr lvl="0"/>
            <a:r>
              <a:rPr lang="en-CA" noProof="0" smtClean="0"/>
              <a:t>TITLE OF </a:t>
            </a:r>
            <a:br>
              <a:rPr lang="en-CA" noProof="0" smtClean="0"/>
            </a:br>
            <a:r>
              <a:rPr lang="en-CA" noProof="0" smtClean="0"/>
              <a:t>PRESENTATION</a:t>
            </a:r>
          </a:p>
        </p:txBody>
      </p:sp>
      <p:sp>
        <p:nvSpPr>
          <p:cNvPr id="6147" name="Rectangle 3"/>
          <p:cNvSpPr>
            <a:spLocks noGrp="1" noChangeArrowheads="1"/>
          </p:cNvSpPr>
          <p:nvPr>
            <p:ph type="subTitle" idx="1"/>
          </p:nvPr>
        </p:nvSpPr>
        <p:spPr>
          <a:xfrm>
            <a:off x="1371600" y="3886200"/>
            <a:ext cx="6400800" cy="1752600"/>
          </a:xfrm>
        </p:spPr>
        <p:txBody>
          <a:bodyPr/>
          <a:lstStyle>
            <a:lvl1pPr marL="0" indent="0" algn="ctr">
              <a:buFontTx/>
              <a:buNone/>
              <a:defRPr b="1">
                <a:effectLst>
                  <a:outerShdw blurRad="38100" dist="38100" dir="2700000" algn="tl">
                    <a:srgbClr val="C0C0C0"/>
                  </a:outerShdw>
                </a:effectLst>
              </a:defRPr>
            </a:lvl1pPr>
          </a:lstStyle>
          <a:p>
            <a:pPr lvl="0"/>
            <a:r>
              <a:rPr lang="en-GB" noProof="0" smtClean="0"/>
              <a:t>Name of Speaker,</a:t>
            </a:r>
          </a:p>
          <a:p>
            <a:pPr lvl="0"/>
            <a:r>
              <a:rPr lang="en-GB" noProof="0" smtClean="0"/>
              <a:t>Title and Organization</a:t>
            </a:r>
            <a:endParaRPr lang="en-CA" noProof="0" smtClean="0"/>
          </a:p>
        </p:txBody>
      </p:sp>
      <p:sp>
        <p:nvSpPr>
          <p:cNvPr id="6150" name="Rectangle 6"/>
          <p:cNvSpPr>
            <a:spLocks noGrp="1" noChangeArrowheads="1"/>
          </p:cNvSpPr>
          <p:nvPr>
            <p:ph type="sldNum" sz="quarter" idx="4"/>
          </p:nvPr>
        </p:nvSpPr>
        <p:spPr>
          <a:xfrm>
            <a:off x="7766050" y="6337300"/>
            <a:ext cx="909638" cy="404813"/>
          </a:xfrm>
        </p:spPr>
        <p:txBody>
          <a:bodyPr/>
          <a:lstStyle>
            <a:lvl1pPr>
              <a:defRPr>
                <a:solidFill>
                  <a:srgbClr val="09244D"/>
                </a:solidFill>
              </a:defRPr>
            </a:lvl1pPr>
          </a:lstStyle>
          <a:p>
            <a:fld id="{097D745F-518E-493A-9395-8779FDB784CE}" type="slidenum">
              <a:rPr lang="en-CA"/>
              <a:pPr/>
              <a:t>‹#›</a:t>
            </a:fld>
            <a:endParaRPr lang="en-CA"/>
          </a:p>
        </p:txBody>
      </p:sp>
      <p:pic>
        <p:nvPicPr>
          <p:cNvPr id="6151" name="Picture 7" descr="IC_GSCMay26"/>
          <p:cNvPicPr>
            <a:picLocks noChangeAspect="1" noChangeArrowheads="1"/>
          </p:cNvPicPr>
          <p:nvPr userDrawn="1"/>
        </p:nvPicPr>
        <p:blipFill>
          <a:blip r:embed="rId2"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352425" y="212725"/>
            <a:ext cx="2663825" cy="1824038"/>
          </a:xfrm>
          <a:prstGeom prst="rect">
            <a:avLst/>
          </a:prstGeom>
          <a:noFill/>
          <a:extLst>
            <a:ext uri="{909E8E84-426E-40DD-AFC4-6F175D3DCCD1}">
              <a14:hiddenFill xmlns:a14="http://schemas.microsoft.com/office/drawing/2010/main" xmlns="">
                <a:solidFill>
                  <a:srgbClr val="FFFFFF"/>
                </a:solidFill>
              </a14:hiddenFill>
            </a:ext>
          </a:extLst>
        </p:spPr>
      </p:pic>
      <p:sp>
        <p:nvSpPr>
          <p:cNvPr id="6156" name="Text Box 12"/>
          <p:cNvSpPr txBox="1">
            <a:spLocks noChangeArrowheads="1"/>
          </p:cNvSpPr>
          <p:nvPr userDrawn="1"/>
        </p:nvSpPr>
        <p:spPr bwMode="auto">
          <a:xfrm>
            <a:off x="179388" y="6381750"/>
            <a:ext cx="2305050"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r>
              <a:rPr lang="en-CA" sz="1200" b="1">
                <a:solidFill>
                  <a:srgbClr val="09244D"/>
                </a:solidFill>
              </a:rPr>
              <a:t>Halifax, 31 Oct – 3 Nov 2011</a:t>
            </a:r>
            <a:endParaRPr lang="en-CA" sz="1200" b="1"/>
          </a:p>
        </p:txBody>
      </p:sp>
      <p:sp>
        <p:nvSpPr>
          <p:cNvPr id="6157" name="Rectangle 13"/>
          <p:cNvSpPr>
            <a:spLocks noChangeArrowheads="1"/>
          </p:cNvSpPr>
          <p:nvPr userDrawn="1"/>
        </p:nvSpPr>
        <p:spPr bwMode="auto">
          <a:xfrm>
            <a:off x="3232150" y="6381750"/>
            <a:ext cx="3068638" cy="3317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lgn="ctr"/>
            <a:r>
              <a:rPr lang="en-CA" sz="1200" b="1">
                <a:solidFill>
                  <a:srgbClr val="09244D"/>
                </a:solidFill>
              </a:rPr>
              <a:t>ICT Accessibility For All</a:t>
            </a: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CBA88EE2-235E-4CED-A5EA-9B096FE3AF92}" type="slidenum">
              <a:rPr lang="en-CA"/>
              <a:pPr/>
              <a:t>‹#›</a:t>
            </a:fld>
            <a:endParaRPr lang="en-CA"/>
          </a:p>
        </p:txBody>
      </p:sp>
    </p:spTree>
    <p:extLst>
      <p:ext uri="{BB962C8B-B14F-4D97-AF65-F5344CB8AC3E}">
        <p14:creationId xmlns:p14="http://schemas.microsoft.com/office/powerpoint/2010/main" xmlns="" val="265763800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74638"/>
            <a:ext cx="2058988" cy="58086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29325" cy="5808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7A3814EA-2675-436A-A454-5A60B80F269F}" type="slidenum">
              <a:rPr lang="en-CA"/>
              <a:pPr/>
              <a:t>‹#›</a:t>
            </a:fld>
            <a:endParaRPr lang="en-CA"/>
          </a:p>
        </p:txBody>
      </p:sp>
    </p:spTree>
    <p:extLst>
      <p:ext uri="{BB962C8B-B14F-4D97-AF65-F5344CB8AC3E}">
        <p14:creationId xmlns:p14="http://schemas.microsoft.com/office/powerpoint/2010/main" xmlns="" val="64522582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685800" y="2130425"/>
            <a:ext cx="7772400" cy="1470025"/>
          </a:xfrm>
        </p:spPr>
        <p:txBody>
          <a:bodyPr/>
          <a:lstStyle>
            <a:lvl1pPr>
              <a:defRPr b="0"/>
            </a:lvl1pPr>
          </a:lstStyle>
          <a:p>
            <a:pPr lvl="0"/>
            <a:r>
              <a:rPr lang="en-CA" noProof="0" smtClean="0"/>
              <a:t>TITLE OF </a:t>
            </a:r>
            <a:br>
              <a:rPr lang="en-CA" noProof="0" smtClean="0"/>
            </a:br>
            <a:r>
              <a:rPr lang="en-CA" noProof="0" smtClean="0"/>
              <a:t>PRESENTATION</a:t>
            </a:r>
          </a:p>
        </p:txBody>
      </p:sp>
      <p:sp>
        <p:nvSpPr>
          <p:cNvPr id="6147" name="Rectangle 3"/>
          <p:cNvSpPr>
            <a:spLocks noGrp="1" noChangeArrowheads="1"/>
          </p:cNvSpPr>
          <p:nvPr>
            <p:ph type="subTitle" idx="1"/>
          </p:nvPr>
        </p:nvSpPr>
        <p:spPr>
          <a:xfrm>
            <a:off x="1371600" y="3886200"/>
            <a:ext cx="6400800" cy="1752600"/>
          </a:xfrm>
        </p:spPr>
        <p:txBody>
          <a:bodyPr/>
          <a:lstStyle>
            <a:lvl1pPr marL="0" indent="0" algn="ctr">
              <a:buFontTx/>
              <a:buNone/>
              <a:defRPr b="1">
                <a:effectLst>
                  <a:outerShdw blurRad="38100" dist="38100" dir="2700000" algn="tl">
                    <a:srgbClr val="C0C0C0"/>
                  </a:outerShdw>
                </a:effectLst>
              </a:defRPr>
            </a:lvl1pPr>
          </a:lstStyle>
          <a:p>
            <a:pPr lvl="0"/>
            <a:r>
              <a:rPr lang="en-GB" noProof="0" smtClean="0"/>
              <a:t>Name of Speaker,</a:t>
            </a:r>
          </a:p>
          <a:p>
            <a:pPr lvl="0"/>
            <a:r>
              <a:rPr lang="en-GB" noProof="0" smtClean="0"/>
              <a:t>Title and Organization</a:t>
            </a:r>
            <a:endParaRPr lang="en-CA" noProof="0" smtClean="0"/>
          </a:p>
        </p:txBody>
      </p:sp>
      <p:sp>
        <p:nvSpPr>
          <p:cNvPr id="6150" name="Rectangle 6"/>
          <p:cNvSpPr>
            <a:spLocks noGrp="1" noChangeArrowheads="1"/>
          </p:cNvSpPr>
          <p:nvPr>
            <p:ph type="sldNum" sz="quarter" idx="4"/>
          </p:nvPr>
        </p:nvSpPr>
        <p:spPr>
          <a:xfrm>
            <a:off x="7766050" y="6337300"/>
            <a:ext cx="909638" cy="404813"/>
          </a:xfrm>
        </p:spPr>
        <p:txBody>
          <a:bodyPr/>
          <a:lstStyle>
            <a:lvl1pPr>
              <a:defRPr>
                <a:solidFill>
                  <a:srgbClr val="09244D"/>
                </a:solidFill>
              </a:defRPr>
            </a:lvl1pPr>
          </a:lstStyle>
          <a:p>
            <a:fld id="{097D745F-518E-493A-9395-8779FDB784CE}" type="slidenum">
              <a:rPr lang="en-CA"/>
              <a:pPr/>
              <a:t>‹#›</a:t>
            </a:fld>
            <a:endParaRPr lang="en-CA"/>
          </a:p>
        </p:txBody>
      </p:sp>
      <p:pic>
        <p:nvPicPr>
          <p:cNvPr id="6151" name="Picture 7" descr="IC_GSCMay26"/>
          <p:cNvPicPr>
            <a:picLocks noChangeAspect="1" noChangeArrowheads="1"/>
          </p:cNvPicPr>
          <p:nvPr userDrawn="1"/>
        </p:nvPicPr>
        <p:blipFill>
          <a:blip r:embed="rId2"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352425" y="212725"/>
            <a:ext cx="2663825" cy="1824038"/>
          </a:xfrm>
          <a:prstGeom prst="rect">
            <a:avLst/>
          </a:prstGeom>
          <a:noFill/>
          <a:extLst>
            <a:ext uri="{909E8E84-426E-40DD-AFC4-6F175D3DCCD1}">
              <a14:hiddenFill xmlns:a14="http://schemas.microsoft.com/office/drawing/2010/main" xmlns="">
                <a:solidFill>
                  <a:srgbClr val="FFFFFF"/>
                </a:solidFill>
              </a14:hiddenFill>
            </a:ext>
          </a:extLst>
        </p:spPr>
      </p:pic>
      <p:sp>
        <p:nvSpPr>
          <p:cNvPr id="6156" name="Text Box 12"/>
          <p:cNvSpPr txBox="1">
            <a:spLocks noChangeArrowheads="1"/>
          </p:cNvSpPr>
          <p:nvPr userDrawn="1"/>
        </p:nvSpPr>
        <p:spPr bwMode="auto">
          <a:xfrm>
            <a:off x="179388" y="6381750"/>
            <a:ext cx="2305050"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r>
              <a:rPr lang="en-CA" sz="1200" b="1">
                <a:solidFill>
                  <a:srgbClr val="09244D"/>
                </a:solidFill>
              </a:rPr>
              <a:t>Halifax, 31 Oct – 3 Nov 2011</a:t>
            </a:r>
            <a:endParaRPr lang="en-CA" sz="1200" b="1">
              <a:solidFill>
                <a:srgbClr val="000000"/>
              </a:solidFill>
            </a:endParaRPr>
          </a:p>
        </p:txBody>
      </p:sp>
      <p:sp>
        <p:nvSpPr>
          <p:cNvPr id="6157" name="Rectangle 13"/>
          <p:cNvSpPr>
            <a:spLocks noChangeArrowheads="1"/>
          </p:cNvSpPr>
          <p:nvPr userDrawn="1"/>
        </p:nvSpPr>
        <p:spPr bwMode="auto">
          <a:xfrm>
            <a:off x="3232150" y="6381750"/>
            <a:ext cx="3068638" cy="3317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lgn="ctr"/>
            <a:r>
              <a:rPr lang="en-CA" sz="1200" b="1">
                <a:solidFill>
                  <a:srgbClr val="09244D"/>
                </a:solidFill>
              </a:rPr>
              <a:t>ICT Accessibility For All</a:t>
            </a:r>
          </a:p>
        </p:txBody>
      </p:sp>
    </p:spTree>
    <p:extLst>
      <p:ext uri="{BB962C8B-B14F-4D97-AF65-F5344CB8AC3E}">
        <p14:creationId xmlns:p14="http://schemas.microsoft.com/office/powerpoint/2010/main" xmlns="" val="35960358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590EC189-5695-42F2-80D6-9FA57BD515F9}" type="slidenum">
              <a:rPr lang="en-CA">
                <a:solidFill>
                  <a:srgbClr val="000000"/>
                </a:solidFill>
              </a:rPr>
              <a:pPr/>
              <a:t>‹#›</a:t>
            </a:fld>
            <a:endParaRPr lang="en-CA">
              <a:solidFill>
                <a:srgbClr val="000000"/>
              </a:solidFill>
            </a:endParaRPr>
          </a:p>
        </p:txBody>
      </p:sp>
    </p:spTree>
    <p:extLst>
      <p:ext uri="{BB962C8B-B14F-4D97-AF65-F5344CB8AC3E}">
        <p14:creationId xmlns:p14="http://schemas.microsoft.com/office/powerpoint/2010/main" xmlns="" val="146444204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0864FD73-A689-49CA-BCAE-53D3EB7C81E2}" type="slidenum">
              <a:rPr lang="en-CA">
                <a:solidFill>
                  <a:srgbClr val="000000"/>
                </a:solidFill>
              </a:rPr>
              <a:pPr/>
              <a:t>‹#›</a:t>
            </a:fld>
            <a:endParaRPr lang="en-CA">
              <a:solidFill>
                <a:srgbClr val="000000"/>
              </a:solidFill>
            </a:endParaRPr>
          </a:p>
        </p:txBody>
      </p:sp>
    </p:spTree>
    <p:extLst>
      <p:ext uri="{BB962C8B-B14F-4D97-AF65-F5344CB8AC3E}">
        <p14:creationId xmlns:p14="http://schemas.microsoft.com/office/powerpoint/2010/main" xmlns="" val="135066656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68313" y="15573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9313" y="15573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7D91C828-F5B0-4D36-AE4F-6C63AED22C0D}" type="slidenum">
              <a:rPr lang="en-CA">
                <a:solidFill>
                  <a:srgbClr val="000000"/>
                </a:solidFill>
              </a:rPr>
              <a:pPr/>
              <a:t>‹#›</a:t>
            </a:fld>
            <a:endParaRPr lang="en-CA">
              <a:solidFill>
                <a:srgbClr val="000000"/>
              </a:solidFill>
            </a:endParaRPr>
          </a:p>
        </p:txBody>
      </p:sp>
    </p:spTree>
    <p:extLst>
      <p:ext uri="{BB962C8B-B14F-4D97-AF65-F5344CB8AC3E}">
        <p14:creationId xmlns:p14="http://schemas.microsoft.com/office/powerpoint/2010/main" xmlns="" val="417605779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F1167DCF-9208-4E1C-AB62-6C21B36C0702}" type="slidenum">
              <a:rPr lang="en-CA">
                <a:solidFill>
                  <a:srgbClr val="000000"/>
                </a:solidFill>
              </a:rPr>
              <a:pPr/>
              <a:t>‹#›</a:t>
            </a:fld>
            <a:endParaRPr lang="en-CA">
              <a:solidFill>
                <a:srgbClr val="000000"/>
              </a:solidFill>
            </a:endParaRPr>
          </a:p>
        </p:txBody>
      </p:sp>
    </p:spTree>
    <p:extLst>
      <p:ext uri="{BB962C8B-B14F-4D97-AF65-F5344CB8AC3E}">
        <p14:creationId xmlns:p14="http://schemas.microsoft.com/office/powerpoint/2010/main" xmlns="" val="403090340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232219E3-F979-4DD8-8FFD-1749BD3F1803}" type="slidenum">
              <a:rPr lang="en-CA">
                <a:solidFill>
                  <a:srgbClr val="000000"/>
                </a:solidFill>
              </a:rPr>
              <a:pPr/>
              <a:t>‹#›</a:t>
            </a:fld>
            <a:endParaRPr lang="en-CA">
              <a:solidFill>
                <a:srgbClr val="000000"/>
              </a:solidFill>
            </a:endParaRPr>
          </a:p>
        </p:txBody>
      </p:sp>
    </p:spTree>
    <p:extLst>
      <p:ext uri="{BB962C8B-B14F-4D97-AF65-F5344CB8AC3E}">
        <p14:creationId xmlns:p14="http://schemas.microsoft.com/office/powerpoint/2010/main" xmlns="" val="206003386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DC42E67B-84C7-4BDA-A83C-6B2B03501571}" type="slidenum">
              <a:rPr lang="en-CA">
                <a:solidFill>
                  <a:srgbClr val="000000"/>
                </a:solidFill>
              </a:rPr>
              <a:pPr/>
              <a:t>‹#›</a:t>
            </a:fld>
            <a:endParaRPr lang="en-CA">
              <a:solidFill>
                <a:srgbClr val="000000"/>
              </a:solidFill>
            </a:endParaRPr>
          </a:p>
        </p:txBody>
      </p:sp>
    </p:spTree>
    <p:extLst>
      <p:ext uri="{BB962C8B-B14F-4D97-AF65-F5344CB8AC3E}">
        <p14:creationId xmlns:p14="http://schemas.microsoft.com/office/powerpoint/2010/main" xmlns="" val="234216907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8213610C-B2C1-4134-8002-E19ACBC69446}" type="slidenum">
              <a:rPr lang="en-CA">
                <a:solidFill>
                  <a:srgbClr val="000000"/>
                </a:solidFill>
              </a:rPr>
              <a:pPr/>
              <a:t>‹#›</a:t>
            </a:fld>
            <a:endParaRPr lang="en-CA">
              <a:solidFill>
                <a:srgbClr val="000000"/>
              </a:solidFill>
            </a:endParaRPr>
          </a:p>
        </p:txBody>
      </p:sp>
    </p:spTree>
    <p:extLst>
      <p:ext uri="{BB962C8B-B14F-4D97-AF65-F5344CB8AC3E}">
        <p14:creationId xmlns:p14="http://schemas.microsoft.com/office/powerpoint/2010/main" xmlns="" val="45628469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590EC189-5695-42F2-80D6-9FA57BD515F9}" type="slidenum">
              <a:rPr lang="en-CA"/>
              <a:pPr/>
              <a:t>‹#›</a:t>
            </a:fld>
            <a:endParaRPr lang="en-CA"/>
          </a:p>
        </p:txBody>
      </p:sp>
    </p:spTree>
    <p:extLst>
      <p:ext uri="{BB962C8B-B14F-4D97-AF65-F5344CB8AC3E}">
        <p14:creationId xmlns:p14="http://schemas.microsoft.com/office/powerpoint/2010/main" xmlns="" val="224045589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BE0E9B49-5CB4-4C7E-A91E-DA721A0FEA94}" type="slidenum">
              <a:rPr lang="en-CA">
                <a:solidFill>
                  <a:srgbClr val="000000"/>
                </a:solidFill>
              </a:rPr>
              <a:pPr/>
              <a:t>‹#›</a:t>
            </a:fld>
            <a:endParaRPr lang="en-CA">
              <a:solidFill>
                <a:srgbClr val="000000"/>
              </a:solidFill>
            </a:endParaRPr>
          </a:p>
        </p:txBody>
      </p:sp>
    </p:spTree>
    <p:extLst>
      <p:ext uri="{BB962C8B-B14F-4D97-AF65-F5344CB8AC3E}">
        <p14:creationId xmlns:p14="http://schemas.microsoft.com/office/powerpoint/2010/main" xmlns="" val="56032439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CBA88EE2-235E-4CED-A5EA-9B096FE3AF92}" type="slidenum">
              <a:rPr lang="en-CA">
                <a:solidFill>
                  <a:srgbClr val="000000"/>
                </a:solidFill>
              </a:rPr>
              <a:pPr/>
              <a:t>‹#›</a:t>
            </a:fld>
            <a:endParaRPr lang="en-CA">
              <a:solidFill>
                <a:srgbClr val="000000"/>
              </a:solidFill>
            </a:endParaRPr>
          </a:p>
        </p:txBody>
      </p:sp>
    </p:spTree>
    <p:extLst>
      <p:ext uri="{BB962C8B-B14F-4D97-AF65-F5344CB8AC3E}">
        <p14:creationId xmlns:p14="http://schemas.microsoft.com/office/powerpoint/2010/main" xmlns="" val="322316559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74638"/>
            <a:ext cx="2058988" cy="58086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29325" cy="5808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7A3814EA-2675-436A-A454-5A60B80F269F}" type="slidenum">
              <a:rPr lang="en-CA">
                <a:solidFill>
                  <a:srgbClr val="000000"/>
                </a:solidFill>
              </a:rPr>
              <a:pPr/>
              <a:t>‹#›</a:t>
            </a:fld>
            <a:endParaRPr lang="en-CA">
              <a:solidFill>
                <a:srgbClr val="000000"/>
              </a:solidFill>
            </a:endParaRPr>
          </a:p>
        </p:txBody>
      </p:sp>
    </p:spTree>
    <p:extLst>
      <p:ext uri="{BB962C8B-B14F-4D97-AF65-F5344CB8AC3E}">
        <p14:creationId xmlns:p14="http://schemas.microsoft.com/office/powerpoint/2010/main" xmlns="" val="334175459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685800" y="2130425"/>
            <a:ext cx="7772400" cy="1470025"/>
          </a:xfrm>
        </p:spPr>
        <p:txBody>
          <a:bodyPr/>
          <a:lstStyle>
            <a:lvl1pPr>
              <a:defRPr b="0"/>
            </a:lvl1pPr>
          </a:lstStyle>
          <a:p>
            <a:pPr lvl="0"/>
            <a:r>
              <a:rPr lang="en-CA" noProof="0" smtClean="0"/>
              <a:t>TITLE OF </a:t>
            </a:r>
            <a:br>
              <a:rPr lang="en-CA" noProof="0" smtClean="0"/>
            </a:br>
            <a:r>
              <a:rPr lang="en-CA" noProof="0" smtClean="0"/>
              <a:t>PRESENTATION</a:t>
            </a:r>
          </a:p>
        </p:txBody>
      </p:sp>
      <p:sp>
        <p:nvSpPr>
          <p:cNvPr id="6147" name="Rectangle 3"/>
          <p:cNvSpPr>
            <a:spLocks noGrp="1" noChangeArrowheads="1"/>
          </p:cNvSpPr>
          <p:nvPr>
            <p:ph type="subTitle" idx="1"/>
          </p:nvPr>
        </p:nvSpPr>
        <p:spPr>
          <a:xfrm>
            <a:off x="1371600" y="3886200"/>
            <a:ext cx="6400800" cy="1752600"/>
          </a:xfrm>
        </p:spPr>
        <p:txBody>
          <a:bodyPr/>
          <a:lstStyle>
            <a:lvl1pPr marL="0" indent="0" algn="ctr">
              <a:buFontTx/>
              <a:buNone/>
              <a:defRPr b="1">
                <a:effectLst>
                  <a:outerShdw blurRad="38100" dist="38100" dir="2700000" algn="tl">
                    <a:srgbClr val="C0C0C0"/>
                  </a:outerShdw>
                </a:effectLst>
              </a:defRPr>
            </a:lvl1pPr>
          </a:lstStyle>
          <a:p>
            <a:pPr lvl="0"/>
            <a:r>
              <a:rPr lang="en-GB" noProof="0" smtClean="0"/>
              <a:t>Name of Speaker,</a:t>
            </a:r>
          </a:p>
          <a:p>
            <a:pPr lvl="0"/>
            <a:r>
              <a:rPr lang="en-GB" noProof="0" smtClean="0"/>
              <a:t>Title and Organization</a:t>
            </a:r>
            <a:endParaRPr lang="en-CA" noProof="0" smtClean="0"/>
          </a:p>
        </p:txBody>
      </p:sp>
      <p:sp>
        <p:nvSpPr>
          <p:cNvPr id="6150" name="Rectangle 6"/>
          <p:cNvSpPr>
            <a:spLocks noGrp="1" noChangeArrowheads="1"/>
          </p:cNvSpPr>
          <p:nvPr>
            <p:ph type="sldNum" sz="quarter" idx="4"/>
          </p:nvPr>
        </p:nvSpPr>
        <p:spPr>
          <a:xfrm>
            <a:off x="7766050" y="6337300"/>
            <a:ext cx="909638" cy="404813"/>
          </a:xfrm>
        </p:spPr>
        <p:txBody>
          <a:bodyPr/>
          <a:lstStyle>
            <a:lvl1pPr>
              <a:defRPr>
                <a:solidFill>
                  <a:srgbClr val="09244D"/>
                </a:solidFill>
              </a:defRPr>
            </a:lvl1pPr>
          </a:lstStyle>
          <a:p>
            <a:fld id="{097D745F-518E-493A-9395-8779FDB784CE}" type="slidenum">
              <a:rPr lang="en-CA"/>
              <a:pPr/>
              <a:t>‹#›</a:t>
            </a:fld>
            <a:endParaRPr lang="en-CA"/>
          </a:p>
        </p:txBody>
      </p:sp>
      <p:pic>
        <p:nvPicPr>
          <p:cNvPr id="6151" name="Picture 7" descr="IC_GSCMay26"/>
          <p:cNvPicPr>
            <a:picLocks noChangeAspect="1" noChangeArrowheads="1"/>
          </p:cNvPicPr>
          <p:nvPr userDrawn="1"/>
        </p:nvPicPr>
        <p:blipFill>
          <a:blip r:embed="rId2"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352425" y="212725"/>
            <a:ext cx="2663825" cy="1824038"/>
          </a:xfrm>
          <a:prstGeom prst="rect">
            <a:avLst/>
          </a:prstGeom>
          <a:noFill/>
          <a:extLst>
            <a:ext uri="{909E8E84-426E-40DD-AFC4-6F175D3DCCD1}">
              <a14:hiddenFill xmlns:a14="http://schemas.microsoft.com/office/drawing/2010/main" xmlns="">
                <a:solidFill>
                  <a:srgbClr val="FFFFFF"/>
                </a:solidFill>
              </a14:hiddenFill>
            </a:ext>
          </a:extLst>
        </p:spPr>
      </p:pic>
      <p:sp>
        <p:nvSpPr>
          <p:cNvPr id="6156" name="Text Box 12"/>
          <p:cNvSpPr txBox="1">
            <a:spLocks noChangeArrowheads="1"/>
          </p:cNvSpPr>
          <p:nvPr userDrawn="1"/>
        </p:nvSpPr>
        <p:spPr bwMode="auto">
          <a:xfrm>
            <a:off x="179388" y="6381750"/>
            <a:ext cx="2305050"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r>
              <a:rPr lang="en-CA" sz="1200" b="1">
                <a:solidFill>
                  <a:srgbClr val="09244D"/>
                </a:solidFill>
              </a:rPr>
              <a:t>Halifax, 31 Oct – 3 Nov 2011</a:t>
            </a:r>
            <a:endParaRPr lang="en-CA" sz="1200" b="1">
              <a:solidFill>
                <a:srgbClr val="000000"/>
              </a:solidFill>
            </a:endParaRPr>
          </a:p>
        </p:txBody>
      </p:sp>
      <p:sp>
        <p:nvSpPr>
          <p:cNvPr id="6157" name="Rectangle 13"/>
          <p:cNvSpPr>
            <a:spLocks noChangeArrowheads="1"/>
          </p:cNvSpPr>
          <p:nvPr userDrawn="1"/>
        </p:nvSpPr>
        <p:spPr bwMode="auto">
          <a:xfrm>
            <a:off x="3232150" y="6381750"/>
            <a:ext cx="3068638" cy="3317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lgn="ctr"/>
            <a:r>
              <a:rPr lang="en-CA" sz="1200" b="1">
                <a:solidFill>
                  <a:srgbClr val="09244D"/>
                </a:solidFill>
              </a:rPr>
              <a:t>ICT Accessibility For All</a:t>
            </a:r>
          </a:p>
        </p:txBody>
      </p:sp>
    </p:spTree>
    <p:extLst>
      <p:ext uri="{BB962C8B-B14F-4D97-AF65-F5344CB8AC3E}">
        <p14:creationId xmlns:p14="http://schemas.microsoft.com/office/powerpoint/2010/main" xmlns="" val="277445847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590EC189-5695-42F2-80D6-9FA57BD515F9}" type="slidenum">
              <a:rPr lang="en-CA">
                <a:solidFill>
                  <a:srgbClr val="000000"/>
                </a:solidFill>
              </a:rPr>
              <a:pPr/>
              <a:t>‹#›</a:t>
            </a:fld>
            <a:endParaRPr lang="en-CA">
              <a:solidFill>
                <a:srgbClr val="000000"/>
              </a:solidFill>
            </a:endParaRPr>
          </a:p>
        </p:txBody>
      </p:sp>
    </p:spTree>
    <p:extLst>
      <p:ext uri="{BB962C8B-B14F-4D97-AF65-F5344CB8AC3E}">
        <p14:creationId xmlns:p14="http://schemas.microsoft.com/office/powerpoint/2010/main" xmlns="" val="145680395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0864FD73-A689-49CA-BCAE-53D3EB7C81E2}" type="slidenum">
              <a:rPr lang="en-CA">
                <a:solidFill>
                  <a:srgbClr val="000000"/>
                </a:solidFill>
              </a:rPr>
              <a:pPr/>
              <a:t>‹#›</a:t>
            </a:fld>
            <a:endParaRPr lang="en-CA">
              <a:solidFill>
                <a:srgbClr val="000000"/>
              </a:solidFill>
            </a:endParaRPr>
          </a:p>
        </p:txBody>
      </p:sp>
    </p:spTree>
    <p:extLst>
      <p:ext uri="{BB962C8B-B14F-4D97-AF65-F5344CB8AC3E}">
        <p14:creationId xmlns:p14="http://schemas.microsoft.com/office/powerpoint/2010/main" xmlns="" val="41273438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68313" y="15573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9313" y="15573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7D91C828-F5B0-4D36-AE4F-6C63AED22C0D}" type="slidenum">
              <a:rPr lang="en-CA">
                <a:solidFill>
                  <a:srgbClr val="000000"/>
                </a:solidFill>
              </a:rPr>
              <a:pPr/>
              <a:t>‹#›</a:t>
            </a:fld>
            <a:endParaRPr lang="en-CA">
              <a:solidFill>
                <a:srgbClr val="000000"/>
              </a:solidFill>
            </a:endParaRPr>
          </a:p>
        </p:txBody>
      </p:sp>
    </p:spTree>
    <p:extLst>
      <p:ext uri="{BB962C8B-B14F-4D97-AF65-F5344CB8AC3E}">
        <p14:creationId xmlns:p14="http://schemas.microsoft.com/office/powerpoint/2010/main" xmlns="" val="387710540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F1167DCF-9208-4E1C-AB62-6C21B36C0702}" type="slidenum">
              <a:rPr lang="en-CA">
                <a:solidFill>
                  <a:srgbClr val="000000"/>
                </a:solidFill>
              </a:rPr>
              <a:pPr/>
              <a:t>‹#›</a:t>
            </a:fld>
            <a:endParaRPr lang="en-CA">
              <a:solidFill>
                <a:srgbClr val="000000"/>
              </a:solidFill>
            </a:endParaRPr>
          </a:p>
        </p:txBody>
      </p:sp>
    </p:spTree>
    <p:extLst>
      <p:ext uri="{BB962C8B-B14F-4D97-AF65-F5344CB8AC3E}">
        <p14:creationId xmlns:p14="http://schemas.microsoft.com/office/powerpoint/2010/main" xmlns="" val="220583728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232219E3-F979-4DD8-8FFD-1749BD3F1803}" type="slidenum">
              <a:rPr lang="en-CA">
                <a:solidFill>
                  <a:srgbClr val="000000"/>
                </a:solidFill>
              </a:rPr>
              <a:pPr/>
              <a:t>‹#›</a:t>
            </a:fld>
            <a:endParaRPr lang="en-CA">
              <a:solidFill>
                <a:srgbClr val="000000"/>
              </a:solidFill>
            </a:endParaRPr>
          </a:p>
        </p:txBody>
      </p:sp>
    </p:spTree>
    <p:extLst>
      <p:ext uri="{BB962C8B-B14F-4D97-AF65-F5344CB8AC3E}">
        <p14:creationId xmlns:p14="http://schemas.microsoft.com/office/powerpoint/2010/main" xmlns="" val="14866256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DC42E67B-84C7-4BDA-A83C-6B2B03501571}" type="slidenum">
              <a:rPr lang="en-CA">
                <a:solidFill>
                  <a:srgbClr val="000000"/>
                </a:solidFill>
              </a:rPr>
              <a:pPr/>
              <a:t>‹#›</a:t>
            </a:fld>
            <a:endParaRPr lang="en-CA">
              <a:solidFill>
                <a:srgbClr val="000000"/>
              </a:solidFill>
            </a:endParaRPr>
          </a:p>
        </p:txBody>
      </p:sp>
    </p:spTree>
    <p:extLst>
      <p:ext uri="{BB962C8B-B14F-4D97-AF65-F5344CB8AC3E}">
        <p14:creationId xmlns:p14="http://schemas.microsoft.com/office/powerpoint/2010/main" xmlns="" val="192131210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0864FD73-A689-49CA-BCAE-53D3EB7C81E2}" type="slidenum">
              <a:rPr lang="en-CA"/>
              <a:pPr/>
              <a:t>‹#›</a:t>
            </a:fld>
            <a:endParaRPr lang="en-CA"/>
          </a:p>
        </p:txBody>
      </p:sp>
    </p:spTree>
    <p:extLst>
      <p:ext uri="{BB962C8B-B14F-4D97-AF65-F5344CB8AC3E}">
        <p14:creationId xmlns:p14="http://schemas.microsoft.com/office/powerpoint/2010/main" xmlns="" val="357953529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8213610C-B2C1-4134-8002-E19ACBC69446}" type="slidenum">
              <a:rPr lang="en-CA">
                <a:solidFill>
                  <a:srgbClr val="000000"/>
                </a:solidFill>
              </a:rPr>
              <a:pPr/>
              <a:t>‹#›</a:t>
            </a:fld>
            <a:endParaRPr lang="en-CA">
              <a:solidFill>
                <a:srgbClr val="000000"/>
              </a:solidFill>
            </a:endParaRPr>
          </a:p>
        </p:txBody>
      </p:sp>
    </p:spTree>
    <p:extLst>
      <p:ext uri="{BB962C8B-B14F-4D97-AF65-F5344CB8AC3E}">
        <p14:creationId xmlns:p14="http://schemas.microsoft.com/office/powerpoint/2010/main" xmlns="" val="93733917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BE0E9B49-5CB4-4C7E-A91E-DA721A0FEA94}" type="slidenum">
              <a:rPr lang="en-CA">
                <a:solidFill>
                  <a:srgbClr val="000000"/>
                </a:solidFill>
              </a:rPr>
              <a:pPr/>
              <a:t>‹#›</a:t>
            </a:fld>
            <a:endParaRPr lang="en-CA">
              <a:solidFill>
                <a:srgbClr val="000000"/>
              </a:solidFill>
            </a:endParaRPr>
          </a:p>
        </p:txBody>
      </p:sp>
    </p:spTree>
    <p:extLst>
      <p:ext uri="{BB962C8B-B14F-4D97-AF65-F5344CB8AC3E}">
        <p14:creationId xmlns:p14="http://schemas.microsoft.com/office/powerpoint/2010/main" xmlns="" val="421310359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CBA88EE2-235E-4CED-A5EA-9B096FE3AF92}" type="slidenum">
              <a:rPr lang="en-CA">
                <a:solidFill>
                  <a:srgbClr val="000000"/>
                </a:solidFill>
              </a:rPr>
              <a:pPr/>
              <a:t>‹#›</a:t>
            </a:fld>
            <a:endParaRPr lang="en-CA">
              <a:solidFill>
                <a:srgbClr val="000000"/>
              </a:solidFill>
            </a:endParaRPr>
          </a:p>
        </p:txBody>
      </p:sp>
    </p:spTree>
    <p:extLst>
      <p:ext uri="{BB962C8B-B14F-4D97-AF65-F5344CB8AC3E}">
        <p14:creationId xmlns:p14="http://schemas.microsoft.com/office/powerpoint/2010/main" xmlns="" val="61766816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74638"/>
            <a:ext cx="2058988" cy="58086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29325" cy="5808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7A3814EA-2675-436A-A454-5A60B80F269F}" type="slidenum">
              <a:rPr lang="en-CA">
                <a:solidFill>
                  <a:srgbClr val="000000"/>
                </a:solidFill>
              </a:rPr>
              <a:pPr/>
              <a:t>‹#›</a:t>
            </a:fld>
            <a:endParaRPr lang="en-CA">
              <a:solidFill>
                <a:srgbClr val="000000"/>
              </a:solidFill>
            </a:endParaRPr>
          </a:p>
        </p:txBody>
      </p:sp>
    </p:spTree>
    <p:extLst>
      <p:ext uri="{BB962C8B-B14F-4D97-AF65-F5344CB8AC3E}">
        <p14:creationId xmlns:p14="http://schemas.microsoft.com/office/powerpoint/2010/main" xmlns="" val="74914726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68313" y="15573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9313" y="15573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7D91C828-F5B0-4D36-AE4F-6C63AED22C0D}" type="slidenum">
              <a:rPr lang="en-CA"/>
              <a:pPr/>
              <a:t>‹#›</a:t>
            </a:fld>
            <a:endParaRPr lang="en-CA"/>
          </a:p>
        </p:txBody>
      </p:sp>
    </p:spTree>
    <p:extLst>
      <p:ext uri="{BB962C8B-B14F-4D97-AF65-F5344CB8AC3E}">
        <p14:creationId xmlns:p14="http://schemas.microsoft.com/office/powerpoint/2010/main" xmlns="" val="323315476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F1167DCF-9208-4E1C-AB62-6C21B36C0702}" type="slidenum">
              <a:rPr lang="en-CA"/>
              <a:pPr/>
              <a:t>‹#›</a:t>
            </a:fld>
            <a:endParaRPr lang="en-CA"/>
          </a:p>
        </p:txBody>
      </p:sp>
    </p:spTree>
    <p:extLst>
      <p:ext uri="{BB962C8B-B14F-4D97-AF65-F5344CB8AC3E}">
        <p14:creationId xmlns:p14="http://schemas.microsoft.com/office/powerpoint/2010/main" xmlns="" val="54262606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232219E3-F979-4DD8-8FFD-1749BD3F1803}" type="slidenum">
              <a:rPr lang="en-CA"/>
              <a:pPr/>
              <a:t>‹#›</a:t>
            </a:fld>
            <a:endParaRPr lang="en-CA"/>
          </a:p>
        </p:txBody>
      </p:sp>
    </p:spTree>
    <p:extLst>
      <p:ext uri="{BB962C8B-B14F-4D97-AF65-F5344CB8AC3E}">
        <p14:creationId xmlns:p14="http://schemas.microsoft.com/office/powerpoint/2010/main" xmlns="" val="132690134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DC42E67B-84C7-4BDA-A83C-6B2B03501571}" type="slidenum">
              <a:rPr lang="en-CA"/>
              <a:pPr/>
              <a:t>‹#›</a:t>
            </a:fld>
            <a:endParaRPr lang="en-CA"/>
          </a:p>
        </p:txBody>
      </p:sp>
    </p:spTree>
    <p:extLst>
      <p:ext uri="{BB962C8B-B14F-4D97-AF65-F5344CB8AC3E}">
        <p14:creationId xmlns:p14="http://schemas.microsoft.com/office/powerpoint/2010/main" xmlns="" val="214920809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8213610C-B2C1-4134-8002-E19ACBC69446}" type="slidenum">
              <a:rPr lang="en-CA"/>
              <a:pPr/>
              <a:t>‹#›</a:t>
            </a:fld>
            <a:endParaRPr lang="en-CA"/>
          </a:p>
        </p:txBody>
      </p:sp>
    </p:spTree>
    <p:extLst>
      <p:ext uri="{BB962C8B-B14F-4D97-AF65-F5344CB8AC3E}">
        <p14:creationId xmlns:p14="http://schemas.microsoft.com/office/powerpoint/2010/main" xmlns="" val="66059668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BE0E9B49-5CB4-4C7E-A91E-DA721A0FEA94}" type="slidenum">
              <a:rPr lang="en-CA"/>
              <a:pPr/>
              <a:t>‹#›</a:t>
            </a:fld>
            <a:endParaRPr lang="en-CA"/>
          </a:p>
        </p:txBody>
      </p:sp>
    </p:spTree>
    <p:extLst>
      <p:ext uri="{BB962C8B-B14F-4D97-AF65-F5344CB8AC3E}">
        <p14:creationId xmlns:p14="http://schemas.microsoft.com/office/powerpoint/2010/main" xmlns="" val="257746339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5.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6.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5.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6.jpe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CA" smtClean="0"/>
              <a:t>Click to edit Master title style</a:t>
            </a:r>
          </a:p>
        </p:txBody>
      </p:sp>
      <p:sp>
        <p:nvSpPr>
          <p:cNvPr id="1027" name="Rectangle 3"/>
          <p:cNvSpPr>
            <a:spLocks noGrp="1" noChangeArrowheads="1"/>
          </p:cNvSpPr>
          <p:nvPr>
            <p:ph type="body" idx="1"/>
          </p:nvPr>
        </p:nvSpPr>
        <p:spPr bwMode="auto">
          <a:xfrm>
            <a:off x="468313" y="1557338"/>
            <a:ext cx="8229600" cy="45259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p>
        </p:txBody>
      </p:sp>
      <p:sp>
        <p:nvSpPr>
          <p:cNvPr id="1030" name="Rectangle 6"/>
          <p:cNvSpPr>
            <a:spLocks noGrp="1" noChangeArrowheads="1"/>
          </p:cNvSpPr>
          <p:nvPr>
            <p:ph type="sldNum" sz="quarter" idx="4"/>
          </p:nvPr>
        </p:nvSpPr>
        <p:spPr bwMode="auto">
          <a:xfrm>
            <a:off x="6534150" y="6337300"/>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rebuchet MS" pitchFamily="34" charset="0"/>
              </a:defRPr>
            </a:lvl1pPr>
          </a:lstStyle>
          <a:p>
            <a:fld id="{0BE9CD23-EEA8-4335-B2F5-EFF6C649EBF0}" type="slidenum">
              <a:rPr lang="en-CA"/>
              <a:pPr/>
              <a:t>‹#›</a:t>
            </a:fld>
            <a:endParaRPr lang="en-CA"/>
          </a:p>
        </p:txBody>
      </p:sp>
      <p:sp>
        <p:nvSpPr>
          <p:cNvPr id="11" name="Rectangle 17"/>
          <p:cNvSpPr>
            <a:spLocks noChangeArrowheads="1"/>
          </p:cNvSpPr>
          <p:nvPr userDrawn="1"/>
        </p:nvSpPr>
        <p:spPr bwMode="auto">
          <a:xfrm>
            <a:off x="7704588" y="236538"/>
            <a:ext cx="1043876" cy="246221"/>
          </a:xfrm>
          <a:prstGeom prst="rect">
            <a:avLst/>
          </a:prstGeom>
          <a:noFill/>
          <a:ln w="9525">
            <a:noFill/>
            <a:miter lim="800000"/>
            <a:headEnd/>
            <a:tailEnd/>
          </a:ln>
          <a:effectLst/>
        </p:spPr>
        <p:txBody>
          <a:bodyPr wrap="none">
            <a:spAutoFit/>
          </a:bodyPr>
          <a:lstStyle/>
          <a:p>
            <a:pPr>
              <a:defRPr/>
            </a:pPr>
            <a:r>
              <a:rPr lang="en-CA" sz="1000" dirty="0" smtClean="0">
                <a:solidFill>
                  <a:srgbClr val="09244D"/>
                </a:solidFill>
              </a:rPr>
              <a:t>GSC16-IPR-04</a:t>
            </a:r>
            <a:endParaRPr lang="en-CA" sz="1000" dirty="0">
              <a:solidFill>
                <a:srgbClr val="09244D"/>
              </a:solidFill>
            </a:endParaRPr>
          </a:p>
        </p:txBody>
      </p:sp>
      <p:pic>
        <p:nvPicPr>
          <p:cNvPr id="12" name="Picture 12" descr="IC_GSClighthouse"/>
          <p:cNvPicPr>
            <a:picLocks noChangeAspect="1" noChangeArrowheads="1"/>
          </p:cNvPicPr>
          <p:nvPr userDrawn="1"/>
        </p:nvPicPr>
        <p:blipFill>
          <a:blip r:embed="rId13" cstate="print">
            <a:clrChange>
              <a:clrFrom>
                <a:srgbClr val="FFFFFF"/>
              </a:clrFrom>
              <a:clrTo>
                <a:srgbClr val="FFFFFF">
                  <a:alpha val="0"/>
                </a:srgbClr>
              </a:clrTo>
            </a:clrChange>
          </a:blip>
          <a:srcRect/>
          <a:stretch>
            <a:fillRect/>
          </a:stretch>
        </p:blipFill>
        <p:spPr bwMode="auto">
          <a:xfrm>
            <a:off x="230188" y="5351463"/>
            <a:ext cx="639762" cy="900112"/>
          </a:xfrm>
          <a:prstGeom prst="rect">
            <a:avLst/>
          </a:prstGeom>
          <a:noFill/>
          <a:ln w="9525">
            <a:noFill/>
            <a:miter lim="800000"/>
            <a:headEnd/>
            <a:tailEnd/>
          </a:ln>
        </p:spPr>
      </p:pic>
      <p:sp>
        <p:nvSpPr>
          <p:cNvPr id="13" name="Text Box 12"/>
          <p:cNvSpPr txBox="1">
            <a:spLocks noChangeArrowheads="1"/>
          </p:cNvSpPr>
          <p:nvPr userDrawn="1"/>
        </p:nvSpPr>
        <p:spPr bwMode="auto">
          <a:xfrm>
            <a:off x="179388" y="6381750"/>
            <a:ext cx="2305050" cy="274638"/>
          </a:xfrm>
          <a:prstGeom prst="rect">
            <a:avLst/>
          </a:prstGeom>
          <a:noFill/>
          <a:ln w="9525">
            <a:noFill/>
            <a:miter lim="800000"/>
            <a:headEnd/>
            <a:tailEnd/>
          </a:ln>
          <a:effectLst/>
        </p:spPr>
        <p:txBody>
          <a:bodyPr>
            <a:spAutoFit/>
          </a:bodyPr>
          <a:lstStyle/>
          <a:p>
            <a:pPr>
              <a:defRPr/>
            </a:pPr>
            <a:r>
              <a:rPr lang="en-CA" sz="1200" b="1" dirty="0">
                <a:solidFill>
                  <a:srgbClr val="09244D"/>
                </a:solidFill>
              </a:rPr>
              <a:t>Halifax, 31 Oct – 3 Nov 2011</a:t>
            </a:r>
            <a:endParaRPr lang="en-CA" sz="1200" b="1" dirty="0"/>
          </a:p>
        </p:txBody>
      </p:sp>
      <p:sp>
        <p:nvSpPr>
          <p:cNvPr id="14" name="Rectangle 13"/>
          <p:cNvSpPr>
            <a:spLocks noChangeArrowheads="1"/>
          </p:cNvSpPr>
          <p:nvPr userDrawn="1"/>
        </p:nvSpPr>
        <p:spPr bwMode="auto">
          <a:xfrm>
            <a:off x="3232150" y="6381750"/>
            <a:ext cx="2663825" cy="331788"/>
          </a:xfrm>
          <a:prstGeom prst="rect">
            <a:avLst/>
          </a:prstGeom>
          <a:noFill/>
          <a:ln w="9525">
            <a:noFill/>
            <a:miter lim="800000"/>
            <a:headEnd/>
            <a:tailEnd/>
          </a:ln>
          <a:effectLst/>
        </p:spPr>
        <p:txBody>
          <a:bodyPr/>
          <a:lstStyle/>
          <a:p>
            <a:pPr algn="ctr">
              <a:defRPr/>
            </a:pPr>
            <a:r>
              <a:rPr lang="en-CA" sz="1200" b="1">
                <a:solidFill>
                  <a:srgbClr val="09244D"/>
                </a:solidFill>
              </a:rPr>
              <a:t>ICT Accessibility For All</a:t>
            </a:r>
          </a:p>
        </p:txBody>
      </p:sp>
      <p:grpSp>
        <p:nvGrpSpPr>
          <p:cNvPr id="15" name="Group 15"/>
          <p:cNvGrpSpPr>
            <a:grpSpLocks/>
          </p:cNvGrpSpPr>
          <p:nvPr userDrawn="1"/>
        </p:nvGrpSpPr>
        <p:grpSpPr bwMode="auto">
          <a:xfrm>
            <a:off x="7446963" y="5541963"/>
            <a:ext cx="1435100" cy="855662"/>
            <a:chOff x="4241" y="3559"/>
            <a:chExt cx="904" cy="539"/>
          </a:xfrm>
        </p:grpSpPr>
        <p:pic>
          <p:nvPicPr>
            <p:cNvPr id="16" name="Picture 16"/>
            <p:cNvPicPr>
              <a:picLocks noChangeAspect="1" noChangeArrowheads="1"/>
            </p:cNvPicPr>
            <p:nvPr userDrawn="1"/>
          </p:nvPicPr>
          <p:blipFill>
            <a:blip r:embed="rId14" cstate="print"/>
            <a:srcRect/>
            <a:stretch>
              <a:fillRect/>
            </a:stretch>
          </p:blipFill>
          <p:spPr bwMode="auto">
            <a:xfrm>
              <a:off x="4241" y="4012"/>
              <a:ext cx="904" cy="86"/>
            </a:xfrm>
            <a:prstGeom prst="rect">
              <a:avLst/>
            </a:prstGeom>
            <a:noFill/>
            <a:ln w="9525" algn="ctr">
              <a:noFill/>
              <a:miter lim="800000"/>
              <a:headEnd/>
              <a:tailEnd/>
            </a:ln>
          </p:spPr>
        </p:pic>
        <p:pic>
          <p:nvPicPr>
            <p:cNvPr id="17" name="Picture 17" descr="IC_GSCBoat"/>
            <p:cNvPicPr>
              <a:picLocks noChangeAspect="1" noChangeArrowheads="1"/>
            </p:cNvPicPr>
            <p:nvPr userDrawn="1"/>
          </p:nvPicPr>
          <p:blipFill>
            <a:blip r:embed="rId15" cstate="print">
              <a:clrChange>
                <a:clrFrom>
                  <a:srgbClr val="FFFFFF"/>
                </a:clrFrom>
                <a:clrTo>
                  <a:srgbClr val="FFFFFF">
                    <a:alpha val="0"/>
                  </a:srgbClr>
                </a:clrTo>
              </a:clrChange>
            </a:blip>
            <a:srcRect/>
            <a:stretch>
              <a:fillRect/>
            </a:stretch>
          </p:blipFill>
          <p:spPr bwMode="auto">
            <a:xfrm>
              <a:off x="4636" y="3559"/>
              <a:ext cx="373" cy="410"/>
            </a:xfrm>
            <a:prstGeom prst="rect">
              <a:avLst/>
            </a:prstGeom>
            <a:noFill/>
            <a:ln w="9525">
              <a:noFill/>
              <a:miter lim="800000"/>
              <a:headEnd/>
              <a:tailEnd/>
            </a:ln>
          </p:spPr>
        </p:pic>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hf hdr="0" ftr="0" dt="0"/>
  <p:txStyles>
    <p:titleStyle>
      <a:lvl1pPr algn="ctr" rtl="0" fontAlgn="base">
        <a:spcBef>
          <a:spcPct val="0"/>
        </a:spcBef>
        <a:spcAft>
          <a:spcPct val="0"/>
        </a:spcAft>
        <a:defRPr sz="4000" b="1">
          <a:solidFill>
            <a:srgbClr val="C68803"/>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2pPr>
      <a:lvl3pPr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3pPr>
      <a:lvl4pPr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4pPr>
      <a:lvl5pPr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5pPr>
      <a:lvl6pPr marL="4572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6pPr>
      <a:lvl7pPr marL="9144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7pPr>
      <a:lvl8pPr marL="13716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8pPr>
      <a:lvl9pPr marL="18288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9pPr>
    </p:titleStyle>
    <p:bodyStyle>
      <a:lvl1pPr marL="342900" indent="-342900" algn="l" rtl="0" fontAlgn="base">
        <a:spcBef>
          <a:spcPct val="20000"/>
        </a:spcBef>
        <a:spcAft>
          <a:spcPct val="0"/>
        </a:spcAft>
        <a:buChar char="•"/>
        <a:defRPr sz="3200">
          <a:solidFill>
            <a:srgbClr val="09244D"/>
          </a:solidFill>
          <a:latin typeface="+mn-lt"/>
          <a:ea typeface="+mn-ea"/>
          <a:cs typeface="+mn-cs"/>
        </a:defRPr>
      </a:lvl1pPr>
      <a:lvl2pPr marL="742950" indent="-285750" algn="l" rtl="0" fontAlgn="base">
        <a:spcBef>
          <a:spcPct val="20000"/>
        </a:spcBef>
        <a:spcAft>
          <a:spcPct val="0"/>
        </a:spcAft>
        <a:buChar char="–"/>
        <a:defRPr sz="2800">
          <a:solidFill>
            <a:srgbClr val="09244D"/>
          </a:solidFill>
          <a:latin typeface="+mn-lt"/>
        </a:defRPr>
      </a:lvl2pPr>
      <a:lvl3pPr marL="1143000" indent="-228600" algn="l" rtl="0" fontAlgn="base">
        <a:spcBef>
          <a:spcPct val="20000"/>
        </a:spcBef>
        <a:spcAft>
          <a:spcPct val="0"/>
        </a:spcAft>
        <a:buChar char="•"/>
        <a:defRPr sz="2400">
          <a:solidFill>
            <a:srgbClr val="09244D"/>
          </a:solidFill>
          <a:latin typeface="+mn-lt"/>
        </a:defRPr>
      </a:lvl3pPr>
      <a:lvl4pPr marL="1600200" indent="-228600" algn="l" rtl="0" fontAlgn="base">
        <a:spcBef>
          <a:spcPct val="20000"/>
        </a:spcBef>
        <a:spcAft>
          <a:spcPct val="0"/>
        </a:spcAft>
        <a:buChar char="–"/>
        <a:defRPr sz="2000">
          <a:solidFill>
            <a:srgbClr val="09244D"/>
          </a:solidFill>
          <a:latin typeface="+mn-lt"/>
        </a:defRPr>
      </a:lvl4pPr>
      <a:lvl5pPr marL="2057400" indent="-228600" algn="l" rtl="0" fontAlgn="base">
        <a:spcBef>
          <a:spcPct val="20000"/>
        </a:spcBef>
        <a:spcAft>
          <a:spcPct val="0"/>
        </a:spcAft>
        <a:buChar char="»"/>
        <a:defRPr sz="2000">
          <a:solidFill>
            <a:srgbClr val="09244D"/>
          </a:solidFill>
          <a:latin typeface="+mn-lt"/>
        </a:defRPr>
      </a:lvl5pPr>
      <a:lvl6pPr marL="2514600" indent="-228600" algn="l" rtl="0" fontAlgn="base">
        <a:spcBef>
          <a:spcPct val="20000"/>
        </a:spcBef>
        <a:spcAft>
          <a:spcPct val="0"/>
        </a:spcAft>
        <a:buChar char="»"/>
        <a:defRPr sz="2000">
          <a:solidFill>
            <a:srgbClr val="09244D"/>
          </a:solidFill>
          <a:latin typeface="+mn-lt"/>
        </a:defRPr>
      </a:lvl6pPr>
      <a:lvl7pPr marL="2971800" indent="-228600" algn="l" rtl="0" fontAlgn="base">
        <a:spcBef>
          <a:spcPct val="20000"/>
        </a:spcBef>
        <a:spcAft>
          <a:spcPct val="0"/>
        </a:spcAft>
        <a:buChar char="»"/>
        <a:defRPr sz="2000">
          <a:solidFill>
            <a:srgbClr val="09244D"/>
          </a:solidFill>
          <a:latin typeface="+mn-lt"/>
        </a:defRPr>
      </a:lvl7pPr>
      <a:lvl8pPr marL="3429000" indent="-228600" algn="l" rtl="0" fontAlgn="base">
        <a:spcBef>
          <a:spcPct val="20000"/>
        </a:spcBef>
        <a:spcAft>
          <a:spcPct val="0"/>
        </a:spcAft>
        <a:buChar char="»"/>
        <a:defRPr sz="2000">
          <a:solidFill>
            <a:srgbClr val="09244D"/>
          </a:solidFill>
          <a:latin typeface="+mn-lt"/>
        </a:defRPr>
      </a:lvl8pPr>
      <a:lvl9pPr marL="3886200" indent="-228600" algn="l" rtl="0" fontAlgn="base">
        <a:spcBef>
          <a:spcPct val="20000"/>
        </a:spcBef>
        <a:spcAft>
          <a:spcPct val="0"/>
        </a:spcAft>
        <a:buChar char="»"/>
        <a:defRPr sz="2000">
          <a:solidFill>
            <a:srgbClr val="09244D"/>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CA" smtClean="0"/>
              <a:t>Click to edit Master title style</a:t>
            </a:r>
          </a:p>
        </p:txBody>
      </p:sp>
      <p:sp>
        <p:nvSpPr>
          <p:cNvPr id="1027" name="Rectangle 3"/>
          <p:cNvSpPr>
            <a:spLocks noGrp="1" noChangeArrowheads="1"/>
          </p:cNvSpPr>
          <p:nvPr>
            <p:ph type="body" idx="1"/>
          </p:nvPr>
        </p:nvSpPr>
        <p:spPr bwMode="auto">
          <a:xfrm>
            <a:off x="468313" y="1557338"/>
            <a:ext cx="8229600" cy="45259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p>
        </p:txBody>
      </p:sp>
      <p:sp>
        <p:nvSpPr>
          <p:cNvPr id="1030" name="Rectangle 6"/>
          <p:cNvSpPr>
            <a:spLocks noGrp="1" noChangeArrowheads="1"/>
          </p:cNvSpPr>
          <p:nvPr>
            <p:ph type="sldNum" sz="quarter" idx="4"/>
          </p:nvPr>
        </p:nvSpPr>
        <p:spPr bwMode="auto">
          <a:xfrm>
            <a:off x="6534150" y="6337300"/>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rebuchet MS" pitchFamily="34" charset="0"/>
              </a:defRPr>
            </a:lvl1pPr>
          </a:lstStyle>
          <a:p>
            <a:fld id="{0BE9CD23-EEA8-4335-B2F5-EFF6C649EBF0}" type="slidenum">
              <a:rPr lang="en-CA">
                <a:solidFill>
                  <a:srgbClr val="000000"/>
                </a:solidFill>
              </a:rPr>
              <a:pPr/>
              <a:t>‹#›</a:t>
            </a:fld>
            <a:endParaRPr lang="en-CA">
              <a:solidFill>
                <a:srgbClr val="000000"/>
              </a:solidFill>
            </a:endParaRPr>
          </a:p>
        </p:txBody>
      </p:sp>
      <p:pic>
        <p:nvPicPr>
          <p:cNvPr id="1033" name="Picture 9" descr="IC_GSClighthouse"/>
          <p:cNvPicPr>
            <a:picLocks noChangeAspect="1" noChangeArrowheads="1"/>
          </p:cNvPicPr>
          <p:nvPr userDrawn="1"/>
        </p:nvPicPr>
        <p:blipFill>
          <a:blip r:embed="rId13"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212725" y="5289550"/>
            <a:ext cx="755650" cy="1066800"/>
          </a:xfrm>
          <a:prstGeom prst="rect">
            <a:avLst/>
          </a:prstGeom>
          <a:noFill/>
          <a:extLst>
            <a:ext uri="{909E8E84-426E-40DD-AFC4-6F175D3DCCD1}">
              <a14:hiddenFill xmlns:a14="http://schemas.microsoft.com/office/drawing/2010/main" xmlns="">
                <a:solidFill>
                  <a:srgbClr val="FFFFFF"/>
                </a:solidFill>
              </a14:hiddenFill>
            </a:ext>
          </a:extLst>
        </p:spPr>
      </p:pic>
      <p:sp>
        <p:nvSpPr>
          <p:cNvPr id="1040" name="Text Box 16"/>
          <p:cNvSpPr txBox="1">
            <a:spLocks noChangeArrowheads="1"/>
          </p:cNvSpPr>
          <p:nvPr userDrawn="1"/>
        </p:nvSpPr>
        <p:spPr bwMode="auto">
          <a:xfrm>
            <a:off x="179388" y="6381750"/>
            <a:ext cx="2305050"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r>
              <a:rPr lang="en-CA" sz="1200" b="1">
                <a:solidFill>
                  <a:srgbClr val="09244D"/>
                </a:solidFill>
              </a:rPr>
              <a:t>Halifax, 31 Oct – 3 Nov 2011</a:t>
            </a:r>
            <a:endParaRPr lang="en-CA" sz="1200" b="1">
              <a:solidFill>
                <a:srgbClr val="000000"/>
              </a:solidFill>
            </a:endParaRPr>
          </a:p>
        </p:txBody>
      </p:sp>
      <p:sp>
        <p:nvSpPr>
          <p:cNvPr id="1041" name="Rectangle 17"/>
          <p:cNvSpPr>
            <a:spLocks noChangeArrowheads="1"/>
          </p:cNvSpPr>
          <p:nvPr userDrawn="1"/>
        </p:nvSpPr>
        <p:spPr bwMode="auto">
          <a:xfrm>
            <a:off x="3232150" y="6381750"/>
            <a:ext cx="2663825" cy="3317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lgn="ctr"/>
            <a:r>
              <a:rPr lang="en-CA" sz="1200" b="1">
                <a:solidFill>
                  <a:srgbClr val="09244D"/>
                </a:solidFill>
              </a:rPr>
              <a:t>ICT Accessibility For All</a:t>
            </a:r>
          </a:p>
        </p:txBody>
      </p:sp>
      <p:grpSp>
        <p:nvGrpSpPr>
          <p:cNvPr id="1044" name="Group 20"/>
          <p:cNvGrpSpPr>
            <a:grpSpLocks/>
          </p:cNvGrpSpPr>
          <p:nvPr userDrawn="1"/>
        </p:nvGrpSpPr>
        <p:grpSpPr bwMode="auto">
          <a:xfrm>
            <a:off x="7313613" y="5445125"/>
            <a:ext cx="1435100" cy="855663"/>
            <a:chOff x="4241" y="3559"/>
            <a:chExt cx="904" cy="539"/>
          </a:xfrm>
        </p:grpSpPr>
        <p:pic>
          <p:nvPicPr>
            <p:cNvPr id="1035" name="Picture 11"/>
            <p:cNvPicPr>
              <a:picLocks noChangeAspect="1" noChangeArrowheads="1"/>
            </p:cNvPicPr>
            <p:nvPr userDrawn="1"/>
          </p:nvPicPr>
          <p:blipFill>
            <a:blip r:embed="rId14" cstate="print">
              <a:extLst>
                <a:ext uri="{28A0092B-C50C-407E-A947-70E740481C1C}">
                  <a14:useLocalDpi xmlns:a14="http://schemas.microsoft.com/office/drawing/2010/main" xmlns="" val="0"/>
                </a:ext>
              </a:extLst>
            </a:blip>
            <a:srcRect/>
            <a:stretch>
              <a:fillRect/>
            </a:stretch>
          </p:blipFill>
          <p:spPr bwMode="auto">
            <a:xfrm>
              <a:off x="4241" y="4012"/>
              <a:ext cx="904" cy="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36" name="Picture 12" descr="IC_GSCBoat"/>
            <p:cNvPicPr>
              <a:picLocks noChangeAspect="1" noChangeArrowheads="1"/>
            </p:cNvPicPr>
            <p:nvPr userDrawn="1"/>
          </p:nvPicPr>
          <p:blipFill>
            <a:blip r:embed="rId15"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4636" y="3559"/>
              <a:ext cx="373" cy="410"/>
            </a:xfrm>
            <a:prstGeom prst="rect">
              <a:avLst/>
            </a:prstGeom>
            <a:noFill/>
            <a:extLst>
              <a:ext uri="{909E8E84-426E-40DD-AFC4-6F175D3DCCD1}">
                <a14:hiddenFill xmlns:a14="http://schemas.microsoft.com/office/drawing/2010/main" xmlns="">
                  <a:solidFill>
                    <a:srgbClr val="FFFFFF"/>
                  </a:solidFill>
                </a14:hiddenFill>
              </a:ext>
            </a:extLst>
          </p:spPr>
        </p:pic>
      </p:grpSp>
    </p:spTree>
    <p:extLst>
      <p:ext uri="{BB962C8B-B14F-4D97-AF65-F5344CB8AC3E}">
        <p14:creationId xmlns:p14="http://schemas.microsoft.com/office/powerpoint/2010/main" xmlns="" val="20749549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hf hdr="0" ftr="0" dt="0"/>
  <p:txStyles>
    <p:titleStyle>
      <a:lvl1pPr algn="ctr" rtl="0" fontAlgn="base">
        <a:spcBef>
          <a:spcPct val="0"/>
        </a:spcBef>
        <a:spcAft>
          <a:spcPct val="0"/>
        </a:spcAft>
        <a:defRPr sz="4000" b="1">
          <a:solidFill>
            <a:srgbClr val="C68803"/>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2pPr>
      <a:lvl3pPr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3pPr>
      <a:lvl4pPr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4pPr>
      <a:lvl5pPr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5pPr>
      <a:lvl6pPr marL="4572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6pPr>
      <a:lvl7pPr marL="9144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7pPr>
      <a:lvl8pPr marL="13716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8pPr>
      <a:lvl9pPr marL="18288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9pPr>
    </p:titleStyle>
    <p:bodyStyle>
      <a:lvl1pPr marL="342900" indent="-342900" algn="l" rtl="0" fontAlgn="base">
        <a:spcBef>
          <a:spcPct val="20000"/>
        </a:spcBef>
        <a:spcAft>
          <a:spcPct val="0"/>
        </a:spcAft>
        <a:buChar char="•"/>
        <a:defRPr sz="3200">
          <a:solidFill>
            <a:srgbClr val="09244D"/>
          </a:solidFill>
          <a:latin typeface="+mn-lt"/>
          <a:ea typeface="+mn-ea"/>
          <a:cs typeface="+mn-cs"/>
        </a:defRPr>
      </a:lvl1pPr>
      <a:lvl2pPr marL="742950" indent="-285750" algn="l" rtl="0" fontAlgn="base">
        <a:spcBef>
          <a:spcPct val="20000"/>
        </a:spcBef>
        <a:spcAft>
          <a:spcPct val="0"/>
        </a:spcAft>
        <a:buChar char="–"/>
        <a:defRPr sz="2800">
          <a:solidFill>
            <a:srgbClr val="09244D"/>
          </a:solidFill>
          <a:latin typeface="+mn-lt"/>
        </a:defRPr>
      </a:lvl2pPr>
      <a:lvl3pPr marL="1143000" indent="-228600" algn="l" rtl="0" fontAlgn="base">
        <a:spcBef>
          <a:spcPct val="20000"/>
        </a:spcBef>
        <a:spcAft>
          <a:spcPct val="0"/>
        </a:spcAft>
        <a:buChar char="•"/>
        <a:defRPr sz="2400">
          <a:solidFill>
            <a:srgbClr val="09244D"/>
          </a:solidFill>
          <a:latin typeface="+mn-lt"/>
        </a:defRPr>
      </a:lvl3pPr>
      <a:lvl4pPr marL="1600200" indent="-228600" algn="l" rtl="0" fontAlgn="base">
        <a:spcBef>
          <a:spcPct val="20000"/>
        </a:spcBef>
        <a:spcAft>
          <a:spcPct val="0"/>
        </a:spcAft>
        <a:buChar char="–"/>
        <a:defRPr sz="2000">
          <a:solidFill>
            <a:srgbClr val="09244D"/>
          </a:solidFill>
          <a:latin typeface="+mn-lt"/>
        </a:defRPr>
      </a:lvl4pPr>
      <a:lvl5pPr marL="2057400" indent="-228600" algn="l" rtl="0" fontAlgn="base">
        <a:spcBef>
          <a:spcPct val="20000"/>
        </a:spcBef>
        <a:spcAft>
          <a:spcPct val="0"/>
        </a:spcAft>
        <a:buChar char="»"/>
        <a:defRPr sz="2000">
          <a:solidFill>
            <a:srgbClr val="09244D"/>
          </a:solidFill>
          <a:latin typeface="+mn-lt"/>
        </a:defRPr>
      </a:lvl5pPr>
      <a:lvl6pPr marL="2514600" indent="-228600" algn="l" rtl="0" fontAlgn="base">
        <a:spcBef>
          <a:spcPct val="20000"/>
        </a:spcBef>
        <a:spcAft>
          <a:spcPct val="0"/>
        </a:spcAft>
        <a:buChar char="»"/>
        <a:defRPr sz="2000">
          <a:solidFill>
            <a:srgbClr val="09244D"/>
          </a:solidFill>
          <a:latin typeface="+mn-lt"/>
        </a:defRPr>
      </a:lvl6pPr>
      <a:lvl7pPr marL="2971800" indent="-228600" algn="l" rtl="0" fontAlgn="base">
        <a:spcBef>
          <a:spcPct val="20000"/>
        </a:spcBef>
        <a:spcAft>
          <a:spcPct val="0"/>
        </a:spcAft>
        <a:buChar char="»"/>
        <a:defRPr sz="2000">
          <a:solidFill>
            <a:srgbClr val="09244D"/>
          </a:solidFill>
          <a:latin typeface="+mn-lt"/>
        </a:defRPr>
      </a:lvl7pPr>
      <a:lvl8pPr marL="3429000" indent="-228600" algn="l" rtl="0" fontAlgn="base">
        <a:spcBef>
          <a:spcPct val="20000"/>
        </a:spcBef>
        <a:spcAft>
          <a:spcPct val="0"/>
        </a:spcAft>
        <a:buChar char="»"/>
        <a:defRPr sz="2000">
          <a:solidFill>
            <a:srgbClr val="09244D"/>
          </a:solidFill>
          <a:latin typeface="+mn-lt"/>
        </a:defRPr>
      </a:lvl8pPr>
      <a:lvl9pPr marL="3886200" indent="-228600" algn="l" rtl="0" fontAlgn="base">
        <a:spcBef>
          <a:spcPct val="20000"/>
        </a:spcBef>
        <a:spcAft>
          <a:spcPct val="0"/>
        </a:spcAft>
        <a:buChar char="»"/>
        <a:defRPr sz="2000">
          <a:solidFill>
            <a:srgbClr val="09244D"/>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CA" smtClean="0"/>
              <a:t>Click to edit Master title style</a:t>
            </a:r>
          </a:p>
        </p:txBody>
      </p:sp>
      <p:sp>
        <p:nvSpPr>
          <p:cNvPr id="1027" name="Rectangle 3"/>
          <p:cNvSpPr>
            <a:spLocks noGrp="1" noChangeArrowheads="1"/>
          </p:cNvSpPr>
          <p:nvPr>
            <p:ph type="body" idx="1"/>
          </p:nvPr>
        </p:nvSpPr>
        <p:spPr bwMode="auto">
          <a:xfrm>
            <a:off x="468313" y="1557338"/>
            <a:ext cx="8229600" cy="45259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p>
        </p:txBody>
      </p:sp>
      <p:sp>
        <p:nvSpPr>
          <p:cNvPr id="1030" name="Rectangle 6"/>
          <p:cNvSpPr>
            <a:spLocks noGrp="1" noChangeArrowheads="1"/>
          </p:cNvSpPr>
          <p:nvPr>
            <p:ph type="sldNum" sz="quarter" idx="4"/>
          </p:nvPr>
        </p:nvSpPr>
        <p:spPr bwMode="auto">
          <a:xfrm>
            <a:off x="6534150" y="6337300"/>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rebuchet MS" pitchFamily="34" charset="0"/>
              </a:defRPr>
            </a:lvl1pPr>
          </a:lstStyle>
          <a:p>
            <a:fld id="{0BE9CD23-EEA8-4335-B2F5-EFF6C649EBF0}" type="slidenum">
              <a:rPr lang="en-CA">
                <a:solidFill>
                  <a:srgbClr val="000000"/>
                </a:solidFill>
              </a:rPr>
              <a:pPr/>
              <a:t>‹#›</a:t>
            </a:fld>
            <a:endParaRPr lang="en-CA">
              <a:solidFill>
                <a:srgbClr val="000000"/>
              </a:solidFill>
            </a:endParaRPr>
          </a:p>
        </p:txBody>
      </p:sp>
      <p:pic>
        <p:nvPicPr>
          <p:cNvPr id="1033" name="Picture 9" descr="IC_GSClighthouse"/>
          <p:cNvPicPr>
            <a:picLocks noChangeAspect="1" noChangeArrowheads="1"/>
          </p:cNvPicPr>
          <p:nvPr userDrawn="1"/>
        </p:nvPicPr>
        <p:blipFill>
          <a:blip r:embed="rId13"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212725" y="5289550"/>
            <a:ext cx="755650" cy="1066800"/>
          </a:xfrm>
          <a:prstGeom prst="rect">
            <a:avLst/>
          </a:prstGeom>
          <a:noFill/>
          <a:extLst>
            <a:ext uri="{909E8E84-426E-40DD-AFC4-6F175D3DCCD1}">
              <a14:hiddenFill xmlns:a14="http://schemas.microsoft.com/office/drawing/2010/main" xmlns="">
                <a:solidFill>
                  <a:srgbClr val="FFFFFF"/>
                </a:solidFill>
              </a14:hiddenFill>
            </a:ext>
          </a:extLst>
        </p:spPr>
      </p:pic>
      <p:sp>
        <p:nvSpPr>
          <p:cNvPr id="1040" name="Text Box 16"/>
          <p:cNvSpPr txBox="1">
            <a:spLocks noChangeArrowheads="1"/>
          </p:cNvSpPr>
          <p:nvPr userDrawn="1"/>
        </p:nvSpPr>
        <p:spPr bwMode="auto">
          <a:xfrm>
            <a:off x="179388" y="6381750"/>
            <a:ext cx="2305050"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r>
              <a:rPr lang="en-CA" sz="1200" b="1">
                <a:solidFill>
                  <a:srgbClr val="09244D"/>
                </a:solidFill>
              </a:rPr>
              <a:t>Halifax, 31 Oct – 3 Nov 2011</a:t>
            </a:r>
            <a:endParaRPr lang="en-CA" sz="1200" b="1">
              <a:solidFill>
                <a:srgbClr val="000000"/>
              </a:solidFill>
            </a:endParaRPr>
          </a:p>
        </p:txBody>
      </p:sp>
      <p:sp>
        <p:nvSpPr>
          <p:cNvPr id="1041" name="Rectangle 17"/>
          <p:cNvSpPr>
            <a:spLocks noChangeArrowheads="1"/>
          </p:cNvSpPr>
          <p:nvPr userDrawn="1"/>
        </p:nvSpPr>
        <p:spPr bwMode="auto">
          <a:xfrm>
            <a:off x="3232150" y="6381750"/>
            <a:ext cx="2663825" cy="3317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lgn="ctr"/>
            <a:r>
              <a:rPr lang="en-CA" sz="1200" b="1">
                <a:solidFill>
                  <a:srgbClr val="09244D"/>
                </a:solidFill>
              </a:rPr>
              <a:t>ICT Accessibility For All</a:t>
            </a:r>
          </a:p>
        </p:txBody>
      </p:sp>
      <p:grpSp>
        <p:nvGrpSpPr>
          <p:cNvPr id="1044" name="Group 20"/>
          <p:cNvGrpSpPr>
            <a:grpSpLocks/>
          </p:cNvGrpSpPr>
          <p:nvPr userDrawn="1"/>
        </p:nvGrpSpPr>
        <p:grpSpPr bwMode="auto">
          <a:xfrm>
            <a:off x="7313613" y="5445125"/>
            <a:ext cx="1435100" cy="855663"/>
            <a:chOff x="4241" y="3559"/>
            <a:chExt cx="904" cy="539"/>
          </a:xfrm>
        </p:grpSpPr>
        <p:pic>
          <p:nvPicPr>
            <p:cNvPr id="1035" name="Picture 11"/>
            <p:cNvPicPr>
              <a:picLocks noChangeAspect="1" noChangeArrowheads="1"/>
            </p:cNvPicPr>
            <p:nvPr userDrawn="1"/>
          </p:nvPicPr>
          <p:blipFill>
            <a:blip r:embed="rId14" cstate="print">
              <a:extLst>
                <a:ext uri="{28A0092B-C50C-407E-A947-70E740481C1C}">
                  <a14:useLocalDpi xmlns:a14="http://schemas.microsoft.com/office/drawing/2010/main" xmlns="" val="0"/>
                </a:ext>
              </a:extLst>
            </a:blip>
            <a:srcRect/>
            <a:stretch>
              <a:fillRect/>
            </a:stretch>
          </p:blipFill>
          <p:spPr bwMode="auto">
            <a:xfrm>
              <a:off x="4241" y="4012"/>
              <a:ext cx="904" cy="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36" name="Picture 12" descr="IC_GSCBoat"/>
            <p:cNvPicPr>
              <a:picLocks noChangeAspect="1" noChangeArrowheads="1"/>
            </p:cNvPicPr>
            <p:nvPr userDrawn="1"/>
          </p:nvPicPr>
          <p:blipFill>
            <a:blip r:embed="rId15"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4636" y="3559"/>
              <a:ext cx="373" cy="410"/>
            </a:xfrm>
            <a:prstGeom prst="rect">
              <a:avLst/>
            </a:prstGeom>
            <a:noFill/>
            <a:extLst>
              <a:ext uri="{909E8E84-426E-40DD-AFC4-6F175D3DCCD1}">
                <a14:hiddenFill xmlns:a14="http://schemas.microsoft.com/office/drawing/2010/main" xmlns="">
                  <a:solidFill>
                    <a:srgbClr val="FFFFFF"/>
                  </a:solidFill>
                </a14:hiddenFill>
              </a:ext>
            </a:extLst>
          </p:spPr>
        </p:pic>
      </p:grpSp>
    </p:spTree>
    <p:extLst>
      <p:ext uri="{BB962C8B-B14F-4D97-AF65-F5344CB8AC3E}">
        <p14:creationId xmlns:p14="http://schemas.microsoft.com/office/powerpoint/2010/main" xmlns="" val="139843281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hf hdr="0" ftr="0" dt="0"/>
  <p:txStyles>
    <p:titleStyle>
      <a:lvl1pPr algn="ctr" rtl="0" fontAlgn="base">
        <a:spcBef>
          <a:spcPct val="0"/>
        </a:spcBef>
        <a:spcAft>
          <a:spcPct val="0"/>
        </a:spcAft>
        <a:defRPr sz="4000" b="1">
          <a:solidFill>
            <a:srgbClr val="C68803"/>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2pPr>
      <a:lvl3pPr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3pPr>
      <a:lvl4pPr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4pPr>
      <a:lvl5pPr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5pPr>
      <a:lvl6pPr marL="4572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6pPr>
      <a:lvl7pPr marL="9144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7pPr>
      <a:lvl8pPr marL="13716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8pPr>
      <a:lvl9pPr marL="18288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9pPr>
    </p:titleStyle>
    <p:bodyStyle>
      <a:lvl1pPr marL="342900" indent="-342900" algn="l" rtl="0" fontAlgn="base">
        <a:spcBef>
          <a:spcPct val="20000"/>
        </a:spcBef>
        <a:spcAft>
          <a:spcPct val="0"/>
        </a:spcAft>
        <a:buChar char="•"/>
        <a:defRPr sz="3200">
          <a:solidFill>
            <a:srgbClr val="09244D"/>
          </a:solidFill>
          <a:latin typeface="+mn-lt"/>
          <a:ea typeface="+mn-ea"/>
          <a:cs typeface="+mn-cs"/>
        </a:defRPr>
      </a:lvl1pPr>
      <a:lvl2pPr marL="742950" indent="-285750" algn="l" rtl="0" fontAlgn="base">
        <a:spcBef>
          <a:spcPct val="20000"/>
        </a:spcBef>
        <a:spcAft>
          <a:spcPct val="0"/>
        </a:spcAft>
        <a:buChar char="–"/>
        <a:defRPr sz="2800">
          <a:solidFill>
            <a:srgbClr val="09244D"/>
          </a:solidFill>
          <a:latin typeface="+mn-lt"/>
        </a:defRPr>
      </a:lvl2pPr>
      <a:lvl3pPr marL="1143000" indent="-228600" algn="l" rtl="0" fontAlgn="base">
        <a:spcBef>
          <a:spcPct val="20000"/>
        </a:spcBef>
        <a:spcAft>
          <a:spcPct val="0"/>
        </a:spcAft>
        <a:buChar char="•"/>
        <a:defRPr sz="2400">
          <a:solidFill>
            <a:srgbClr val="09244D"/>
          </a:solidFill>
          <a:latin typeface="+mn-lt"/>
        </a:defRPr>
      </a:lvl3pPr>
      <a:lvl4pPr marL="1600200" indent="-228600" algn="l" rtl="0" fontAlgn="base">
        <a:spcBef>
          <a:spcPct val="20000"/>
        </a:spcBef>
        <a:spcAft>
          <a:spcPct val="0"/>
        </a:spcAft>
        <a:buChar char="–"/>
        <a:defRPr sz="2000">
          <a:solidFill>
            <a:srgbClr val="09244D"/>
          </a:solidFill>
          <a:latin typeface="+mn-lt"/>
        </a:defRPr>
      </a:lvl4pPr>
      <a:lvl5pPr marL="2057400" indent="-228600" algn="l" rtl="0" fontAlgn="base">
        <a:spcBef>
          <a:spcPct val="20000"/>
        </a:spcBef>
        <a:spcAft>
          <a:spcPct val="0"/>
        </a:spcAft>
        <a:buChar char="»"/>
        <a:defRPr sz="2000">
          <a:solidFill>
            <a:srgbClr val="09244D"/>
          </a:solidFill>
          <a:latin typeface="+mn-lt"/>
        </a:defRPr>
      </a:lvl5pPr>
      <a:lvl6pPr marL="2514600" indent="-228600" algn="l" rtl="0" fontAlgn="base">
        <a:spcBef>
          <a:spcPct val="20000"/>
        </a:spcBef>
        <a:spcAft>
          <a:spcPct val="0"/>
        </a:spcAft>
        <a:buChar char="»"/>
        <a:defRPr sz="2000">
          <a:solidFill>
            <a:srgbClr val="09244D"/>
          </a:solidFill>
          <a:latin typeface="+mn-lt"/>
        </a:defRPr>
      </a:lvl6pPr>
      <a:lvl7pPr marL="2971800" indent="-228600" algn="l" rtl="0" fontAlgn="base">
        <a:spcBef>
          <a:spcPct val="20000"/>
        </a:spcBef>
        <a:spcAft>
          <a:spcPct val="0"/>
        </a:spcAft>
        <a:buChar char="»"/>
        <a:defRPr sz="2000">
          <a:solidFill>
            <a:srgbClr val="09244D"/>
          </a:solidFill>
          <a:latin typeface="+mn-lt"/>
        </a:defRPr>
      </a:lvl7pPr>
      <a:lvl8pPr marL="3429000" indent="-228600" algn="l" rtl="0" fontAlgn="base">
        <a:spcBef>
          <a:spcPct val="20000"/>
        </a:spcBef>
        <a:spcAft>
          <a:spcPct val="0"/>
        </a:spcAft>
        <a:buChar char="»"/>
        <a:defRPr sz="2000">
          <a:solidFill>
            <a:srgbClr val="09244D"/>
          </a:solidFill>
          <a:latin typeface="+mn-lt"/>
        </a:defRPr>
      </a:lvl8pPr>
      <a:lvl9pPr marL="3886200" indent="-228600" algn="l" rtl="0" fontAlgn="base">
        <a:spcBef>
          <a:spcPct val="20000"/>
        </a:spcBef>
        <a:spcAft>
          <a:spcPct val="0"/>
        </a:spcAft>
        <a:buChar char="»"/>
        <a:defRPr sz="2000">
          <a:solidFill>
            <a:srgbClr val="09244D"/>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tiaonline.org/gov_affairs/fcc_filings/documents/TIA%20Comment%20to%20NIST%20on%20Standards%20022211.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whitehouse.gov/sites/default/files/microsites/ostp/federal_engagement_in_standards_activities_october12-final.pdf" TargetMode="Externa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hyperlink" Target="http://www.ftc.gov/opp/workshops/standards/index.s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tiaonline.or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3" Type="http://schemas.openxmlformats.org/officeDocument/2006/relationships/hyperlink" Target="http://ec.europa.eu/competition/antitrust/legislation/horizontal.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ec.europa.eu/isa/policy/index_en.ht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ansi.org/meetings_events/events/2011/standards_wars.aspx?menuid=8"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420888"/>
            <a:ext cx="7846640" cy="2160240"/>
          </a:xfrm>
        </p:spPr>
        <p:txBody>
          <a:bodyPr/>
          <a:lstStyle/>
          <a:p>
            <a:r>
              <a:rPr lang="en-US" sz="3600" b="1" dirty="0">
                <a:effectLst>
                  <a:outerShdw blurRad="38100" dist="38100" dir="2700000" algn="tl">
                    <a:srgbClr val="000000">
                      <a:alpha val="43137"/>
                    </a:srgbClr>
                  </a:outerShdw>
                </a:effectLst>
              </a:rPr>
              <a:t>"Update on Activities of the TIA IPR Standing Committee (IPR SC) and the new Standards and IPR Policy Committee (SIPC) since GSC-15"</a:t>
            </a:r>
            <a:r>
              <a:rPr lang="zh-CN" altLang="en-US" sz="3600" b="1" dirty="0">
                <a:effectLst>
                  <a:outerShdw blurRad="38100" dist="38100" dir="2700000" algn="tl">
                    <a:srgbClr val="000000">
                      <a:alpha val="43137"/>
                    </a:srgbClr>
                  </a:outerShdw>
                </a:effectLst>
              </a:rPr>
              <a:t/>
            </a:r>
            <a:br>
              <a:rPr lang="zh-CN" altLang="en-US" sz="3600" b="1" dirty="0">
                <a:effectLst>
                  <a:outerShdw blurRad="38100" dist="38100" dir="2700000" algn="tl">
                    <a:srgbClr val="000000">
                      <a:alpha val="43137"/>
                    </a:srgbClr>
                  </a:outerShdw>
                </a:effectLst>
              </a:rPr>
            </a:br>
            <a:endParaRPr lang="en-CA" sz="3600" b="1" dirty="0"/>
          </a:p>
        </p:txBody>
      </p:sp>
      <p:sp>
        <p:nvSpPr>
          <p:cNvPr id="2051" name="Rectangle 3"/>
          <p:cNvSpPr>
            <a:spLocks noGrp="1" noChangeArrowheads="1"/>
          </p:cNvSpPr>
          <p:nvPr>
            <p:ph type="subTitle" idx="1"/>
          </p:nvPr>
        </p:nvSpPr>
        <p:spPr>
          <a:xfrm>
            <a:off x="1371600" y="4725144"/>
            <a:ext cx="6584776" cy="1512168"/>
          </a:xfrm>
        </p:spPr>
        <p:txBody>
          <a:bodyPr/>
          <a:lstStyle/>
          <a:p>
            <a:r>
              <a:rPr lang="en-GB" dirty="0" smtClean="0"/>
              <a:t>Amy </a:t>
            </a:r>
            <a:r>
              <a:rPr lang="en-GB" dirty="0" err="1" smtClean="0"/>
              <a:t>Marasco</a:t>
            </a:r>
            <a:r>
              <a:rPr lang="en-GB" dirty="0" smtClean="0"/>
              <a:t>,</a:t>
            </a:r>
            <a:endParaRPr lang="en-GB" dirty="0"/>
          </a:p>
          <a:p>
            <a:r>
              <a:rPr lang="en-GB" dirty="0" smtClean="0"/>
              <a:t>TIA SIPC Chair</a:t>
            </a:r>
            <a:endParaRPr lang="en-CA" dirty="0"/>
          </a:p>
          <a:p>
            <a:endParaRPr lang="en-CA" dirty="0"/>
          </a:p>
        </p:txBody>
      </p:sp>
      <p:graphicFrame>
        <p:nvGraphicFramePr>
          <p:cNvPr id="2088" name="Group 40"/>
          <p:cNvGraphicFramePr>
            <a:graphicFrameLocks noGrp="1"/>
          </p:cNvGraphicFramePr>
          <p:nvPr>
            <p:extLst>
              <p:ext uri="{D42A27DB-BD31-4B8C-83A1-F6EECF244321}">
                <p14:modId xmlns:p14="http://schemas.microsoft.com/office/powerpoint/2010/main" xmlns="" val="1835706769"/>
              </p:ext>
            </p:extLst>
          </p:nvPr>
        </p:nvGraphicFramePr>
        <p:xfrm>
          <a:off x="3587750" y="288925"/>
          <a:ext cx="5064125" cy="1310640"/>
        </p:xfrm>
        <a:graphic>
          <a:graphicData uri="http://schemas.openxmlformats.org/drawingml/2006/table">
            <a:tbl>
              <a:tblPr/>
              <a:tblGrid>
                <a:gridCol w="1081088"/>
                <a:gridCol w="3983037"/>
              </a:tblGrid>
              <a:tr h="2444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dirty="0" smtClean="0">
                          <a:ln>
                            <a:noFill/>
                          </a:ln>
                          <a:solidFill>
                            <a:srgbClr val="09244D"/>
                          </a:solidFill>
                          <a:effectLst/>
                          <a:latin typeface="Trebuchet MS" pitchFamily="34" charset="0"/>
                        </a:rPr>
                        <a:t>Document No:</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905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200" b="1" i="0" u="none" strike="noStrike" cap="none" normalizeH="0" baseline="0" dirty="0" smtClean="0">
                          <a:ln>
                            <a:noFill/>
                          </a:ln>
                          <a:solidFill>
                            <a:srgbClr val="09244D"/>
                          </a:solidFill>
                          <a:effectLst/>
                          <a:latin typeface="Arial" charset="0"/>
                          <a:ea typeface="ＭＳ Ｐゴシック" charset="-128"/>
                        </a:rPr>
                        <a:t>GSC16-IPR-04</a:t>
                      </a:r>
                      <a:endParaRPr kumimoji="0" lang="en-CA" sz="1200" b="1" i="0" u="none" strike="noStrike" cap="none" normalizeH="0" baseline="0" dirty="0" smtClean="0">
                        <a:ln>
                          <a:noFill/>
                        </a:ln>
                        <a:solidFill>
                          <a:srgbClr val="09244D"/>
                        </a:solidFill>
                        <a:effectLst/>
                        <a:latin typeface="Arial" charset="0"/>
                        <a:ea typeface="ＭＳ Ｐゴシック" charset="-128"/>
                      </a:endParaRP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905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smtClean="0">
                          <a:ln>
                            <a:noFill/>
                          </a:ln>
                          <a:solidFill>
                            <a:srgbClr val="09244D"/>
                          </a:solidFill>
                          <a:effectLst/>
                          <a:latin typeface="Trebuchet MS" pitchFamily="34" charset="0"/>
                        </a:rPr>
                        <a:t>Source:</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dirty="0" smtClean="0">
                          <a:ln>
                            <a:noFill/>
                          </a:ln>
                          <a:solidFill>
                            <a:srgbClr val="09244D"/>
                          </a:solidFill>
                          <a:effectLst/>
                          <a:latin typeface="Arial" charset="0"/>
                        </a:rPr>
                        <a:t>TIA</a:t>
                      </a: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smtClean="0">
                          <a:ln>
                            <a:noFill/>
                          </a:ln>
                          <a:solidFill>
                            <a:srgbClr val="09244D"/>
                          </a:solidFill>
                          <a:effectLst/>
                          <a:latin typeface="Trebuchet MS" pitchFamily="34" charset="0"/>
                        </a:rPr>
                        <a:t>Contact:</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dirty="0" smtClean="0">
                          <a:ln>
                            <a:noFill/>
                          </a:ln>
                          <a:solidFill>
                            <a:srgbClr val="09244D"/>
                          </a:solidFill>
                          <a:effectLst/>
                          <a:latin typeface="Arial" charset="0"/>
                        </a:rPr>
                        <a:t>Amy </a:t>
                      </a:r>
                      <a:r>
                        <a:rPr kumimoji="0" lang="en-CA" sz="1000" b="0" i="0" u="none" strike="noStrike" cap="none" normalizeH="0" baseline="0" dirty="0" err="1" smtClean="0">
                          <a:ln>
                            <a:noFill/>
                          </a:ln>
                          <a:solidFill>
                            <a:srgbClr val="09244D"/>
                          </a:solidFill>
                          <a:effectLst/>
                          <a:latin typeface="Arial" charset="0"/>
                        </a:rPr>
                        <a:t>Marasco</a:t>
                      </a:r>
                      <a:r>
                        <a:rPr kumimoji="0" lang="en-CA" sz="1000" b="0" i="0" u="none" strike="noStrike" cap="none" normalizeH="0" baseline="0" dirty="0" smtClean="0">
                          <a:ln>
                            <a:noFill/>
                          </a:ln>
                          <a:solidFill>
                            <a:srgbClr val="09244D"/>
                          </a:solidFill>
                          <a:effectLst/>
                          <a:latin typeface="Arial" charset="0"/>
                        </a:rPr>
                        <a:t> (amarasco@microsoft.com)</a:t>
                      </a: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222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smtClean="0">
                          <a:ln>
                            <a:noFill/>
                          </a:ln>
                          <a:solidFill>
                            <a:srgbClr val="09244D"/>
                          </a:solidFill>
                          <a:effectLst/>
                          <a:latin typeface="Trebuchet MS" pitchFamily="34" charset="0"/>
                        </a:rPr>
                        <a:t>GSC Session:</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dirty="0" smtClean="0">
                          <a:ln>
                            <a:noFill/>
                          </a:ln>
                          <a:solidFill>
                            <a:srgbClr val="09244D"/>
                          </a:solidFill>
                          <a:effectLst/>
                          <a:latin typeface="Arial" charset="0"/>
                        </a:rPr>
                        <a:t>IPR</a:t>
                      </a: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222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smtClean="0">
                          <a:ln>
                            <a:noFill/>
                          </a:ln>
                          <a:solidFill>
                            <a:srgbClr val="09244D"/>
                          </a:solidFill>
                          <a:effectLst/>
                          <a:latin typeface="Trebuchet MS" pitchFamily="34" charset="0"/>
                        </a:rPr>
                        <a:t>Agenda Item:</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905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dirty="0" smtClean="0">
                          <a:ln>
                            <a:noFill/>
                          </a:ln>
                          <a:solidFill>
                            <a:srgbClr val="09244D"/>
                          </a:solidFill>
                          <a:effectLst/>
                          <a:latin typeface="Arial" charset="0"/>
                        </a:rPr>
                        <a:t>4.3</a:t>
                      </a:r>
                      <a:endParaRPr kumimoji="0" lang="en-CA" sz="1000" b="0" i="0" u="none" strike="noStrike" cap="none" normalizeH="0" baseline="0" dirty="0" smtClean="0">
                        <a:ln>
                          <a:noFill/>
                        </a:ln>
                        <a:solidFill>
                          <a:srgbClr val="09244D"/>
                        </a:solidFill>
                        <a:effectLst/>
                        <a:latin typeface="Arial" charset="0"/>
                      </a:endParaRP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9050" cap="flat" cmpd="sng" algn="ctr">
                      <a:solidFill>
                        <a:srgbClr val="09244D"/>
                      </a:solidFill>
                      <a:prstDash val="solid"/>
                      <a:round/>
                      <a:headEnd type="none" w="med" len="med"/>
                      <a:tailEnd type="none" w="med" len="med"/>
                    </a:lnB>
                    <a:lnTlToBr>
                      <a:noFill/>
                    </a:lnTlToBr>
                    <a:lnBlToTr>
                      <a:noFill/>
                    </a:lnBlToTr>
                    <a:noFill/>
                  </a:tcPr>
                </a:tc>
              </a:tr>
            </a:tbl>
          </a:graphicData>
        </a:graphic>
      </p:graphicFrame>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260648"/>
            <a:ext cx="8229600" cy="936104"/>
          </a:xfrm>
        </p:spPr>
        <p:txBody>
          <a:bodyPr anchor="t"/>
          <a:lstStyle/>
          <a:p>
            <a:pPr lvl="1">
              <a:defRPr/>
            </a:pPr>
            <a:r>
              <a:rPr lang="en-US" sz="2800" b="1" dirty="0" smtClean="0"/>
              <a:t>NIST RFI </a:t>
            </a:r>
            <a:r>
              <a:rPr lang="en-US" sz="2800" b="1" dirty="0"/>
              <a:t>on Federal Engagement in Standardization</a:t>
            </a:r>
          </a:p>
        </p:txBody>
      </p:sp>
      <p:sp>
        <p:nvSpPr>
          <p:cNvPr id="7171" name="Rectangle 3"/>
          <p:cNvSpPr>
            <a:spLocks noGrp="1" noChangeArrowheads="1"/>
          </p:cNvSpPr>
          <p:nvPr>
            <p:ph type="body" idx="1"/>
          </p:nvPr>
        </p:nvSpPr>
        <p:spPr>
          <a:xfrm>
            <a:off x="152400" y="1484784"/>
            <a:ext cx="8770938" cy="4968552"/>
          </a:xfrm>
        </p:spPr>
        <p:txBody>
          <a:bodyPr/>
          <a:lstStyle/>
          <a:p>
            <a:pPr marL="0" indent="0">
              <a:lnSpc>
                <a:spcPct val="80000"/>
              </a:lnSpc>
              <a:tabLst>
                <a:tab pos="457200" algn="l"/>
              </a:tabLst>
            </a:pPr>
            <a:r>
              <a:rPr lang="en-US" sz="2400" dirty="0" smtClean="0"/>
              <a:t>On behalf of the National Science and Technology Council’s (NSTC) Sub-Committee on Standardization, NIST sought public comment (Request for Information) on Federal agency participation </a:t>
            </a:r>
            <a:r>
              <a:rPr lang="en-US" sz="2400" dirty="0"/>
              <a:t>in the development and implementation of standards and conformity assessment activities and </a:t>
            </a:r>
            <a:r>
              <a:rPr lang="en-US" sz="2400" dirty="0" smtClean="0"/>
              <a:t>programs</a:t>
            </a:r>
          </a:p>
          <a:p>
            <a:pPr marL="400050" lvl="1" indent="0">
              <a:lnSpc>
                <a:spcPct val="80000"/>
              </a:lnSpc>
              <a:tabLst>
                <a:tab pos="457200" algn="l"/>
              </a:tabLst>
            </a:pPr>
            <a:r>
              <a:rPr lang="en-US" sz="2200" dirty="0" smtClean="0"/>
              <a:t>Specifically, comment was sought on:</a:t>
            </a:r>
          </a:p>
          <a:p>
            <a:pPr marL="800100" lvl="2" indent="0">
              <a:lnSpc>
                <a:spcPct val="80000"/>
              </a:lnSpc>
              <a:tabLst>
                <a:tab pos="457200" algn="l"/>
              </a:tabLst>
            </a:pPr>
            <a:r>
              <a:rPr lang="en-US" sz="2200" dirty="0" smtClean="0"/>
              <a:t>Standards-Setting Processes, Reasons for Participation and the Benefits of Standardization</a:t>
            </a:r>
          </a:p>
          <a:p>
            <a:pPr marL="800100" lvl="2" indent="0">
              <a:lnSpc>
                <a:spcPct val="80000"/>
              </a:lnSpc>
              <a:tabLst>
                <a:tab pos="457200" algn="l"/>
              </a:tabLst>
            </a:pPr>
            <a:r>
              <a:rPr lang="en-US" sz="2200" dirty="0" smtClean="0"/>
              <a:t>Perspectives on Government’s Approach to Standards Activities</a:t>
            </a:r>
          </a:p>
          <a:p>
            <a:pPr marL="800100" lvl="2" indent="0">
              <a:lnSpc>
                <a:spcPct val="80000"/>
              </a:lnSpc>
              <a:tabLst>
                <a:tab pos="457200" algn="l"/>
              </a:tabLst>
            </a:pPr>
            <a:r>
              <a:rPr lang="en-US" sz="2200" dirty="0" smtClean="0"/>
              <a:t>Issues Considered during the Standards Setting Process (including IPR)</a:t>
            </a:r>
          </a:p>
          <a:p>
            <a:pPr marL="800100" lvl="2" indent="0">
              <a:lnSpc>
                <a:spcPct val="80000"/>
              </a:lnSpc>
              <a:tabLst>
                <a:tab pos="457200" algn="l"/>
              </a:tabLst>
            </a:pPr>
            <a:r>
              <a:rPr lang="en-US" sz="2200" dirty="0" smtClean="0"/>
              <a:t>Adequacy of Resources</a:t>
            </a:r>
          </a:p>
          <a:p>
            <a:pPr marL="800100" lvl="2" indent="0">
              <a:lnSpc>
                <a:spcPct val="80000"/>
              </a:lnSpc>
              <a:tabLst>
                <a:tab pos="457200" algn="l"/>
              </a:tabLst>
            </a:pPr>
            <a:r>
              <a:rPr lang="en-US" sz="2200" dirty="0" smtClean="0"/>
              <a:t>Process Review and Improvement Metrics</a:t>
            </a:r>
            <a:r>
              <a:rPr lang="en-US" sz="2000" dirty="0" smtClean="0"/>
              <a:t/>
            </a:r>
            <a:br>
              <a:rPr lang="en-US" sz="2000" dirty="0" smtClean="0"/>
            </a:br>
            <a:endParaRPr lang="en-US" sz="2000" dirty="0" smtClean="0"/>
          </a:p>
        </p:txBody>
      </p:sp>
      <p:sp>
        <p:nvSpPr>
          <p:cNvPr id="5" name="Slide Number Placeholder 1"/>
          <p:cNvSpPr>
            <a:spLocks noGrp="1"/>
          </p:cNvSpPr>
          <p:nvPr>
            <p:ph type="sldNum" sz="quarter" idx="4294967295"/>
          </p:nvPr>
        </p:nvSpPr>
        <p:spPr>
          <a:xfrm>
            <a:off x="6553201" y="6309320"/>
            <a:ext cx="1979240" cy="339130"/>
          </a:xfrm>
          <a:prstGeom prst="rect">
            <a:avLst/>
          </a:prstGeom>
        </p:spPr>
        <p:txBody>
          <a:bodyPr/>
          <a:lstStyle/>
          <a:p>
            <a:pPr>
              <a:defRPr/>
            </a:pPr>
            <a:fld id="{414F02F7-A025-4B46-BCB5-F79FBA8423B7}" type="slidenum">
              <a:rPr lang="en-US" altLang="zh-CN" smtClean="0"/>
              <a:pPr>
                <a:defRPr/>
              </a:pPr>
              <a:t>10</a:t>
            </a:fld>
            <a:endParaRPr lang="en-US" altLang="zh-CN" dirty="0"/>
          </a:p>
        </p:txBody>
      </p:sp>
    </p:spTree>
    <p:extLst>
      <p:ext uri="{BB962C8B-B14F-4D97-AF65-F5344CB8AC3E}">
        <p14:creationId xmlns:p14="http://schemas.microsoft.com/office/powerpoint/2010/main" xmlns="" val="383288063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188640"/>
            <a:ext cx="8229600" cy="1080120"/>
          </a:xfrm>
        </p:spPr>
        <p:txBody>
          <a:bodyPr anchor="t"/>
          <a:lstStyle/>
          <a:p>
            <a:pPr lvl="1">
              <a:defRPr/>
            </a:pPr>
            <a:r>
              <a:rPr lang="en-US" sz="2800" b="1" dirty="0" smtClean="0"/>
              <a:t>NIST RFI </a:t>
            </a:r>
            <a:r>
              <a:rPr lang="en-US" sz="2800" b="1" dirty="0"/>
              <a:t>on Federal Engagement in </a:t>
            </a:r>
            <a:r>
              <a:rPr lang="en-US" sz="2800" b="1" dirty="0" smtClean="0"/>
              <a:t>Standardization</a:t>
            </a:r>
            <a:endParaRPr lang="en-US" sz="2800" b="1" dirty="0"/>
          </a:p>
        </p:txBody>
      </p:sp>
      <p:sp>
        <p:nvSpPr>
          <p:cNvPr id="7171" name="Rectangle 3"/>
          <p:cNvSpPr>
            <a:spLocks noGrp="1" noChangeArrowheads="1"/>
          </p:cNvSpPr>
          <p:nvPr>
            <p:ph type="body" idx="1"/>
          </p:nvPr>
        </p:nvSpPr>
        <p:spPr>
          <a:xfrm>
            <a:off x="373062" y="1196752"/>
            <a:ext cx="8770938" cy="4464496"/>
          </a:xfrm>
        </p:spPr>
        <p:txBody>
          <a:bodyPr anchor="ctr"/>
          <a:lstStyle/>
          <a:p>
            <a:pPr marL="0" indent="0">
              <a:lnSpc>
                <a:spcPct val="80000"/>
              </a:lnSpc>
              <a:tabLst>
                <a:tab pos="457200" algn="l"/>
              </a:tabLst>
            </a:pPr>
            <a:r>
              <a:rPr lang="en-US" sz="2200" dirty="0" smtClean="0"/>
              <a:t>TIA’s filing is available here: </a:t>
            </a:r>
            <a:r>
              <a:rPr lang="en-US" sz="2200" dirty="0">
                <a:hlinkClick r:id="rId3"/>
              </a:rPr>
              <a:t>http://</a:t>
            </a:r>
            <a:r>
              <a:rPr lang="en-US" sz="2200" dirty="0" smtClean="0">
                <a:hlinkClick r:id="rId3"/>
              </a:rPr>
              <a:t>www.tiaonline.org/gov_affairs/fcc_filings/documents/TIA%20Comment%20to%20NIST%20on%20Standards%20022211.pdf</a:t>
            </a:r>
            <a:endParaRPr lang="en-US" sz="2200" dirty="0" smtClean="0"/>
          </a:p>
          <a:p>
            <a:pPr marL="0" indent="0">
              <a:lnSpc>
                <a:spcPct val="80000"/>
              </a:lnSpc>
              <a:tabLst>
                <a:tab pos="457200" algn="l"/>
              </a:tabLst>
            </a:pPr>
            <a:endParaRPr lang="en-US" sz="2200" dirty="0" smtClean="0"/>
          </a:p>
          <a:p>
            <a:pPr marL="0" indent="0">
              <a:lnSpc>
                <a:spcPct val="80000"/>
              </a:lnSpc>
              <a:tabLst>
                <a:tab pos="457200" algn="l"/>
              </a:tabLst>
            </a:pPr>
            <a:r>
              <a:rPr lang="en-US" sz="2200" dirty="0" smtClean="0"/>
              <a:t>TIA </a:t>
            </a:r>
            <a:r>
              <a:rPr lang="en-US" sz="2200" dirty="0"/>
              <a:t>submitted in its comment that voluntary, consensus-based standards promote efficiency and interoperability and enable access to new technologies and </a:t>
            </a:r>
            <a:r>
              <a:rPr lang="en-US" sz="2200" dirty="0" smtClean="0"/>
              <a:t>markets</a:t>
            </a:r>
            <a:r>
              <a:rPr lang="en-US" sz="2200" dirty="0"/>
              <a:t/>
            </a:r>
            <a:br>
              <a:rPr lang="en-US" sz="2200" dirty="0"/>
            </a:br>
            <a:endParaRPr lang="en-US" sz="2200" dirty="0" smtClean="0"/>
          </a:p>
          <a:p>
            <a:pPr marL="0" indent="0">
              <a:lnSpc>
                <a:spcPct val="80000"/>
              </a:lnSpc>
              <a:tabLst>
                <a:tab pos="457200" algn="l"/>
              </a:tabLst>
            </a:pPr>
            <a:r>
              <a:rPr lang="en-US" sz="2200" dirty="0" smtClean="0"/>
              <a:t>TIA noted that, for governmental entities, the ability to partake in voluntary consensus standard development has many benefits and is consistent with goals of the U.S. Government as reflected in the National Technology Transfer and Advancement Act and OMB Circular A-119</a:t>
            </a:r>
          </a:p>
          <a:p>
            <a:pPr marL="0" indent="0">
              <a:lnSpc>
                <a:spcPct val="80000"/>
              </a:lnSpc>
              <a:tabLst>
                <a:tab pos="457200" algn="l"/>
              </a:tabLst>
            </a:pPr>
            <a:endParaRPr lang="en-US" sz="2200" dirty="0" smtClean="0"/>
          </a:p>
        </p:txBody>
      </p:sp>
      <p:sp>
        <p:nvSpPr>
          <p:cNvPr id="5" name="Slide Number Placeholder 1"/>
          <p:cNvSpPr>
            <a:spLocks noGrp="1"/>
          </p:cNvSpPr>
          <p:nvPr>
            <p:ph type="sldNum" sz="quarter" idx="4294967295"/>
          </p:nvPr>
        </p:nvSpPr>
        <p:spPr>
          <a:xfrm>
            <a:off x="6553201" y="6309320"/>
            <a:ext cx="1979240" cy="339130"/>
          </a:xfrm>
          <a:prstGeom prst="rect">
            <a:avLst/>
          </a:prstGeom>
        </p:spPr>
        <p:txBody>
          <a:bodyPr/>
          <a:lstStyle/>
          <a:p>
            <a:pPr>
              <a:defRPr/>
            </a:pPr>
            <a:fld id="{414F02F7-A025-4B46-BCB5-F79FBA8423B7}" type="slidenum">
              <a:rPr lang="en-US" altLang="zh-CN" smtClean="0"/>
              <a:pPr>
                <a:defRPr/>
              </a:pPr>
              <a:t>11</a:t>
            </a:fld>
            <a:endParaRPr lang="en-US" altLang="zh-CN" dirty="0"/>
          </a:p>
        </p:txBody>
      </p:sp>
    </p:spTree>
    <p:extLst>
      <p:ext uri="{BB962C8B-B14F-4D97-AF65-F5344CB8AC3E}">
        <p14:creationId xmlns:p14="http://schemas.microsoft.com/office/powerpoint/2010/main" xmlns="" val="103209389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NIST RFI on Federal Engagement in Standardization </a:t>
            </a:r>
            <a:endParaRPr lang="en-US" sz="2800" dirty="0"/>
          </a:p>
        </p:txBody>
      </p:sp>
      <p:sp>
        <p:nvSpPr>
          <p:cNvPr id="3" name="Content Placeholder 2"/>
          <p:cNvSpPr>
            <a:spLocks noGrp="1"/>
          </p:cNvSpPr>
          <p:nvPr>
            <p:ph idx="1"/>
          </p:nvPr>
        </p:nvSpPr>
        <p:spPr>
          <a:xfrm>
            <a:off x="468313" y="1412776"/>
            <a:ext cx="8229600" cy="4670524"/>
          </a:xfrm>
        </p:spPr>
        <p:txBody>
          <a:bodyPr/>
          <a:lstStyle/>
          <a:p>
            <a:pPr marL="0" indent="0">
              <a:lnSpc>
                <a:spcPct val="80000"/>
              </a:lnSpc>
              <a:tabLst>
                <a:tab pos="457200" algn="l"/>
              </a:tabLst>
            </a:pPr>
            <a:r>
              <a:rPr lang="en-US" sz="2400" dirty="0" smtClean="0"/>
              <a:t>TIA noted support for IPR policies which allow patent holders to make commitments to offer licenses to essential patented technology on reasonable and non‐discriminatory (RAND) terms and conditions, with or without compensation</a:t>
            </a:r>
            <a:br>
              <a:rPr lang="en-US" sz="2400" dirty="0" smtClean="0"/>
            </a:br>
            <a:endParaRPr lang="en-US" sz="2400" dirty="0" smtClean="0"/>
          </a:p>
          <a:p>
            <a:pPr marL="0" indent="0">
              <a:lnSpc>
                <a:spcPct val="80000"/>
              </a:lnSpc>
              <a:tabLst>
                <a:tab pos="457200" algn="l"/>
              </a:tabLst>
            </a:pPr>
            <a:r>
              <a:rPr lang="en-US" sz="2400" dirty="0" smtClean="0"/>
              <a:t>TIA noted its endorsement of the GSC-15-affirmed definition of the term “Open Standard”</a:t>
            </a:r>
            <a:br>
              <a:rPr lang="en-US" sz="2400" dirty="0" smtClean="0"/>
            </a:br>
            <a:endParaRPr lang="en-US" sz="2400" dirty="0" smtClean="0"/>
          </a:p>
          <a:p>
            <a:pPr marL="0" indent="0">
              <a:lnSpc>
                <a:spcPct val="80000"/>
              </a:lnSpc>
              <a:tabLst>
                <a:tab pos="457200" algn="l"/>
              </a:tabLst>
            </a:pPr>
            <a:r>
              <a:rPr lang="en-US" sz="2400" dirty="0" smtClean="0">
                <a:effectLst/>
                <a:cs typeface="宋体"/>
              </a:rPr>
              <a:t>TIA noted that mandating the </a:t>
            </a:r>
            <a:r>
              <a:rPr lang="en-US" sz="2400" i="1" dirty="0" smtClean="0">
                <a:effectLst/>
                <a:cs typeface="宋体"/>
              </a:rPr>
              <a:t>ex ante </a:t>
            </a:r>
            <a:r>
              <a:rPr lang="en-US" sz="2400" dirty="0" smtClean="0">
                <a:effectLst/>
                <a:cs typeface="宋体"/>
              </a:rPr>
              <a:t>disclosure of specific licensing terms within such standards bodies would have a chilling effect on participation, contributions and the resulting standards</a:t>
            </a:r>
            <a:endParaRPr lang="en-US" sz="2400" dirty="0" smtClean="0">
              <a:effectLst/>
            </a:endParaRPr>
          </a:p>
          <a:p>
            <a:pPr marL="0" indent="0">
              <a:lnSpc>
                <a:spcPct val="80000"/>
              </a:lnSpc>
              <a:tabLst>
                <a:tab pos="457200" algn="l"/>
              </a:tabLst>
            </a:pPr>
            <a:endParaRPr lang="en-US" sz="2400" dirty="0"/>
          </a:p>
        </p:txBody>
      </p:sp>
      <p:sp>
        <p:nvSpPr>
          <p:cNvPr id="4" name="Slide Number Placeholder 3"/>
          <p:cNvSpPr>
            <a:spLocks noGrp="1"/>
          </p:cNvSpPr>
          <p:nvPr>
            <p:ph type="sldNum" sz="quarter" idx="10"/>
          </p:nvPr>
        </p:nvSpPr>
        <p:spPr/>
        <p:txBody>
          <a:bodyPr/>
          <a:lstStyle/>
          <a:p>
            <a:fld id="{590EC189-5695-42F2-80D6-9FA57BD515F9}" type="slidenum">
              <a:rPr lang="en-CA" smtClean="0"/>
              <a:pPr/>
              <a:t>12</a:t>
            </a:fld>
            <a:endParaRPr lang="en-CA"/>
          </a:p>
        </p:txBody>
      </p:sp>
    </p:spTree>
    <p:extLst>
      <p:ext uri="{BB962C8B-B14F-4D97-AF65-F5344CB8AC3E}">
        <p14:creationId xmlns:p14="http://schemas.microsoft.com/office/powerpoint/2010/main" xmlns="" val="360460504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en-US" sz="2800" dirty="0" smtClean="0"/>
              <a:t>US Government Report on Federal Engagement in Standardization</a:t>
            </a:r>
            <a:endParaRPr lang="en-US" sz="2800" dirty="0"/>
          </a:p>
        </p:txBody>
      </p:sp>
      <p:sp>
        <p:nvSpPr>
          <p:cNvPr id="3" name="Content Placeholder 2"/>
          <p:cNvSpPr>
            <a:spLocks noGrp="1"/>
          </p:cNvSpPr>
          <p:nvPr>
            <p:ph idx="1"/>
          </p:nvPr>
        </p:nvSpPr>
        <p:spPr>
          <a:xfrm>
            <a:off x="468313" y="1196752"/>
            <a:ext cx="8229600" cy="4886548"/>
          </a:xfrm>
        </p:spPr>
        <p:txBody>
          <a:bodyPr/>
          <a:lstStyle/>
          <a:p>
            <a:r>
              <a:rPr lang="en-US" sz="1900" dirty="0" smtClean="0"/>
              <a:t>On October 14, the NSTC </a:t>
            </a:r>
            <a:r>
              <a:rPr lang="en-US" sz="1900" dirty="0" err="1" smtClean="0"/>
              <a:t>SoS</a:t>
            </a:r>
            <a:r>
              <a:rPr lang="en-US" sz="1900" dirty="0" smtClean="0"/>
              <a:t> </a:t>
            </a:r>
            <a:r>
              <a:rPr lang="en-US" sz="1900" dirty="0"/>
              <a:t>released its report titled “Federal Engagement in Standards Activities to Address National Priorities: Background and Proposed Policy Recommendations</a:t>
            </a:r>
            <a:r>
              <a:rPr lang="en-US" sz="1900" dirty="0" smtClean="0"/>
              <a:t>.”</a:t>
            </a:r>
            <a:br>
              <a:rPr lang="en-US" sz="1900" dirty="0" smtClean="0"/>
            </a:br>
            <a:endParaRPr lang="en-US" sz="1900" dirty="0" smtClean="0"/>
          </a:p>
          <a:p>
            <a:r>
              <a:rPr lang="en-US" sz="1900" dirty="0" smtClean="0"/>
              <a:t>This report </a:t>
            </a:r>
            <a:r>
              <a:rPr lang="en-US" sz="1900" dirty="0"/>
              <a:t>is available at: </a:t>
            </a:r>
            <a:r>
              <a:rPr lang="en-US" sz="1900" dirty="0">
                <a:hlinkClick r:id="rId2"/>
              </a:rPr>
              <a:t>http://</a:t>
            </a:r>
            <a:r>
              <a:rPr lang="en-US" sz="1900" dirty="0" smtClean="0">
                <a:hlinkClick r:id="rId2"/>
              </a:rPr>
              <a:t>www.whitehouse.gov/sites/default/files/microsites/ostp/federal_engagement_in_standards_activities_october12-final.pdf</a:t>
            </a:r>
            <a:r>
              <a:rPr lang="en-US" sz="1900" dirty="0" smtClean="0"/>
              <a:t> </a:t>
            </a:r>
            <a:br>
              <a:rPr lang="en-US" sz="1900" dirty="0" smtClean="0"/>
            </a:br>
            <a:endParaRPr lang="en-US" sz="1900" dirty="0" smtClean="0"/>
          </a:p>
          <a:p>
            <a:r>
              <a:rPr lang="en-US" sz="1900" dirty="0" smtClean="0"/>
              <a:t>This report:</a:t>
            </a:r>
          </a:p>
          <a:p>
            <a:pPr lvl="1"/>
            <a:r>
              <a:rPr lang="en-US" sz="1500" dirty="0" smtClean="0"/>
              <a:t>Provides </a:t>
            </a:r>
            <a:r>
              <a:rPr lang="en-US" sz="1500" dirty="0"/>
              <a:t>an overview of the current legal and policy frameworks for government engagement in private-sector standardization and conformity-assessment activities;</a:t>
            </a:r>
          </a:p>
          <a:p>
            <a:pPr lvl="1"/>
            <a:r>
              <a:rPr lang="en-US" sz="1500" dirty="0" smtClean="0"/>
              <a:t>Describes </a:t>
            </a:r>
            <a:r>
              <a:rPr lang="en-US" sz="1500" dirty="0"/>
              <a:t>how the government engages in those activities;</a:t>
            </a:r>
          </a:p>
          <a:p>
            <a:pPr lvl="1"/>
            <a:r>
              <a:rPr lang="en-US" sz="1500" dirty="0" smtClean="0"/>
              <a:t>Summarizes </a:t>
            </a:r>
            <a:r>
              <a:rPr lang="en-US" sz="1500" dirty="0"/>
              <a:t>stakeholder observations in response to the request for information about government engagement in standardization (which TIA submitted comments on); and</a:t>
            </a:r>
          </a:p>
          <a:p>
            <a:pPr lvl="1"/>
            <a:r>
              <a:rPr lang="en-US" sz="1500" dirty="0" smtClean="0"/>
              <a:t>Outlines </a:t>
            </a:r>
            <a:r>
              <a:rPr lang="en-US" sz="1500" dirty="0"/>
              <a:t>policy recommendations to supplement existing guidance to agencies</a:t>
            </a:r>
            <a:r>
              <a:rPr lang="en-US" sz="1500" dirty="0" smtClean="0"/>
              <a:t>.</a:t>
            </a:r>
            <a:endParaRPr lang="en-US" sz="1500" dirty="0"/>
          </a:p>
        </p:txBody>
      </p:sp>
      <p:sp>
        <p:nvSpPr>
          <p:cNvPr id="4" name="Slide Number Placeholder 3"/>
          <p:cNvSpPr>
            <a:spLocks noGrp="1"/>
          </p:cNvSpPr>
          <p:nvPr>
            <p:ph type="sldNum" sz="quarter" idx="10"/>
          </p:nvPr>
        </p:nvSpPr>
        <p:spPr/>
        <p:txBody>
          <a:bodyPr/>
          <a:lstStyle/>
          <a:p>
            <a:fld id="{590EC189-5695-42F2-80D6-9FA57BD515F9}" type="slidenum">
              <a:rPr lang="en-CA" smtClean="0">
                <a:solidFill>
                  <a:srgbClr val="000000"/>
                </a:solidFill>
              </a:rPr>
              <a:pPr/>
              <a:t>13</a:t>
            </a:fld>
            <a:endParaRPr lang="en-CA">
              <a:solidFill>
                <a:srgbClr val="000000"/>
              </a:solidFill>
            </a:endParaRPr>
          </a:p>
        </p:txBody>
      </p:sp>
      <p:sp>
        <p:nvSpPr>
          <p:cNvPr id="5" name="Rectangle 17"/>
          <p:cNvSpPr>
            <a:spLocks noChangeArrowheads="1"/>
          </p:cNvSpPr>
          <p:nvPr/>
        </p:nvSpPr>
        <p:spPr bwMode="auto">
          <a:xfrm>
            <a:off x="7704588" y="236538"/>
            <a:ext cx="1043876" cy="246221"/>
          </a:xfrm>
          <a:prstGeom prst="rect">
            <a:avLst/>
          </a:prstGeom>
          <a:noFill/>
          <a:ln w="9525">
            <a:noFill/>
            <a:miter lim="800000"/>
            <a:headEnd/>
            <a:tailEnd/>
          </a:ln>
          <a:effectLst/>
        </p:spPr>
        <p:txBody>
          <a:bodyPr wrap="none">
            <a:spAutoFit/>
          </a:bodyPr>
          <a:lstStyle/>
          <a:p>
            <a:pPr>
              <a:defRPr/>
            </a:pPr>
            <a:r>
              <a:rPr lang="en-CA" sz="1000" dirty="0" smtClean="0">
                <a:solidFill>
                  <a:srgbClr val="09244D"/>
                </a:solidFill>
              </a:rPr>
              <a:t>GSC16-IPR-04</a:t>
            </a:r>
            <a:endParaRPr lang="en-CA" sz="1000" dirty="0">
              <a:solidFill>
                <a:srgbClr val="09244D"/>
              </a:solidFill>
            </a:endParaRPr>
          </a:p>
        </p:txBody>
      </p:sp>
    </p:spTree>
    <p:extLst>
      <p:ext uri="{BB962C8B-B14F-4D97-AF65-F5344CB8AC3E}">
        <p14:creationId xmlns:p14="http://schemas.microsoft.com/office/powerpoint/2010/main" xmlns="" val="296884320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lstStyle/>
          <a:p>
            <a:r>
              <a:rPr lang="en-US" sz="2800" dirty="0" smtClean="0"/>
              <a:t>US Government Report on Federal Engagement in Standardization</a:t>
            </a:r>
            <a:endParaRPr lang="en-US" sz="2800" dirty="0"/>
          </a:p>
        </p:txBody>
      </p:sp>
      <p:sp>
        <p:nvSpPr>
          <p:cNvPr id="3" name="Content Placeholder 2"/>
          <p:cNvSpPr>
            <a:spLocks noGrp="1"/>
          </p:cNvSpPr>
          <p:nvPr>
            <p:ph idx="1"/>
          </p:nvPr>
        </p:nvSpPr>
        <p:spPr>
          <a:xfrm>
            <a:off x="468313" y="1052736"/>
            <a:ext cx="8229600" cy="5030564"/>
          </a:xfrm>
        </p:spPr>
        <p:txBody>
          <a:bodyPr/>
          <a:lstStyle/>
          <a:p>
            <a:r>
              <a:rPr lang="en-US" sz="1900" dirty="0" smtClean="0"/>
              <a:t>Key excerpts:</a:t>
            </a:r>
          </a:p>
          <a:p>
            <a:pPr lvl="1"/>
            <a:r>
              <a:rPr lang="en-US" sz="1600" dirty="0" smtClean="0"/>
              <a:t>“Responses </a:t>
            </a:r>
            <a:r>
              <a:rPr lang="en-US" sz="1600" dirty="0"/>
              <a:t>indicated that Federal agency participation in standardization activities can have one of two effects: (a) agency involvement can contribute positively to standardization activities, resulting in an overall improvement in product reliability and cost containment or, (b) agency involvement can limit or hinder the advancement of technology, resulting in mandates that detract from research and development efforts in response to market-driven forces</a:t>
            </a:r>
            <a:r>
              <a:rPr lang="en-US" sz="1600" dirty="0" smtClean="0"/>
              <a:t>.”</a:t>
            </a:r>
            <a:br>
              <a:rPr lang="en-US" sz="1600" dirty="0" smtClean="0"/>
            </a:br>
            <a:endParaRPr lang="en-US" sz="1600" dirty="0"/>
          </a:p>
          <a:p>
            <a:pPr lvl="1"/>
            <a:r>
              <a:rPr lang="en-US" sz="1600" dirty="0" smtClean="0"/>
              <a:t>“Several </a:t>
            </a:r>
            <a:r>
              <a:rPr lang="en-US" sz="1600" dirty="0"/>
              <a:t>questions specific to intellectual property rights (IPR) in standards were included in the RFI. A number of respondents noted that there is no one ideal, one-size-fits-all IPR policy and that standards </a:t>
            </a:r>
            <a:r>
              <a:rPr lang="en-US" sz="1600" dirty="0" smtClean="0"/>
              <a:t>organizations </a:t>
            </a:r>
            <a:r>
              <a:rPr lang="en-US" sz="1600" dirty="0"/>
              <a:t>are in the best position to establish effective policies for addressing IPR issues related to the standards they develop. The respondents specifically recommended that IPR policies of standards organizations need to take into account the interests of both IPR holders and those seeking to use or implement the IP included in the standard or standards. Also, standards organization IP policies should be easily accessible and the rules governing the disclosure and licensing of IPR should be clear and unambiguous</a:t>
            </a:r>
            <a:r>
              <a:rPr lang="en-US" sz="1600" dirty="0" smtClean="0"/>
              <a:t>.”</a:t>
            </a:r>
          </a:p>
        </p:txBody>
      </p:sp>
      <p:sp>
        <p:nvSpPr>
          <p:cNvPr id="4" name="Slide Number Placeholder 3"/>
          <p:cNvSpPr>
            <a:spLocks noGrp="1"/>
          </p:cNvSpPr>
          <p:nvPr>
            <p:ph type="sldNum" sz="quarter" idx="10"/>
          </p:nvPr>
        </p:nvSpPr>
        <p:spPr/>
        <p:txBody>
          <a:bodyPr/>
          <a:lstStyle/>
          <a:p>
            <a:fld id="{590EC189-5695-42F2-80D6-9FA57BD515F9}" type="slidenum">
              <a:rPr lang="en-CA" smtClean="0">
                <a:solidFill>
                  <a:srgbClr val="000000"/>
                </a:solidFill>
              </a:rPr>
              <a:pPr/>
              <a:t>14</a:t>
            </a:fld>
            <a:endParaRPr lang="en-CA">
              <a:solidFill>
                <a:srgbClr val="000000"/>
              </a:solidFill>
            </a:endParaRPr>
          </a:p>
        </p:txBody>
      </p:sp>
      <p:sp>
        <p:nvSpPr>
          <p:cNvPr id="5" name="Rectangle 17"/>
          <p:cNvSpPr>
            <a:spLocks noChangeArrowheads="1"/>
          </p:cNvSpPr>
          <p:nvPr/>
        </p:nvSpPr>
        <p:spPr bwMode="auto">
          <a:xfrm>
            <a:off x="7704588" y="236538"/>
            <a:ext cx="1043876" cy="246221"/>
          </a:xfrm>
          <a:prstGeom prst="rect">
            <a:avLst/>
          </a:prstGeom>
          <a:noFill/>
          <a:ln w="9525">
            <a:noFill/>
            <a:miter lim="800000"/>
            <a:headEnd/>
            <a:tailEnd/>
          </a:ln>
          <a:effectLst/>
        </p:spPr>
        <p:txBody>
          <a:bodyPr wrap="none">
            <a:spAutoFit/>
          </a:bodyPr>
          <a:lstStyle/>
          <a:p>
            <a:pPr>
              <a:defRPr/>
            </a:pPr>
            <a:r>
              <a:rPr lang="en-CA" sz="1000" dirty="0" smtClean="0">
                <a:solidFill>
                  <a:srgbClr val="09244D"/>
                </a:solidFill>
              </a:rPr>
              <a:t>GSC16-IPR-04</a:t>
            </a:r>
            <a:endParaRPr lang="en-CA" sz="1000" dirty="0">
              <a:solidFill>
                <a:srgbClr val="09244D"/>
              </a:solidFill>
            </a:endParaRPr>
          </a:p>
        </p:txBody>
      </p:sp>
    </p:spTree>
    <p:extLst>
      <p:ext uri="{BB962C8B-B14F-4D97-AF65-F5344CB8AC3E}">
        <p14:creationId xmlns:p14="http://schemas.microsoft.com/office/powerpoint/2010/main" xmlns="" val="289649992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en-US" sz="2800" dirty="0" smtClean="0"/>
              <a:t>US Government Report on Federal Engagement in Standardization</a:t>
            </a:r>
            <a:endParaRPr lang="en-US" sz="2800" dirty="0"/>
          </a:p>
        </p:txBody>
      </p:sp>
      <p:sp>
        <p:nvSpPr>
          <p:cNvPr id="3" name="Content Placeholder 2"/>
          <p:cNvSpPr>
            <a:spLocks noGrp="1"/>
          </p:cNvSpPr>
          <p:nvPr>
            <p:ph idx="1"/>
          </p:nvPr>
        </p:nvSpPr>
        <p:spPr>
          <a:xfrm>
            <a:off x="468313" y="1196752"/>
            <a:ext cx="8229600" cy="4886548"/>
          </a:xfrm>
        </p:spPr>
        <p:txBody>
          <a:bodyPr/>
          <a:lstStyle/>
          <a:p>
            <a:r>
              <a:rPr lang="en-US" sz="2400" dirty="0" smtClean="0"/>
              <a:t>Key excerpts cont’d:</a:t>
            </a:r>
          </a:p>
          <a:p>
            <a:endParaRPr lang="en-US" sz="2400" dirty="0" smtClean="0"/>
          </a:p>
          <a:p>
            <a:pPr lvl="1"/>
            <a:r>
              <a:rPr lang="en-US" sz="2200" dirty="0" smtClean="0"/>
              <a:t>“Agencies should take into account the impact of their standards choices on innovation and the global competitiveness of U.S. enterprises, including the impact of intellectual property incorporated in standards, and should explicitly include consideration of conformity assessment approaches that enable the least burdensome compliance with standards specified by agencies.”</a:t>
            </a:r>
            <a:endParaRPr lang="en-US" sz="2200" dirty="0"/>
          </a:p>
        </p:txBody>
      </p:sp>
      <p:sp>
        <p:nvSpPr>
          <p:cNvPr id="4" name="Slide Number Placeholder 3"/>
          <p:cNvSpPr>
            <a:spLocks noGrp="1"/>
          </p:cNvSpPr>
          <p:nvPr>
            <p:ph type="sldNum" sz="quarter" idx="10"/>
          </p:nvPr>
        </p:nvSpPr>
        <p:spPr/>
        <p:txBody>
          <a:bodyPr/>
          <a:lstStyle/>
          <a:p>
            <a:fld id="{590EC189-5695-42F2-80D6-9FA57BD515F9}" type="slidenum">
              <a:rPr lang="en-CA" smtClean="0">
                <a:solidFill>
                  <a:srgbClr val="000000"/>
                </a:solidFill>
              </a:rPr>
              <a:pPr/>
              <a:t>15</a:t>
            </a:fld>
            <a:endParaRPr lang="en-CA" dirty="0">
              <a:solidFill>
                <a:srgbClr val="000000"/>
              </a:solidFill>
            </a:endParaRPr>
          </a:p>
        </p:txBody>
      </p:sp>
      <p:sp>
        <p:nvSpPr>
          <p:cNvPr id="5" name="Rectangle 17"/>
          <p:cNvSpPr>
            <a:spLocks noChangeArrowheads="1"/>
          </p:cNvSpPr>
          <p:nvPr/>
        </p:nvSpPr>
        <p:spPr bwMode="auto">
          <a:xfrm>
            <a:off x="7704588" y="236538"/>
            <a:ext cx="1043876" cy="246221"/>
          </a:xfrm>
          <a:prstGeom prst="rect">
            <a:avLst/>
          </a:prstGeom>
          <a:noFill/>
          <a:ln w="9525">
            <a:noFill/>
            <a:miter lim="800000"/>
            <a:headEnd/>
            <a:tailEnd/>
          </a:ln>
          <a:effectLst/>
        </p:spPr>
        <p:txBody>
          <a:bodyPr wrap="none">
            <a:spAutoFit/>
          </a:bodyPr>
          <a:lstStyle/>
          <a:p>
            <a:pPr>
              <a:defRPr/>
            </a:pPr>
            <a:r>
              <a:rPr lang="en-CA" sz="1000" dirty="0" smtClean="0">
                <a:solidFill>
                  <a:srgbClr val="09244D"/>
                </a:solidFill>
              </a:rPr>
              <a:t>GSC16-IPR-04</a:t>
            </a:r>
            <a:endParaRPr lang="en-CA" sz="1000" dirty="0">
              <a:solidFill>
                <a:srgbClr val="09244D"/>
              </a:solidFill>
            </a:endParaRPr>
          </a:p>
        </p:txBody>
      </p:sp>
    </p:spTree>
    <p:extLst>
      <p:ext uri="{BB962C8B-B14F-4D97-AF65-F5344CB8AC3E}">
        <p14:creationId xmlns:p14="http://schemas.microsoft.com/office/powerpoint/2010/main" xmlns="" val="372240715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en-US" sz="2800" dirty="0" smtClean="0"/>
              <a:t>NIST RFI on Federal Engagement in Standardization</a:t>
            </a:r>
            <a:endParaRPr lang="en-US" sz="2800" dirty="0"/>
          </a:p>
        </p:txBody>
      </p:sp>
      <p:sp>
        <p:nvSpPr>
          <p:cNvPr id="3" name="Content Placeholder 2"/>
          <p:cNvSpPr>
            <a:spLocks noGrp="1"/>
          </p:cNvSpPr>
          <p:nvPr>
            <p:ph idx="1"/>
          </p:nvPr>
        </p:nvSpPr>
        <p:spPr>
          <a:xfrm>
            <a:off x="468313" y="1052736"/>
            <a:ext cx="8229600" cy="4886548"/>
          </a:xfrm>
        </p:spPr>
        <p:txBody>
          <a:bodyPr/>
          <a:lstStyle/>
          <a:p>
            <a:endParaRPr lang="en-US" sz="1900" dirty="0" smtClean="0"/>
          </a:p>
          <a:p>
            <a:r>
              <a:rPr lang="en-US" sz="1900" dirty="0" smtClean="0"/>
              <a:t>Key excerpts cont’d:</a:t>
            </a:r>
          </a:p>
          <a:p>
            <a:pPr lvl="1"/>
            <a:r>
              <a:rPr lang="en-US" sz="2000" dirty="0" smtClean="0"/>
              <a:t>“A </a:t>
            </a:r>
            <a:r>
              <a:rPr lang="en-US" sz="2000" dirty="0"/>
              <a:t>limited set of foundational attributes of standardization activities are called out in OMB Circular A-119, focusing on voluntary, consensus standards activities. It is important to recognize as well the contributions of standardization activities that take place outside of the formal voluntary, consensus process, particularly in emerging technology areas. The following additional attributes should also be considered, to maximize the impact of those activities on enabling innovation and fostering competition, while also assuring fulfillment of agency regulatory, procurement, and policy missions</a:t>
            </a:r>
            <a:r>
              <a:rPr lang="en-US" sz="2000" dirty="0" smtClean="0"/>
              <a:t>: [see next slide]”</a:t>
            </a:r>
          </a:p>
        </p:txBody>
      </p:sp>
      <p:sp>
        <p:nvSpPr>
          <p:cNvPr id="4" name="Slide Number Placeholder 3"/>
          <p:cNvSpPr>
            <a:spLocks noGrp="1"/>
          </p:cNvSpPr>
          <p:nvPr>
            <p:ph type="sldNum" sz="quarter" idx="10"/>
          </p:nvPr>
        </p:nvSpPr>
        <p:spPr/>
        <p:txBody>
          <a:bodyPr/>
          <a:lstStyle/>
          <a:p>
            <a:fld id="{590EC189-5695-42F2-80D6-9FA57BD515F9}" type="slidenum">
              <a:rPr lang="en-CA" smtClean="0">
                <a:solidFill>
                  <a:srgbClr val="000000"/>
                </a:solidFill>
              </a:rPr>
              <a:pPr/>
              <a:t>16</a:t>
            </a:fld>
            <a:endParaRPr lang="en-CA">
              <a:solidFill>
                <a:srgbClr val="000000"/>
              </a:solidFill>
            </a:endParaRPr>
          </a:p>
        </p:txBody>
      </p:sp>
      <p:sp>
        <p:nvSpPr>
          <p:cNvPr id="5" name="Rectangle 17"/>
          <p:cNvSpPr>
            <a:spLocks noChangeArrowheads="1"/>
          </p:cNvSpPr>
          <p:nvPr/>
        </p:nvSpPr>
        <p:spPr bwMode="auto">
          <a:xfrm>
            <a:off x="7704588" y="236538"/>
            <a:ext cx="1043876" cy="246221"/>
          </a:xfrm>
          <a:prstGeom prst="rect">
            <a:avLst/>
          </a:prstGeom>
          <a:noFill/>
          <a:ln w="9525">
            <a:noFill/>
            <a:miter lim="800000"/>
            <a:headEnd/>
            <a:tailEnd/>
          </a:ln>
          <a:effectLst/>
        </p:spPr>
        <p:txBody>
          <a:bodyPr wrap="none">
            <a:spAutoFit/>
          </a:bodyPr>
          <a:lstStyle/>
          <a:p>
            <a:pPr>
              <a:defRPr/>
            </a:pPr>
            <a:r>
              <a:rPr lang="en-CA" sz="1000" dirty="0" smtClean="0">
                <a:solidFill>
                  <a:srgbClr val="09244D"/>
                </a:solidFill>
              </a:rPr>
              <a:t>GSC16-IPR-04</a:t>
            </a:r>
            <a:endParaRPr lang="en-CA" sz="1000" dirty="0">
              <a:solidFill>
                <a:srgbClr val="09244D"/>
              </a:solidFill>
            </a:endParaRPr>
          </a:p>
        </p:txBody>
      </p:sp>
    </p:spTree>
    <p:extLst>
      <p:ext uri="{BB962C8B-B14F-4D97-AF65-F5344CB8AC3E}">
        <p14:creationId xmlns:p14="http://schemas.microsoft.com/office/powerpoint/2010/main" xmlns="" val="360395441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8313" y="1196752"/>
            <a:ext cx="8229600" cy="4525962"/>
          </a:xfrm>
        </p:spPr>
        <p:txBody>
          <a:bodyPr/>
          <a:lstStyle/>
          <a:p>
            <a:pPr rtl="0" fontAlgn="base"/>
            <a:r>
              <a:rPr lang="en-US" sz="1800" b="1" dirty="0" smtClean="0">
                <a:solidFill>
                  <a:srgbClr val="09244D"/>
                </a:solidFill>
                <a:effectLst/>
              </a:rPr>
              <a:t>“Transparency: </a:t>
            </a:r>
            <a:r>
              <a:rPr lang="en-US" sz="1800" dirty="0" smtClean="0">
                <a:solidFill>
                  <a:srgbClr val="09244D"/>
                </a:solidFill>
                <a:effectLst/>
              </a:rPr>
              <a:t>essential information regarding standardization activities is accessible to all interested parties.</a:t>
            </a:r>
            <a:endParaRPr lang="en-US" sz="1800" dirty="0" smtClean="0">
              <a:effectLst/>
            </a:endParaRPr>
          </a:p>
          <a:p>
            <a:pPr rtl="0" fontAlgn="base"/>
            <a:r>
              <a:rPr lang="en-US" sz="1800" b="1" dirty="0" smtClean="0">
                <a:solidFill>
                  <a:srgbClr val="09244D"/>
                </a:solidFill>
                <a:effectLst/>
              </a:rPr>
              <a:t>Open Participation: </a:t>
            </a:r>
            <a:r>
              <a:rPr lang="en-US" sz="1800" dirty="0" smtClean="0">
                <a:solidFill>
                  <a:srgbClr val="09244D"/>
                </a:solidFill>
                <a:effectLst/>
              </a:rPr>
              <a:t>all interested or affected parties have an opportunity to participate in the development of a standard, with no undue financial barriers to participation.</a:t>
            </a:r>
            <a:endParaRPr lang="en-US" sz="1800" dirty="0" smtClean="0">
              <a:effectLst/>
            </a:endParaRPr>
          </a:p>
          <a:p>
            <a:pPr rtl="0" fontAlgn="base"/>
            <a:r>
              <a:rPr lang="en-US" sz="1800" b="1" dirty="0" smtClean="0">
                <a:solidFill>
                  <a:srgbClr val="09244D"/>
                </a:solidFill>
                <a:effectLst/>
              </a:rPr>
              <a:t>Flexibility: </a:t>
            </a:r>
            <a:r>
              <a:rPr lang="en-US" sz="1800" dirty="0" smtClean="0">
                <a:solidFill>
                  <a:srgbClr val="09244D"/>
                </a:solidFill>
                <a:effectLst/>
              </a:rPr>
              <a:t>different product and services sectors rely on different methodologies for standards development that meets their needs.</a:t>
            </a:r>
            <a:endParaRPr lang="en-US" sz="1800" dirty="0" smtClean="0">
              <a:effectLst/>
            </a:endParaRPr>
          </a:p>
          <a:p>
            <a:pPr rtl="0" fontAlgn="base"/>
            <a:r>
              <a:rPr lang="en-US" sz="1800" b="1" dirty="0" smtClean="0">
                <a:solidFill>
                  <a:srgbClr val="09244D"/>
                </a:solidFill>
                <a:effectLst/>
              </a:rPr>
              <a:t>Effectiveness and Relevance: </a:t>
            </a:r>
            <a:r>
              <a:rPr lang="en-US" sz="1800" dirty="0" smtClean="0">
                <a:solidFill>
                  <a:srgbClr val="09244D"/>
                </a:solidFill>
                <a:effectLst/>
              </a:rPr>
              <a:t>standards are developed in response to regulatory, procurement and policy needs, and take account of market needs and practices as well as scientific and technological developments. </a:t>
            </a:r>
            <a:endParaRPr lang="en-US" sz="1800" dirty="0" smtClean="0">
              <a:effectLst/>
            </a:endParaRPr>
          </a:p>
          <a:p>
            <a:pPr rtl="0" fontAlgn="base"/>
            <a:r>
              <a:rPr lang="en-US" sz="1800" b="1" dirty="0" smtClean="0">
                <a:solidFill>
                  <a:srgbClr val="09244D"/>
                </a:solidFill>
                <a:effectLst/>
              </a:rPr>
              <a:t>Coherence: </a:t>
            </a:r>
            <a:r>
              <a:rPr lang="en-US" sz="1800" dirty="0" smtClean="0">
                <a:solidFill>
                  <a:srgbClr val="09244D"/>
                </a:solidFill>
                <a:effectLst/>
              </a:rPr>
              <a:t>the process avoids overlapping and conflicting standards.</a:t>
            </a:r>
            <a:endParaRPr lang="en-US" sz="1800" dirty="0" smtClean="0">
              <a:effectLst/>
            </a:endParaRPr>
          </a:p>
          <a:p>
            <a:pPr rtl="0" fontAlgn="base"/>
            <a:r>
              <a:rPr lang="en-US" sz="1800" b="1" dirty="0" smtClean="0">
                <a:solidFill>
                  <a:srgbClr val="09244D"/>
                </a:solidFill>
                <a:effectLst/>
              </a:rPr>
              <a:t>International Acceptance: </a:t>
            </a:r>
            <a:r>
              <a:rPr lang="en-US" sz="1800" dirty="0" smtClean="0">
                <a:solidFill>
                  <a:srgbClr val="09244D"/>
                </a:solidFill>
                <a:effectLst/>
              </a:rPr>
              <a:t>as product and service solutions cross borders, the public and private sectors are best served by standards that are international in scope and applicability.</a:t>
            </a:r>
            <a:endParaRPr lang="en-US" sz="1800" dirty="0" smtClean="0">
              <a:effectLst/>
            </a:endParaRPr>
          </a:p>
          <a:p>
            <a:pPr rtl="0" fontAlgn="base"/>
            <a:r>
              <a:rPr lang="en-US" sz="1800" b="1" dirty="0" smtClean="0">
                <a:solidFill>
                  <a:srgbClr val="09244D"/>
                </a:solidFill>
                <a:effectLst/>
              </a:rPr>
              <a:t>Net Benefit: </a:t>
            </a:r>
            <a:r>
              <a:rPr lang="en-US" sz="1800" dirty="0" smtClean="0">
                <a:solidFill>
                  <a:srgbClr val="09244D"/>
                </a:solidFill>
                <a:effectLst/>
              </a:rPr>
              <a:t>standards used to meet regulatory and procurement needs should maximize net benefits of the use of such standards.”</a:t>
            </a:r>
            <a:endParaRPr lang="en-US" sz="1800" dirty="0" smtClean="0">
              <a:effectLst/>
            </a:endParaRPr>
          </a:p>
          <a:p>
            <a:pPr lvl="0"/>
            <a:endParaRPr lang="en-US" sz="1800" dirty="0"/>
          </a:p>
        </p:txBody>
      </p:sp>
      <p:sp>
        <p:nvSpPr>
          <p:cNvPr id="4" name="Slide Number Placeholder 3"/>
          <p:cNvSpPr>
            <a:spLocks noGrp="1"/>
          </p:cNvSpPr>
          <p:nvPr>
            <p:ph type="sldNum" sz="quarter" idx="10"/>
          </p:nvPr>
        </p:nvSpPr>
        <p:spPr/>
        <p:txBody>
          <a:bodyPr/>
          <a:lstStyle/>
          <a:p>
            <a:fld id="{590EC189-5695-42F2-80D6-9FA57BD515F9}" type="slidenum">
              <a:rPr lang="en-CA" smtClean="0">
                <a:solidFill>
                  <a:srgbClr val="000000"/>
                </a:solidFill>
              </a:rPr>
              <a:pPr/>
              <a:t>17</a:t>
            </a:fld>
            <a:endParaRPr lang="en-CA">
              <a:solidFill>
                <a:srgbClr val="000000"/>
              </a:solidFill>
            </a:endParaRPr>
          </a:p>
        </p:txBody>
      </p:sp>
      <p:sp>
        <p:nvSpPr>
          <p:cNvPr id="6" name="Title 1"/>
          <p:cNvSpPr>
            <a:spLocks noGrp="1"/>
          </p:cNvSpPr>
          <p:nvPr>
            <p:ph type="title"/>
          </p:nvPr>
        </p:nvSpPr>
        <p:spPr>
          <a:xfrm>
            <a:off x="457200" y="274638"/>
            <a:ext cx="8229600" cy="850106"/>
          </a:xfrm>
        </p:spPr>
        <p:txBody>
          <a:bodyPr/>
          <a:lstStyle/>
          <a:p>
            <a:r>
              <a:rPr lang="en-US" sz="2800" dirty="0" smtClean="0"/>
              <a:t>NIST RFI on Federal Engagement in Standardization</a:t>
            </a:r>
            <a:endParaRPr lang="en-US" sz="2800" dirty="0"/>
          </a:p>
        </p:txBody>
      </p:sp>
      <p:sp>
        <p:nvSpPr>
          <p:cNvPr id="5" name="Rectangle 17"/>
          <p:cNvSpPr>
            <a:spLocks noChangeArrowheads="1"/>
          </p:cNvSpPr>
          <p:nvPr/>
        </p:nvSpPr>
        <p:spPr bwMode="auto">
          <a:xfrm>
            <a:off x="7704588" y="236538"/>
            <a:ext cx="1043876" cy="246221"/>
          </a:xfrm>
          <a:prstGeom prst="rect">
            <a:avLst/>
          </a:prstGeom>
          <a:noFill/>
          <a:ln w="9525">
            <a:noFill/>
            <a:miter lim="800000"/>
            <a:headEnd/>
            <a:tailEnd/>
          </a:ln>
          <a:effectLst/>
        </p:spPr>
        <p:txBody>
          <a:bodyPr wrap="none">
            <a:spAutoFit/>
          </a:bodyPr>
          <a:lstStyle/>
          <a:p>
            <a:pPr>
              <a:defRPr/>
            </a:pPr>
            <a:r>
              <a:rPr lang="en-CA" sz="1000" dirty="0" smtClean="0">
                <a:solidFill>
                  <a:srgbClr val="09244D"/>
                </a:solidFill>
              </a:rPr>
              <a:t>GSC16-IPR-04</a:t>
            </a:r>
            <a:endParaRPr lang="en-CA" sz="1000" dirty="0">
              <a:solidFill>
                <a:srgbClr val="09244D"/>
              </a:solidFill>
            </a:endParaRPr>
          </a:p>
        </p:txBody>
      </p:sp>
    </p:spTree>
    <p:extLst>
      <p:ext uri="{BB962C8B-B14F-4D97-AF65-F5344CB8AC3E}">
        <p14:creationId xmlns:p14="http://schemas.microsoft.com/office/powerpoint/2010/main" xmlns="" val="206990541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en-US" sz="2800" dirty="0" smtClean="0"/>
              <a:t>NIST RFI on Federal Engagement in Standardization</a:t>
            </a:r>
            <a:endParaRPr lang="en-US" sz="2800" dirty="0"/>
          </a:p>
        </p:txBody>
      </p:sp>
      <p:sp>
        <p:nvSpPr>
          <p:cNvPr id="3" name="Content Placeholder 2"/>
          <p:cNvSpPr>
            <a:spLocks noGrp="1"/>
          </p:cNvSpPr>
          <p:nvPr>
            <p:ph idx="1"/>
          </p:nvPr>
        </p:nvSpPr>
        <p:spPr>
          <a:xfrm>
            <a:off x="251520" y="1196752"/>
            <a:ext cx="8229600" cy="4886548"/>
          </a:xfrm>
        </p:spPr>
        <p:txBody>
          <a:bodyPr/>
          <a:lstStyle/>
          <a:p>
            <a:r>
              <a:rPr lang="en-US" sz="2200" dirty="0" smtClean="0"/>
              <a:t>Key excerpts cont’d:</a:t>
            </a:r>
          </a:p>
          <a:p>
            <a:pPr lvl="1"/>
            <a:r>
              <a:rPr lang="en-US" sz="2100" dirty="0" smtClean="0"/>
              <a:t>“In </a:t>
            </a:r>
            <a:r>
              <a:rPr lang="en-US" sz="2100" dirty="0"/>
              <a:t>addition, agencies should give consideration to the following attributes of standards organization processes:</a:t>
            </a:r>
          </a:p>
          <a:p>
            <a:pPr lvl="2"/>
            <a:r>
              <a:rPr lang="en-US" sz="1900" b="1" dirty="0" smtClean="0"/>
              <a:t>Access </a:t>
            </a:r>
            <a:r>
              <a:rPr lang="en-US" sz="1900" b="1" dirty="0"/>
              <a:t>and Availability: </a:t>
            </a:r>
            <a:r>
              <a:rPr lang="en-US" sz="1900" dirty="0"/>
              <a:t>the text of standards and associated documents should be available to all interested parties on a reasonable basis, which may include monetary compensation where appropriate.</a:t>
            </a:r>
          </a:p>
          <a:p>
            <a:pPr lvl="2"/>
            <a:r>
              <a:rPr lang="en-US" sz="1900" b="1" dirty="0" smtClean="0"/>
              <a:t>Clear </a:t>
            </a:r>
            <a:r>
              <a:rPr lang="en-US" sz="1900" b="1" dirty="0"/>
              <a:t>Intellectual Property Rights (IPR) Policies: </a:t>
            </a:r>
            <a:r>
              <a:rPr lang="en-US" sz="1900" dirty="0"/>
              <a:t>standards organization IPR policies should take into account the interests of both IPR holders and those seeking to use or implement the IP included in the standard or standards. These policies should be easily accessible and the rules governing the disclosure and licensing of IPR should be clear and unambiguous.</a:t>
            </a:r>
          </a:p>
          <a:p>
            <a:pPr lvl="2"/>
            <a:r>
              <a:rPr lang="en-US" sz="1900" b="1" dirty="0" smtClean="0"/>
              <a:t>Timeliness</a:t>
            </a:r>
            <a:r>
              <a:rPr lang="en-US" sz="1900" b="1" dirty="0"/>
              <a:t>: </a:t>
            </a:r>
            <a:r>
              <a:rPr lang="en-US" sz="1900" dirty="0"/>
              <a:t>standards should be available in a timely manner</a:t>
            </a:r>
            <a:r>
              <a:rPr lang="en-US" sz="1900" dirty="0" smtClean="0"/>
              <a:t>.”</a:t>
            </a:r>
            <a:endParaRPr lang="en-US" sz="1900" dirty="0"/>
          </a:p>
          <a:p>
            <a:pPr lvl="1"/>
            <a:endParaRPr lang="en-US" sz="1600" dirty="0"/>
          </a:p>
        </p:txBody>
      </p:sp>
      <p:sp>
        <p:nvSpPr>
          <p:cNvPr id="4" name="Slide Number Placeholder 3"/>
          <p:cNvSpPr>
            <a:spLocks noGrp="1"/>
          </p:cNvSpPr>
          <p:nvPr>
            <p:ph type="sldNum" sz="quarter" idx="10"/>
          </p:nvPr>
        </p:nvSpPr>
        <p:spPr/>
        <p:txBody>
          <a:bodyPr/>
          <a:lstStyle/>
          <a:p>
            <a:fld id="{590EC189-5695-42F2-80D6-9FA57BD515F9}" type="slidenum">
              <a:rPr lang="en-CA" smtClean="0">
                <a:solidFill>
                  <a:srgbClr val="000000"/>
                </a:solidFill>
              </a:rPr>
              <a:pPr/>
              <a:t>18</a:t>
            </a:fld>
            <a:endParaRPr lang="en-CA">
              <a:solidFill>
                <a:srgbClr val="000000"/>
              </a:solidFill>
            </a:endParaRPr>
          </a:p>
        </p:txBody>
      </p:sp>
      <p:sp>
        <p:nvSpPr>
          <p:cNvPr id="5" name="Rectangle 17"/>
          <p:cNvSpPr>
            <a:spLocks noChangeArrowheads="1"/>
          </p:cNvSpPr>
          <p:nvPr/>
        </p:nvSpPr>
        <p:spPr bwMode="auto">
          <a:xfrm>
            <a:off x="7704588" y="236538"/>
            <a:ext cx="1043876" cy="246221"/>
          </a:xfrm>
          <a:prstGeom prst="rect">
            <a:avLst/>
          </a:prstGeom>
          <a:noFill/>
          <a:ln w="9525">
            <a:noFill/>
            <a:miter lim="800000"/>
            <a:headEnd/>
            <a:tailEnd/>
          </a:ln>
          <a:effectLst/>
        </p:spPr>
        <p:txBody>
          <a:bodyPr wrap="none">
            <a:spAutoFit/>
          </a:bodyPr>
          <a:lstStyle/>
          <a:p>
            <a:pPr>
              <a:defRPr/>
            </a:pPr>
            <a:r>
              <a:rPr lang="en-CA" sz="1000" dirty="0" smtClean="0">
                <a:solidFill>
                  <a:srgbClr val="09244D"/>
                </a:solidFill>
              </a:rPr>
              <a:t>GSC16-IPR-04</a:t>
            </a:r>
            <a:endParaRPr lang="en-CA" sz="1000" dirty="0">
              <a:solidFill>
                <a:srgbClr val="09244D"/>
              </a:solidFill>
            </a:endParaRPr>
          </a:p>
        </p:txBody>
      </p:sp>
    </p:spTree>
    <p:extLst>
      <p:ext uri="{BB962C8B-B14F-4D97-AF65-F5344CB8AC3E}">
        <p14:creationId xmlns:p14="http://schemas.microsoft.com/office/powerpoint/2010/main" xmlns="" val="273768372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539552" y="1196752"/>
            <a:ext cx="8383786" cy="5184576"/>
          </a:xfrm>
        </p:spPr>
        <p:txBody>
          <a:bodyPr/>
          <a:lstStyle/>
          <a:p>
            <a:pPr marL="0" indent="0">
              <a:lnSpc>
                <a:spcPct val="80000"/>
              </a:lnSpc>
              <a:tabLst>
                <a:tab pos="457200" algn="l"/>
              </a:tabLst>
            </a:pPr>
            <a:r>
              <a:rPr lang="en-US" sz="2000" dirty="0" smtClean="0"/>
              <a:t>In early May 2011, the FTC issued a call for comment seeking to </a:t>
            </a:r>
            <a:r>
              <a:rPr lang="en-US" sz="2000" dirty="0"/>
              <a:t>examine the legal and policy issues surrounding the </a:t>
            </a:r>
            <a:r>
              <a:rPr lang="en-US" sz="2000" dirty="0" smtClean="0"/>
              <a:t>perceived problem </a:t>
            </a:r>
            <a:r>
              <a:rPr lang="en-US" sz="2000" dirty="0"/>
              <a:t>of </a:t>
            </a:r>
            <a:r>
              <a:rPr lang="en-US" sz="2000" dirty="0" smtClean="0"/>
              <a:t>“hold-up” </a:t>
            </a:r>
            <a:r>
              <a:rPr lang="en-US" sz="2000" dirty="0"/>
              <a:t>when patented technologies are included in collaborative </a:t>
            </a:r>
            <a:r>
              <a:rPr lang="en-US" sz="2000" dirty="0" smtClean="0"/>
              <a:t>standards</a:t>
            </a:r>
          </a:p>
          <a:p>
            <a:pPr marL="0" indent="0">
              <a:lnSpc>
                <a:spcPct val="80000"/>
              </a:lnSpc>
              <a:tabLst>
                <a:tab pos="457200" algn="l"/>
              </a:tabLst>
            </a:pPr>
            <a:r>
              <a:rPr lang="en-US" sz="2000" dirty="0" smtClean="0"/>
              <a:t> </a:t>
            </a:r>
            <a:r>
              <a:rPr lang="en-US" sz="1600" dirty="0" smtClean="0"/>
              <a:t>Specific topics addressed were:</a:t>
            </a:r>
          </a:p>
          <a:p>
            <a:pPr marL="400050" lvl="1" indent="0">
              <a:lnSpc>
                <a:spcPct val="80000"/>
              </a:lnSpc>
              <a:tabLst>
                <a:tab pos="457200" algn="l"/>
              </a:tabLst>
            </a:pPr>
            <a:r>
              <a:rPr lang="en-US" sz="1600" dirty="0" smtClean="0"/>
              <a:t>Disclosure of Patent Rights in an Standard Setting Organization (SSO)</a:t>
            </a:r>
          </a:p>
          <a:p>
            <a:pPr marL="400050" lvl="1" indent="0">
              <a:lnSpc>
                <a:spcPct val="80000"/>
              </a:lnSpc>
              <a:tabLst>
                <a:tab pos="457200" algn="l"/>
              </a:tabLst>
            </a:pPr>
            <a:r>
              <a:rPr lang="en-US" sz="1600" dirty="0" smtClean="0"/>
              <a:t>The RAND Licensing Commitment</a:t>
            </a:r>
          </a:p>
          <a:p>
            <a:pPr marL="400050" lvl="1" indent="0">
              <a:lnSpc>
                <a:spcPct val="80000"/>
              </a:lnSpc>
              <a:tabLst>
                <a:tab pos="457200" algn="l"/>
              </a:tabLst>
            </a:pPr>
            <a:r>
              <a:rPr lang="en-US" sz="1600" dirty="0" smtClean="0"/>
              <a:t>Ex Ante Disclosure and/or Negotiation of Licensing Terms</a:t>
            </a:r>
          </a:p>
          <a:p>
            <a:pPr marL="400050" lvl="1" indent="0">
              <a:lnSpc>
                <a:spcPct val="80000"/>
              </a:lnSpc>
              <a:tabLst>
                <a:tab pos="457200" algn="l"/>
              </a:tabLst>
            </a:pPr>
            <a:endParaRPr lang="en-US" sz="1600" dirty="0" smtClean="0"/>
          </a:p>
          <a:p>
            <a:pPr marL="0" indent="0">
              <a:lnSpc>
                <a:spcPct val="80000"/>
              </a:lnSpc>
              <a:tabLst>
                <a:tab pos="457200" algn="l"/>
              </a:tabLst>
            </a:pPr>
            <a:r>
              <a:rPr lang="en-US" sz="2000" dirty="0" smtClean="0"/>
              <a:t>Comments can </a:t>
            </a:r>
            <a:r>
              <a:rPr lang="en-US" sz="2000" dirty="0"/>
              <a:t>be found at: </a:t>
            </a:r>
            <a:r>
              <a:rPr lang="en-US" sz="2000" dirty="0">
                <a:hlinkClick r:id="rId3"/>
              </a:rPr>
              <a:t>http://</a:t>
            </a:r>
            <a:r>
              <a:rPr lang="en-US" sz="2000" dirty="0" smtClean="0">
                <a:hlinkClick r:id="rId3"/>
              </a:rPr>
              <a:t>www.ftc.gov/opp/workshops/standards/index.shtml</a:t>
            </a:r>
            <a:r>
              <a:rPr lang="en-US" sz="2000" dirty="0" smtClean="0"/>
              <a:t> </a:t>
            </a:r>
          </a:p>
          <a:p>
            <a:pPr marL="0" indent="0">
              <a:lnSpc>
                <a:spcPct val="80000"/>
              </a:lnSpc>
              <a:tabLst>
                <a:tab pos="457200" algn="l"/>
              </a:tabLst>
            </a:pPr>
            <a:endParaRPr lang="en-US" sz="1800" dirty="0" smtClean="0"/>
          </a:p>
          <a:p>
            <a:pPr marL="0" indent="0">
              <a:lnSpc>
                <a:spcPct val="80000"/>
              </a:lnSpc>
              <a:tabLst>
                <a:tab pos="457200" algn="l"/>
              </a:tabLst>
            </a:pPr>
            <a:r>
              <a:rPr lang="en-US" sz="2000" dirty="0" smtClean="0"/>
              <a:t>TIA expressed the view that, based on its experience, “patent hold-up” is not a systemic problem in connection with standard development </a:t>
            </a:r>
          </a:p>
          <a:p>
            <a:pPr marL="400050" lvl="1" indent="0">
              <a:lnSpc>
                <a:spcPct val="80000"/>
              </a:lnSpc>
              <a:tabLst>
                <a:tab pos="457200" algn="l"/>
              </a:tabLst>
            </a:pPr>
            <a:r>
              <a:rPr lang="en-US" sz="1800" dirty="0"/>
              <a:t>TIA noted that it “has never received any complaints regarding such ‘patent hold-up’ and does not agree that ‘patent holdup’ is plaguing the information and telecommunications technology (ICT) standard development processes</a:t>
            </a:r>
            <a:r>
              <a:rPr lang="en-US" sz="1800" dirty="0" smtClean="0"/>
              <a:t>.”</a:t>
            </a:r>
            <a:endParaRPr lang="en-US" sz="2000" dirty="0" smtClean="0"/>
          </a:p>
        </p:txBody>
      </p:sp>
      <p:sp>
        <p:nvSpPr>
          <p:cNvPr id="7" name="Rectangle 2"/>
          <p:cNvSpPr txBox="1">
            <a:spLocks noChangeArrowheads="1"/>
          </p:cNvSpPr>
          <p:nvPr/>
        </p:nvSpPr>
        <p:spPr bwMode="auto">
          <a:xfrm>
            <a:off x="107504" y="188640"/>
            <a:ext cx="8856984" cy="1224136"/>
          </a:xfrm>
          <a:prstGeom prst="rect">
            <a:avLst/>
          </a:prstGeom>
          <a:solidFill>
            <a:schemeClr val="bg1"/>
          </a:solid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宋体"/>
              </a:defRPr>
            </a:lvl1pPr>
            <a:lvl2pPr algn="ctr" rtl="0" eaLnBrk="0" fontAlgn="base" hangingPunct="0">
              <a:spcBef>
                <a:spcPct val="0"/>
              </a:spcBef>
              <a:spcAft>
                <a:spcPct val="0"/>
              </a:spcAft>
              <a:defRPr sz="4400">
                <a:solidFill>
                  <a:schemeClr val="tx2"/>
                </a:solidFill>
                <a:latin typeface="Arial" charset="0"/>
                <a:ea typeface="宋体" pitchFamily="2" charset="-122"/>
                <a:cs typeface="宋体"/>
              </a:defRPr>
            </a:lvl2pPr>
            <a:lvl3pPr algn="ctr" rtl="0" eaLnBrk="0" fontAlgn="base" hangingPunct="0">
              <a:spcBef>
                <a:spcPct val="0"/>
              </a:spcBef>
              <a:spcAft>
                <a:spcPct val="0"/>
              </a:spcAft>
              <a:defRPr sz="4400">
                <a:solidFill>
                  <a:schemeClr val="tx2"/>
                </a:solidFill>
                <a:latin typeface="Arial" charset="0"/>
                <a:ea typeface="宋体" pitchFamily="2" charset="-122"/>
                <a:cs typeface="宋体"/>
              </a:defRPr>
            </a:lvl3pPr>
            <a:lvl4pPr algn="ctr" rtl="0" eaLnBrk="0" fontAlgn="base" hangingPunct="0">
              <a:spcBef>
                <a:spcPct val="0"/>
              </a:spcBef>
              <a:spcAft>
                <a:spcPct val="0"/>
              </a:spcAft>
              <a:defRPr sz="4400">
                <a:solidFill>
                  <a:schemeClr val="tx2"/>
                </a:solidFill>
                <a:latin typeface="Arial" charset="0"/>
                <a:ea typeface="宋体" pitchFamily="2" charset="-122"/>
                <a:cs typeface="宋体"/>
              </a:defRPr>
            </a:lvl4pPr>
            <a:lvl5pPr algn="ctr" rtl="0" eaLnBrk="0" fontAlgn="base" hangingPunct="0">
              <a:spcBef>
                <a:spcPct val="0"/>
              </a:spcBef>
              <a:spcAft>
                <a:spcPct val="0"/>
              </a:spcAft>
              <a:defRPr sz="4400">
                <a:solidFill>
                  <a:schemeClr val="tx2"/>
                </a:solidFill>
                <a:latin typeface="Arial" charset="0"/>
                <a:ea typeface="宋体" pitchFamily="2" charset="-122"/>
                <a:cs typeface="宋体"/>
              </a:defRPr>
            </a:lvl5pPr>
            <a:lvl6pPr marL="457200" algn="ctr" rtl="0" eaLnBrk="1" fontAlgn="base" hangingPunct="1">
              <a:spcBef>
                <a:spcPct val="0"/>
              </a:spcBef>
              <a:spcAft>
                <a:spcPct val="0"/>
              </a:spcAft>
              <a:defRPr sz="4400">
                <a:solidFill>
                  <a:schemeClr val="tx2"/>
                </a:solidFill>
                <a:latin typeface="Arial" charset="0"/>
                <a:ea typeface="宋体" pitchFamily="2" charset="-122"/>
              </a:defRPr>
            </a:lvl6pPr>
            <a:lvl7pPr marL="914400" algn="ctr" rtl="0" eaLnBrk="1" fontAlgn="base" hangingPunct="1">
              <a:spcBef>
                <a:spcPct val="0"/>
              </a:spcBef>
              <a:spcAft>
                <a:spcPct val="0"/>
              </a:spcAft>
              <a:defRPr sz="4400">
                <a:solidFill>
                  <a:schemeClr val="tx2"/>
                </a:solidFill>
                <a:latin typeface="Arial" charset="0"/>
                <a:ea typeface="宋体" pitchFamily="2" charset="-122"/>
              </a:defRPr>
            </a:lvl7pPr>
            <a:lvl8pPr marL="1371600" algn="ctr" rtl="0" eaLnBrk="1" fontAlgn="base" hangingPunct="1">
              <a:spcBef>
                <a:spcPct val="0"/>
              </a:spcBef>
              <a:spcAft>
                <a:spcPct val="0"/>
              </a:spcAft>
              <a:defRPr sz="4400">
                <a:solidFill>
                  <a:schemeClr val="tx2"/>
                </a:solidFill>
                <a:latin typeface="Arial" charset="0"/>
                <a:ea typeface="宋体" pitchFamily="2" charset="-122"/>
              </a:defRPr>
            </a:lvl8pPr>
            <a:lvl9pPr marL="1828800" algn="ctr" rtl="0" eaLnBrk="1" fontAlgn="base" hangingPunct="1">
              <a:spcBef>
                <a:spcPct val="0"/>
              </a:spcBef>
              <a:spcAft>
                <a:spcPct val="0"/>
              </a:spcAft>
              <a:defRPr sz="4400">
                <a:solidFill>
                  <a:schemeClr val="tx2"/>
                </a:solidFill>
                <a:latin typeface="Arial" charset="0"/>
                <a:ea typeface="宋体" pitchFamily="2" charset="-122"/>
              </a:defRPr>
            </a:lvl9pPr>
          </a:lstStyle>
          <a:p>
            <a:pPr lvl="1">
              <a:defRPr/>
            </a:pPr>
            <a:r>
              <a:rPr lang="en-US" sz="2800" b="1" dirty="0" smtClean="0">
                <a:solidFill>
                  <a:srgbClr val="C68803"/>
                </a:solidFill>
                <a:effectLst>
                  <a:outerShdw blurRad="38100" dist="38100" dir="2700000" algn="tl">
                    <a:srgbClr val="000000">
                      <a:alpha val="43137"/>
                    </a:srgbClr>
                  </a:outerShdw>
                </a:effectLst>
              </a:rPr>
              <a:t>FTC Request for Comments on Standard-Setting Issues, including Patent “Hold-Up”</a:t>
            </a:r>
            <a:endParaRPr lang="en-US" sz="2800" b="1" dirty="0">
              <a:solidFill>
                <a:srgbClr val="C68803"/>
              </a:solidFill>
              <a:effectLst>
                <a:outerShdw blurRad="38100" dist="38100" dir="2700000" algn="tl">
                  <a:srgbClr val="000000">
                    <a:alpha val="43137"/>
                  </a:srgbClr>
                </a:outerShdw>
              </a:effectLst>
            </a:endParaRPr>
          </a:p>
        </p:txBody>
      </p:sp>
      <p:sp>
        <p:nvSpPr>
          <p:cNvPr id="6" name="Slide Number Placeholder 1"/>
          <p:cNvSpPr>
            <a:spLocks noGrp="1"/>
          </p:cNvSpPr>
          <p:nvPr>
            <p:ph type="sldNum" sz="quarter" idx="4294967295"/>
          </p:nvPr>
        </p:nvSpPr>
        <p:spPr>
          <a:xfrm>
            <a:off x="6553201" y="6309320"/>
            <a:ext cx="1979240" cy="339130"/>
          </a:xfrm>
          <a:prstGeom prst="rect">
            <a:avLst/>
          </a:prstGeom>
        </p:spPr>
        <p:txBody>
          <a:bodyPr/>
          <a:lstStyle/>
          <a:p>
            <a:pPr>
              <a:defRPr/>
            </a:pPr>
            <a:fld id="{414F02F7-A025-4B46-BCB5-F79FBA8423B7}" type="slidenum">
              <a:rPr lang="en-US" altLang="zh-CN" smtClean="0"/>
              <a:pPr>
                <a:defRPr/>
              </a:pPr>
              <a:t>19</a:t>
            </a:fld>
            <a:endParaRPr lang="en-US" altLang="zh-CN" dirty="0"/>
          </a:p>
        </p:txBody>
      </p:sp>
    </p:spTree>
    <p:extLst>
      <p:ext uri="{BB962C8B-B14F-4D97-AF65-F5344CB8AC3E}">
        <p14:creationId xmlns:p14="http://schemas.microsoft.com/office/powerpoint/2010/main" xmlns="" val="205908266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274638"/>
            <a:ext cx="8229600" cy="561975"/>
          </a:xfrm>
        </p:spPr>
        <p:txBody>
          <a:bodyPr anchor="t"/>
          <a:lstStyle/>
          <a:p>
            <a:r>
              <a:rPr lang="en-US" b="1" i="1" dirty="0" smtClean="0"/>
              <a:t>Structure</a:t>
            </a:r>
            <a:endParaRPr lang="en-US" sz="3600" b="1" i="1" dirty="0" smtClean="0"/>
          </a:p>
        </p:txBody>
      </p:sp>
      <p:sp>
        <p:nvSpPr>
          <p:cNvPr id="4099" name="Content Placeholder 2"/>
          <p:cNvSpPr>
            <a:spLocks noGrp="1"/>
          </p:cNvSpPr>
          <p:nvPr>
            <p:ph idx="1"/>
          </p:nvPr>
        </p:nvSpPr>
        <p:spPr>
          <a:xfrm>
            <a:off x="428625" y="785813"/>
            <a:ext cx="8229600" cy="5411787"/>
          </a:xfrm>
        </p:spPr>
        <p:txBody>
          <a:bodyPr/>
          <a:lstStyle/>
          <a:p>
            <a:endParaRPr lang="en-US" sz="2400" dirty="0" smtClean="0"/>
          </a:p>
          <a:p>
            <a:r>
              <a:rPr lang="en-US" sz="2400" dirty="0" smtClean="0"/>
              <a:t>This presentation focuses on important issues that were discussed within two TIA committees:</a:t>
            </a:r>
          </a:p>
          <a:p>
            <a:endParaRPr lang="en-US" sz="2400" dirty="0" smtClean="0"/>
          </a:p>
          <a:p>
            <a:pPr lvl="1"/>
            <a:r>
              <a:rPr lang="en-US" sz="2000" dirty="0"/>
              <a:t>The TIA </a:t>
            </a:r>
            <a:r>
              <a:rPr lang="en-US" sz="2000" b="1" dirty="0"/>
              <a:t>Standards &amp; IPR Policy Committee (SIPC)</a:t>
            </a:r>
          </a:p>
          <a:p>
            <a:pPr lvl="2"/>
            <a:r>
              <a:rPr lang="en-US" sz="1800" dirty="0"/>
              <a:t>Reports to the TIA Board of Directors</a:t>
            </a:r>
          </a:p>
          <a:p>
            <a:pPr lvl="2"/>
            <a:r>
              <a:rPr lang="en-US" sz="1800" dirty="0"/>
              <a:t>Develops and communicates TIA standards and IPR policy positions external to TIA</a:t>
            </a:r>
          </a:p>
          <a:p>
            <a:pPr lvl="2"/>
            <a:r>
              <a:rPr lang="en-US" sz="1800" dirty="0"/>
              <a:t>Increased focus on standards and IPR issues worldwide</a:t>
            </a:r>
          </a:p>
          <a:p>
            <a:pPr lvl="1"/>
            <a:endParaRPr lang="en-US" sz="2000" dirty="0" smtClean="0"/>
          </a:p>
          <a:p>
            <a:pPr lvl="1"/>
            <a:r>
              <a:rPr lang="en-US" sz="2000" dirty="0" smtClean="0"/>
              <a:t>The TIA</a:t>
            </a:r>
            <a:r>
              <a:rPr lang="en-US" sz="2000" b="1" dirty="0" smtClean="0"/>
              <a:t> IPR Standing Committee  (IPRSC)</a:t>
            </a:r>
          </a:p>
          <a:p>
            <a:pPr lvl="2"/>
            <a:r>
              <a:rPr lang="en-US" sz="1800" dirty="0" smtClean="0"/>
              <a:t>IPR SC’s primary responsibility is to review and maintain </a:t>
            </a:r>
            <a:r>
              <a:rPr lang="en-US" sz="1800" b="1" dirty="0" smtClean="0"/>
              <a:t>TIA’s IPR Policy</a:t>
            </a:r>
            <a:r>
              <a:rPr lang="en-US" sz="1800" dirty="0" smtClean="0"/>
              <a:t> and associated </a:t>
            </a:r>
            <a:r>
              <a:rPr lang="en-US" sz="1800" b="1" dirty="0" smtClean="0"/>
              <a:t>Guidelines Document</a:t>
            </a:r>
            <a:r>
              <a:rPr lang="en-US" sz="1800" dirty="0" smtClean="0"/>
              <a:t>, which are available on TIA’s Web site </a:t>
            </a:r>
            <a:r>
              <a:rPr lang="en-US" sz="1800" dirty="0" smtClean="0">
                <a:hlinkClick r:id="rId3"/>
              </a:rPr>
              <a:t>www.tiaonline.org</a:t>
            </a:r>
            <a:r>
              <a:rPr lang="en-US" sz="1800" dirty="0" smtClean="0"/>
              <a:t> </a:t>
            </a:r>
            <a:br>
              <a:rPr lang="en-US" sz="1800" dirty="0" smtClean="0"/>
            </a:br>
            <a:endParaRPr lang="en-US" sz="1800" dirty="0" smtClean="0"/>
          </a:p>
        </p:txBody>
      </p:sp>
      <p:sp>
        <p:nvSpPr>
          <p:cNvPr id="5" name="Slide Number Placeholder 1"/>
          <p:cNvSpPr>
            <a:spLocks noGrp="1"/>
          </p:cNvSpPr>
          <p:nvPr>
            <p:ph type="sldNum" sz="quarter" idx="4294967295"/>
          </p:nvPr>
        </p:nvSpPr>
        <p:spPr>
          <a:xfrm>
            <a:off x="6553201" y="6309320"/>
            <a:ext cx="1979240" cy="339130"/>
          </a:xfrm>
          <a:prstGeom prst="rect">
            <a:avLst/>
          </a:prstGeom>
        </p:spPr>
        <p:txBody>
          <a:bodyPr/>
          <a:lstStyle/>
          <a:p>
            <a:pPr>
              <a:defRPr/>
            </a:pPr>
            <a:fld id="{414F02F7-A025-4B46-BCB5-F79FBA8423B7}" type="slidenum">
              <a:rPr lang="en-US" altLang="zh-CN" smtClean="0"/>
              <a:pPr>
                <a:defRPr/>
              </a:pPr>
              <a:t>2</a:t>
            </a:fld>
            <a:endParaRPr lang="en-US" altLang="zh-CN" dirty="0"/>
          </a:p>
        </p:txBody>
      </p:sp>
    </p:spTree>
    <p:extLst>
      <p:ext uri="{BB962C8B-B14F-4D97-AF65-F5344CB8AC3E}">
        <p14:creationId xmlns:p14="http://schemas.microsoft.com/office/powerpoint/2010/main" xmlns="" val="405928368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07504" y="476250"/>
            <a:ext cx="8856984" cy="936526"/>
          </a:xfrm>
        </p:spPr>
        <p:txBody>
          <a:bodyPr anchor="t"/>
          <a:lstStyle/>
          <a:p>
            <a:pPr lvl="1">
              <a:defRPr/>
            </a:pPr>
            <a:r>
              <a:rPr lang="en-US" sz="2800" b="1" dirty="0" smtClean="0"/>
              <a:t>FTC </a:t>
            </a:r>
            <a:r>
              <a:rPr lang="en-US" sz="2800" b="1" dirty="0"/>
              <a:t>Request for Comments on Standard-Setting Issues, including Patent “Hold-Up</a:t>
            </a:r>
            <a:r>
              <a:rPr lang="en-US" sz="2800" b="1" dirty="0" smtClean="0"/>
              <a:t>”</a:t>
            </a:r>
            <a:endParaRPr lang="en-US" sz="2800" b="1" dirty="0"/>
          </a:p>
        </p:txBody>
      </p:sp>
      <p:sp>
        <p:nvSpPr>
          <p:cNvPr id="7171" name="Rectangle 3"/>
          <p:cNvSpPr>
            <a:spLocks noGrp="1" noChangeArrowheads="1"/>
          </p:cNvSpPr>
          <p:nvPr>
            <p:ph type="body" idx="1"/>
          </p:nvPr>
        </p:nvSpPr>
        <p:spPr>
          <a:xfrm>
            <a:off x="467544" y="1412776"/>
            <a:ext cx="8455794" cy="4968552"/>
          </a:xfrm>
        </p:spPr>
        <p:txBody>
          <a:bodyPr/>
          <a:lstStyle/>
          <a:p>
            <a:pPr marL="0" indent="0"/>
            <a:r>
              <a:rPr lang="en-US" sz="2000" dirty="0" smtClean="0"/>
              <a:t>“TIA urge[d] </a:t>
            </a:r>
            <a:r>
              <a:rPr lang="en-US" sz="2000" dirty="0"/>
              <a:t>the FTC to view </a:t>
            </a:r>
            <a:r>
              <a:rPr lang="en-US" sz="2000" dirty="0" smtClean="0"/>
              <a:t>‘patent hold-up’ </a:t>
            </a:r>
            <a:r>
              <a:rPr lang="en-US" sz="2000" dirty="0"/>
              <a:t>under a much narrower scope that </a:t>
            </a:r>
            <a:r>
              <a:rPr lang="en-US" sz="2000" dirty="0" smtClean="0"/>
              <a:t>reflects the </a:t>
            </a:r>
            <a:r>
              <a:rPr lang="en-US" sz="2000" dirty="0"/>
              <a:t>realities of standards-related patent licensing as opposed to taking a more </a:t>
            </a:r>
            <a:r>
              <a:rPr lang="en-US" sz="2000" dirty="0" smtClean="0"/>
              <a:t>theoretical approach</a:t>
            </a:r>
            <a:r>
              <a:rPr lang="en-US" sz="2000" dirty="0"/>
              <a:t>, and to thus limit </a:t>
            </a:r>
            <a:r>
              <a:rPr lang="en-US" sz="2000" dirty="0" smtClean="0"/>
              <a:t>‘patent hold-up’ </a:t>
            </a:r>
            <a:r>
              <a:rPr lang="en-US" sz="2000" dirty="0"/>
              <a:t>to instances where the holdup is clearly due </a:t>
            </a:r>
            <a:r>
              <a:rPr lang="en-US" sz="2000" dirty="0" smtClean="0"/>
              <a:t>to intentional </a:t>
            </a:r>
            <a:r>
              <a:rPr lang="en-US" sz="2000" dirty="0"/>
              <a:t>and deceptive conduct supported by substantial and substantive </a:t>
            </a:r>
            <a:r>
              <a:rPr lang="en-US" sz="2000" dirty="0" smtClean="0"/>
              <a:t>evidence.”</a:t>
            </a:r>
            <a:br>
              <a:rPr lang="en-US" sz="2000" dirty="0" smtClean="0"/>
            </a:br>
            <a:endParaRPr lang="en-US" sz="2000" dirty="0" smtClean="0"/>
          </a:p>
          <a:p>
            <a:pPr marL="0" indent="0">
              <a:lnSpc>
                <a:spcPct val="80000"/>
              </a:lnSpc>
              <a:tabLst>
                <a:tab pos="457200" algn="l"/>
              </a:tabLst>
            </a:pPr>
            <a:r>
              <a:rPr lang="en-US" sz="2000" dirty="0" smtClean="0"/>
              <a:t>TIA noted that “RAND commitments can and do prevent IPR holders from making the implementation of a standard difficult by refusing to license or by seeking unreasonable or discriminatory fees after the industry has been locked into the standard.”</a:t>
            </a:r>
            <a:br>
              <a:rPr lang="en-US" sz="2000" dirty="0" smtClean="0"/>
            </a:br>
            <a:endParaRPr lang="en-US" sz="2000" dirty="0" smtClean="0"/>
          </a:p>
          <a:p>
            <a:pPr marL="0" indent="0">
              <a:lnSpc>
                <a:spcPct val="80000"/>
              </a:lnSpc>
              <a:tabLst>
                <a:tab pos="457200" algn="l"/>
              </a:tabLst>
            </a:pPr>
            <a:r>
              <a:rPr lang="en-US" sz="2000" dirty="0" smtClean="0"/>
              <a:t>TIA stated that it “does not believe there is a need to define RAND.”</a:t>
            </a:r>
          </a:p>
          <a:p>
            <a:pPr marL="400050" lvl="1" indent="0">
              <a:lnSpc>
                <a:spcPct val="80000"/>
              </a:lnSpc>
              <a:tabLst>
                <a:tab pos="457200" algn="l"/>
              </a:tabLst>
            </a:pPr>
            <a:r>
              <a:rPr lang="en-US" sz="1600" dirty="0" smtClean="0"/>
              <a:t>  </a:t>
            </a:r>
            <a:r>
              <a:rPr lang="en-US" sz="1800" dirty="0" smtClean="0"/>
              <a:t>“RAND has been adopted by standards organizations as a flexible approach to the inclusion of patented intellectual property in consensus-based standards.”</a:t>
            </a:r>
            <a:endParaRPr lang="en-US" sz="2000" dirty="0" smtClean="0">
              <a:solidFill>
                <a:schemeClr val="tx2"/>
              </a:solidFill>
            </a:endParaRPr>
          </a:p>
          <a:p>
            <a:pPr marL="0" indent="0">
              <a:lnSpc>
                <a:spcPct val="80000"/>
              </a:lnSpc>
              <a:tabLst>
                <a:tab pos="457200" algn="l"/>
              </a:tabLst>
            </a:pPr>
            <a:endParaRPr lang="en-US" sz="2000" dirty="0" smtClean="0">
              <a:solidFill>
                <a:schemeClr val="tx2"/>
              </a:solidFill>
            </a:endParaRPr>
          </a:p>
        </p:txBody>
      </p:sp>
      <p:sp>
        <p:nvSpPr>
          <p:cNvPr id="5" name="Slide Number Placeholder 1"/>
          <p:cNvSpPr>
            <a:spLocks noGrp="1"/>
          </p:cNvSpPr>
          <p:nvPr>
            <p:ph type="sldNum" sz="quarter" idx="4294967295"/>
          </p:nvPr>
        </p:nvSpPr>
        <p:spPr>
          <a:xfrm>
            <a:off x="6553201" y="6309320"/>
            <a:ext cx="1979240" cy="339130"/>
          </a:xfrm>
          <a:prstGeom prst="rect">
            <a:avLst/>
          </a:prstGeom>
        </p:spPr>
        <p:txBody>
          <a:bodyPr/>
          <a:lstStyle/>
          <a:p>
            <a:pPr>
              <a:defRPr/>
            </a:pPr>
            <a:fld id="{414F02F7-A025-4B46-BCB5-F79FBA8423B7}" type="slidenum">
              <a:rPr lang="en-US" altLang="zh-CN" smtClean="0"/>
              <a:pPr>
                <a:defRPr/>
              </a:pPr>
              <a:t>20</a:t>
            </a:fld>
            <a:endParaRPr lang="en-US" altLang="zh-CN" dirty="0"/>
          </a:p>
        </p:txBody>
      </p:sp>
      <p:sp>
        <p:nvSpPr>
          <p:cNvPr id="6" name="Rectangle 17"/>
          <p:cNvSpPr>
            <a:spLocks noChangeArrowheads="1"/>
          </p:cNvSpPr>
          <p:nvPr/>
        </p:nvSpPr>
        <p:spPr bwMode="auto">
          <a:xfrm>
            <a:off x="7704588" y="236538"/>
            <a:ext cx="1043876" cy="246221"/>
          </a:xfrm>
          <a:prstGeom prst="rect">
            <a:avLst/>
          </a:prstGeom>
          <a:noFill/>
          <a:ln w="9525">
            <a:noFill/>
            <a:miter lim="800000"/>
            <a:headEnd/>
            <a:tailEnd/>
          </a:ln>
          <a:effectLst/>
        </p:spPr>
        <p:txBody>
          <a:bodyPr wrap="none">
            <a:spAutoFit/>
          </a:bodyPr>
          <a:lstStyle/>
          <a:p>
            <a:pPr>
              <a:defRPr/>
            </a:pPr>
            <a:r>
              <a:rPr lang="en-CA" sz="1000" dirty="0" smtClean="0">
                <a:solidFill>
                  <a:srgbClr val="09244D"/>
                </a:solidFill>
              </a:rPr>
              <a:t>GSC16-IPR-04</a:t>
            </a:r>
            <a:endParaRPr lang="en-CA" sz="1000" dirty="0">
              <a:solidFill>
                <a:srgbClr val="09244D"/>
              </a:solidFill>
            </a:endParaRPr>
          </a:p>
        </p:txBody>
      </p:sp>
    </p:spTree>
    <p:extLst>
      <p:ext uri="{BB962C8B-B14F-4D97-AF65-F5344CB8AC3E}">
        <p14:creationId xmlns:p14="http://schemas.microsoft.com/office/powerpoint/2010/main" xmlns="" val="196499726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07504" y="476250"/>
            <a:ext cx="8856984" cy="936526"/>
          </a:xfrm>
        </p:spPr>
        <p:txBody>
          <a:bodyPr anchor="t"/>
          <a:lstStyle/>
          <a:p>
            <a:pPr lvl="1">
              <a:defRPr/>
            </a:pPr>
            <a:r>
              <a:rPr lang="en-US" sz="2800" b="1" dirty="0" smtClean="0"/>
              <a:t>FTC </a:t>
            </a:r>
            <a:r>
              <a:rPr lang="en-US" sz="2800" b="1" dirty="0"/>
              <a:t>Request for Comments on Standard-Setting Issues, including Patent “Hold-Up</a:t>
            </a:r>
            <a:r>
              <a:rPr lang="en-US" sz="2800" b="1" dirty="0" smtClean="0"/>
              <a:t>”</a:t>
            </a:r>
            <a:endParaRPr lang="en-US" sz="2800" b="1" dirty="0"/>
          </a:p>
        </p:txBody>
      </p:sp>
      <p:sp>
        <p:nvSpPr>
          <p:cNvPr id="7171" name="Rectangle 3"/>
          <p:cNvSpPr>
            <a:spLocks noGrp="1" noChangeArrowheads="1"/>
          </p:cNvSpPr>
          <p:nvPr>
            <p:ph type="body" idx="1"/>
          </p:nvPr>
        </p:nvSpPr>
        <p:spPr>
          <a:xfrm>
            <a:off x="152400" y="1412776"/>
            <a:ext cx="8770938" cy="4968552"/>
          </a:xfrm>
        </p:spPr>
        <p:txBody>
          <a:bodyPr/>
          <a:lstStyle/>
          <a:p>
            <a:pPr marL="0" indent="0"/>
            <a:endParaRPr lang="en-US" sz="2000" dirty="0" smtClean="0">
              <a:solidFill>
                <a:schemeClr val="tx2"/>
              </a:solidFill>
            </a:endParaRPr>
          </a:p>
          <a:p>
            <a:pPr marL="0" indent="0"/>
            <a:r>
              <a:rPr lang="en-US" sz="2000" dirty="0" smtClean="0"/>
              <a:t>TIA further observed that “[e]x </a:t>
            </a:r>
            <a:r>
              <a:rPr lang="en-US" sz="2000" dirty="0"/>
              <a:t>ante disclosure of one set of </a:t>
            </a:r>
            <a:r>
              <a:rPr lang="en-US" sz="2000" dirty="0" smtClean="0"/>
              <a:t>terms </a:t>
            </a:r>
            <a:r>
              <a:rPr lang="en-US" sz="2000" dirty="0"/>
              <a:t>and conditions fails to recognize the diversity in standards, licensing arrangements, and </a:t>
            </a:r>
            <a:r>
              <a:rPr lang="en-US" sz="2000" dirty="0" smtClean="0"/>
              <a:t>business </a:t>
            </a:r>
            <a:r>
              <a:rPr lang="en-US" sz="2000" dirty="0"/>
              <a:t>interactions.  RAND based policies, however, recognize this diversity.”</a:t>
            </a:r>
            <a:r>
              <a:rPr lang="en-US" sz="2000" dirty="0" smtClean="0"/>
              <a:t/>
            </a:r>
            <a:br>
              <a:rPr lang="en-US" sz="2000" dirty="0" smtClean="0"/>
            </a:br>
            <a:endParaRPr lang="en-US" sz="2000" dirty="0" smtClean="0"/>
          </a:p>
          <a:p>
            <a:pPr marL="0" indent="0"/>
            <a:r>
              <a:rPr lang="en-US" sz="2000" dirty="0" smtClean="0"/>
              <a:t>The FTC held a forum on June 21, 2011, to examine this topic further.</a:t>
            </a:r>
            <a:br>
              <a:rPr lang="en-US" sz="2000" dirty="0" smtClean="0"/>
            </a:br>
            <a:endParaRPr lang="en-US" sz="2000" dirty="0" smtClean="0"/>
          </a:p>
        </p:txBody>
      </p:sp>
      <p:sp>
        <p:nvSpPr>
          <p:cNvPr id="5" name="Slide Number Placeholder 1"/>
          <p:cNvSpPr>
            <a:spLocks noGrp="1"/>
          </p:cNvSpPr>
          <p:nvPr>
            <p:ph type="sldNum" sz="quarter" idx="4294967295"/>
          </p:nvPr>
        </p:nvSpPr>
        <p:spPr>
          <a:xfrm>
            <a:off x="6553201" y="6309320"/>
            <a:ext cx="1979240" cy="339130"/>
          </a:xfrm>
          <a:prstGeom prst="rect">
            <a:avLst/>
          </a:prstGeom>
        </p:spPr>
        <p:txBody>
          <a:bodyPr/>
          <a:lstStyle/>
          <a:p>
            <a:pPr>
              <a:defRPr/>
            </a:pPr>
            <a:fld id="{414F02F7-A025-4B46-BCB5-F79FBA8423B7}" type="slidenum">
              <a:rPr lang="en-US" altLang="zh-CN" smtClean="0"/>
              <a:pPr>
                <a:defRPr/>
              </a:pPr>
              <a:t>21</a:t>
            </a:fld>
            <a:endParaRPr lang="en-US" altLang="zh-CN" dirty="0"/>
          </a:p>
        </p:txBody>
      </p:sp>
      <p:sp>
        <p:nvSpPr>
          <p:cNvPr id="6" name="Rectangle 17"/>
          <p:cNvSpPr>
            <a:spLocks noChangeArrowheads="1"/>
          </p:cNvSpPr>
          <p:nvPr/>
        </p:nvSpPr>
        <p:spPr bwMode="auto">
          <a:xfrm>
            <a:off x="7704588" y="236538"/>
            <a:ext cx="1043876" cy="246221"/>
          </a:xfrm>
          <a:prstGeom prst="rect">
            <a:avLst/>
          </a:prstGeom>
          <a:noFill/>
          <a:ln w="9525">
            <a:noFill/>
            <a:miter lim="800000"/>
            <a:headEnd/>
            <a:tailEnd/>
          </a:ln>
          <a:effectLst/>
        </p:spPr>
        <p:txBody>
          <a:bodyPr wrap="none">
            <a:spAutoFit/>
          </a:bodyPr>
          <a:lstStyle/>
          <a:p>
            <a:pPr>
              <a:defRPr/>
            </a:pPr>
            <a:r>
              <a:rPr lang="en-CA" sz="1000" dirty="0" smtClean="0">
                <a:solidFill>
                  <a:srgbClr val="09244D"/>
                </a:solidFill>
              </a:rPr>
              <a:t>GSC16-IPR-04</a:t>
            </a:r>
            <a:endParaRPr lang="en-CA" sz="1000" dirty="0">
              <a:solidFill>
                <a:srgbClr val="09244D"/>
              </a:solidFill>
            </a:endParaRPr>
          </a:p>
        </p:txBody>
      </p:sp>
    </p:spTree>
    <p:extLst>
      <p:ext uri="{BB962C8B-B14F-4D97-AF65-F5344CB8AC3E}">
        <p14:creationId xmlns:p14="http://schemas.microsoft.com/office/powerpoint/2010/main" xmlns="" val="313972213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07504" y="476250"/>
            <a:ext cx="8856984" cy="648494"/>
          </a:xfrm>
        </p:spPr>
        <p:txBody>
          <a:bodyPr anchor="t"/>
          <a:lstStyle/>
          <a:p>
            <a:pPr lvl="1">
              <a:defRPr/>
            </a:pPr>
            <a:r>
              <a:rPr lang="en-US" sz="2800" b="1" dirty="0" smtClean="0"/>
              <a:t>EC Horizontal Cooperation Agreement Guidelines</a:t>
            </a:r>
            <a:endParaRPr lang="en-US" sz="2800" b="1" dirty="0"/>
          </a:p>
        </p:txBody>
      </p:sp>
      <p:sp>
        <p:nvSpPr>
          <p:cNvPr id="7171" name="Rectangle 3"/>
          <p:cNvSpPr>
            <a:spLocks noGrp="1" noChangeArrowheads="1"/>
          </p:cNvSpPr>
          <p:nvPr>
            <p:ph type="body" idx="1"/>
          </p:nvPr>
        </p:nvSpPr>
        <p:spPr>
          <a:xfrm>
            <a:off x="323528" y="1124744"/>
            <a:ext cx="8599810" cy="5184576"/>
          </a:xfrm>
        </p:spPr>
        <p:txBody>
          <a:bodyPr/>
          <a:lstStyle/>
          <a:p>
            <a:pPr marL="0" indent="0"/>
            <a:r>
              <a:rPr lang="en-US" sz="2000" dirty="0" smtClean="0"/>
              <a:t>The European Commission’s DG Competition announced its “</a:t>
            </a:r>
            <a:r>
              <a:rPr lang="en-US" sz="2000" i="1" dirty="0" smtClean="0"/>
              <a:t>Revised rules for the assessment of horizontal cooperation agreements under EU competition law</a:t>
            </a:r>
            <a:r>
              <a:rPr lang="en-US" sz="2000" dirty="0" smtClean="0"/>
              <a:t>” in December </a:t>
            </a:r>
            <a:r>
              <a:rPr lang="en-US" sz="2000" dirty="0"/>
              <a:t>2010 (see </a:t>
            </a:r>
            <a:r>
              <a:rPr lang="en-US" sz="2000" dirty="0">
                <a:hlinkClick r:id="rId3"/>
              </a:rPr>
              <a:t>http://</a:t>
            </a:r>
            <a:r>
              <a:rPr lang="en-US" sz="2000" dirty="0" smtClean="0">
                <a:hlinkClick r:id="rId3"/>
              </a:rPr>
              <a:t>ec.europa.eu/competition/antitrust/legislation/horizontal.html</a:t>
            </a:r>
            <a:r>
              <a:rPr lang="en-US" sz="2000" dirty="0" smtClean="0"/>
              <a:t>) </a:t>
            </a:r>
          </a:p>
          <a:p>
            <a:pPr marL="0" indent="0">
              <a:buNone/>
            </a:pPr>
            <a:endParaRPr lang="en-US" sz="2000" dirty="0"/>
          </a:p>
          <a:p>
            <a:r>
              <a:rPr lang="en-US" sz="2000" dirty="0"/>
              <a:t>These Guidelines describe the features of a standardization process and a related IPR policy that would fall within a “safe </a:t>
            </a:r>
            <a:r>
              <a:rPr lang="en-US" sz="2000" dirty="0" err="1"/>
              <a:t>harbour</a:t>
            </a:r>
            <a:r>
              <a:rPr lang="en-US" sz="2000" dirty="0"/>
              <a:t>” (Paragraphs 280-286</a:t>
            </a:r>
            <a:r>
              <a:rPr lang="en-US" sz="2000" dirty="0" smtClean="0"/>
              <a:t>):</a:t>
            </a:r>
            <a:endParaRPr lang="en-US" sz="2000" dirty="0"/>
          </a:p>
          <a:p>
            <a:pPr lvl="1"/>
            <a:r>
              <a:rPr lang="en-US" sz="1600" dirty="0" smtClean="0"/>
              <a:t>While </a:t>
            </a:r>
            <a:r>
              <a:rPr lang="en-US" sz="1600" dirty="0"/>
              <a:t>called “guidelines”, they will create legal presumptions as to the assessment of such procedures and policies under EU competition law </a:t>
            </a:r>
          </a:p>
          <a:p>
            <a:pPr lvl="1"/>
            <a:r>
              <a:rPr lang="en-US" sz="1600" dirty="0" smtClean="0"/>
              <a:t>The </a:t>
            </a:r>
            <a:r>
              <a:rPr lang="en-US" sz="1600" dirty="0"/>
              <a:t>Guidelines also confirm that standardization procedures and rules that do not fall within the “safe </a:t>
            </a:r>
            <a:r>
              <a:rPr lang="en-US" sz="1600" dirty="0" err="1"/>
              <a:t>harbour</a:t>
            </a:r>
            <a:r>
              <a:rPr lang="en-US" sz="1600" dirty="0"/>
              <a:t>” do not necessarily raise any competition law concerns, and the Guidelines outline a list of factors that would underlie any “effects-based” analysis that would be applied in assessing any such procedures and rules </a:t>
            </a:r>
          </a:p>
        </p:txBody>
      </p:sp>
      <p:sp>
        <p:nvSpPr>
          <p:cNvPr id="2" name="TextBox 1"/>
          <p:cNvSpPr txBox="1"/>
          <p:nvPr/>
        </p:nvSpPr>
        <p:spPr>
          <a:xfrm>
            <a:off x="3419872" y="179348"/>
            <a:ext cx="2160240" cy="369332"/>
          </a:xfrm>
          <a:prstGeom prst="rect">
            <a:avLst/>
          </a:prstGeom>
          <a:noFill/>
        </p:spPr>
        <p:txBody>
          <a:bodyPr wrap="square" rtlCol="0">
            <a:spAutoFit/>
          </a:bodyPr>
          <a:lstStyle/>
          <a:p>
            <a:r>
              <a:rPr lang="en-US" b="1" i="1" dirty="0" smtClean="0">
                <a:solidFill>
                  <a:srgbClr val="FF0000"/>
                </a:solidFill>
              </a:rPr>
              <a:t>INFORMATIONAL</a:t>
            </a:r>
            <a:endParaRPr lang="en-US" b="1" i="1" dirty="0">
              <a:solidFill>
                <a:srgbClr val="FF0000"/>
              </a:solidFill>
            </a:endParaRPr>
          </a:p>
        </p:txBody>
      </p:sp>
      <p:sp>
        <p:nvSpPr>
          <p:cNvPr id="6" name="Slide Number Placeholder 1"/>
          <p:cNvSpPr>
            <a:spLocks noGrp="1"/>
          </p:cNvSpPr>
          <p:nvPr>
            <p:ph type="sldNum" sz="quarter" idx="4294967295"/>
          </p:nvPr>
        </p:nvSpPr>
        <p:spPr>
          <a:xfrm>
            <a:off x="6553201" y="6309320"/>
            <a:ext cx="1979240" cy="339130"/>
          </a:xfrm>
          <a:prstGeom prst="rect">
            <a:avLst/>
          </a:prstGeom>
        </p:spPr>
        <p:txBody>
          <a:bodyPr/>
          <a:lstStyle/>
          <a:p>
            <a:pPr>
              <a:defRPr/>
            </a:pPr>
            <a:fld id="{414F02F7-A025-4B46-BCB5-F79FBA8423B7}" type="slidenum">
              <a:rPr lang="en-US" altLang="zh-CN" smtClean="0"/>
              <a:pPr>
                <a:defRPr/>
              </a:pPr>
              <a:t>22</a:t>
            </a:fld>
            <a:endParaRPr lang="en-US" altLang="zh-CN" dirty="0"/>
          </a:p>
        </p:txBody>
      </p:sp>
    </p:spTree>
    <p:extLst>
      <p:ext uri="{BB962C8B-B14F-4D97-AF65-F5344CB8AC3E}">
        <p14:creationId xmlns:p14="http://schemas.microsoft.com/office/powerpoint/2010/main" xmlns="" val="178476963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07504" y="476250"/>
            <a:ext cx="8856984" cy="648494"/>
          </a:xfrm>
        </p:spPr>
        <p:txBody>
          <a:bodyPr anchor="t"/>
          <a:lstStyle/>
          <a:p>
            <a:pPr lvl="1">
              <a:defRPr/>
            </a:pPr>
            <a:r>
              <a:rPr lang="en-US" sz="2800" b="1" dirty="0"/>
              <a:t>European Interoperability Framework (version </a:t>
            </a:r>
            <a:r>
              <a:rPr lang="en-US" sz="2800" b="1" dirty="0" smtClean="0"/>
              <a:t>2)</a:t>
            </a:r>
            <a:r>
              <a:rPr lang="en-US" sz="2800" b="1" dirty="0"/>
              <a:t/>
            </a:r>
            <a:br>
              <a:rPr lang="en-US" sz="2800" b="1" dirty="0"/>
            </a:br>
            <a:endParaRPr lang="en-US" sz="2800" b="1" dirty="0"/>
          </a:p>
        </p:txBody>
      </p:sp>
      <p:sp>
        <p:nvSpPr>
          <p:cNvPr id="7171" name="Rectangle 3"/>
          <p:cNvSpPr>
            <a:spLocks noGrp="1" noChangeArrowheads="1"/>
          </p:cNvSpPr>
          <p:nvPr>
            <p:ph type="body" idx="1"/>
          </p:nvPr>
        </p:nvSpPr>
        <p:spPr>
          <a:xfrm>
            <a:off x="323528" y="1052736"/>
            <a:ext cx="8599810" cy="5256584"/>
          </a:xfrm>
        </p:spPr>
        <p:txBody>
          <a:bodyPr/>
          <a:lstStyle/>
          <a:p>
            <a:pPr marL="0" indent="0"/>
            <a:r>
              <a:rPr lang="en-US" sz="2000" dirty="0" smtClean="0"/>
              <a:t>The European Commission also announced its European Interoperability Framework (version 2) in December </a:t>
            </a:r>
            <a:r>
              <a:rPr lang="en-US" sz="2000" dirty="0"/>
              <a:t>2010 (see </a:t>
            </a:r>
            <a:r>
              <a:rPr lang="en-US" sz="2000" dirty="0">
                <a:hlinkClick r:id="rId3"/>
              </a:rPr>
              <a:t>http://</a:t>
            </a:r>
            <a:r>
              <a:rPr lang="en-US" sz="2000" dirty="0" smtClean="0">
                <a:hlinkClick r:id="rId3"/>
              </a:rPr>
              <a:t>ec.europa.eu/isa/policy/index_en.htm</a:t>
            </a:r>
            <a:r>
              <a:rPr lang="en-US" sz="2000" dirty="0" smtClean="0"/>
              <a:t>)</a:t>
            </a:r>
          </a:p>
          <a:p>
            <a:pPr marL="0" indent="0"/>
            <a:r>
              <a:rPr lang="en-US" sz="2000" dirty="0" smtClean="0"/>
              <a:t>The document provides a definition </a:t>
            </a:r>
            <a:r>
              <a:rPr lang="en-US" sz="2000" dirty="0"/>
              <a:t>and approach for using “open </a:t>
            </a:r>
            <a:r>
              <a:rPr lang="en-US" sz="2000" dirty="0" smtClean="0"/>
              <a:t>specifications”</a:t>
            </a:r>
            <a:endParaRPr lang="en-US" sz="2000" dirty="0"/>
          </a:p>
          <a:p>
            <a:pPr lvl="1"/>
            <a:r>
              <a:rPr lang="en-US" sz="1800" dirty="0" smtClean="0"/>
              <a:t>“</a:t>
            </a:r>
            <a:r>
              <a:rPr lang="en-US" sz="1800" dirty="0"/>
              <a:t>If the openness principle is applied in full: </a:t>
            </a:r>
          </a:p>
          <a:p>
            <a:pPr lvl="2"/>
            <a:r>
              <a:rPr lang="en-US" sz="1800" dirty="0" smtClean="0"/>
              <a:t>All </a:t>
            </a:r>
            <a:r>
              <a:rPr lang="en-US" sz="1800" dirty="0"/>
              <a:t>stakeholders have the same possibility of contributing to the development of the specification and public review is part of the decision-making process; </a:t>
            </a:r>
          </a:p>
          <a:p>
            <a:pPr lvl="2"/>
            <a:r>
              <a:rPr lang="en-US" sz="1800" dirty="0" smtClean="0"/>
              <a:t>The </a:t>
            </a:r>
            <a:r>
              <a:rPr lang="en-US" sz="1800" dirty="0"/>
              <a:t>specification is available for everybody to study; </a:t>
            </a:r>
          </a:p>
          <a:p>
            <a:pPr lvl="2"/>
            <a:r>
              <a:rPr lang="en-US" sz="1800" dirty="0" smtClean="0"/>
              <a:t>Intellectual </a:t>
            </a:r>
            <a:r>
              <a:rPr lang="en-US" sz="1800" dirty="0"/>
              <a:t>property rights related to the specification are licensed on FRAND terms or on a royalty-free basis in a way that allows implementation in both proprietary and open source software. </a:t>
            </a:r>
          </a:p>
          <a:p>
            <a:pPr lvl="1"/>
            <a:r>
              <a:rPr lang="en-US" sz="1800" dirty="0" smtClean="0"/>
              <a:t>However</a:t>
            </a:r>
            <a:r>
              <a:rPr lang="en-US" sz="1800" dirty="0"/>
              <a:t>, public administrations may decide to use less open specifications, if open specifications do not exist or do not meet functional interoperability needs</a:t>
            </a:r>
            <a:r>
              <a:rPr lang="en-US" sz="1800" dirty="0" smtClean="0"/>
              <a:t>.”</a:t>
            </a:r>
            <a:endParaRPr lang="en-US" sz="1800" dirty="0"/>
          </a:p>
        </p:txBody>
      </p:sp>
      <p:sp>
        <p:nvSpPr>
          <p:cNvPr id="5" name="TextBox 4"/>
          <p:cNvSpPr txBox="1"/>
          <p:nvPr/>
        </p:nvSpPr>
        <p:spPr>
          <a:xfrm>
            <a:off x="3419872" y="179348"/>
            <a:ext cx="2160240" cy="369332"/>
          </a:xfrm>
          <a:prstGeom prst="rect">
            <a:avLst/>
          </a:prstGeom>
          <a:noFill/>
        </p:spPr>
        <p:txBody>
          <a:bodyPr wrap="square" rtlCol="0">
            <a:spAutoFit/>
          </a:bodyPr>
          <a:lstStyle/>
          <a:p>
            <a:r>
              <a:rPr lang="en-US" b="1" i="1" dirty="0" smtClean="0">
                <a:solidFill>
                  <a:srgbClr val="FF0000"/>
                </a:solidFill>
              </a:rPr>
              <a:t>INFORMATIONAL</a:t>
            </a:r>
            <a:endParaRPr lang="en-US" b="1" i="1" dirty="0">
              <a:solidFill>
                <a:srgbClr val="FF0000"/>
              </a:solidFill>
            </a:endParaRPr>
          </a:p>
        </p:txBody>
      </p:sp>
      <p:sp>
        <p:nvSpPr>
          <p:cNvPr id="6" name="Slide Number Placeholder 1"/>
          <p:cNvSpPr>
            <a:spLocks noGrp="1"/>
          </p:cNvSpPr>
          <p:nvPr>
            <p:ph type="sldNum" sz="quarter" idx="4294967295"/>
          </p:nvPr>
        </p:nvSpPr>
        <p:spPr>
          <a:xfrm>
            <a:off x="6553201" y="6309320"/>
            <a:ext cx="1979240" cy="339130"/>
          </a:xfrm>
          <a:prstGeom prst="rect">
            <a:avLst/>
          </a:prstGeom>
        </p:spPr>
        <p:txBody>
          <a:bodyPr/>
          <a:lstStyle/>
          <a:p>
            <a:pPr>
              <a:defRPr/>
            </a:pPr>
            <a:fld id="{414F02F7-A025-4B46-BCB5-F79FBA8423B7}" type="slidenum">
              <a:rPr lang="en-US" altLang="zh-CN" smtClean="0"/>
              <a:pPr>
                <a:defRPr/>
              </a:pPr>
              <a:t>23</a:t>
            </a:fld>
            <a:endParaRPr lang="en-US" altLang="zh-CN" dirty="0"/>
          </a:p>
        </p:txBody>
      </p:sp>
    </p:spTree>
    <p:extLst>
      <p:ext uri="{BB962C8B-B14F-4D97-AF65-F5344CB8AC3E}">
        <p14:creationId xmlns:p14="http://schemas.microsoft.com/office/powerpoint/2010/main" xmlns="" val="231303485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07504" y="476250"/>
            <a:ext cx="8856984" cy="936526"/>
          </a:xfrm>
        </p:spPr>
        <p:txBody>
          <a:bodyPr anchor="t"/>
          <a:lstStyle/>
          <a:p>
            <a:pPr lvl="1">
              <a:defRPr/>
            </a:pPr>
            <a:r>
              <a:rPr lang="en-US" sz="2800" b="1" dirty="0"/>
              <a:t>Indian Government Releases Policy on Open Standards for e-Governance</a:t>
            </a:r>
            <a:br>
              <a:rPr lang="en-US" sz="2800" b="1" dirty="0"/>
            </a:br>
            <a:endParaRPr lang="en-US" sz="2800" b="1" dirty="0"/>
          </a:p>
        </p:txBody>
      </p:sp>
      <p:sp>
        <p:nvSpPr>
          <p:cNvPr id="7171" name="Rectangle 3"/>
          <p:cNvSpPr>
            <a:spLocks noGrp="1" noChangeArrowheads="1"/>
          </p:cNvSpPr>
          <p:nvPr>
            <p:ph type="body" idx="1"/>
          </p:nvPr>
        </p:nvSpPr>
        <p:spPr>
          <a:xfrm>
            <a:off x="395536" y="1628800"/>
            <a:ext cx="8424936" cy="4680520"/>
          </a:xfrm>
        </p:spPr>
        <p:txBody>
          <a:bodyPr/>
          <a:lstStyle/>
          <a:p>
            <a:pPr marL="0" indent="0"/>
            <a:r>
              <a:rPr lang="en-US" sz="2000" dirty="0" smtClean="0"/>
              <a:t> In </a:t>
            </a:r>
            <a:r>
              <a:rPr lang="en-US" sz="2000" dirty="0"/>
              <a:t>November of 2010, the Indian Ministry of Communications &amp; Information Technology’s Department of Information Technology </a:t>
            </a:r>
            <a:r>
              <a:rPr lang="en-US" sz="2000" dirty="0" smtClean="0"/>
              <a:t>released its </a:t>
            </a:r>
            <a:r>
              <a:rPr lang="en-US" sz="2000" dirty="0"/>
              <a:t>“Policy on Open Standards for </a:t>
            </a:r>
            <a:r>
              <a:rPr lang="en-US" sz="2000" dirty="0" smtClean="0"/>
              <a:t>e-Governance”</a:t>
            </a:r>
            <a:br>
              <a:rPr lang="en-US" sz="2000" dirty="0" smtClean="0"/>
            </a:br>
            <a:endParaRPr lang="en-US" sz="2000" dirty="0" smtClean="0"/>
          </a:p>
          <a:p>
            <a:pPr marL="0" indent="0"/>
            <a:r>
              <a:rPr lang="en-US" sz="2000" dirty="0" smtClean="0"/>
              <a:t> Clause </a:t>
            </a:r>
            <a:r>
              <a:rPr lang="en-US" sz="2000" dirty="0"/>
              <a:t>4.1.2 states that, for recognized open standards, “[t]he Patent claims necessary to implement the Identified Standard shall be made available on a Royalty-Free basis for the life time of the </a:t>
            </a:r>
            <a:r>
              <a:rPr lang="en-US" sz="2000" dirty="0" smtClean="0"/>
              <a:t>Standard”</a:t>
            </a:r>
            <a:br>
              <a:rPr lang="en-US" sz="2000" dirty="0" smtClean="0"/>
            </a:br>
            <a:endParaRPr lang="en-US" sz="2000" dirty="0" smtClean="0"/>
          </a:p>
          <a:p>
            <a:pPr marL="0" indent="0"/>
            <a:r>
              <a:rPr lang="en-US" sz="2000" dirty="0" smtClean="0"/>
              <a:t>However, in instances when a suitable standard does not meet this criteria, the following priority list is created (Clause 4.3):</a:t>
            </a:r>
          </a:p>
          <a:p>
            <a:pPr marL="400050" lvl="1" indent="0"/>
            <a:r>
              <a:rPr lang="en-US" sz="1600" dirty="0" smtClean="0"/>
              <a:t>Standards with RAND conditions and no royalty payment should be used</a:t>
            </a:r>
          </a:p>
          <a:p>
            <a:pPr marL="400050" lvl="1" indent="0"/>
            <a:r>
              <a:rPr lang="en-US" sz="1600" dirty="0" smtClean="0"/>
              <a:t>Failing that, the requirement that the standard originate and be maintained by a non-profit is relaxed</a:t>
            </a:r>
          </a:p>
          <a:p>
            <a:pPr marL="400050" lvl="1" indent="0"/>
            <a:r>
              <a:rPr lang="en-US" sz="1600" dirty="0" smtClean="0"/>
              <a:t>Failing that, those with RAND condition and royalty payments should be used</a:t>
            </a:r>
          </a:p>
          <a:p>
            <a:pPr marL="0" indent="0"/>
            <a:endParaRPr lang="en-US" sz="2000" dirty="0" smtClean="0">
              <a:solidFill>
                <a:schemeClr val="tx2"/>
              </a:solidFill>
            </a:endParaRPr>
          </a:p>
        </p:txBody>
      </p:sp>
      <p:sp>
        <p:nvSpPr>
          <p:cNvPr id="5" name="TextBox 4"/>
          <p:cNvSpPr txBox="1"/>
          <p:nvPr/>
        </p:nvSpPr>
        <p:spPr>
          <a:xfrm>
            <a:off x="3419872" y="179348"/>
            <a:ext cx="2160240" cy="369332"/>
          </a:xfrm>
          <a:prstGeom prst="rect">
            <a:avLst/>
          </a:prstGeom>
          <a:noFill/>
        </p:spPr>
        <p:txBody>
          <a:bodyPr wrap="square" rtlCol="0">
            <a:spAutoFit/>
          </a:bodyPr>
          <a:lstStyle/>
          <a:p>
            <a:r>
              <a:rPr lang="en-US" b="1" i="1" dirty="0" smtClean="0">
                <a:solidFill>
                  <a:srgbClr val="FF0000"/>
                </a:solidFill>
              </a:rPr>
              <a:t>INFORMATIONAL</a:t>
            </a:r>
            <a:endParaRPr lang="en-US" b="1" i="1" dirty="0">
              <a:solidFill>
                <a:srgbClr val="FF0000"/>
              </a:solidFill>
            </a:endParaRPr>
          </a:p>
        </p:txBody>
      </p:sp>
      <p:sp>
        <p:nvSpPr>
          <p:cNvPr id="6" name="Slide Number Placeholder 1"/>
          <p:cNvSpPr>
            <a:spLocks noGrp="1"/>
          </p:cNvSpPr>
          <p:nvPr>
            <p:ph type="sldNum" sz="quarter" idx="4294967295"/>
          </p:nvPr>
        </p:nvSpPr>
        <p:spPr>
          <a:xfrm>
            <a:off x="6553201" y="6309320"/>
            <a:ext cx="1979240" cy="339130"/>
          </a:xfrm>
          <a:prstGeom prst="rect">
            <a:avLst/>
          </a:prstGeom>
        </p:spPr>
        <p:txBody>
          <a:bodyPr/>
          <a:lstStyle/>
          <a:p>
            <a:pPr>
              <a:defRPr/>
            </a:pPr>
            <a:fld id="{414F02F7-A025-4B46-BCB5-F79FBA8423B7}" type="slidenum">
              <a:rPr lang="en-US" altLang="zh-CN" smtClean="0"/>
              <a:pPr>
                <a:defRPr/>
              </a:pPr>
              <a:t>24</a:t>
            </a:fld>
            <a:endParaRPr lang="en-US" altLang="zh-CN" dirty="0"/>
          </a:p>
        </p:txBody>
      </p:sp>
    </p:spTree>
    <p:extLst>
      <p:ext uri="{BB962C8B-B14F-4D97-AF65-F5344CB8AC3E}">
        <p14:creationId xmlns:p14="http://schemas.microsoft.com/office/powerpoint/2010/main" xmlns="" val="231477344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07504" y="476250"/>
            <a:ext cx="8856984" cy="936526"/>
          </a:xfrm>
        </p:spPr>
        <p:txBody>
          <a:bodyPr anchor="t"/>
          <a:lstStyle/>
          <a:p>
            <a:pPr lvl="1">
              <a:defRPr/>
            </a:pPr>
            <a:r>
              <a:rPr lang="en-US" sz="2800" b="1" dirty="0"/>
              <a:t>Updates/Alterations to TIA’s Engineering Manual by its </a:t>
            </a:r>
            <a:r>
              <a:rPr lang="en-US" sz="2800" b="1" dirty="0" smtClean="0"/>
              <a:t>IPRSC</a:t>
            </a:r>
            <a:endParaRPr lang="en-US" sz="2800" b="1" dirty="0"/>
          </a:p>
        </p:txBody>
      </p:sp>
      <p:sp>
        <p:nvSpPr>
          <p:cNvPr id="7171" name="Rectangle 3"/>
          <p:cNvSpPr>
            <a:spLocks noGrp="1" noChangeArrowheads="1"/>
          </p:cNvSpPr>
          <p:nvPr>
            <p:ph type="body" idx="1"/>
          </p:nvPr>
        </p:nvSpPr>
        <p:spPr>
          <a:xfrm>
            <a:off x="152400" y="1628800"/>
            <a:ext cx="8770938" cy="4680520"/>
          </a:xfrm>
        </p:spPr>
        <p:txBody>
          <a:bodyPr/>
          <a:lstStyle/>
          <a:p>
            <a:pPr marL="0" indent="0"/>
            <a:endParaRPr lang="en-US" sz="2000" dirty="0" smtClean="0"/>
          </a:p>
          <a:p>
            <a:pPr marL="0" indent="0"/>
            <a:r>
              <a:rPr lang="en-US" sz="2000" dirty="0" smtClean="0"/>
              <a:t>TIA’s IPRSC is currently undertaking an effort to update and consolidate into one standalone document all IPR-related topics.</a:t>
            </a:r>
          </a:p>
        </p:txBody>
      </p:sp>
      <p:sp>
        <p:nvSpPr>
          <p:cNvPr id="5" name="Slide Number Placeholder 1"/>
          <p:cNvSpPr>
            <a:spLocks noGrp="1"/>
          </p:cNvSpPr>
          <p:nvPr>
            <p:ph type="sldNum" sz="quarter" idx="4294967295"/>
          </p:nvPr>
        </p:nvSpPr>
        <p:spPr>
          <a:xfrm>
            <a:off x="6553201" y="6309320"/>
            <a:ext cx="1979240" cy="339130"/>
          </a:xfrm>
          <a:prstGeom prst="rect">
            <a:avLst/>
          </a:prstGeom>
        </p:spPr>
        <p:txBody>
          <a:bodyPr/>
          <a:lstStyle/>
          <a:p>
            <a:pPr>
              <a:defRPr/>
            </a:pPr>
            <a:fld id="{414F02F7-A025-4B46-BCB5-F79FBA8423B7}" type="slidenum">
              <a:rPr lang="en-US" altLang="zh-CN" smtClean="0"/>
              <a:pPr>
                <a:defRPr/>
              </a:pPr>
              <a:t>25</a:t>
            </a:fld>
            <a:endParaRPr lang="en-US" altLang="zh-CN" dirty="0"/>
          </a:p>
        </p:txBody>
      </p:sp>
    </p:spTree>
    <p:extLst>
      <p:ext uri="{BB962C8B-B14F-4D97-AF65-F5344CB8AC3E}">
        <p14:creationId xmlns:p14="http://schemas.microsoft.com/office/powerpoint/2010/main" xmlns="" val="19233151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5775" y="620713"/>
            <a:ext cx="8229600" cy="504825"/>
          </a:xfrm>
        </p:spPr>
        <p:txBody>
          <a:bodyPr anchor="t"/>
          <a:lstStyle/>
          <a:p>
            <a:pPr>
              <a:lnSpc>
                <a:spcPct val="80000"/>
              </a:lnSpc>
              <a:tabLst>
                <a:tab pos="457200" algn="l"/>
              </a:tabLst>
            </a:pPr>
            <a:r>
              <a:rPr lang="en-US" sz="3600" b="1" i="1" dirty="0" smtClean="0"/>
              <a:t>Recommendations</a:t>
            </a:r>
          </a:p>
        </p:txBody>
      </p:sp>
      <p:sp>
        <p:nvSpPr>
          <p:cNvPr id="17411" name="Content Placeholder 2"/>
          <p:cNvSpPr>
            <a:spLocks noGrp="1"/>
          </p:cNvSpPr>
          <p:nvPr>
            <p:ph idx="1"/>
          </p:nvPr>
        </p:nvSpPr>
        <p:spPr>
          <a:xfrm>
            <a:off x="468313" y="1196975"/>
            <a:ext cx="8362950" cy="4824413"/>
          </a:xfrm>
        </p:spPr>
        <p:txBody>
          <a:bodyPr/>
          <a:lstStyle/>
          <a:p>
            <a:pPr>
              <a:buFont typeface="Wingdings" pitchFamily="2" charset="2"/>
              <a:buNone/>
            </a:pPr>
            <a:r>
              <a:rPr lang="en-US" i="1" dirty="0" smtClean="0"/>
              <a:t> </a:t>
            </a:r>
          </a:p>
          <a:p>
            <a:r>
              <a:rPr lang="en-US" sz="2400" dirty="0" smtClean="0"/>
              <a:t>TIA supports GSC-16 reaffirming all three of the Resolutions previously developed by the GSC SIPC</a:t>
            </a:r>
            <a:endParaRPr lang="en-US" b="1" dirty="0" smtClean="0"/>
          </a:p>
          <a:p>
            <a:pPr lvl="1"/>
            <a:endParaRPr lang="en-US" sz="2400" dirty="0" smtClean="0"/>
          </a:p>
          <a:p>
            <a:pPr lvl="1"/>
            <a:r>
              <a:rPr lang="en-US" sz="2400" b="1" dirty="0" smtClean="0"/>
              <a:t>GSC-15/22</a:t>
            </a:r>
            <a:r>
              <a:rPr lang="en-US" sz="2400" dirty="0" smtClean="0"/>
              <a:t> Intellectual Property Rights Policies</a:t>
            </a:r>
          </a:p>
          <a:p>
            <a:pPr lvl="1"/>
            <a:r>
              <a:rPr lang="en-US" sz="2400" b="1" dirty="0" smtClean="0"/>
              <a:t>GSC-15/23</a:t>
            </a:r>
            <a:r>
              <a:rPr lang="en-US" sz="2400" dirty="0" smtClean="0"/>
              <a:t> Cooperation with Patent and Trademark Offices</a:t>
            </a:r>
          </a:p>
          <a:p>
            <a:pPr lvl="1"/>
            <a:r>
              <a:rPr lang="en-US" sz="2400" b="1" dirty="0" smtClean="0"/>
              <a:t>GSC-15/24</a:t>
            </a:r>
            <a:r>
              <a:rPr lang="en-US" sz="2400" dirty="0" smtClean="0"/>
              <a:t> Open Standards</a:t>
            </a:r>
          </a:p>
        </p:txBody>
      </p:sp>
      <p:sp>
        <p:nvSpPr>
          <p:cNvPr id="5" name="Slide Number Placeholder 1"/>
          <p:cNvSpPr>
            <a:spLocks noGrp="1"/>
          </p:cNvSpPr>
          <p:nvPr>
            <p:ph type="sldNum" sz="quarter" idx="4294967295"/>
          </p:nvPr>
        </p:nvSpPr>
        <p:spPr>
          <a:xfrm>
            <a:off x="6553201" y="6309320"/>
            <a:ext cx="1979240" cy="339130"/>
          </a:xfrm>
          <a:prstGeom prst="rect">
            <a:avLst/>
          </a:prstGeom>
        </p:spPr>
        <p:txBody>
          <a:bodyPr/>
          <a:lstStyle/>
          <a:p>
            <a:pPr>
              <a:defRPr/>
            </a:pPr>
            <a:fld id="{414F02F7-A025-4B46-BCB5-F79FBA8423B7}" type="slidenum">
              <a:rPr lang="en-US" altLang="zh-CN" smtClean="0"/>
              <a:pPr>
                <a:defRPr/>
              </a:pPr>
              <a:t>26</a:t>
            </a:fld>
            <a:endParaRPr lang="en-US" altLang="zh-CN" dirty="0"/>
          </a:p>
        </p:txBody>
      </p:sp>
    </p:spTree>
    <p:extLst>
      <p:ext uri="{BB962C8B-B14F-4D97-AF65-F5344CB8AC3E}">
        <p14:creationId xmlns:p14="http://schemas.microsoft.com/office/powerpoint/2010/main" xmlns="" val="366977710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p:txBody>
          <a:bodyPr/>
          <a:lstStyle/>
          <a:p>
            <a:r>
              <a:rPr lang="en-US" dirty="0" smtClean="0"/>
              <a:t>Thank You!</a:t>
            </a:r>
            <a:endParaRPr lang="en-US" altLang="zh-CN" sz="2400" dirty="0" smtClean="0"/>
          </a:p>
        </p:txBody>
      </p:sp>
      <p:sp>
        <p:nvSpPr>
          <p:cNvPr id="4" name="Slide Number Placeholder 1"/>
          <p:cNvSpPr>
            <a:spLocks noGrp="1"/>
          </p:cNvSpPr>
          <p:nvPr>
            <p:ph type="sldNum" sz="quarter" idx="4294967295"/>
          </p:nvPr>
        </p:nvSpPr>
        <p:spPr>
          <a:xfrm>
            <a:off x="6553201" y="6309320"/>
            <a:ext cx="1979240" cy="339130"/>
          </a:xfrm>
          <a:prstGeom prst="rect">
            <a:avLst/>
          </a:prstGeom>
        </p:spPr>
        <p:txBody>
          <a:bodyPr/>
          <a:lstStyle/>
          <a:p>
            <a:pPr>
              <a:defRPr/>
            </a:pPr>
            <a:fld id="{414F02F7-A025-4B46-BCB5-F79FBA8423B7}" type="slidenum">
              <a:rPr lang="en-US" altLang="zh-CN" smtClean="0"/>
              <a:pPr>
                <a:defRPr/>
              </a:pPr>
              <a:t>27</a:t>
            </a:fld>
            <a:endParaRPr lang="en-US" altLang="zh-CN" dirty="0"/>
          </a:p>
        </p:txBody>
      </p:sp>
    </p:spTree>
    <p:extLst>
      <p:ext uri="{BB962C8B-B14F-4D97-AF65-F5344CB8AC3E}">
        <p14:creationId xmlns:p14="http://schemas.microsoft.com/office/powerpoint/2010/main" xmlns="" val="240657059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z="4000" b="1" i="1" dirty="0" smtClean="0"/>
              <a:t>Summary of Topics</a:t>
            </a:r>
          </a:p>
        </p:txBody>
      </p:sp>
      <p:sp>
        <p:nvSpPr>
          <p:cNvPr id="3" name="Content Placeholder 2"/>
          <p:cNvSpPr>
            <a:spLocks noGrp="1"/>
          </p:cNvSpPr>
          <p:nvPr>
            <p:ph idx="1"/>
          </p:nvPr>
        </p:nvSpPr>
        <p:spPr>
          <a:xfrm>
            <a:off x="468313" y="981075"/>
            <a:ext cx="8229600" cy="5216525"/>
          </a:xfrm>
        </p:spPr>
        <p:txBody>
          <a:bodyPr/>
          <a:lstStyle/>
          <a:p>
            <a:pPr>
              <a:defRPr/>
            </a:pPr>
            <a:endParaRPr lang="en-US" sz="2600" b="1" dirty="0" smtClean="0">
              <a:cs typeface="+mn-cs"/>
            </a:endParaRPr>
          </a:p>
          <a:p>
            <a:pPr>
              <a:defRPr/>
            </a:pPr>
            <a:r>
              <a:rPr lang="en-US" sz="2600" dirty="0" smtClean="0">
                <a:cs typeface="+mn-cs"/>
              </a:rPr>
              <a:t>Activities of the SIPC/IPRSC since GSC-15 in Beijing (Sept 2010)</a:t>
            </a:r>
          </a:p>
          <a:p>
            <a:pPr>
              <a:defRPr/>
            </a:pPr>
            <a:endParaRPr lang="en-US" sz="2600" b="1" dirty="0" smtClean="0">
              <a:cs typeface="+mn-cs"/>
            </a:endParaRPr>
          </a:p>
          <a:p>
            <a:pPr lvl="1">
              <a:defRPr/>
            </a:pPr>
            <a:r>
              <a:rPr lang="en-US" sz="2200" dirty="0" smtClean="0">
                <a:cs typeface="+mn-cs"/>
              </a:rPr>
              <a:t>American National Standards Institute (ANSI) proposed modifications to the “Essential Requirements” for American National Standards to address possible issues of duplicating or conflicting standards </a:t>
            </a:r>
          </a:p>
          <a:p>
            <a:pPr lvl="1">
              <a:defRPr/>
            </a:pPr>
            <a:endParaRPr lang="en-US" sz="2400" dirty="0" smtClean="0"/>
          </a:p>
          <a:p>
            <a:pPr lvl="1">
              <a:defRPr/>
            </a:pPr>
            <a:r>
              <a:rPr lang="en-US" sz="2200" dirty="0" smtClean="0">
                <a:cs typeface="+mn-cs"/>
              </a:rPr>
              <a:t>National </a:t>
            </a:r>
            <a:r>
              <a:rPr lang="en-US" sz="2200" dirty="0">
                <a:cs typeface="+mn-cs"/>
              </a:rPr>
              <a:t>Institute of Standards and Technology (NIST) Request for Information (RFI) on Federal Engagement in Standardization </a:t>
            </a:r>
            <a:r>
              <a:rPr lang="en-US" sz="2200" dirty="0" smtClean="0">
                <a:cs typeface="+mn-cs"/>
              </a:rPr>
              <a:t>[Department of Commerce Docket </a:t>
            </a:r>
            <a:r>
              <a:rPr lang="en-US" sz="2200" dirty="0">
                <a:cs typeface="+mn-cs"/>
              </a:rPr>
              <a:t>No. </a:t>
            </a:r>
            <a:r>
              <a:rPr lang="en-US" sz="2200" dirty="0" smtClean="0">
                <a:cs typeface="+mn-cs"/>
              </a:rPr>
              <a:t>0909100442–0563–02]</a:t>
            </a:r>
            <a:endParaRPr lang="en-US" sz="2200" dirty="0" smtClean="0"/>
          </a:p>
        </p:txBody>
      </p:sp>
      <p:sp>
        <p:nvSpPr>
          <p:cNvPr id="5124" name="Slide Number Placeholder 3"/>
          <p:cNvSpPr>
            <a:spLocks noGrp="1"/>
          </p:cNvSpPr>
          <p:nvPr>
            <p:ph type="sldNum" sz="quarter" idx="4294967295"/>
          </p:nvPr>
        </p:nvSpPr>
        <p:spPr>
          <a:xfrm>
            <a:off x="301625" y="6172200"/>
            <a:ext cx="2289175" cy="47625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l" eaLnBrk="1" hangingPunct="1"/>
            <a:fld id="{7A88FFBF-FB77-4E6D-9CB9-0340BC4DDF2D}" type="slidenum">
              <a:rPr lang="en-US" smtClean="0"/>
              <a:pPr algn="l" eaLnBrk="1" hangingPunct="1"/>
              <a:t>3</a:t>
            </a:fld>
            <a:endParaRPr lang="en-US" dirty="0" smtClean="0"/>
          </a:p>
        </p:txBody>
      </p:sp>
      <p:sp>
        <p:nvSpPr>
          <p:cNvPr id="5" name="Slide Number Placeholder 1"/>
          <p:cNvSpPr>
            <a:spLocks noGrp="1"/>
          </p:cNvSpPr>
          <p:nvPr>
            <p:ph type="sldNum" sz="quarter" idx="4294967295"/>
          </p:nvPr>
        </p:nvSpPr>
        <p:spPr>
          <a:xfrm>
            <a:off x="6553201" y="6309320"/>
            <a:ext cx="1979240" cy="339130"/>
          </a:xfrm>
          <a:prstGeom prst="rect">
            <a:avLst/>
          </a:prstGeom>
        </p:spPr>
        <p:txBody>
          <a:bodyPr/>
          <a:lstStyle/>
          <a:p>
            <a:pPr>
              <a:defRPr/>
            </a:pPr>
            <a:fld id="{414F02F7-A025-4B46-BCB5-F79FBA8423B7}" type="slidenum">
              <a:rPr lang="en-US" altLang="zh-CN" smtClean="0"/>
              <a:pPr>
                <a:defRPr/>
              </a:pPr>
              <a:t>3</a:t>
            </a:fld>
            <a:endParaRPr lang="en-US" altLang="zh-CN" dirty="0"/>
          </a:p>
        </p:txBody>
      </p:sp>
    </p:spTree>
    <p:extLst>
      <p:ext uri="{BB962C8B-B14F-4D97-AF65-F5344CB8AC3E}">
        <p14:creationId xmlns:p14="http://schemas.microsoft.com/office/powerpoint/2010/main" xmlns="" val="42181069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z="4000" b="1" i="1" dirty="0" smtClean="0"/>
              <a:t>Summary of Topics cont’d</a:t>
            </a:r>
          </a:p>
        </p:txBody>
      </p:sp>
      <p:sp>
        <p:nvSpPr>
          <p:cNvPr id="3" name="Content Placeholder 2"/>
          <p:cNvSpPr>
            <a:spLocks noGrp="1"/>
          </p:cNvSpPr>
          <p:nvPr>
            <p:ph idx="1"/>
          </p:nvPr>
        </p:nvSpPr>
        <p:spPr>
          <a:xfrm>
            <a:off x="539552" y="1268760"/>
            <a:ext cx="8229600" cy="5328592"/>
          </a:xfrm>
        </p:spPr>
        <p:txBody>
          <a:bodyPr/>
          <a:lstStyle/>
          <a:p>
            <a:pPr lvl="1">
              <a:defRPr/>
            </a:pPr>
            <a:r>
              <a:rPr lang="en-US" sz="2200" dirty="0" smtClean="0">
                <a:cs typeface="+mn-cs"/>
              </a:rPr>
              <a:t>Federal </a:t>
            </a:r>
            <a:r>
              <a:rPr lang="en-US" sz="2200" dirty="0">
                <a:cs typeface="+mn-cs"/>
              </a:rPr>
              <a:t>Trade Commission (FTC) Request for Comments on Standard-Setting Issues, including Patent “Hold-Up” [Project No. </a:t>
            </a:r>
            <a:r>
              <a:rPr lang="en-US" sz="2200" dirty="0" smtClean="0">
                <a:cs typeface="+mn-cs"/>
              </a:rPr>
              <a:t>P11-1204]</a:t>
            </a:r>
            <a:br>
              <a:rPr lang="en-US" sz="2200" dirty="0" smtClean="0">
                <a:cs typeface="+mn-cs"/>
              </a:rPr>
            </a:br>
            <a:endParaRPr lang="en-US" sz="2200" dirty="0" smtClean="0">
              <a:cs typeface="+mn-cs"/>
            </a:endParaRPr>
          </a:p>
          <a:p>
            <a:pPr lvl="1">
              <a:defRPr/>
            </a:pPr>
            <a:r>
              <a:rPr lang="en-US" sz="2400" dirty="0" smtClean="0">
                <a:solidFill>
                  <a:srgbClr val="FF0000"/>
                </a:solidFill>
              </a:rPr>
              <a:t>Informational: </a:t>
            </a:r>
            <a:r>
              <a:rPr lang="en-US" sz="2400" dirty="0" smtClean="0"/>
              <a:t>EU </a:t>
            </a:r>
            <a:r>
              <a:rPr lang="en-US" sz="2400" dirty="0"/>
              <a:t>Horizontal Cooperation Agreement Guidelines</a:t>
            </a:r>
            <a:br>
              <a:rPr lang="en-US" sz="2400" dirty="0"/>
            </a:br>
            <a:endParaRPr lang="en-US" sz="2400" dirty="0"/>
          </a:p>
          <a:p>
            <a:pPr lvl="1">
              <a:defRPr/>
            </a:pPr>
            <a:r>
              <a:rPr lang="en-US" sz="2400" dirty="0">
                <a:solidFill>
                  <a:srgbClr val="FF0000"/>
                </a:solidFill>
              </a:rPr>
              <a:t>Informational: </a:t>
            </a:r>
            <a:r>
              <a:rPr lang="en-US" sz="2400" dirty="0" smtClean="0"/>
              <a:t>European </a:t>
            </a:r>
            <a:r>
              <a:rPr lang="en-US" sz="2400" dirty="0"/>
              <a:t>Interoperability Framework (Version 2) Released</a:t>
            </a:r>
          </a:p>
          <a:p>
            <a:pPr lvl="1">
              <a:defRPr/>
            </a:pPr>
            <a:endParaRPr lang="en-US" sz="2400" dirty="0"/>
          </a:p>
          <a:p>
            <a:pPr lvl="1">
              <a:defRPr/>
            </a:pPr>
            <a:r>
              <a:rPr lang="en-US" sz="2400" dirty="0">
                <a:solidFill>
                  <a:srgbClr val="FF0000"/>
                </a:solidFill>
              </a:rPr>
              <a:t>Informational: </a:t>
            </a:r>
            <a:r>
              <a:rPr lang="en-US" sz="2400" dirty="0" smtClean="0"/>
              <a:t>Indian </a:t>
            </a:r>
            <a:r>
              <a:rPr lang="en-US" sz="2400" dirty="0"/>
              <a:t>Government Releases Policy on Open Standards for e-Governance</a:t>
            </a:r>
          </a:p>
          <a:p>
            <a:pPr lvl="1">
              <a:defRPr/>
            </a:pPr>
            <a:endParaRPr lang="en-US" sz="2400" dirty="0" smtClean="0"/>
          </a:p>
        </p:txBody>
      </p:sp>
      <p:sp>
        <p:nvSpPr>
          <p:cNvPr id="5124" name="Slide Number Placeholder 3"/>
          <p:cNvSpPr>
            <a:spLocks noGrp="1"/>
          </p:cNvSpPr>
          <p:nvPr>
            <p:ph type="sldNum" sz="quarter" idx="4294967295"/>
          </p:nvPr>
        </p:nvSpPr>
        <p:spPr>
          <a:xfrm>
            <a:off x="301625" y="6172200"/>
            <a:ext cx="2289175" cy="47625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l" eaLnBrk="1" hangingPunct="1"/>
            <a:fld id="{7A88FFBF-FB77-4E6D-9CB9-0340BC4DDF2D}" type="slidenum">
              <a:rPr lang="en-US" smtClean="0">
                <a:solidFill>
                  <a:srgbClr val="000000"/>
                </a:solidFill>
              </a:rPr>
              <a:pPr algn="l" eaLnBrk="1" hangingPunct="1"/>
              <a:t>4</a:t>
            </a:fld>
            <a:endParaRPr lang="en-US" dirty="0" smtClean="0">
              <a:solidFill>
                <a:srgbClr val="000000"/>
              </a:solidFill>
            </a:endParaRPr>
          </a:p>
        </p:txBody>
      </p:sp>
      <p:sp>
        <p:nvSpPr>
          <p:cNvPr id="5" name="Slide Number Placeholder 1"/>
          <p:cNvSpPr>
            <a:spLocks noGrp="1"/>
          </p:cNvSpPr>
          <p:nvPr>
            <p:ph type="sldNum" sz="quarter" idx="4294967295"/>
          </p:nvPr>
        </p:nvSpPr>
        <p:spPr>
          <a:xfrm>
            <a:off x="6553201" y="6309320"/>
            <a:ext cx="1979240" cy="339130"/>
          </a:xfrm>
          <a:prstGeom prst="rect">
            <a:avLst/>
          </a:prstGeom>
        </p:spPr>
        <p:txBody>
          <a:bodyPr/>
          <a:lstStyle/>
          <a:p>
            <a:pPr>
              <a:defRPr/>
            </a:pPr>
            <a:fld id="{414F02F7-A025-4B46-BCB5-F79FBA8423B7}" type="slidenum">
              <a:rPr lang="en-US" altLang="zh-CN" smtClean="0"/>
              <a:pPr>
                <a:defRPr/>
              </a:pPr>
              <a:t>4</a:t>
            </a:fld>
            <a:endParaRPr lang="en-US" altLang="zh-CN" dirty="0"/>
          </a:p>
        </p:txBody>
      </p:sp>
    </p:spTree>
    <p:extLst>
      <p:ext uri="{BB962C8B-B14F-4D97-AF65-F5344CB8AC3E}">
        <p14:creationId xmlns:p14="http://schemas.microsoft.com/office/powerpoint/2010/main" xmlns="" val="19359789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z="4000" b="1" i="1" dirty="0" smtClean="0"/>
              <a:t>Summary of Topics cont’d</a:t>
            </a:r>
          </a:p>
        </p:txBody>
      </p:sp>
      <p:sp>
        <p:nvSpPr>
          <p:cNvPr id="3" name="Content Placeholder 2"/>
          <p:cNvSpPr>
            <a:spLocks noGrp="1"/>
          </p:cNvSpPr>
          <p:nvPr>
            <p:ph idx="1"/>
          </p:nvPr>
        </p:nvSpPr>
        <p:spPr>
          <a:xfrm>
            <a:off x="755575" y="981075"/>
            <a:ext cx="7942337" cy="5216525"/>
          </a:xfrm>
        </p:spPr>
        <p:txBody>
          <a:bodyPr/>
          <a:lstStyle/>
          <a:p>
            <a:pPr>
              <a:defRPr/>
            </a:pPr>
            <a:endParaRPr lang="en-US" sz="2600" b="1" dirty="0" smtClean="0">
              <a:cs typeface="+mn-cs"/>
            </a:endParaRPr>
          </a:p>
          <a:p>
            <a:pPr lvl="1">
              <a:defRPr/>
            </a:pPr>
            <a:r>
              <a:rPr lang="en-US" sz="2200" dirty="0" smtClean="0">
                <a:cs typeface="+mn-cs"/>
              </a:rPr>
              <a:t>Updates/Alterations to TIA’s Engineering Manual by the IPRSC</a:t>
            </a:r>
            <a:br>
              <a:rPr lang="en-US" sz="2200" dirty="0" smtClean="0">
                <a:cs typeface="+mn-cs"/>
              </a:rPr>
            </a:br>
            <a:endParaRPr lang="en-US" sz="2200" dirty="0" smtClean="0">
              <a:cs typeface="+mn-cs"/>
            </a:endParaRPr>
          </a:p>
          <a:p>
            <a:pPr>
              <a:defRPr/>
            </a:pPr>
            <a:r>
              <a:rPr lang="en-US" sz="2600" dirty="0" smtClean="0">
                <a:cs typeface="+mn-cs"/>
              </a:rPr>
              <a:t>Recommendations</a:t>
            </a:r>
          </a:p>
          <a:p>
            <a:pPr marL="457200" lvl="1" indent="0">
              <a:buNone/>
              <a:defRPr/>
            </a:pPr>
            <a:endParaRPr lang="en-US" sz="2400" dirty="0" smtClean="0"/>
          </a:p>
        </p:txBody>
      </p:sp>
      <p:sp>
        <p:nvSpPr>
          <p:cNvPr id="2" name="Slide Number Placeholder 1"/>
          <p:cNvSpPr>
            <a:spLocks noGrp="1"/>
          </p:cNvSpPr>
          <p:nvPr>
            <p:ph type="sldNum" sz="quarter" idx="4294967295"/>
          </p:nvPr>
        </p:nvSpPr>
        <p:spPr>
          <a:xfrm>
            <a:off x="6553201" y="6309320"/>
            <a:ext cx="1979240" cy="339130"/>
          </a:xfrm>
          <a:prstGeom prst="rect">
            <a:avLst/>
          </a:prstGeom>
        </p:spPr>
        <p:txBody>
          <a:bodyPr/>
          <a:lstStyle/>
          <a:p>
            <a:pPr>
              <a:defRPr/>
            </a:pPr>
            <a:fld id="{414F02F7-A025-4B46-BCB5-F79FBA8423B7}" type="slidenum">
              <a:rPr lang="en-US" altLang="zh-CN" smtClean="0"/>
              <a:pPr>
                <a:defRPr/>
              </a:pPr>
              <a:t>5</a:t>
            </a:fld>
            <a:endParaRPr lang="en-US" altLang="zh-CN" dirty="0"/>
          </a:p>
        </p:txBody>
      </p:sp>
    </p:spTree>
    <p:extLst>
      <p:ext uri="{BB962C8B-B14F-4D97-AF65-F5344CB8AC3E}">
        <p14:creationId xmlns:p14="http://schemas.microsoft.com/office/powerpoint/2010/main" xmlns="" val="202454891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476250"/>
            <a:ext cx="8229600" cy="936526"/>
          </a:xfrm>
        </p:spPr>
        <p:txBody>
          <a:bodyPr anchor="t"/>
          <a:lstStyle/>
          <a:p>
            <a:pPr lvl="1">
              <a:defRPr/>
            </a:pPr>
            <a:r>
              <a:rPr lang="en-US" sz="2800" b="1" dirty="0"/>
              <a:t>American National Standards Institute (ANSI) proposed “Essential Requirements”</a:t>
            </a:r>
          </a:p>
        </p:txBody>
      </p:sp>
      <p:sp>
        <p:nvSpPr>
          <p:cNvPr id="7171" name="Rectangle 3"/>
          <p:cNvSpPr>
            <a:spLocks noGrp="1" noChangeArrowheads="1"/>
          </p:cNvSpPr>
          <p:nvPr>
            <p:ph type="body" idx="1"/>
          </p:nvPr>
        </p:nvSpPr>
        <p:spPr>
          <a:xfrm>
            <a:off x="152400" y="1484784"/>
            <a:ext cx="8770938" cy="4968552"/>
          </a:xfrm>
        </p:spPr>
        <p:txBody>
          <a:bodyPr/>
          <a:lstStyle/>
          <a:p>
            <a:pPr marL="0" indent="0">
              <a:lnSpc>
                <a:spcPct val="80000"/>
              </a:lnSpc>
              <a:tabLst>
                <a:tab pos="457200" algn="l"/>
              </a:tabLst>
            </a:pPr>
            <a:r>
              <a:rPr lang="en-US" sz="2400" dirty="0" smtClean="0"/>
              <a:t>In late 2010, ANSI proposed </a:t>
            </a:r>
            <a:r>
              <a:rPr lang="en-US" sz="2400" dirty="0"/>
              <a:t>changes to its “Essential Requirements” </a:t>
            </a:r>
            <a:r>
              <a:rPr lang="en-US" sz="2400" dirty="0" smtClean="0"/>
              <a:t>(ERs) document</a:t>
            </a:r>
          </a:p>
          <a:p>
            <a:pPr marL="400050" lvl="1" indent="0">
              <a:lnSpc>
                <a:spcPct val="80000"/>
              </a:lnSpc>
              <a:tabLst>
                <a:tab pos="457200" algn="l"/>
              </a:tabLst>
            </a:pPr>
            <a:r>
              <a:rPr lang="en-US" sz="2000" dirty="0" smtClean="0"/>
              <a:t> Specifically, ANSI proposed that ANSI Accredited Standards Developers (ASDs) be </a:t>
            </a:r>
            <a:r>
              <a:rPr lang="en-US" sz="2000" dirty="0"/>
              <a:t>required to conduct “a preliminary comprehensive review of existing projects to ensure that the contemplated project does not conflict with or duplicate a previous one,” as well as “outreach to other SDOs involved in similar areas to ensure that a standard does not already exist or is under development</a:t>
            </a:r>
            <a:r>
              <a:rPr lang="en-US" sz="2000" dirty="0" smtClean="0"/>
              <a:t>.”</a:t>
            </a:r>
            <a:br>
              <a:rPr lang="en-US" sz="2000" dirty="0" smtClean="0"/>
            </a:br>
            <a:endParaRPr lang="en-US" sz="2000" dirty="0" smtClean="0"/>
          </a:p>
          <a:p>
            <a:pPr marL="0" indent="0">
              <a:lnSpc>
                <a:spcPct val="80000"/>
              </a:lnSpc>
              <a:tabLst>
                <a:tab pos="457200" algn="l"/>
              </a:tabLst>
            </a:pPr>
            <a:r>
              <a:rPr lang="en-US" sz="2400" b="1" dirty="0"/>
              <a:t> </a:t>
            </a:r>
            <a:r>
              <a:rPr lang="en-US" sz="2400" dirty="0"/>
              <a:t>TIA </a:t>
            </a:r>
            <a:r>
              <a:rPr lang="en-US" sz="2400" dirty="0" smtClean="0"/>
              <a:t>submitted comments </a:t>
            </a:r>
            <a:r>
              <a:rPr lang="en-US" sz="2400" dirty="0"/>
              <a:t>to express concerns regarding the proposed “good faith” effort requirements on </a:t>
            </a:r>
            <a:r>
              <a:rPr lang="en-US" sz="2400" dirty="0" smtClean="0"/>
              <a:t>ASDs </a:t>
            </a:r>
            <a:r>
              <a:rPr lang="en-US" sz="2400" dirty="0"/>
              <a:t>to “minimize unnecessary duplication” of standards absent a proven, “compelling need” (Section </a:t>
            </a:r>
            <a:r>
              <a:rPr lang="en-US" sz="2400" dirty="0" smtClean="0"/>
              <a:t>2.4.3 of proposed ERs)</a:t>
            </a:r>
          </a:p>
          <a:p>
            <a:pPr marL="0" indent="0">
              <a:lnSpc>
                <a:spcPct val="80000"/>
              </a:lnSpc>
              <a:tabLst>
                <a:tab pos="457200" algn="l"/>
              </a:tabLst>
            </a:pPr>
            <a:endParaRPr lang="en-US" sz="2000" dirty="0" smtClean="0">
              <a:solidFill>
                <a:schemeClr val="tx2"/>
              </a:solidFill>
            </a:endParaRPr>
          </a:p>
        </p:txBody>
      </p:sp>
      <p:sp>
        <p:nvSpPr>
          <p:cNvPr id="5" name="Slide Number Placeholder 1"/>
          <p:cNvSpPr>
            <a:spLocks noGrp="1"/>
          </p:cNvSpPr>
          <p:nvPr>
            <p:ph type="sldNum" sz="quarter" idx="4294967295"/>
          </p:nvPr>
        </p:nvSpPr>
        <p:spPr>
          <a:xfrm>
            <a:off x="6553201" y="6309320"/>
            <a:ext cx="1979240" cy="339130"/>
          </a:xfrm>
          <a:prstGeom prst="rect">
            <a:avLst/>
          </a:prstGeom>
        </p:spPr>
        <p:txBody>
          <a:bodyPr/>
          <a:lstStyle/>
          <a:p>
            <a:pPr>
              <a:defRPr/>
            </a:pPr>
            <a:fld id="{414F02F7-A025-4B46-BCB5-F79FBA8423B7}" type="slidenum">
              <a:rPr lang="en-US" altLang="zh-CN" smtClean="0"/>
              <a:pPr>
                <a:defRPr/>
              </a:pPr>
              <a:t>6</a:t>
            </a:fld>
            <a:endParaRPr lang="en-US" altLang="zh-CN" dirty="0"/>
          </a:p>
        </p:txBody>
      </p:sp>
    </p:spTree>
    <p:extLst>
      <p:ext uri="{BB962C8B-B14F-4D97-AF65-F5344CB8AC3E}">
        <p14:creationId xmlns:p14="http://schemas.microsoft.com/office/powerpoint/2010/main" xmlns="" val="296580349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625" y="381000"/>
            <a:ext cx="8540750" cy="887760"/>
          </a:xfrm>
        </p:spPr>
        <p:txBody>
          <a:bodyPr/>
          <a:lstStyle/>
          <a:p>
            <a:pPr marL="0" lvl="0" indent="0">
              <a:lnSpc>
                <a:spcPct val="80000"/>
              </a:lnSpc>
              <a:tabLst>
                <a:tab pos="457200" algn="l"/>
              </a:tabLst>
            </a:pPr>
            <a:r>
              <a:rPr lang="en-US" sz="2800" b="1" dirty="0" smtClean="0">
                <a:effectLst>
                  <a:outerShdw blurRad="38100" dist="38100" dir="2700000" algn="tl">
                    <a:srgbClr val="000000">
                      <a:alpha val="43137"/>
                    </a:srgbClr>
                  </a:outerShdw>
                </a:effectLst>
                <a:latin typeface="+mj-lt"/>
                <a:ea typeface="+mj-ea"/>
                <a:cs typeface="宋体"/>
              </a:rPr>
              <a:t>American National Standards Institute (ANSI) proposed “Essential Requirements</a:t>
            </a:r>
            <a:r>
              <a:rPr lang="en-US" sz="2800" b="1" dirty="0" smtClean="0">
                <a:effectLst>
                  <a:outerShdw blurRad="38100" dist="38100" dir="2700000" algn="tl">
                    <a:srgbClr val="000000">
                      <a:alpha val="43137"/>
                    </a:srgbClr>
                  </a:outerShdw>
                </a:effectLst>
                <a:cs typeface="宋体"/>
              </a:rPr>
              <a:t>”</a:t>
            </a:r>
            <a:endParaRPr lang="en-US" sz="28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1625" y="1268760"/>
            <a:ext cx="8540750" cy="5112568"/>
          </a:xfrm>
        </p:spPr>
        <p:txBody>
          <a:bodyPr/>
          <a:lstStyle/>
          <a:p>
            <a:pPr marL="0" indent="0">
              <a:lnSpc>
                <a:spcPct val="80000"/>
              </a:lnSpc>
              <a:tabLst>
                <a:tab pos="457200" algn="l"/>
              </a:tabLst>
            </a:pPr>
            <a:r>
              <a:rPr lang="en-US" sz="2400" dirty="0" smtClean="0"/>
              <a:t>TIA believes that these proposed requirements would hamper the ability of ICT ASDs to respond in a timely manner to rapidly changing market demands and inhibit innovation in the ICT standardization system:</a:t>
            </a:r>
          </a:p>
          <a:p>
            <a:pPr lvl="1"/>
            <a:r>
              <a:rPr lang="en-US" sz="2000" dirty="0" smtClean="0"/>
              <a:t>“Namely, such processes could create a ‘race to be first’ incentive, or in other words, one ASD could, by virtue of publishing an ICT standard before any others in a general technology area, seek to preclude further standards development in that area by other ASDs. TIA submits that this approach could have an adverse impact on the ability of ASDs to compete and develop standards in the same technology area that may address different user needs. This in turn could further inhibit innovation in the ICT standards development system and the ability of new standards solutions to compete in responding to changing marketplace needs.”</a:t>
            </a:r>
          </a:p>
        </p:txBody>
      </p:sp>
      <p:sp>
        <p:nvSpPr>
          <p:cNvPr id="5" name="Slide Number Placeholder 1"/>
          <p:cNvSpPr>
            <a:spLocks noGrp="1"/>
          </p:cNvSpPr>
          <p:nvPr>
            <p:ph type="sldNum" sz="quarter" idx="4294967295"/>
          </p:nvPr>
        </p:nvSpPr>
        <p:spPr>
          <a:xfrm>
            <a:off x="6553201" y="6309320"/>
            <a:ext cx="1979240" cy="339130"/>
          </a:xfrm>
          <a:prstGeom prst="rect">
            <a:avLst/>
          </a:prstGeom>
        </p:spPr>
        <p:txBody>
          <a:bodyPr/>
          <a:lstStyle/>
          <a:p>
            <a:pPr>
              <a:defRPr/>
            </a:pPr>
            <a:fld id="{414F02F7-A025-4B46-BCB5-F79FBA8423B7}" type="slidenum">
              <a:rPr lang="en-US" altLang="zh-CN" smtClean="0"/>
              <a:pPr>
                <a:defRPr/>
              </a:pPr>
              <a:t>7</a:t>
            </a:fld>
            <a:endParaRPr lang="en-US" altLang="zh-CN" dirty="0"/>
          </a:p>
        </p:txBody>
      </p:sp>
    </p:spTree>
    <p:extLst>
      <p:ext uri="{BB962C8B-B14F-4D97-AF65-F5344CB8AC3E}">
        <p14:creationId xmlns:p14="http://schemas.microsoft.com/office/powerpoint/2010/main" xmlns="" val="162242431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nSpc>
                <a:spcPct val="80000"/>
              </a:lnSpc>
              <a:tabLst>
                <a:tab pos="457200" algn="l"/>
              </a:tabLst>
            </a:pPr>
            <a:r>
              <a:rPr lang="en-US" sz="2400" b="1" dirty="0" smtClean="0"/>
              <a:t> </a:t>
            </a:r>
            <a:r>
              <a:rPr lang="en-US" sz="2500" dirty="0" smtClean="0"/>
              <a:t>ANSI held a workshop on this topic on May 12, 2011, titled “Standards Wars: Myth or Reality?”</a:t>
            </a:r>
          </a:p>
          <a:p>
            <a:pPr marL="400050" lvl="1" indent="0">
              <a:lnSpc>
                <a:spcPct val="80000"/>
              </a:lnSpc>
              <a:tabLst>
                <a:tab pos="457200" algn="l"/>
              </a:tabLst>
            </a:pPr>
            <a:r>
              <a:rPr lang="en-US" sz="2100" dirty="0" smtClean="0"/>
              <a:t>Excerpt from workshop report </a:t>
            </a:r>
            <a:r>
              <a:rPr lang="en-US" sz="2100" dirty="0"/>
              <a:t>(</a:t>
            </a:r>
            <a:r>
              <a:rPr lang="en-US" sz="2100" dirty="0" smtClean="0"/>
              <a:t>see </a:t>
            </a:r>
            <a:r>
              <a:rPr lang="en-US" sz="2100" dirty="0" smtClean="0">
                <a:hlinkClick r:id="rId2"/>
              </a:rPr>
              <a:t>http</a:t>
            </a:r>
            <a:r>
              <a:rPr lang="en-US" sz="2100" dirty="0">
                <a:hlinkClick r:id="rId2"/>
              </a:rPr>
              <a:t>://www.ansi.org/meetings_events/events/2011/standards_wars.aspx?menuid=8</a:t>
            </a:r>
            <a:r>
              <a:rPr lang="en-US" sz="2100" dirty="0" smtClean="0"/>
              <a:t>:) </a:t>
            </a:r>
          </a:p>
          <a:p>
            <a:pPr marL="400050" lvl="1" indent="0">
              <a:lnSpc>
                <a:spcPct val="80000"/>
              </a:lnSpc>
              <a:tabLst>
                <a:tab pos="457200" algn="l"/>
              </a:tabLst>
            </a:pPr>
            <a:r>
              <a:rPr lang="en-US" sz="2200" dirty="0" smtClean="0"/>
              <a:t>“During the workshop it became apparent that some stakeholders clearly believe that multiple standards in a given market reflect a healthy and competitive environment, while others maintain that too many standards really means that there is no standard and so the system is broken. Sector‐specific needs were also highlighted, particularly in the ICT space. Many acknowledged that competition is fine in one or a limited number of sectors or in relation to one type of standard, but cannot so easily be tolerated in other areas.” </a:t>
            </a:r>
            <a:endParaRPr lang="en-US" sz="2200" dirty="0"/>
          </a:p>
        </p:txBody>
      </p:sp>
      <p:sp>
        <p:nvSpPr>
          <p:cNvPr id="5" name="Title 1"/>
          <p:cNvSpPr txBox="1">
            <a:spLocks/>
          </p:cNvSpPr>
          <p:nvPr/>
        </p:nvSpPr>
        <p:spPr bwMode="auto">
          <a:xfrm>
            <a:off x="301625" y="381000"/>
            <a:ext cx="8540750" cy="8877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000" b="1">
                <a:solidFill>
                  <a:srgbClr val="C68803"/>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2pPr>
            <a:lvl3pPr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3pPr>
            <a:lvl4pPr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4pPr>
            <a:lvl5pPr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5pPr>
            <a:lvl6pPr marL="4572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6pPr>
            <a:lvl7pPr marL="9144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7pPr>
            <a:lvl8pPr marL="13716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8pPr>
            <a:lvl9pPr marL="18288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9pPr>
          </a:lstStyle>
          <a:p>
            <a:pPr>
              <a:lnSpc>
                <a:spcPct val="80000"/>
              </a:lnSpc>
              <a:tabLst>
                <a:tab pos="457200" algn="l"/>
              </a:tabLst>
            </a:pPr>
            <a:r>
              <a:rPr lang="en-US" sz="2800" dirty="0" smtClean="0">
                <a:effectLst>
                  <a:outerShdw blurRad="38100" dist="38100" dir="2700000" algn="tl">
                    <a:srgbClr val="000000">
                      <a:alpha val="43137"/>
                    </a:srgbClr>
                  </a:outerShdw>
                </a:effectLst>
                <a:cs typeface="宋体"/>
              </a:rPr>
              <a:t>American National Standards Institute (ANSI) proposed “Essential Requirements”</a:t>
            </a:r>
            <a:endParaRPr lang="en-US" sz="2800" dirty="0">
              <a:effectLst>
                <a:outerShdw blurRad="38100" dist="38100" dir="2700000" algn="tl">
                  <a:srgbClr val="000000">
                    <a:alpha val="43137"/>
                  </a:srgbClr>
                </a:outerShdw>
              </a:effectLst>
            </a:endParaRPr>
          </a:p>
        </p:txBody>
      </p:sp>
      <p:sp>
        <p:nvSpPr>
          <p:cNvPr id="6" name="Slide Number Placeholder 1"/>
          <p:cNvSpPr>
            <a:spLocks noGrp="1"/>
          </p:cNvSpPr>
          <p:nvPr>
            <p:ph type="sldNum" sz="quarter" idx="4294967295"/>
          </p:nvPr>
        </p:nvSpPr>
        <p:spPr>
          <a:xfrm>
            <a:off x="6553201" y="6309320"/>
            <a:ext cx="1979240" cy="339130"/>
          </a:xfrm>
          <a:prstGeom prst="rect">
            <a:avLst/>
          </a:prstGeom>
        </p:spPr>
        <p:txBody>
          <a:bodyPr/>
          <a:lstStyle/>
          <a:p>
            <a:pPr>
              <a:defRPr/>
            </a:pPr>
            <a:fld id="{414F02F7-A025-4B46-BCB5-F79FBA8423B7}" type="slidenum">
              <a:rPr lang="en-US" altLang="zh-CN" smtClean="0"/>
              <a:pPr>
                <a:defRPr/>
              </a:pPr>
              <a:t>8</a:t>
            </a:fld>
            <a:endParaRPr lang="en-US" altLang="zh-CN" dirty="0"/>
          </a:p>
        </p:txBody>
      </p:sp>
    </p:spTree>
    <p:extLst>
      <p:ext uri="{BB962C8B-B14F-4D97-AF65-F5344CB8AC3E}">
        <p14:creationId xmlns:p14="http://schemas.microsoft.com/office/powerpoint/2010/main" xmlns="" val="382426069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625" y="188640"/>
            <a:ext cx="8540750" cy="792088"/>
          </a:xfrm>
          <a:solidFill>
            <a:schemeClr val="bg1"/>
          </a:solidFill>
          <a:ln>
            <a:noFill/>
          </a:ln>
        </p:spPr>
        <p:txBody>
          <a:bodyPr/>
          <a:lstStyle/>
          <a:p>
            <a:pPr marL="0" lvl="0" indent="0">
              <a:lnSpc>
                <a:spcPct val="80000"/>
              </a:lnSpc>
              <a:tabLst>
                <a:tab pos="457200" algn="l"/>
              </a:tabLst>
            </a:pPr>
            <a:r>
              <a:rPr lang="en-US" sz="2800" b="1" dirty="0" smtClean="0">
                <a:effectLst>
                  <a:outerShdw blurRad="38100" dist="38100" dir="2700000" algn="tl">
                    <a:srgbClr val="000000">
                      <a:alpha val="43137"/>
                    </a:srgbClr>
                  </a:outerShdw>
                </a:effectLst>
                <a:latin typeface="+mj-lt"/>
                <a:ea typeface="+mj-ea"/>
                <a:cs typeface="宋体"/>
              </a:rPr>
              <a:t>American National Standards Institute (ANSI) proposed “Essential Requirements</a:t>
            </a:r>
            <a:r>
              <a:rPr lang="en-US" sz="2800" b="1" dirty="0" smtClean="0">
                <a:effectLst>
                  <a:outerShdw blurRad="38100" dist="38100" dir="2700000" algn="tl">
                    <a:srgbClr val="000000">
                      <a:alpha val="43137"/>
                    </a:srgbClr>
                  </a:outerShdw>
                </a:effectLst>
                <a:cs typeface="宋体"/>
              </a:rPr>
              <a:t>”</a:t>
            </a:r>
            <a:endParaRPr lang="en-US" sz="28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1625" y="980728"/>
            <a:ext cx="8540750" cy="5400600"/>
          </a:xfrm>
        </p:spPr>
        <p:txBody>
          <a:bodyPr/>
          <a:lstStyle/>
          <a:p>
            <a:pPr marL="0" indent="0">
              <a:lnSpc>
                <a:spcPct val="80000"/>
              </a:lnSpc>
              <a:tabLst>
                <a:tab pos="457200" algn="l"/>
              </a:tabLst>
            </a:pPr>
            <a:r>
              <a:rPr lang="en-US" sz="2200" dirty="0" smtClean="0"/>
              <a:t>On September 23, the ANSI </a:t>
            </a:r>
            <a:r>
              <a:rPr lang="en-US" sz="2200" dirty="0" err="1" smtClean="0"/>
              <a:t>ExSC</a:t>
            </a:r>
            <a:r>
              <a:rPr lang="en-US" sz="2200" dirty="0" smtClean="0"/>
              <a:t> transmitted its decision on the proposed changes to the ANSI ERs:</a:t>
            </a:r>
          </a:p>
          <a:p>
            <a:pPr lvl="1"/>
            <a:r>
              <a:rPr lang="en-US" sz="1800" dirty="0" smtClean="0"/>
              <a:t>As </a:t>
            </a:r>
            <a:r>
              <a:rPr lang="en-US" sz="1800" dirty="0"/>
              <a:t>a result of comments received, </a:t>
            </a:r>
            <a:r>
              <a:rPr lang="en-US" sz="1800" dirty="0" smtClean="0"/>
              <a:t>ANSI </a:t>
            </a:r>
            <a:r>
              <a:rPr lang="en-US" sz="1800" dirty="0" err="1" smtClean="0"/>
              <a:t>ExSC</a:t>
            </a:r>
            <a:r>
              <a:rPr lang="en-US" sz="1800" dirty="0" smtClean="0"/>
              <a:t> decided </a:t>
            </a:r>
            <a:r>
              <a:rPr lang="en-US" sz="1800" dirty="0"/>
              <a:t>that the proposed revisions </a:t>
            </a:r>
            <a:r>
              <a:rPr lang="en-US" sz="1800" dirty="0" smtClean="0"/>
              <a:t>should </a:t>
            </a:r>
            <a:r>
              <a:rPr lang="en-US" sz="1800" b="1" dirty="0"/>
              <a:t>not</a:t>
            </a:r>
            <a:r>
              <a:rPr lang="en-US" sz="1800" dirty="0"/>
              <a:t> proceed as presented in 8096, and </a:t>
            </a:r>
            <a:r>
              <a:rPr lang="en-US" sz="1800" dirty="0" smtClean="0"/>
              <a:t>withdrew </a:t>
            </a:r>
            <a:r>
              <a:rPr lang="en-US" sz="1800" dirty="0"/>
              <a:t>the proposal</a:t>
            </a:r>
            <a:r>
              <a:rPr lang="en-US" sz="1800" dirty="0" smtClean="0"/>
              <a:t>.</a:t>
            </a:r>
          </a:p>
          <a:p>
            <a:pPr lvl="1"/>
            <a:r>
              <a:rPr lang="en-US" sz="1800" dirty="0"/>
              <a:t>Instead, the ANSI </a:t>
            </a:r>
            <a:r>
              <a:rPr lang="en-US" sz="1800" dirty="0" err="1"/>
              <a:t>ExSC</a:t>
            </a:r>
            <a:r>
              <a:rPr lang="en-US" sz="1800" dirty="0"/>
              <a:t> has put forth </a:t>
            </a:r>
            <a:r>
              <a:rPr lang="en-US" sz="1800" dirty="0" err="1"/>
              <a:t>ExSC</a:t>
            </a:r>
            <a:r>
              <a:rPr lang="en-US" sz="1800" dirty="0"/>
              <a:t> 8189, which is more limited and “focuses on the timeliness of the PINS Deliberation and follow-up process, with a goal of ensuring that agreed upon actions proceed at a reasonable pace</a:t>
            </a:r>
            <a:r>
              <a:rPr lang="en-US" sz="1800" dirty="0" smtClean="0"/>
              <a:t>.”</a:t>
            </a:r>
          </a:p>
          <a:p>
            <a:pPr marL="400050" lvl="1" indent="0"/>
            <a:r>
              <a:rPr lang="en-US" sz="1800" dirty="0"/>
              <a:t>In addition, ANSI is announcing that the </a:t>
            </a:r>
            <a:r>
              <a:rPr lang="en-US" sz="1800" dirty="0" err="1"/>
              <a:t>ExSC</a:t>
            </a:r>
            <a:r>
              <a:rPr lang="en-US" sz="1800" dirty="0"/>
              <a:t> will:</a:t>
            </a:r>
          </a:p>
          <a:p>
            <a:pPr lvl="1"/>
            <a:r>
              <a:rPr lang="en-US" sz="1800" dirty="0" smtClean="0"/>
              <a:t>[1] work on developing “additional guidance text for inclusion in the current PINS Informational Summary or a new related document” (the PINS guidance document is attached), as well as</a:t>
            </a:r>
          </a:p>
          <a:p>
            <a:pPr lvl="1"/>
            <a:r>
              <a:rPr lang="en-US" sz="1800" dirty="0" smtClean="0"/>
              <a:t>[2] form a working group to further develop the proposed definition of “duplication.”</a:t>
            </a:r>
          </a:p>
          <a:p>
            <a:pPr marL="400050" lvl="1" indent="0"/>
            <a:r>
              <a:rPr lang="en-US" sz="1800" dirty="0" smtClean="0"/>
              <a:t>Lastly, ANSI notes that they continue to work on a public database to better support stakeholders in standards development.</a:t>
            </a:r>
          </a:p>
          <a:p>
            <a:pPr lvl="1"/>
            <a:endParaRPr lang="en-US" sz="1800" dirty="0" smtClean="0">
              <a:solidFill>
                <a:schemeClr val="tx2"/>
              </a:solidFill>
            </a:endParaRPr>
          </a:p>
        </p:txBody>
      </p:sp>
      <p:sp>
        <p:nvSpPr>
          <p:cNvPr id="5" name="Slide Number Placeholder 1"/>
          <p:cNvSpPr>
            <a:spLocks noGrp="1"/>
          </p:cNvSpPr>
          <p:nvPr>
            <p:ph type="sldNum" sz="quarter" idx="4294967295"/>
          </p:nvPr>
        </p:nvSpPr>
        <p:spPr>
          <a:xfrm>
            <a:off x="6553201" y="6309320"/>
            <a:ext cx="1979240" cy="339130"/>
          </a:xfrm>
          <a:prstGeom prst="rect">
            <a:avLst/>
          </a:prstGeom>
        </p:spPr>
        <p:txBody>
          <a:bodyPr/>
          <a:lstStyle/>
          <a:p>
            <a:pPr>
              <a:defRPr/>
            </a:pPr>
            <a:fld id="{414F02F7-A025-4B46-BCB5-F79FBA8423B7}" type="slidenum">
              <a:rPr lang="en-US" altLang="zh-CN" smtClean="0"/>
              <a:pPr>
                <a:defRPr/>
              </a:pPr>
              <a:t>9</a:t>
            </a:fld>
            <a:endParaRPr lang="en-US" altLang="zh-CN" dirty="0"/>
          </a:p>
        </p:txBody>
      </p:sp>
    </p:spTree>
    <p:extLst>
      <p:ext uri="{BB962C8B-B14F-4D97-AF65-F5344CB8AC3E}">
        <p14:creationId xmlns:p14="http://schemas.microsoft.com/office/powerpoint/2010/main" xmlns="" val="256042421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BCC221E8A5C574B889E2CBB12A471FC" ma:contentTypeVersion="1" ma:contentTypeDescription="Create a new document." ma:contentTypeScope="" ma:versionID="99f44ad212ba6942fa1c339a891249a5">
  <xsd:schema xmlns:xsd="http://www.w3.org/2001/XMLSchema" xmlns:xs="http://www.w3.org/2001/XMLSchema" xmlns:p="http://schemas.microsoft.com/office/2006/metadata/properties" xmlns:ns1="http://schemas.microsoft.com/sharepoint/v3" targetNamespace="http://schemas.microsoft.com/office/2006/metadata/properties" ma:root="true" ma:fieldsID="ded79842d4747cc85621c7c303666abe"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13F75C03-01FE-4AEA-890A-A32D9EAEC8BB}"/>
</file>

<file path=customXml/itemProps2.xml><?xml version="1.0" encoding="utf-8"?>
<ds:datastoreItem xmlns:ds="http://schemas.openxmlformats.org/officeDocument/2006/customXml" ds:itemID="{659F7AEA-DBD3-43E0-9BCA-9E7E56AD1D6E}"/>
</file>

<file path=customXml/itemProps3.xml><?xml version="1.0" encoding="utf-8"?>
<ds:datastoreItem xmlns:ds="http://schemas.openxmlformats.org/officeDocument/2006/customXml" ds:itemID="{06F9079B-0933-4D5E-AD53-EE8D3738AA0E}"/>
</file>

<file path=docProps/app.xml><?xml version="1.0" encoding="utf-8"?>
<Properties xmlns="http://schemas.openxmlformats.org/officeDocument/2006/extended-properties" xmlns:vt="http://schemas.openxmlformats.org/officeDocument/2006/docPropsVTypes">
  <TotalTime>612</TotalTime>
  <Words>2294</Words>
  <Application>Microsoft Office PowerPoint</Application>
  <PresentationFormat>On-screen Show (4:3)</PresentationFormat>
  <Paragraphs>202</Paragraphs>
  <Slides>27</Slides>
  <Notes>12</Notes>
  <HiddenSlides>0</HiddenSlides>
  <MMClips>0</MMClips>
  <ScaleCrop>false</ScaleCrop>
  <HeadingPairs>
    <vt:vector size="4" baseType="variant">
      <vt:variant>
        <vt:lpstr>Theme</vt:lpstr>
      </vt:variant>
      <vt:variant>
        <vt:i4>3</vt:i4>
      </vt:variant>
      <vt:variant>
        <vt:lpstr>Slide Titles</vt:lpstr>
      </vt:variant>
      <vt:variant>
        <vt:i4>27</vt:i4>
      </vt:variant>
    </vt:vector>
  </HeadingPairs>
  <TitlesOfParts>
    <vt:vector size="30" baseType="lpstr">
      <vt:lpstr>Default Design</vt:lpstr>
      <vt:lpstr>1_Default Design</vt:lpstr>
      <vt:lpstr>2_Default Design</vt:lpstr>
      <vt:lpstr>"Update on Activities of the TIA IPR Standing Committee (IPR SC) and the new Standards and IPR Policy Committee (SIPC) since GSC-15" </vt:lpstr>
      <vt:lpstr>Structure</vt:lpstr>
      <vt:lpstr>Summary of Topics</vt:lpstr>
      <vt:lpstr>Summary of Topics cont’d</vt:lpstr>
      <vt:lpstr>Summary of Topics cont’d</vt:lpstr>
      <vt:lpstr>American National Standards Institute (ANSI) proposed “Essential Requirements”</vt:lpstr>
      <vt:lpstr>American National Standards Institute (ANSI) proposed “Essential Requirements”</vt:lpstr>
      <vt:lpstr>Slide 8</vt:lpstr>
      <vt:lpstr>American National Standards Institute (ANSI) proposed “Essential Requirements”</vt:lpstr>
      <vt:lpstr>NIST RFI on Federal Engagement in Standardization</vt:lpstr>
      <vt:lpstr>NIST RFI on Federal Engagement in Standardization</vt:lpstr>
      <vt:lpstr>NIST RFI on Federal Engagement in Standardization </vt:lpstr>
      <vt:lpstr>US Government Report on Federal Engagement in Standardization</vt:lpstr>
      <vt:lpstr>US Government Report on Federal Engagement in Standardization</vt:lpstr>
      <vt:lpstr>US Government Report on Federal Engagement in Standardization</vt:lpstr>
      <vt:lpstr>NIST RFI on Federal Engagement in Standardization</vt:lpstr>
      <vt:lpstr>NIST RFI on Federal Engagement in Standardization</vt:lpstr>
      <vt:lpstr>NIST RFI on Federal Engagement in Standardization</vt:lpstr>
      <vt:lpstr>Slide 19</vt:lpstr>
      <vt:lpstr>FTC Request for Comments on Standard-Setting Issues, including Patent “Hold-Up”</vt:lpstr>
      <vt:lpstr>FTC Request for Comments on Standard-Setting Issues, including Patent “Hold-Up”</vt:lpstr>
      <vt:lpstr>EC Horizontal Cooperation Agreement Guidelines</vt:lpstr>
      <vt:lpstr>European Interoperability Framework (version 2) </vt:lpstr>
      <vt:lpstr>Indian Government Releases Policy on Open Standards for e-Governance </vt:lpstr>
      <vt:lpstr>Updates/Alterations to TIA’s Engineering Manual by its IPRSC</vt:lpstr>
      <vt:lpstr>Recommendations</vt:lpstr>
      <vt:lpstr>Slide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Update on Activities of the TIA IPR Standing Committee (IPR SC) and the new Standards and IPR Policy Committee (SIPC) since GSC-15</dc:title>
  <dc:creator>Brian Scarpelli, Telecommunications Industry Association</dc:creator>
  <dc:description>GSC16-IPR-04
23 October 2011</dc:description>
  <cp:lastModifiedBy>5378</cp:lastModifiedBy>
  <cp:revision>43</cp:revision>
  <dcterms:created xsi:type="dcterms:W3CDTF">2011-06-28T13:16:06Z</dcterms:created>
  <dcterms:modified xsi:type="dcterms:W3CDTF">2011-10-23T14:51:14Z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0x010100CBCC221E8A5C574B889E2CBB12A471FC</vt:lpwstr>
  </property>
  <property fmtid="{D5CDD505-2E9C-101B-9397-08002B2CF9AE}" pid="3" name="Order">
    <vt:r8>15500</vt:r8>
  </property>
  <property fmtid="{D5CDD505-2E9C-101B-9397-08002B2CF9AE}" pid="4" name="TemplateUrl">
    <vt:lpwstr/>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ies>
</file>