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6" r:id="rId4"/>
    <p:sldId id="258" r:id="rId5"/>
    <p:sldId id="271" r:id="rId6"/>
    <p:sldId id="267" r:id="rId7"/>
    <p:sldId id="270" r:id="rId8"/>
    <p:sldId id="273" r:id="rId9"/>
    <p:sldId id="259" r:id="rId10"/>
    <p:sldId id="274" r:id="rId11"/>
    <p:sldId id="260" r:id="rId12"/>
    <p:sldId id="272" r:id="rId13"/>
    <p:sldId id="268" r:id="rId14"/>
    <p:sldId id="269" r:id="rId15"/>
  </p:sldIdLst>
  <p:sldSz cx="9144000" cy="6858000" type="screen4x3"/>
  <p:notesSz cx="6797675" cy="987425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341" cy="4930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744" y="0"/>
            <a:ext cx="2945341" cy="4930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D9B30-0175-427B-BF0A-0C8DB1FBB927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9590"/>
            <a:ext cx="2945341" cy="493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744" y="9379590"/>
            <a:ext cx="2945341" cy="4930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2FF1F-58FD-4077-8AA2-BA5CA78D2D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6571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5A0C3CD-4187-4E98-92F4-180AC7F9666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527167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CA" noProof="0" smtClean="0"/>
              <a:t>TITLE OF </a:t>
            </a:r>
            <a:br>
              <a:rPr lang="en-CA" noProof="0" smtClean="0"/>
            </a:br>
            <a:r>
              <a:rPr lang="en-CA" noProof="0" smtClean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Name of Speaker,</a:t>
            </a:r>
          </a:p>
          <a:p>
            <a:pPr lvl="0"/>
            <a:r>
              <a:rPr lang="en-GB" noProof="0" smtClean="0"/>
              <a:t>Title and Organization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9B8A683A-87E6-4D3A-82E6-44EB23B42F0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6159" name="Picture 15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1B144A-A533-429B-9D9B-8D974BD77AC2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5973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089033-B14B-4507-A1C6-FF75A97CB2D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60999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8C6F42C-CE22-4D7C-B97F-62CE0477B038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57612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63BD43-5E84-443A-907E-D9DF373C6BC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39288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5CB3FD-71AB-40DD-912C-9120035AEB1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68681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9B63C8-8A9B-4722-82F3-0A315A58E0CD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41694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BEA10F-7D58-4FC2-8836-290D9B83A752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53993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3F013-B689-4D27-BA0E-29601B3B4DF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28589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3570B1-0742-40B6-8DA5-59CDF86A07A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00437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3405364-1BA2-40CB-A9AB-A4C691543DF2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6729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 </a:t>
            </a:r>
            <a:r>
              <a:rPr lang="en-US" altLang="ja-JP" smtClean="0"/>
              <a:t>GSC16-[session]-XX</a:t>
            </a:r>
            <a:endParaRPr lang="en-CA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AC164A85-1C66-4B82-9F09-F3E982635B1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047" name="Picture 23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725" y="5465763"/>
            <a:ext cx="593725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7531713" y="260350"/>
            <a:ext cx="12170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CA" sz="1200" dirty="0" smtClean="0">
                <a:solidFill>
                  <a:srgbClr val="09244D"/>
                </a:solidFill>
              </a:rPr>
              <a:t>GSC16-IPR-03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055" name="Group 31"/>
          <p:cNvGrpSpPr>
            <a:grpSpLocks/>
          </p:cNvGrpSpPr>
          <p:nvPr userDrawn="1"/>
        </p:nvGrpSpPr>
        <p:grpSpPr bwMode="auto">
          <a:xfrm>
            <a:off x="7550150" y="5470525"/>
            <a:ext cx="1301750" cy="854075"/>
            <a:chOff x="4241" y="3559"/>
            <a:chExt cx="904" cy="539"/>
          </a:xfrm>
        </p:grpSpPr>
        <p:pic>
          <p:nvPicPr>
            <p:cNvPr id="1056" name="Picture 32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57" name="Picture 33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8841"/>
            <a:ext cx="7772400" cy="1800200"/>
          </a:xfrm>
        </p:spPr>
        <p:txBody>
          <a:bodyPr/>
          <a:lstStyle/>
          <a:p>
            <a:r>
              <a:rPr lang="en-CA" b="1" dirty="0" smtClean="0"/>
              <a:t>2011 IN REVIEW: ITU’S ACTIVITIES IN THE FIELD OF STANDARDIZATION &amp; IPR</a:t>
            </a:r>
            <a:endParaRPr lang="en-CA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077072"/>
            <a:ext cx="6400800" cy="1368152"/>
          </a:xfrm>
        </p:spPr>
        <p:txBody>
          <a:bodyPr/>
          <a:lstStyle/>
          <a:p>
            <a:r>
              <a:rPr lang="en-GB" dirty="0" smtClean="0"/>
              <a:t>Antoine Dore,</a:t>
            </a:r>
            <a:endParaRPr lang="en-GB" dirty="0"/>
          </a:p>
          <a:p>
            <a:r>
              <a:rPr lang="en-CA" dirty="0" smtClean="0"/>
              <a:t>Senior Legal Officer, ITU</a:t>
            </a:r>
            <a:endParaRPr lang="en-CA" dirty="0"/>
          </a:p>
          <a:p>
            <a:endParaRPr lang="en-CA" dirty="0"/>
          </a:p>
        </p:txBody>
      </p:sp>
      <p:graphicFrame>
        <p:nvGraphicFramePr>
          <p:cNvPr id="20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8718351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GSC16-IPR-03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antoine.dore</a:t>
                      </a: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 @itu.int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IPR 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4.2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CA" dirty="0" smtClean="0"/>
              <a:t>Review of Software Copyright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247926"/>
          </a:xfrm>
        </p:spPr>
        <p:txBody>
          <a:bodyPr/>
          <a:lstStyle/>
          <a:p>
            <a:r>
              <a:rPr lang="en-GB" sz="2400" dirty="0" smtClean="0"/>
              <a:t>Topics currently being discussed within the Task </a:t>
            </a:r>
            <a:r>
              <a:rPr lang="en-GB" sz="2400" dirty="0"/>
              <a:t>G</a:t>
            </a:r>
            <a:r>
              <a:rPr lang="en-GB" sz="2400" dirty="0" smtClean="0"/>
              <a:t>roup include, among others:</a:t>
            </a:r>
          </a:p>
          <a:p>
            <a:pPr lvl="1"/>
            <a:r>
              <a:rPr lang="en-GB" sz="2000" dirty="0" smtClean="0"/>
              <a:t>How to better describe the issues that arise in connection with the incorporation of software in standards.</a:t>
            </a:r>
          </a:p>
          <a:p>
            <a:pPr lvl="1"/>
            <a:r>
              <a:rPr lang="en-GB" sz="2000" dirty="0" smtClean="0"/>
              <a:t>What is the right balance between simplicity (the Guidelines are meant to be used by persons not familiar with complex IPR issues) and completeness?</a:t>
            </a:r>
          </a:p>
          <a:p>
            <a:pPr lvl="1"/>
            <a:r>
              <a:rPr lang="en-GB" sz="2000" dirty="0" smtClean="0"/>
              <a:t>What is the definition of software? (This raises the question of the scope of the Guidelines.)</a:t>
            </a:r>
          </a:p>
          <a:p>
            <a:pPr lvl="1"/>
            <a:r>
              <a:rPr lang="en-GB" sz="2000" dirty="0" smtClean="0"/>
              <a:t>What types of software do not raise IPR issues?</a:t>
            </a:r>
          </a:p>
          <a:p>
            <a:pPr lvl="1"/>
            <a:r>
              <a:rPr lang="en-GB" sz="2000" dirty="0" smtClean="0"/>
              <a:t>Is it appropriate to maintain a strong discouragement on the use of software?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marL="40005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2697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F64109-0495-4A66-BC1F-C9A6719CEC8A}" type="slidenum">
              <a:rPr lang="en-CA"/>
              <a:pPr/>
              <a:t>11</a:t>
            </a:fld>
            <a:endParaRPr lang="en-CA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r>
              <a:rPr lang="en-CA" dirty="0" smtClean="0"/>
              <a:t>ITU-EPO Collaboration Agreement</a:t>
            </a:r>
            <a:endParaRPr lang="en-CA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8229600" cy="4032919"/>
          </a:xfrm>
        </p:spPr>
        <p:txBody>
          <a:bodyPr/>
          <a:lstStyle/>
          <a:p>
            <a:endParaRPr lang="fr-CH" sz="2400" dirty="0" smtClean="0"/>
          </a:p>
          <a:p>
            <a:r>
              <a:rPr lang="en-GB" sz="2400" dirty="0" smtClean="0"/>
              <a:t>EPO and ITU have a long history of collaboration.</a:t>
            </a:r>
          </a:p>
          <a:p>
            <a:r>
              <a:rPr lang="en-GB" sz="2400" dirty="0" smtClean="0"/>
              <a:t>EPO became a </a:t>
            </a:r>
            <a:r>
              <a:rPr lang="en-GB" sz="2400" dirty="0"/>
              <a:t>m</a:t>
            </a:r>
            <a:r>
              <a:rPr lang="en-GB" sz="2400" dirty="0" smtClean="0"/>
              <a:t>ember of ITU in 2003.</a:t>
            </a:r>
          </a:p>
          <a:p>
            <a:r>
              <a:rPr lang="en-GB" sz="2400" dirty="0" smtClean="0"/>
              <a:t>Over the years, this collaboration has developed in scope and intensity.</a:t>
            </a:r>
          </a:p>
          <a:p>
            <a:r>
              <a:rPr lang="en-GB" sz="2400" dirty="0" smtClean="0"/>
              <a:t>In 2011, the collaboration between ITU and EPO took on a new dimension by the signing of an agreement principally aimed at easing the tensions between the patent and standardization systems</a:t>
            </a:r>
            <a:r>
              <a:rPr lang="en-GB" sz="2000" dirty="0" smtClean="0"/>
              <a:t>.</a:t>
            </a:r>
          </a:p>
          <a:p>
            <a:pPr lvl="1"/>
            <a:endParaRPr lang="en-GB" sz="1400" dirty="0" smtClean="0"/>
          </a:p>
          <a:p>
            <a:pPr lvl="1"/>
            <a:endParaRPr lang="fr-CH" sz="1400" dirty="0" smtClean="0"/>
          </a:p>
          <a:p>
            <a:pPr lvl="1"/>
            <a:endParaRPr lang="fr-CH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CA" dirty="0" smtClean="0"/>
              <a:t>ITU-EPO Collaboration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103910"/>
          </a:xfrm>
        </p:spPr>
        <p:txBody>
          <a:bodyPr/>
          <a:lstStyle/>
          <a:p>
            <a:r>
              <a:rPr lang="en-GB" sz="2400" dirty="0" smtClean="0"/>
              <a:t>Specific projects aimed at increasing the transparency of the system and the quality of patents being granted will be implemented:</a:t>
            </a:r>
          </a:p>
          <a:p>
            <a:pPr lvl="1"/>
            <a:r>
              <a:rPr lang="en-GB" sz="2000" dirty="0" smtClean="0"/>
              <a:t>ITU and EPO patent databases will be linked to increase transparency relative to the identity and status of claimed patents.</a:t>
            </a:r>
          </a:p>
          <a:p>
            <a:pPr lvl="1"/>
            <a:r>
              <a:rPr lang="en-GB" sz="2000" dirty="0" smtClean="0"/>
              <a:t>ITU and EPO will continue to collaborate on ITU document format definition and dissemination policies to align them as much as possible on EPO prior art search needs.</a:t>
            </a:r>
          </a:p>
          <a:p>
            <a:pPr lvl="1"/>
            <a:r>
              <a:rPr lang="en-GB" sz="2000" dirty="0" smtClean="0"/>
              <a:t>ITU and EPO will work together on capacity building activities on IPR and standardization issues.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85672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GB" dirty="0" smtClean="0"/>
              <a:t>Collaboration with other Patent Offices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176464"/>
          </a:xfrm>
        </p:spPr>
        <p:txBody>
          <a:bodyPr/>
          <a:lstStyle/>
          <a:p>
            <a:r>
              <a:rPr lang="en-GB" sz="2400" dirty="0" smtClean="0"/>
              <a:t>The ITU/EPO collaboration agreement is the latest initiative aimed at addressing the new challenges faced by the patent and standardization systems.</a:t>
            </a:r>
          </a:p>
          <a:p>
            <a:r>
              <a:rPr lang="en-GB" sz="2400" dirty="0" smtClean="0"/>
              <a:t>ITU is also seeking bilateral cooperation with other Patent Offices.</a:t>
            </a:r>
          </a:p>
          <a:p>
            <a:r>
              <a:rPr lang="en-GB" sz="2400" dirty="0" smtClean="0"/>
              <a:t>The admission of USPTO as an ITU member is currently being formalized.</a:t>
            </a:r>
          </a:p>
          <a:p>
            <a:r>
              <a:rPr lang="en-GB" sz="2400" dirty="0" smtClean="0"/>
              <a:t>Similar arrangements with JPO, KIPO, and SIPO will be pursued.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7435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International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032448"/>
          </a:xfrm>
        </p:spPr>
        <p:txBody>
          <a:bodyPr/>
          <a:lstStyle/>
          <a:p>
            <a:r>
              <a:rPr lang="en-GB" sz="2400" dirty="0" smtClean="0"/>
              <a:t>ITU and the Indian Government are organizing a workshop on Standards and IPR issues on </a:t>
            </a:r>
            <a:r>
              <a:rPr lang="en-GB" sz="2400" b="1" dirty="0" smtClean="0"/>
              <a:t>19-20 December 2011</a:t>
            </a:r>
            <a:r>
              <a:rPr lang="en-GB" sz="2400" dirty="0" smtClean="0"/>
              <a:t>, in New Delhi, India.</a:t>
            </a:r>
          </a:p>
          <a:p>
            <a:r>
              <a:rPr lang="en-GB" sz="2400" dirty="0" smtClean="0"/>
              <a:t>The goal is to provide a forum to discuss current issues relating to the inclusion of patented technology and software in standards. </a:t>
            </a:r>
          </a:p>
          <a:p>
            <a:r>
              <a:rPr lang="en-GB" sz="2400" dirty="0" smtClean="0"/>
              <a:t>International experts from both the public and private sectors have been invited to provide an overview of the issues and share their insights on present and future developments. </a:t>
            </a:r>
          </a:p>
          <a:p>
            <a:endParaRPr lang="en-GB" sz="2400" dirty="0" smtClean="0"/>
          </a:p>
          <a:p>
            <a:endParaRPr lang="fr-CH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67285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D75AA-EBBF-4E5E-B26A-C2D4459CDCB5}" type="slidenum">
              <a:rPr lang="en-CA"/>
              <a:pPr/>
              <a:t>2</a:t>
            </a:fld>
            <a:endParaRPr lang="en-CA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 Year in Review</a:t>
            </a:r>
            <a:endParaRPr lang="en-CA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Three strategic objectives in 2011:</a:t>
            </a:r>
          </a:p>
          <a:p>
            <a:pPr marL="0" indent="0">
              <a:buNone/>
            </a:pPr>
            <a:endParaRPr lang="en-GB" i="1" dirty="0" smtClean="0"/>
          </a:p>
          <a:p>
            <a:pPr lvl="1"/>
            <a:r>
              <a:rPr lang="en-GB" sz="2400" i="1" dirty="0" smtClean="0"/>
              <a:t>Review existing IPR Guidelines to better respond to industry needs, and the rapidly changing ICT environment.</a:t>
            </a:r>
          </a:p>
          <a:p>
            <a:pPr lvl="1"/>
            <a:r>
              <a:rPr lang="en-GB" sz="2400" i="1" dirty="0" smtClean="0"/>
              <a:t>Increase the transparency and stability of the system in place in ITU.</a:t>
            </a:r>
          </a:p>
          <a:p>
            <a:pPr lvl="1"/>
            <a:r>
              <a:rPr lang="en-GB" sz="2400" i="1" dirty="0" smtClean="0"/>
              <a:t>Contribute to the debate on the inclusion of patents in standards.</a:t>
            </a:r>
          </a:p>
          <a:p>
            <a:pPr marL="2286000" lvl="5" indent="0">
              <a:buNone/>
            </a:pPr>
            <a:endParaRPr lang="fr-CH" sz="2800" i="1" dirty="0" smtClean="0"/>
          </a:p>
          <a:p>
            <a:pPr marL="0" indent="0">
              <a:buNone/>
            </a:pPr>
            <a:endParaRPr lang="fr-CH" i="1" dirty="0"/>
          </a:p>
          <a:p>
            <a:pPr marL="0" indent="0">
              <a:buNone/>
            </a:pPr>
            <a:r>
              <a:rPr lang="fr-CH" sz="2800" i="1" dirty="0" smtClean="0"/>
              <a:t>	</a:t>
            </a:r>
          </a:p>
          <a:p>
            <a:pPr marL="0" indent="0">
              <a:buNone/>
            </a:pPr>
            <a:r>
              <a:rPr lang="fr-CH" sz="3600" i="1" dirty="0"/>
              <a:t>	</a:t>
            </a:r>
            <a:r>
              <a:rPr lang="fr-CH" sz="3600" i="1" dirty="0" smtClean="0"/>
              <a:t>		</a:t>
            </a:r>
            <a:endParaRPr lang="en-US" sz="3600" b="1" i="1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n-US" sz="3600" b="1" i="1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en-CA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r>
              <a:rPr lang="fr-CH" dirty="0" smtClean="0"/>
              <a:t>An open and </a:t>
            </a:r>
            <a:r>
              <a:rPr lang="en-GB" dirty="0" smtClean="0"/>
              <a:t>transparent review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88788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 dirty="0" smtClean="0"/>
              <a:t>The ITU decided to engage in an open and transparent review process of its two main Guidelines: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The TSB Director’s IPR AHG was mandated to propose improvements to the Patent Guidelines and Software Copyright Guidelines.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ISO/IEC took an active part in the review of the Patent Guidelines.</a:t>
            </a:r>
          </a:p>
          <a:p>
            <a:pPr>
              <a:lnSpc>
                <a:spcPct val="90000"/>
              </a:lnSpc>
            </a:pPr>
            <a:r>
              <a:rPr lang="en-GB" sz="2400" dirty="0" smtClean="0"/>
              <a:t>The WSC Patent Task Force was asked to consolidate all inputs, and propose revised Patent Guidelines for approval by the appropriate bodies in ISO, IEC and ITU.</a:t>
            </a:r>
          </a:p>
          <a:p>
            <a:endParaRPr lang="en-GB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60751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D72B6-3AE6-4062-9E92-01FC6ED030A0}" type="slidenum">
              <a:rPr lang="en-CA"/>
              <a:pPr/>
              <a:t>4</a:t>
            </a:fld>
            <a:endParaRPr lang="en-CA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en-CA" smtClean="0"/>
              <a:t>Review of the Patent Guidelines</a:t>
            </a:r>
            <a:endParaRPr lang="en-CA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Brief reminder: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sz="2400" dirty="0" smtClean="0"/>
              <a:t>Since 2007, ITU/ISO/IEC share a common Patent Policy and common Patent Guidelines.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/>
              <a:t>The purpose of the common Patent Policy is to ensure that patents incorporated into ITU standards are available to everyone without undue constraints.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Review of the Patent Guidelines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Brief Reminder: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 smtClean="0"/>
          </a:p>
          <a:p>
            <a:pPr lvl="1">
              <a:lnSpc>
                <a:spcPct val="90000"/>
              </a:lnSpc>
            </a:pPr>
            <a:r>
              <a:rPr lang="en-GB" sz="2400" dirty="0" smtClean="0"/>
              <a:t>The Patent Policy helps ITU manage the risks associated with the inclusion of patents in its standards.</a:t>
            </a:r>
          </a:p>
          <a:p>
            <a:pPr lvl="1">
              <a:lnSpc>
                <a:spcPct val="90000"/>
              </a:lnSpc>
            </a:pPr>
            <a:r>
              <a:rPr lang="en-GB" sz="2400" dirty="0" smtClean="0"/>
              <a:t>By requiring early disclosure of essential patents and licensing commitments, ITU ensures that no IPR Holder is placed in a position to stop others from complying with its standards, and mitigates patent hold-ups and other similar behaviours.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4144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err="1" smtClean="0"/>
              <a:t>Review</a:t>
            </a:r>
            <a:r>
              <a:rPr lang="fr-CH" smtClean="0"/>
              <a:t> of the Patent Guidelines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Four main changes have been introduced in the revised Patent Guidelines:</a:t>
            </a:r>
          </a:p>
          <a:p>
            <a:pPr lvl="1"/>
            <a:r>
              <a:rPr lang="en-GB" sz="2000" dirty="0" smtClean="0"/>
              <a:t>Definition of Patent has been clarified to address the “essentiality” issue.</a:t>
            </a:r>
          </a:p>
          <a:p>
            <a:pPr lvl="1"/>
            <a:r>
              <a:rPr lang="en-GB" sz="2000" dirty="0" smtClean="0"/>
              <a:t>The status of the licensing commitment in case of assignment/transfer of patent rights has been clarified.</a:t>
            </a:r>
          </a:p>
          <a:p>
            <a:pPr lvl="1"/>
            <a:r>
              <a:rPr lang="en-GB" sz="2000" dirty="0" smtClean="0"/>
              <a:t>The general understanding to the effect that licensing commitment cannot be withdrawn or amended (unless more favourable licensing terms are offered) has been reflected in the Guidelines.</a:t>
            </a:r>
          </a:p>
          <a:p>
            <a:pPr lvl="1"/>
            <a:r>
              <a:rPr lang="en-GB" sz="2000" dirty="0" smtClean="0"/>
              <a:t>To increase legal certainty and transparency, the definition of Patent was also added to the licensing commitment.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2405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Review</a:t>
            </a:r>
            <a:r>
              <a:rPr lang="fr-CH" dirty="0" smtClean="0"/>
              <a:t> of the Patent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The revised Guidelines have been endorsed by the relevant bodies within ITU.</a:t>
            </a:r>
          </a:p>
          <a:p>
            <a:r>
              <a:rPr lang="en-GB" sz="2800" dirty="0" smtClean="0"/>
              <a:t>The publication and entry into force of the revised Patent Guidelines is pending approval by the relevant bodies within ISO/IEC.</a:t>
            </a:r>
          </a:p>
          <a:p>
            <a:r>
              <a:rPr lang="en-GB" sz="2800" dirty="0" smtClean="0"/>
              <a:t>The revised Guidelines are expected to enter into force later this year.  As per standard practice, they will have no retroactive effect.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8326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en-CA" dirty="0" smtClean="0"/>
              <a:t>Review of Software Copyright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43870"/>
          </a:xfrm>
        </p:spPr>
        <p:txBody>
          <a:bodyPr/>
          <a:lstStyle/>
          <a:p>
            <a:r>
              <a:rPr lang="en-GB" dirty="0" smtClean="0"/>
              <a:t>Brief reminder:</a:t>
            </a:r>
          </a:p>
          <a:p>
            <a:pPr lvl="1"/>
            <a:r>
              <a:rPr lang="en-GB" sz="2400" dirty="0" smtClean="0"/>
              <a:t>First edition of the Software Copyright Guidelines was developed more than 10 years ago. </a:t>
            </a:r>
          </a:p>
          <a:p>
            <a:pPr lvl="1"/>
            <a:r>
              <a:rPr lang="en-GB" sz="2400" dirty="0" smtClean="0"/>
              <a:t>At that time, ITU was one of the first standards bodies to have detailed Guidelines on this issue.</a:t>
            </a:r>
          </a:p>
          <a:p>
            <a:pPr lvl="1"/>
            <a:r>
              <a:rPr lang="en-GB" sz="2400" dirty="0" smtClean="0"/>
              <a:t>It was felt necessary to review these Guidelines in light of the experience both in ITU and in other standards organizations.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F42C-CE22-4D7C-B97F-62CE0477B038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5124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C7379-C28C-4C24-94B3-1A478AC4EEC2}" type="slidenum">
              <a:rPr lang="en-CA"/>
              <a:pPr/>
              <a:t>9</a:t>
            </a:fld>
            <a:endParaRPr lang="en-CA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en-CA" smtClean="0"/>
              <a:t>Review of Software Copyright Guidelines</a:t>
            </a:r>
            <a:endParaRPr lang="en-CA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8839"/>
            <a:ext cx="8229600" cy="404683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000" dirty="0" smtClean="0"/>
              <a:t>Review process began in 2010, and continued throughout 2011.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Once again, an open and transparent review process was put in place: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A Task Group composed of interested parties was set-up to examine the issue.</a:t>
            </a:r>
          </a:p>
          <a:p>
            <a:pPr lvl="1">
              <a:lnSpc>
                <a:spcPct val="90000"/>
              </a:lnSpc>
            </a:pPr>
            <a:r>
              <a:rPr lang="en-GB" sz="2000" dirty="0" smtClean="0"/>
              <a:t>The mandate of the Task Group included the development of proposals for review by the TSB Director’s IPR AHG at its December 2011 meeting.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The Task Group is expected to submit its report within the next few weeks. 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T</a:t>
            </a:r>
            <a:r>
              <a:rPr lang="en-GB" sz="2000" dirty="0" smtClean="0"/>
              <a:t>he TSB Director’s IRP AHG is requested to provide its final recommendations before the end of this year.</a:t>
            </a:r>
          </a:p>
          <a:p>
            <a:pPr>
              <a:lnSpc>
                <a:spcPct val="90000"/>
              </a:lnSpc>
            </a:pPr>
            <a:endParaRPr lang="en-GB" sz="2000" dirty="0" smtClean="0"/>
          </a:p>
          <a:p>
            <a:pPr>
              <a:lnSpc>
                <a:spcPct val="90000"/>
              </a:lnSpc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7990C01-D3FD-4B11-830F-611530299687}"/>
</file>

<file path=customXml/itemProps2.xml><?xml version="1.0" encoding="utf-8"?>
<ds:datastoreItem xmlns:ds="http://schemas.openxmlformats.org/officeDocument/2006/customXml" ds:itemID="{12F0968F-F39F-4E5F-B3E0-1D8A45B15D5A}"/>
</file>

<file path=customXml/itemProps3.xml><?xml version="1.0" encoding="utf-8"?>
<ds:datastoreItem xmlns:ds="http://schemas.openxmlformats.org/officeDocument/2006/customXml" ds:itemID="{04A03D8A-0F16-47C5-82B2-D30BC557508A}"/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1041</Words>
  <Application>Microsoft Office PowerPoint</Application>
  <PresentationFormat>On-screen Show (4:3)</PresentationFormat>
  <Paragraphs>103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2011 IN REVIEW: ITU’S ACTIVITIES IN THE FIELD OF STANDARDIZATION &amp; IPR</vt:lpstr>
      <vt:lpstr>A Year in Review</vt:lpstr>
      <vt:lpstr>An open and transparent review process</vt:lpstr>
      <vt:lpstr>Review of the Patent Guidelines</vt:lpstr>
      <vt:lpstr>Review of the Patent Guidelines</vt:lpstr>
      <vt:lpstr>Review of the Patent Guidelines</vt:lpstr>
      <vt:lpstr>Review of the Patent Guidelines</vt:lpstr>
      <vt:lpstr>Review of Software Copyright Guidelines</vt:lpstr>
      <vt:lpstr>Review of Software Copyright Guidelines</vt:lpstr>
      <vt:lpstr>Review of Software Copyright Guidelines</vt:lpstr>
      <vt:lpstr>ITU-EPO Collaboration Agreement</vt:lpstr>
      <vt:lpstr>ITU-EPO Collaboration Agreement</vt:lpstr>
      <vt:lpstr>Collaboration with other Patent Offices</vt:lpstr>
      <vt:lpstr>International Workshop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in Review: ITU's Activities in the field of Standardization and IPR</dc:title>
  <dc:creator>ITU</dc:creator>
  <dc:description>GSC16-IPR-03
23 October 2011</dc:description>
  <cp:lastModifiedBy>5378</cp:lastModifiedBy>
  <cp:revision>97</cp:revision>
  <cp:lastPrinted>2011-10-21T08:16:25Z</cp:lastPrinted>
  <dcterms:created xsi:type="dcterms:W3CDTF">2011-06-28T13:16:06Z</dcterms:created>
  <dcterms:modified xsi:type="dcterms:W3CDTF">2011-10-23T12:37:32Z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15400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