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265" r:id="rId2"/>
  </p:sldIdLst>
  <p:sldSz cx="9144000" cy="6858000" type="screen4x3"/>
  <p:notesSz cx="6858000" cy="91440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244D"/>
    <a:srgbClr val="C6880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153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CA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CA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CA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8B4AC3A-4596-48B4-BC66-129663563B50}" type="slidenum">
              <a:rPr lang="en-CA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0"/>
            </a:lvl1pPr>
          </a:lstStyle>
          <a:p>
            <a:r>
              <a:rPr lang="en-CA"/>
              <a:t>TITLE OF </a:t>
            </a:r>
            <a:br>
              <a:rPr lang="en-CA"/>
            </a:br>
            <a:r>
              <a:rPr lang="en-CA"/>
              <a:t>PRESENTATION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GB"/>
              <a:t>Name of Speaker,</a:t>
            </a:r>
          </a:p>
          <a:p>
            <a:r>
              <a:rPr lang="en-GB"/>
              <a:t>Title and Organization</a:t>
            </a:r>
            <a:endParaRPr lang="en-CA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766050" y="6337300"/>
            <a:ext cx="909638" cy="404813"/>
          </a:xfrm>
        </p:spPr>
        <p:txBody>
          <a:bodyPr/>
          <a:lstStyle>
            <a:lvl1pPr>
              <a:defRPr>
                <a:solidFill>
                  <a:srgbClr val="09244D"/>
                </a:solidFill>
              </a:defRPr>
            </a:lvl1pPr>
          </a:lstStyle>
          <a:p>
            <a:fld id="{464E943C-D630-453B-A473-E883FFC14B2B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6156" name="Text Box 12"/>
          <p:cNvSpPr txBox="1">
            <a:spLocks noChangeArrowheads="1"/>
          </p:cNvSpPr>
          <p:nvPr userDrawn="1"/>
        </p:nvSpPr>
        <p:spPr bwMode="auto">
          <a:xfrm>
            <a:off x="179388" y="6381750"/>
            <a:ext cx="23050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CA" sz="1200" b="1">
                <a:solidFill>
                  <a:srgbClr val="09244D"/>
                </a:solidFill>
              </a:rPr>
              <a:t>Halifax, 31 Oct – 3 Nov 2011</a:t>
            </a:r>
            <a:endParaRPr lang="en-CA" sz="1200" b="1"/>
          </a:p>
        </p:txBody>
      </p:sp>
      <p:sp>
        <p:nvSpPr>
          <p:cNvPr id="6157" name="Rectangle 13"/>
          <p:cNvSpPr>
            <a:spLocks noChangeArrowheads="1"/>
          </p:cNvSpPr>
          <p:nvPr userDrawn="1"/>
        </p:nvSpPr>
        <p:spPr bwMode="auto">
          <a:xfrm>
            <a:off x="3028950" y="6381750"/>
            <a:ext cx="3068638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CA" sz="1200" b="1">
                <a:solidFill>
                  <a:srgbClr val="09244D"/>
                </a:solidFill>
              </a:rPr>
              <a:t>ICT Accessibility For All</a:t>
            </a:r>
          </a:p>
        </p:txBody>
      </p:sp>
      <p:pic>
        <p:nvPicPr>
          <p:cNvPr id="6159" name="Picture 15" descr="IC_GSCMay26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2425" y="212725"/>
            <a:ext cx="2663825" cy="182403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0A4EEC2-8099-4838-9402-D8EF3754726D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38925" y="274638"/>
            <a:ext cx="2058988" cy="5808662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29325" cy="5808662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D78ED29-4BBA-4CC6-9205-04222E1B6AB6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Cliquez pour modifier le style du titre</a:t>
            </a:r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8510748-3555-4AC0-9074-97062DA30E7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BD3C997-B5D0-47A2-8BE0-8B228AA381B5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68313" y="15573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59313" y="15573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78C166C-CA6A-450D-892D-6A358040907A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35474D8-95C5-4579-A9F2-17894DE7E55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8FA634D-008C-45E6-AF12-FE35BBED384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0FC7F1D-0ACD-491E-8345-B0E85B0B809C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8E8E548-3987-42C1-B6A6-4428A4244A2F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DDACD1A-E94A-4187-8C5D-124ACB24BAFE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5573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 </a:t>
            </a:r>
            <a:r>
              <a:rPr lang="en-US" altLang="ja-JP" smtClean="0"/>
              <a:t>GSC16-[session]-XX</a:t>
            </a:r>
            <a:endParaRPr lang="en-CA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34150" y="63373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rebuchet MS" pitchFamily="34" charset="0"/>
              </a:defRPr>
            </a:lvl1pPr>
          </a:lstStyle>
          <a:p>
            <a:fld id="{FE7485DC-2038-48C6-8912-1BEECF9A82E3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40" name="Text Box 16"/>
          <p:cNvSpPr txBox="1">
            <a:spLocks noChangeArrowheads="1"/>
          </p:cNvSpPr>
          <p:nvPr userDrawn="1"/>
        </p:nvSpPr>
        <p:spPr bwMode="auto">
          <a:xfrm>
            <a:off x="179388" y="6381750"/>
            <a:ext cx="23050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CA" sz="1200" b="1">
                <a:solidFill>
                  <a:srgbClr val="09244D"/>
                </a:solidFill>
              </a:rPr>
              <a:t>Halifax, 31 Oct – 3 Nov 2011</a:t>
            </a:r>
            <a:endParaRPr lang="en-CA" sz="1200" b="1"/>
          </a:p>
        </p:txBody>
      </p:sp>
      <p:sp>
        <p:nvSpPr>
          <p:cNvPr id="1041" name="Rectangle 17"/>
          <p:cNvSpPr>
            <a:spLocks noChangeArrowheads="1"/>
          </p:cNvSpPr>
          <p:nvPr userDrawn="1"/>
        </p:nvSpPr>
        <p:spPr bwMode="auto">
          <a:xfrm>
            <a:off x="3232150" y="6381750"/>
            <a:ext cx="2663825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CA" sz="1200" b="1">
                <a:solidFill>
                  <a:srgbClr val="09244D"/>
                </a:solidFill>
              </a:rPr>
              <a:t>ICT Accessibility For All</a:t>
            </a:r>
          </a:p>
        </p:txBody>
      </p:sp>
      <p:pic>
        <p:nvPicPr>
          <p:cNvPr id="1047" name="Picture 23" descr="IC_GSClighthouse"/>
          <p:cNvPicPr>
            <a:picLocks noChangeAspect="1" noChangeArrowheads="1"/>
          </p:cNvPicPr>
          <p:nvPr userDrawn="1"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2725" y="5465763"/>
            <a:ext cx="593725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8" name="Rectangle 24"/>
          <p:cNvSpPr>
            <a:spLocks noChangeArrowheads="1"/>
          </p:cNvSpPr>
          <p:nvPr userDrawn="1"/>
        </p:nvSpPr>
        <p:spPr bwMode="auto">
          <a:xfrm>
            <a:off x="7138977" y="260350"/>
            <a:ext cx="16097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CA" sz="1200" dirty="0" smtClean="0">
                <a:solidFill>
                  <a:srgbClr val="09244D"/>
                </a:solidFill>
              </a:rPr>
              <a:t>GSC16-GTSC9-15r1</a:t>
            </a:r>
            <a:endParaRPr lang="en-CA" sz="1200" dirty="0">
              <a:solidFill>
                <a:srgbClr val="09244D"/>
              </a:solidFill>
            </a:endParaRPr>
          </a:p>
        </p:txBody>
      </p:sp>
      <p:grpSp>
        <p:nvGrpSpPr>
          <p:cNvPr id="1055" name="Group 31"/>
          <p:cNvGrpSpPr>
            <a:grpSpLocks/>
          </p:cNvGrpSpPr>
          <p:nvPr userDrawn="1"/>
        </p:nvGrpSpPr>
        <p:grpSpPr bwMode="auto">
          <a:xfrm>
            <a:off x="7550150" y="5470525"/>
            <a:ext cx="1301750" cy="854075"/>
            <a:chOff x="4241" y="3559"/>
            <a:chExt cx="904" cy="539"/>
          </a:xfrm>
        </p:grpSpPr>
        <p:pic>
          <p:nvPicPr>
            <p:cNvPr id="1056" name="Picture 32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4241" y="4012"/>
              <a:ext cx="904" cy="8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  <p:pic>
          <p:nvPicPr>
            <p:cNvPr id="1057" name="Picture 33" descr="IC_GSCBoat"/>
            <p:cNvPicPr>
              <a:picLocks noChangeAspect="1" noChangeArrowheads="1"/>
            </p:cNvPicPr>
            <p:nvPr userDrawn="1"/>
          </p:nvPicPr>
          <p:blipFill>
            <a:blip r:embed="rId1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636" y="3559"/>
              <a:ext cx="373" cy="410"/>
            </a:xfrm>
            <a:prstGeom prst="rect">
              <a:avLst/>
            </a:prstGeom>
            <a:noFill/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rgbClr val="09244D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rgbClr val="09244D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09244D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09244D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sc16.ca/english/documents/gtsc9/GSC16-GTSC9-04.ppt" TargetMode="External"/><Relationship Id="rId2" Type="http://schemas.openxmlformats.org/officeDocument/2006/relationships/hyperlink" Target="http://www.gsc16.ca/english/documents/gtsc9/GSC16-GTSC9-02r1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gsc16.ca/english/documents/gtsc9/GSC16-GTSC9-07.pp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35743" y="44624"/>
            <a:ext cx="8229600" cy="1143000"/>
          </a:xfrm>
        </p:spPr>
        <p:txBody>
          <a:bodyPr/>
          <a:lstStyle/>
          <a:p>
            <a:r>
              <a:rPr lang="en-GB" dirty="0" smtClean="0"/>
              <a:t>HN Summary</a:t>
            </a:r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46856" y="1327324"/>
            <a:ext cx="8229600" cy="4525962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en-GB" dirty="0" smtClean="0"/>
              <a:t>Contributions from TTC </a:t>
            </a:r>
            <a:r>
              <a:rPr lang="pt-BR" u="sng" dirty="0" smtClean="0">
                <a:hlinkClick r:id="rId2"/>
              </a:rPr>
              <a:t>02r1</a:t>
            </a:r>
            <a:r>
              <a:rPr lang="en-GB" dirty="0" smtClean="0"/>
              <a:t>, ITU-T </a:t>
            </a:r>
            <a:r>
              <a:rPr lang="pt-BR" u="sng" dirty="0" smtClean="0">
                <a:hlinkClick r:id="rId3"/>
              </a:rPr>
              <a:t>04</a:t>
            </a:r>
            <a:r>
              <a:rPr lang="en-GB" dirty="0" smtClean="0"/>
              <a:t>, and ETSI </a:t>
            </a:r>
            <a:r>
              <a:rPr lang="pt-BR" u="sng" dirty="0" smtClean="0">
                <a:hlinkClick r:id="rId4"/>
              </a:rPr>
              <a:t>07</a:t>
            </a:r>
            <a:r>
              <a:rPr lang="en-US" dirty="0" smtClean="0"/>
              <a:t>: </a:t>
            </a:r>
            <a:endParaRPr lang="en-US" altLang="ja-JP" dirty="0" smtClean="0"/>
          </a:p>
          <a:p>
            <a:pPr lvl="0"/>
            <a:endParaRPr lang="en-US" altLang="ja-JP" dirty="0" smtClean="0"/>
          </a:p>
          <a:p>
            <a:pPr lvl="0"/>
            <a:r>
              <a:rPr lang="en-US" altLang="ja-JP" dirty="0" smtClean="0"/>
              <a:t>Highlights</a:t>
            </a:r>
          </a:p>
          <a:p>
            <a:pPr lvl="1"/>
            <a:r>
              <a:rPr lang="en-US" altLang="ja-JP" dirty="0" smtClean="0">
                <a:ea typeface="ＭＳ Ｐゴシック" pitchFamily="50" charset="-128"/>
              </a:rPr>
              <a:t>HN Standards have progressed since last GSC meeting: G.hn, </a:t>
            </a:r>
            <a:r>
              <a:rPr lang="en-US" altLang="ja-JP" dirty="0" err="1" smtClean="0">
                <a:ea typeface="ＭＳ Ｐゴシック" pitchFamily="50" charset="-128"/>
              </a:rPr>
              <a:t>G.hnem</a:t>
            </a:r>
            <a:r>
              <a:rPr lang="en-US" altLang="ja-JP" dirty="0" smtClean="0">
                <a:ea typeface="ＭＳ Ｐゴシック" pitchFamily="50" charset="-128"/>
              </a:rPr>
              <a:t> </a:t>
            </a:r>
          </a:p>
          <a:p>
            <a:pPr lvl="1"/>
            <a:r>
              <a:rPr lang="en-US" altLang="ja-JP" dirty="0" smtClean="0">
                <a:ea typeface="ＭＳ Ｐゴシック" pitchFamily="50" charset="-128"/>
              </a:rPr>
              <a:t>The Telecom/Power/CE convergence for the Smart Grid will drive a new echo-system of products </a:t>
            </a:r>
            <a:r>
              <a:rPr lang="en-US" altLang="ja-JP" sz="2400" dirty="0" smtClean="0">
                <a:ea typeface="ＭＳ Ｐゴシック" pitchFamily="50" charset="-128"/>
              </a:rPr>
              <a:t>and this must happen under the auspices of International SDOs</a:t>
            </a:r>
          </a:p>
          <a:p>
            <a:pPr lvl="1"/>
            <a:r>
              <a:rPr lang="en-US" altLang="ja-JP" sz="2400" dirty="0" smtClean="0">
                <a:ea typeface="ＭＳ Ｐゴシック" pitchFamily="50" charset="-128"/>
              </a:rPr>
              <a:t>Energy Efficiency, </a:t>
            </a:r>
            <a:r>
              <a:rPr lang="en-US" altLang="ja-JP" sz="2400" dirty="0" err="1" smtClean="0">
                <a:ea typeface="ＭＳ Ｐゴシック" pitchFamily="50" charset="-128"/>
              </a:rPr>
              <a:t>QoS</a:t>
            </a:r>
            <a:r>
              <a:rPr lang="en-US" altLang="ja-JP" sz="2400" dirty="0" smtClean="0">
                <a:ea typeface="ＭＳ Ｐゴシック" pitchFamily="50" charset="-128"/>
              </a:rPr>
              <a:t>, and DECT standards progress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Next Steps</a:t>
            </a:r>
          </a:p>
          <a:p>
            <a:pPr lvl="1"/>
            <a:r>
              <a:rPr lang="en-US" altLang="ja-JP" sz="2500" dirty="0" smtClean="0">
                <a:ea typeface="ＭＳ Ｐゴシック" pitchFamily="50" charset="-128"/>
              </a:rPr>
              <a:t>TTC will conduct research on network middleware for the communication between access gateway and home terminals</a:t>
            </a:r>
          </a:p>
          <a:p>
            <a:pPr lvl="1"/>
            <a:r>
              <a:rPr lang="en-US" altLang="ja-JP" dirty="0" smtClean="0">
                <a:ea typeface="ＭＳ Ｐゴシック" charset="-128"/>
              </a:rPr>
              <a:t>ITU-T will have a major role in facilitating the convergence of the communications, power, and CE worlds</a:t>
            </a:r>
          </a:p>
          <a:p>
            <a:pPr lvl="1"/>
            <a:r>
              <a:rPr lang="en-US" dirty="0" smtClean="0"/>
              <a:t>ETSI believes that It is crucial to improve the co-ordination of Customer Premises Network technical discussions amongst the various groups.</a:t>
            </a:r>
            <a:endParaRPr lang="en-CA" dirty="0" smtClean="0"/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Recommendation</a:t>
            </a:r>
          </a:p>
          <a:p>
            <a:pPr lvl="1"/>
            <a:r>
              <a:rPr lang="en-US" dirty="0" smtClean="0"/>
              <a:t>Resolution GSC15/12 should be reaffirmed</a:t>
            </a:r>
          </a:p>
          <a:p>
            <a:pPr lvl="1"/>
            <a:r>
              <a:rPr lang="en-US" dirty="0" smtClean="0"/>
              <a:t>Bring up this HIS to the Plenary level given the </a:t>
            </a:r>
            <a:r>
              <a:rPr lang="en-US" dirty="0" err="1" smtClean="0"/>
              <a:t>Radiocommunication</a:t>
            </a:r>
            <a:r>
              <a:rPr lang="en-US" dirty="0" smtClean="0"/>
              <a:t> aspects of HN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510748-3555-4AC0-9074-97062DA30E70}" type="slidenum">
              <a:rPr lang="en-CA" smtClean="0"/>
              <a:pPr/>
              <a:t>1</a:t>
            </a:fld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CC221E8A5C574B889E2CBB12A471FC" ma:contentTypeVersion="1" ma:contentTypeDescription="Create a new document." ma:contentTypeScope="" ma:versionID="99f44ad212ba6942fa1c339a891249a5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ded79842d4747cc85621c7c303666ab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3F17683-573D-46E6-BA05-09DBC561FD4B}"/>
</file>

<file path=customXml/itemProps2.xml><?xml version="1.0" encoding="utf-8"?>
<ds:datastoreItem xmlns:ds="http://schemas.openxmlformats.org/officeDocument/2006/customXml" ds:itemID="{8EAD584A-6F72-4043-95EC-89A327FC8C08}"/>
</file>

<file path=customXml/itemProps3.xml><?xml version="1.0" encoding="utf-8"?>
<ds:datastoreItem xmlns:ds="http://schemas.openxmlformats.org/officeDocument/2006/customXml" ds:itemID="{D81D0166-309A-4E50-B90D-02BB9807C96A}"/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139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HN 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GTSC-9 Home Networking Summary</dc:title>
  <dc:creator>ITU</dc:creator>
  <dc:description>GSC16-GTSC9-15r1 
2 November 2011</dc:description>
  <cp:lastModifiedBy>Ed Juskevicius</cp:lastModifiedBy>
  <cp:revision>33</cp:revision>
  <dcterms:created xsi:type="dcterms:W3CDTF">2011-06-28T13:16:06Z</dcterms:created>
  <dcterms:modified xsi:type="dcterms:W3CDTF">2011-11-02T16:10:37Z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0x010100CBCC221E8A5C574B889E2CBB12A471FC</vt:lpwstr>
  </property>
  <property fmtid="{D5CDD505-2E9C-101B-9397-08002B2CF9AE}" pid="3" name="Order">
    <vt:r8>14600</vt:r8>
  </property>
  <property fmtid="{D5CDD505-2E9C-101B-9397-08002B2CF9AE}" pid="4" name="TemplateUrl">
    <vt:lpwstr/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</Properties>
</file>