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B4AC3A-4596-48B4-BC66-129663563B50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/>
              <a:t>TITLE OF </a:t>
            </a:r>
            <a:br>
              <a:rPr lang="en-CA"/>
            </a:br>
            <a:r>
              <a:rPr lang="en-CA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464E943C-D630-453B-A473-E883FFC14B2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6159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A4EEC2-8099-4838-9402-D8EF3754726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78ED29-4BBA-4CC6-9205-04222E1B6AB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510748-3555-4AC0-9074-97062DA30E7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D3C997-B5D0-47A2-8BE0-8B228AA381B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8C166C-CA6A-450D-892D-6A358040907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5474D8-95C5-4579-A9F2-17894DE7E55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FA634D-008C-45E6-AF12-FE35BBED384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FC7F1D-0ACD-491E-8345-B0E85B0B809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E8E548-3987-42C1-B6A6-4428A4244A2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ACD1A-E94A-4187-8C5D-124ACB24BAF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 </a:t>
            </a:r>
            <a:r>
              <a:rPr lang="en-US" altLang="ja-JP" smtClean="0"/>
              <a:t>GSC16-[session]-XX</a:t>
            </a:r>
            <a:endParaRPr lang="en-CA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FE7485DC-2038-48C6-8912-1BEECF9A82E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47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465763"/>
            <a:ext cx="5937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223937" y="260350"/>
            <a:ext cx="1524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CA" sz="1200" dirty="0" smtClean="0">
                <a:solidFill>
                  <a:srgbClr val="09244D"/>
                </a:solidFill>
              </a:rPr>
              <a:t>GSC16-GTSC9-15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055" name="Group 31"/>
          <p:cNvGrpSpPr>
            <a:grpSpLocks/>
          </p:cNvGrpSpPr>
          <p:nvPr userDrawn="1"/>
        </p:nvGrpSpPr>
        <p:grpSpPr bwMode="auto">
          <a:xfrm>
            <a:off x="7550150" y="5470525"/>
            <a:ext cx="1301750" cy="854075"/>
            <a:chOff x="4241" y="3559"/>
            <a:chExt cx="904" cy="539"/>
          </a:xfrm>
        </p:grpSpPr>
        <p:pic>
          <p:nvPicPr>
            <p:cNvPr id="1056" name="Picture 3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57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c16.ca/english/documents/gtsc9/GSC16-GTSC9-04.ppt" TargetMode="External"/><Relationship Id="rId2" Type="http://schemas.openxmlformats.org/officeDocument/2006/relationships/hyperlink" Target="http://www.gsc16.ca/english/documents/gtsc9/GSC16-GTSC9-02r1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sc16.ca/english/documents/gtsc9/GSC16-GTSC9-07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5743" y="44624"/>
            <a:ext cx="8229600" cy="1143000"/>
          </a:xfrm>
        </p:spPr>
        <p:txBody>
          <a:bodyPr/>
          <a:lstStyle/>
          <a:p>
            <a:r>
              <a:rPr lang="en-GB" dirty="0" smtClean="0"/>
              <a:t>HN Summary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327324"/>
            <a:ext cx="8229600" cy="452596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GB" dirty="0" smtClean="0"/>
              <a:t>Contributions from TTC </a:t>
            </a:r>
            <a:r>
              <a:rPr lang="pt-BR" u="sng" dirty="0" smtClean="0">
                <a:hlinkClick r:id="rId2"/>
              </a:rPr>
              <a:t>02r1</a:t>
            </a:r>
            <a:r>
              <a:rPr lang="en-GB" dirty="0" smtClean="0"/>
              <a:t>, ITU-T </a:t>
            </a:r>
            <a:r>
              <a:rPr lang="pt-BR" u="sng" dirty="0" smtClean="0">
                <a:hlinkClick r:id="rId3"/>
              </a:rPr>
              <a:t>04</a:t>
            </a:r>
            <a:r>
              <a:rPr lang="en-GB" dirty="0" smtClean="0"/>
              <a:t>, and ETSI </a:t>
            </a:r>
            <a:r>
              <a:rPr lang="pt-BR" u="sng" dirty="0" smtClean="0">
                <a:hlinkClick r:id="rId4"/>
              </a:rPr>
              <a:t>07</a:t>
            </a:r>
            <a:r>
              <a:rPr lang="en-US" dirty="0" smtClean="0"/>
              <a:t>: 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Highlights</a:t>
            </a:r>
          </a:p>
          <a:p>
            <a:pPr lvl="1"/>
            <a:r>
              <a:rPr lang="en-US" altLang="ja-JP" dirty="0" smtClean="0">
                <a:ea typeface="ＭＳ Ｐゴシック" pitchFamily="50" charset="-128"/>
              </a:rPr>
              <a:t>HN Standards have progressed since last GSC meeting: G.hn, </a:t>
            </a:r>
            <a:r>
              <a:rPr lang="en-US" altLang="ja-JP" dirty="0" err="1" smtClean="0">
                <a:ea typeface="ＭＳ Ｐゴシック" pitchFamily="50" charset="-128"/>
              </a:rPr>
              <a:t>G.hnem</a:t>
            </a:r>
            <a:r>
              <a:rPr lang="en-US" altLang="ja-JP" dirty="0" smtClean="0">
                <a:ea typeface="ＭＳ Ｐゴシック" pitchFamily="50" charset="-128"/>
              </a:rPr>
              <a:t> </a:t>
            </a:r>
          </a:p>
          <a:p>
            <a:pPr lvl="1"/>
            <a:r>
              <a:rPr lang="en-US" altLang="ja-JP" dirty="0" smtClean="0">
                <a:ea typeface="ＭＳ Ｐゴシック" pitchFamily="50" charset="-128"/>
              </a:rPr>
              <a:t>The Telecom/Power/CE convergence for the Smart Grid will drive a new echo-system of products </a:t>
            </a:r>
            <a:r>
              <a:rPr lang="en-US" altLang="ja-JP" sz="2400" dirty="0" smtClean="0">
                <a:ea typeface="ＭＳ Ｐゴシック" pitchFamily="50" charset="-128"/>
              </a:rPr>
              <a:t>and this must happen under the auspices of International SDOs</a:t>
            </a:r>
          </a:p>
          <a:p>
            <a:pPr lvl="1"/>
            <a:r>
              <a:rPr lang="en-US" altLang="ja-JP" sz="2400" dirty="0" smtClean="0">
                <a:ea typeface="ＭＳ Ｐゴシック" pitchFamily="50" charset="-128"/>
              </a:rPr>
              <a:t>Energy Efficiency, </a:t>
            </a:r>
            <a:r>
              <a:rPr lang="en-US" altLang="ja-JP" sz="2400" dirty="0" err="1" smtClean="0">
                <a:ea typeface="ＭＳ Ｐゴシック" pitchFamily="50" charset="-128"/>
              </a:rPr>
              <a:t>QoS</a:t>
            </a:r>
            <a:r>
              <a:rPr lang="en-US" altLang="ja-JP" sz="2400" dirty="0" smtClean="0">
                <a:ea typeface="ＭＳ Ｐゴシック" pitchFamily="50" charset="-128"/>
              </a:rPr>
              <a:t>, and DECT standards progress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altLang="ja-JP" sz="2500" dirty="0" smtClean="0">
                <a:ea typeface="ＭＳ Ｐゴシック" pitchFamily="50" charset="-128"/>
              </a:rPr>
              <a:t>TTC will conduct research on network middleware for the communication between access gateway and home terminals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ITU-T will have a major role in facilitating the convergence of the communications, power, and CE worlds</a:t>
            </a:r>
          </a:p>
          <a:p>
            <a:pPr lvl="1"/>
            <a:r>
              <a:rPr lang="en-US" dirty="0" smtClean="0"/>
              <a:t>ETSI believes that It is crucial to improve the co-ordination of Customer Premises Network technical discussions amongst the various groups.</a:t>
            </a:r>
            <a:endParaRPr lang="en-CA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Resolution GSC15/12 should be </a:t>
            </a:r>
            <a:r>
              <a:rPr lang="en-US" dirty="0" smtClean="0"/>
              <a:t>reaffirmed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0748-3555-4AC0-9074-97062DA30E70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C5AC5-F092-44D6-B0FD-1113CAA62114}"/>
</file>

<file path=customXml/itemProps2.xml><?xml version="1.0" encoding="utf-8"?>
<ds:datastoreItem xmlns:ds="http://schemas.openxmlformats.org/officeDocument/2006/customXml" ds:itemID="{90640F8B-E8D0-4C74-AD78-97F5FF5FE9BF}"/>
</file>

<file path=customXml/itemProps3.xml><?xml version="1.0" encoding="utf-8"?>
<ds:datastoreItem xmlns:ds="http://schemas.openxmlformats.org/officeDocument/2006/customXml" ds:itemID="{E625FC2E-58C7-4A75-9924-C72A32F3AD50}"/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125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HN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GTSC-9 Home Networking Summary</dc:title>
  <dc:creator>ITU</dc:creator>
  <dc:description>GSC16-GTSC9-15
2 November 2011</dc:description>
  <cp:lastModifiedBy>Ed Juskevicius</cp:lastModifiedBy>
  <cp:revision>34</cp:revision>
  <dcterms:created xsi:type="dcterms:W3CDTF">2011-06-28T13:16:06Z</dcterms:created>
  <dcterms:modified xsi:type="dcterms:W3CDTF">2011-11-02T15:03:20Z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14500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