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sldIdLst>
    <p:sldId id="278" r:id="rId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7" autoAdjust="0"/>
    <p:restoredTop sz="94639" autoAdjust="0"/>
  </p:normalViewPr>
  <p:slideViewPr>
    <p:cSldViewPr>
      <p:cViewPr>
        <p:scale>
          <a:sx n="80" d="100"/>
          <a:sy n="80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22B746FE-F429-4069-ABFC-B4246CD31A50}" type="datetimeFigureOut">
              <a:rPr lang="zh-CN" altLang="en-US"/>
              <a:pPr>
                <a:defRPr/>
              </a:pPr>
              <a:t>2011/11/2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A38A8638-9142-402D-90D2-FB5F33A7951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75825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  <p:pic>
        <p:nvPicPr>
          <p:cNvPr id="6151" name="Picture 7" descr="IC_GSCMay2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 dirty="0">
                <a:solidFill>
                  <a:srgbClr val="09244D"/>
                </a:solidFill>
              </a:rPr>
              <a:t>Halifax, 31 Oct – 3 Nov 2011</a:t>
            </a:r>
            <a:endParaRPr lang="en-CA" sz="1200" b="1" dirty="0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3232150" y="6381750"/>
            <a:ext cx="3068638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 dirty="0">
                <a:solidFill>
                  <a:srgbClr val="09244D"/>
                </a:solidFill>
              </a:rPr>
              <a:t>ICT Accessibility For All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smtClean="0"/>
              <a:t>Click to edit Master title style</a:t>
            </a:r>
            <a:endParaRPr lang="en-CA" b="1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21133851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17918698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564841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70256943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6494066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39040803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03208438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18314624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05770757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39701834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7384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4744"/>
            <a:ext cx="8229600" cy="5257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  <p:pic>
        <p:nvPicPr>
          <p:cNvPr id="1033" name="Picture 9" descr="IC_GSClighthouse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725" y="5289550"/>
            <a:ext cx="7556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 dirty="0">
                <a:solidFill>
                  <a:srgbClr val="09244D"/>
                </a:solidFill>
              </a:rPr>
              <a:t>Halifax, 31 Oct – 3 Nov 2011</a:t>
            </a:r>
            <a:endParaRPr lang="en-CA" sz="1200" b="1" dirty="0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 dirty="0">
                <a:solidFill>
                  <a:srgbClr val="09244D"/>
                </a:solidFill>
              </a:rPr>
              <a:t>ICT Accessibility For All</a:t>
            </a:r>
          </a:p>
        </p:txBody>
      </p:sp>
      <p:grpSp>
        <p:nvGrpSpPr>
          <p:cNvPr id="1044" name="Group 20"/>
          <p:cNvGrpSpPr>
            <a:grpSpLocks/>
          </p:cNvGrpSpPr>
          <p:nvPr/>
        </p:nvGrpSpPr>
        <p:grpSpPr bwMode="auto">
          <a:xfrm>
            <a:off x="7313613" y="5445125"/>
            <a:ext cx="1435100" cy="855663"/>
            <a:chOff x="4241" y="3559"/>
            <a:chExt cx="904" cy="539"/>
          </a:xfrm>
        </p:grpSpPr>
        <p:pic>
          <p:nvPicPr>
            <p:cNvPr id="1035" name="Picture 11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6" name="Picture 12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7"/>
          <p:cNvSpPr>
            <a:spLocks noChangeArrowheads="1"/>
          </p:cNvSpPr>
          <p:nvPr userDrawn="1"/>
        </p:nvSpPr>
        <p:spPr bwMode="auto">
          <a:xfrm>
            <a:off x="6084639" y="72876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en-US" sz="1200" b="0" dirty="0" smtClean="0">
                <a:solidFill>
                  <a:srgbClr val="09244D"/>
                </a:solidFill>
              </a:rPr>
              <a:t>GSC16-GTSC9-14</a:t>
            </a:r>
            <a:endParaRPr lang="en-CA" sz="1200" b="0" dirty="0">
              <a:solidFill>
                <a:srgbClr val="09244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201613"/>
            <a:ext cx="8540750" cy="850900"/>
          </a:xfrm>
        </p:spPr>
        <p:txBody>
          <a:bodyPr/>
          <a:lstStyle/>
          <a:p>
            <a:r>
              <a:rPr lang="en-CA" sz="3600" dirty="0" smtClean="0"/>
              <a:t>Cybersecurity - Summary</a:t>
            </a:r>
            <a:endParaRPr lang="en-US" altLang="ja-JP" sz="36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2530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79388" y="980653"/>
            <a:ext cx="8713787" cy="5400675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Presentations</a:t>
            </a:r>
          </a:p>
          <a:p>
            <a:pPr lvl="1">
              <a:lnSpc>
                <a:spcPct val="85000"/>
              </a:lnSpc>
              <a:spcBef>
                <a:spcPts val="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Contributions from TIA (-03), ETSI (-06), IEEE (-08), ATIS (-09)</a:t>
            </a:r>
          </a:p>
          <a:p>
            <a:pPr lvl="1">
              <a:lnSpc>
                <a:spcPct val="85000"/>
              </a:lnSpc>
              <a:spcBef>
                <a:spcPts val="0"/>
              </a:spcBef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>
              <a:lnSpc>
                <a:spcPct val="85000"/>
              </a:lnSpc>
              <a:spcBef>
                <a:spcPts val="0"/>
              </a:spcBef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Highlights/Summary</a:t>
            </a:r>
          </a:p>
          <a:p>
            <a:pPr lvl="1">
              <a:lnSpc>
                <a:spcPct val="85000"/>
              </a:lnSpc>
              <a:spcBef>
                <a:spcPts val="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TIA is focusing on network security issues related to Critical Infrastructure Protection and Homeland Security.  TIA TR-50 (Smart Device Communications) is working to ensure that architectures, protocols, and specifications meet requirements for secure solutions – including studies of Data-in-Transit Use Cases, M2M Threat Analysis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ETSI provides support to ENISA (European Network and Information Security Agency) and develops relevant security standards for NGN, Mobile/Wireless, Electronic Signatures, Smart Cards, RFID/IOT/M2M, and Intelligent Transport, among others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IEEE has developed security standards in the areas of Encryption, Fixed/Removable Storage and information security related to printers/copiers.  Recent focus on Malware, Phishing, and Smart Grid security guidelines</a:t>
            </a:r>
          </a:p>
          <a:p>
            <a:pPr lvl="1">
              <a:lnSpc>
                <a:spcPct val="85000"/>
              </a:lnSpc>
              <a:spcBef>
                <a:spcPts val="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ATIS is specifying interface security considerations (UNI, NNI, ANI, SNI) and is also developing a standard providing a framework for the design, implementation, and operations of a security architecture by NGN providers and guidelines for a structured approach for NGN security planning and operations</a:t>
            </a:r>
          </a:p>
          <a:p>
            <a:pPr lvl="1">
              <a:lnSpc>
                <a:spcPct val="85000"/>
              </a:lnSpc>
              <a:spcBef>
                <a:spcPts val="0"/>
              </a:spcBef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>
              <a:lnSpc>
                <a:spcPct val="85000"/>
              </a:lnSpc>
              <a:spcBef>
                <a:spcPts val="0"/>
              </a:spcBef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Resolution</a:t>
            </a:r>
          </a:p>
          <a:p>
            <a:pPr lvl="1">
              <a:lnSpc>
                <a:spcPct val="85000"/>
              </a:lnSpc>
              <a:spcBef>
                <a:spcPts val="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No proposal for revisions to Resolution GSC-15/11 on Cybersecurity (minor editorial modifications required for consistency).   Reaffirmation is recommended.</a:t>
            </a:r>
          </a:p>
          <a:p>
            <a:pPr lvl="1">
              <a:lnSpc>
                <a:spcPct val="85000"/>
              </a:lnSpc>
              <a:defRPr/>
            </a:pPr>
            <a:endParaRPr lang="en-US" sz="1600" dirty="0" smtClean="0"/>
          </a:p>
        </p:txBody>
      </p:sp>
      <p:sp>
        <p:nvSpPr>
          <p:cNvPr id="6148" name="灯片编号占位符 3"/>
          <p:cNvSpPr txBox="1">
            <a:spLocks noGrp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F383664-0470-493C-84F3-2C7F060D19BB}" type="slidenum">
              <a:rPr lang="en-US" altLang="zh-CN" sz="1400"/>
              <a:pPr algn="r"/>
              <a:t>1</a:t>
            </a:fld>
            <a:endParaRPr lang="en-US" altLang="zh-C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A37174-8A9D-4E49-8AF0-045B6DAEBEBD}"/>
</file>

<file path=customXml/itemProps2.xml><?xml version="1.0" encoding="utf-8"?>
<ds:datastoreItem xmlns:ds="http://schemas.openxmlformats.org/officeDocument/2006/customXml" ds:itemID="{4E803836-8EB8-4BAF-BAED-59759CCB7817}"/>
</file>

<file path=customXml/itemProps3.xml><?xml version="1.0" encoding="utf-8"?>
<ds:datastoreItem xmlns:ds="http://schemas.openxmlformats.org/officeDocument/2006/customXml" ds:itemID="{3411C181-0482-4888-BCEA-4865207C27DD}"/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1566</TotalTime>
  <Words>216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template</vt:lpstr>
      <vt:lpstr>Cybersecurity -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Cybersecurity Summary</dc:title>
  <dc:creator>ATIS</dc:creator>
  <dc:description>GSC16-GTSC9-14 
2 November 2011</dc:description>
  <cp:lastModifiedBy>Ed Juskevicius</cp:lastModifiedBy>
  <cp:revision>54</cp:revision>
  <cp:lastPrinted>1601-01-01T00:00:00Z</cp:lastPrinted>
  <dcterms:created xsi:type="dcterms:W3CDTF">2010-05-04T03:31:53Z</dcterms:created>
  <dcterms:modified xsi:type="dcterms:W3CDTF">2011-11-02T12:08:51Z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ContentTypeId">
    <vt:lpwstr>0x010100CBCC221E8A5C574B889E2CBB12A471FC</vt:lpwstr>
  </property>
  <property fmtid="{D5CDD505-2E9C-101B-9397-08002B2CF9AE}" pid="4" name="Order">
    <vt:r8>14400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