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sldIdLst>
    <p:sldId id="277" r:id="rId2"/>
    <p:sldId id="261" r:id="rId3"/>
    <p:sldId id="278" r:id="rId4"/>
    <p:sldId id="266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7" autoAdjust="0"/>
    <p:restoredTop sz="94639" autoAdjust="0"/>
  </p:normalViewPr>
  <p:slideViewPr>
    <p:cSldViewPr>
      <p:cViewPr varScale="1">
        <p:scale>
          <a:sx n="69" d="100"/>
          <a:sy n="69" d="100"/>
        </p:scale>
        <p:origin x="-12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22B746FE-F429-4069-ABFC-B4246CD31A50}" type="datetimeFigureOut">
              <a:rPr lang="zh-CN" altLang="en-US"/>
              <a:pPr>
                <a:defRPr/>
              </a:pPr>
              <a:t>2011/11/1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charset="-122"/>
                <a:cs typeface="+mn-cs"/>
              </a:defRPr>
            </a:lvl1pPr>
          </a:lstStyle>
          <a:p>
            <a:pPr>
              <a:defRPr/>
            </a:pPr>
            <a:fld id="{A38A8638-9142-402D-90D2-FB5F33A795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875825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6151" name="Picture 7" descr="IC_GSCMay2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3232150" y="6381750"/>
            <a:ext cx="3068638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smtClean="0"/>
              <a:t>Click to edit Master title style</a:t>
            </a:r>
            <a:endParaRPr lang="en-CA" b="1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21133851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17918698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64841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70256943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6494066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39040803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03208438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18314624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05770757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39701834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7384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4744"/>
            <a:ext cx="8229600" cy="525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pPr>
              <a:defRPr/>
            </a:pPr>
            <a:fld id="{B40BEA37-3619-44DC-9AF9-3F299818ED4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1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altLang="ja-JP" sz="1200" b="1">
                <a:solidFill>
                  <a:srgbClr val="09244D"/>
                </a:solidFill>
                <a:ea typeface="ＭＳ Ｐゴシック" pitchFamily="50" charset="-128"/>
              </a:rPr>
              <a:t>Halifax, 31 Oct – 3 Nov 2011</a:t>
            </a:r>
            <a:endParaRPr lang="en-CA" altLang="ja-JP" sz="1200" b="1">
              <a:ea typeface="ＭＳ Ｐゴシック" pitchFamily="50" charset="-128"/>
            </a:endParaRPr>
          </a:p>
        </p:txBody>
      </p:sp>
      <p:sp>
        <p:nvSpPr>
          <p:cNvPr id="12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altLang="ja-JP" sz="1200" b="1" dirty="0">
                <a:solidFill>
                  <a:srgbClr val="09244D"/>
                </a:solidFill>
                <a:ea typeface="ＭＳ Ｐゴシック" charset="-128"/>
              </a:rPr>
              <a:t>ICT Accessibility For All</a:t>
            </a:r>
          </a:p>
        </p:txBody>
      </p:sp>
      <p:sp>
        <p:nvSpPr>
          <p:cNvPr id="13" name="Rectangle 24"/>
          <p:cNvSpPr>
            <a:spLocks noChangeArrowheads="1"/>
          </p:cNvSpPr>
          <p:nvPr userDrawn="1"/>
        </p:nvSpPr>
        <p:spPr bwMode="auto">
          <a:xfrm>
            <a:off x="7259203" y="260350"/>
            <a:ext cx="14895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altLang="ja-JP" sz="1200" dirty="0" smtClean="0">
                <a:solidFill>
                  <a:srgbClr val="09244D"/>
                </a:solidFill>
                <a:ea typeface="ＭＳ Ｐゴシック" charset="-128"/>
              </a:rPr>
              <a:t>GSC16-GRSC9-10</a:t>
            </a:r>
            <a:endParaRPr lang="en-CA" altLang="ja-JP" sz="1200" dirty="0">
              <a:solidFill>
                <a:srgbClr val="09244D"/>
              </a:solidFill>
              <a:ea typeface="ＭＳ Ｐゴシック" charset="-128"/>
            </a:endParaRPr>
          </a:p>
        </p:txBody>
      </p:sp>
      <p:pic>
        <p:nvPicPr>
          <p:cNvPr id="17" name="Picture 23" descr="IC_GSClighthous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465763"/>
            <a:ext cx="593725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31"/>
          <p:cNvGrpSpPr>
            <a:grpSpLocks/>
          </p:cNvGrpSpPr>
          <p:nvPr userDrawn="1"/>
        </p:nvGrpSpPr>
        <p:grpSpPr bwMode="auto">
          <a:xfrm>
            <a:off x="7740352" y="5633819"/>
            <a:ext cx="1149648" cy="754281"/>
            <a:chOff x="4241" y="3559"/>
            <a:chExt cx="904" cy="539"/>
          </a:xfrm>
        </p:grpSpPr>
        <p:pic>
          <p:nvPicPr>
            <p:cNvPr id="19" name="Picture 32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20" name="Picture 33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wzeuch@atis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is.org/0191/issues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is.org/0010/issues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Wayne Zeuch,</a:t>
            </a:r>
            <a:endParaRPr lang="en-GB" dirty="0"/>
          </a:p>
          <a:p>
            <a:r>
              <a:rPr lang="en-US" smtClean="0"/>
              <a:t>ATIS</a:t>
            </a:r>
            <a:endParaRPr lang="en-CA" dirty="0"/>
          </a:p>
          <a:p>
            <a:endParaRPr lang="en-CA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/>
              <a:t>ATIS </a:t>
            </a:r>
            <a:r>
              <a:rPr lang="en-CA" b="1" dirty="0" err="1" smtClean="0"/>
              <a:t>Cybersecurity</a:t>
            </a:r>
            <a:r>
              <a:rPr lang="en-CA" b="1" dirty="0" smtClean="0"/>
              <a:t> </a:t>
            </a:r>
            <a:br>
              <a:rPr lang="en-CA" b="1" dirty="0" smtClean="0"/>
            </a:br>
            <a:r>
              <a:rPr lang="en-CA" b="1" dirty="0" smtClean="0"/>
              <a:t>Standards</a:t>
            </a:r>
            <a:endParaRPr lang="en-CA" b="1" dirty="0"/>
          </a:p>
        </p:txBody>
      </p:sp>
      <p:graphicFrame>
        <p:nvGraphicFramePr>
          <p:cNvPr id="208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2083209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GSC16-GTSC9-10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Wayne Zeuch,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wzeuch@atis.org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GTSC-9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843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ATIS supports the </a:t>
            </a:r>
            <a:r>
              <a:rPr lang="en-US" u="sng" dirty="0" smtClean="0">
                <a:solidFill>
                  <a:srgbClr val="002060"/>
                </a:solidFill>
              </a:rPr>
              <a:t>reaffirmation</a:t>
            </a:r>
            <a:r>
              <a:rPr lang="en-US" dirty="0" smtClean="0">
                <a:solidFill>
                  <a:srgbClr val="002060"/>
                </a:solidFill>
              </a:rPr>
              <a:t> of the existing </a:t>
            </a:r>
            <a:r>
              <a:rPr lang="en-US" dirty="0" err="1" smtClean="0">
                <a:solidFill>
                  <a:srgbClr val="002060"/>
                </a:solidFill>
              </a:rPr>
              <a:t>Cybersecurity</a:t>
            </a:r>
            <a:r>
              <a:rPr lang="en-US" dirty="0" smtClean="0">
                <a:solidFill>
                  <a:srgbClr val="002060"/>
                </a:solidFill>
              </a:rPr>
              <a:t> Resolution contained in: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Resolution GSC-15/11 – </a:t>
            </a:r>
            <a:r>
              <a:rPr lang="en-US" b="1" dirty="0" err="1" smtClean="0">
                <a:solidFill>
                  <a:srgbClr val="002060"/>
                </a:solidFill>
              </a:rPr>
              <a:t>Cybersecurity</a:t>
            </a: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Request that the Resolutions Editor make editorial formatting updates; e.g.:</a:t>
            </a: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Align </a:t>
            </a:r>
            <a:r>
              <a:rPr lang="en-US" smtClean="0">
                <a:solidFill>
                  <a:srgbClr val="002060"/>
                </a:solidFill>
              </a:rPr>
              <a:t>bullet formatting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dirty="0" smtClean="0">
                <a:solidFill>
                  <a:srgbClr val="002060"/>
                </a:solidFill>
              </a:rPr>
              <a:t>Removal of blank items</a:t>
            </a:r>
          </a:p>
          <a:p>
            <a:pPr lvl="3"/>
            <a:r>
              <a:rPr lang="en-US" i="1" dirty="0" smtClean="0">
                <a:solidFill>
                  <a:srgbClr val="002060"/>
                </a:solidFill>
              </a:rPr>
              <a:t>Recognizing #17</a:t>
            </a:r>
          </a:p>
          <a:p>
            <a:pPr lvl="3"/>
            <a:r>
              <a:rPr lang="en-US" i="1" dirty="0" smtClean="0">
                <a:solidFill>
                  <a:srgbClr val="002060"/>
                </a:solidFill>
              </a:rPr>
              <a:t>Resolves #7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DE01892-E5CB-4F28-AFE4-EA9D87A7797F}" type="slidenum">
              <a:rPr lang="en-US" altLang="zh-CN"/>
              <a:pPr>
                <a:defRPr/>
              </a:pPr>
              <a:t>10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Resolution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63149861"/>
              </p:ext>
            </p:extLst>
          </p:nvPr>
        </p:nvGraphicFramePr>
        <p:xfrm>
          <a:off x="6012160" y="4797152"/>
          <a:ext cx="1062273" cy="1505769"/>
        </p:xfrm>
        <a:graphic>
          <a:graphicData uri="http://schemas.openxmlformats.org/presentationml/2006/ole">
            <p:oleObj spid="_x0000_s1026" name="Document" r:id="rId3" imgW="6093237" imgH="863406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E310194C-1DA0-449A-9DA0-F6CB8A8EF1AB}" type="slidenum">
              <a:rPr lang="en-US" altLang="zh-CN"/>
              <a:pPr>
                <a:defRPr/>
              </a:pPr>
              <a:t>11</a:t>
            </a:fld>
            <a:endParaRPr lang="en-US" altLang="zh-C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069976"/>
            <a:ext cx="9144000" cy="1143000"/>
          </a:xfrm>
        </p:spPr>
        <p:txBody>
          <a:bodyPr/>
          <a:lstStyle/>
          <a:p>
            <a:r>
              <a:rPr lang="en-US" dirty="0"/>
              <a:t>Supplemental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Slides</a:t>
            </a:r>
          </a:p>
        </p:txBody>
      </p:sp>
      <p:sp>
        <p:nvSpPr>
          <p:cNvPr id="25601" name="Rectangle 5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PTSC Issues may be found at: </a:t>
            </a:r>
            <a:r>
              <a:rPr lang="en-US" sz="2000" dirty="0" smtClean="0">
                <a:hlinkClick r:id="rId2"/>
              </a:rPr>
              <a:t>http://www.atis.org/0191/issues.asp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PTSC Active Issues which have a security component are: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Issue # </a:t>
            </a:r>
            <a:r>
              <a:rPr lang="en-US" sz="1800" dirty="0" smtClean="0"/>
              <a:t>	</a:t>
            </a:r>
            <a:r>
              <a:rPr lang="en-US" sz="1800" u="sng" dirty="0" smtClean="0"/>
              <a:t>Title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S0060	ATIS NGN Identity Management Mechanisms 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S0061	Certificate Management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S0063	ATIS ETS Authentication 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S0073	Security Guidelines for DBF Interface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S0074	Security Guidelines for Carrier Interconnection (NNI)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S0093	</a:t>
            </a:r>
            <a:r>
              <a:rPr lang="en-US" sz="1800" dirty="0"/>
              <a:t>NGN Security Planning &amp; Operations Guidelines 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S0094	</a:t>
            </a:r>
            <a:r>
              <a:rPr lang="en-US" sz="1800" dirty="0"/>
              <a:t>Security Guidelines for IP Network Interface (INI) to an </a:t>
            </a: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sz="1800" dirty="0"/>
              <a:t>	</a:t>
            </a:r>
            <a:r>
              <a:rPr lang="en-US" sz="1800" dirty="0" smtClean="0"/>
              <a:t>	Emergency </a:t>
            </a:r>
            <a:r>
              <a:rPr lang="en-US" sz="1800" dirty="0"/>
              <a:t>Services Network </a:t>
            </a:r>
            <a:endParaRPr lang="en-US" sz="1800" dirty="0" smtClean="0"/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3B1275D7-BF24-482D-9647-9C384226CC47}" type="slidenum">
              <a:rPr lang="en-US" altLang="zh-CN"/>
              <a:pPr>
                <a:defRPr/>
              </a:pPr>
              <a:t>12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Slides</a:t>
            </a:r>
          </a:p>
        </p:txBody>
      </p:sp>
      <p:sp>
        <p:nvSpPr>
          <p:cNvPr id="26625" name="Rectangle 5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PRQC Issues may be found at: </a:t>
            </a:r>
            <a:r>
              <a:rPr lang="en-US" sz="2000" dirty="0" smtClean="0">
                <a:hlinkClick r:id="rId2"/>
              </a:rPr>
              <a:t>http://www.atis.org/0010/issues.asp</a:t>
            </a:r>
            <a:r>
              <a:rPr lang="en-US" sz="2000" dirty="0" smtClean="0"/>
              <a:t>  </a:t>
            </a:r>
          </a:p>
          <a:p>
            <a:endParaRPr lang="en-US" sz="2000" dirty="0" smtClean="0"/>
          </a:p>
          <a:p>
            <a:r>
              <a:rPr lang="en-US" sz="2000" dirty="0" smtClean="0"/>
              <a:t>PRQC Active Issues which have a security component are:</a:t>
            </a:r>
          </a:p>
          <a:p>
            <a:pPr lvl="1">
              <a:buFontTx/>
              <a:buNone/>
            </a:pPr>
            <a:r>
              <a:rPr lang="en-US" sz="1800" dirty="0" smtClean="0"/>
              <a:t>	</a:t>
            </a:r>
            <a:r>
              <a:rPr lang="en-US" sz="1800" u="sng" dirty="0" smtClean="0"/>
              <a:t>Issue # </a:t>
            </a:r>
            <a:r>
              <a:rPr lang="en-US" sz="1800" dirty="0" smtClean="0"/>
              <a:t>	</a:t>
            </a:r>
            <a:r>
              <a:rPr lang="en-US" sz="1800" u="sng" dirty="0" smtClean="0"/>
              <a:t>Title</a:t>
            </a:r>
          </a:p>
          <a:p>
            <a:pPr lvl="1"/>
            <a:r>
              <a:rPr lang="en-US" sz="1800" dirty="0" smtClean="0"/>
              <a:t>A0010	User Plane Security Requirements in NGNs</a:t>
            </a:r>
          </a:p>
          <a:p>
            <a:pPr lvl="1"/>
            <a:r>
              <a:rPr lang="en-US" sz="1800" dirty="0" smtClean="0"/>
              <a:t>A0014	Network-Network Interface (NNI) User Plane Security</a:t>
            </a:r>
          </a:p>
          <a:p>
            <a:pPr lvl="1"/>
            <a:r>
              <a:rPr lang="en-US" sz="1800" dirty="0" smtClean="0"/>
              <a:t>A0035	Impact of Security on QOS Performance in NGNs</a:t>
            </a:r>
          </a:p>
          <a:p>
            <a:pPr lvl="1"/>
            <a:r>
              <a:rPr lang="en-US" sz="1800" dirty="0" smtClean="0"/>
              <a:t>A0045	Service-specific Security Mechanism Implementation Options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29814E4E-9AD2-4FFC-AAD5-D6F97A8BD413}" type="slidenum">
              <a:rPr lang="en-US" altLang="zh-CN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b="1" dirty="0" smtClean="0"/>
              <a:t>	</a:t>
            </a:r>
            <a:r>
              <a:rPr lang="en-US" sz="2800" b="1" dirty="0" smtClean="0"/>
              <a:t>ATIS’ Packet Technologies and Systems Committee (PTSC) - Completed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ATIS-1000034.2010</a:t>
            </a:r>
            <a:r>
              <a:rPr lang="en-US" dirty="0"/>
              <a:t>, </a:t>
            </a:r>
            <a:r>
              <a:rPr lang="en-US" i="1" dirty="0" smtClean="0"/>
              <a:t>NGN Security </a:t>
            </a:r>
            <a:r>
              <a:rPr lang="en-US" i="1" dirty="0"/>
              <a:t>Mechanisms and </a:t>
            </a:r>
            <a:r>
              <a:rPr lang="en-US" i="1" dirty="0" smtClean="0"/>
              <a:t>Procedures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Describes the security </a:t>
            </a:r>
            <a:r>
              <a:rPr lang="en-US" dirty="0"/>
              <a:t>mechanisms </a:t>
            </a:r>
            <a:r>
              <a:rPr lang="en-US" dirty="0" smtClean="0"/>
              <a:t>and specifies the suite of options that </a:t>
            </a:r>
            <a:r>
              <a:rPr lang="en-US" dirty="0"/>
              <a:t>can be used to fulfill the requirements described in </a:t>
            </a:r>
            <a:r>
              <a:rPr lang="en-US" dirty="0" smtClean="0"/>
              <a:t>ATIS-1000029.2008 (</a:t>
            </a:r>
            <a:r>
              <a:rPr lang="en-US" i="1" dirty="0" smtClean="0"/>
              <a:t>NGN Security Requirements</a:t>
            </a:r>
            <a:r>
              <a:rPr lang="en-US" dirty="0" smtClean="0"/>
              <a:t>).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Describes </a:t>
            </a:r>
            <a:r>
              <a:rPr lang="en-US" dirty="0"/>
              <a:t>identification, authentication and authorization mechanisms; </a:t>
            </a:r>
            <a:r>
              <a:rPr lang="en-US" dirty="0" smtClean="0"/>
              <a:t>discusses </a:t>
            </a:r>
            <a:r>
              <a:rPr lang="en-US" dirty="0"/>
              <a:t>transport security for </a:t>
            </a:r>
            <a:r>
              <a:rPr lang="en-US" dirty="0" err="1" smtClean="0"/>
              <a:t>signalling</a:t>
            </a:r>
            <a:r>
              <a:rPr lang="en-US" dirty="0" smtClean="0"/>
              <a:t>, OAM&amp;P and </a:t>
            </a:r>
            <a:r>
              <a:rPr lang="en-US" dirty="0"/>
              <a:t>media </a:t>
            </a:r>
            <a:r>
              <a:rPr lang="en-US" dirty="0" smtClean="0"/>
              <a:t>security; and describes </a:t>
            </a:r>
            <a:r>
              <a:rPr lang="en-US" dirty="0"/>
              <a:t>audit-trail-related mechanisms and </a:t>
            </a:r>
            <a:r>
              <a:rPr lang="en-US" dirty="0" smtClean="0"/>
              <a:t>provisioning</a:t>
            </a:r>
            <a:r>
              <a:rPr lang="en-US" dirty="0"/>
              <a:t>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ATIS-1000044.2011</a:t>
            </a:r>
            <a:r>
              <a:rPr lang="en-US" dirty="0"/>
              <a:t>, </a:t>
            </a:r>
            <a:r>
              <a:rPr lang="en-US" i="1" dirty="0"/>
              <a:t>ATIS Identity </a:t>
            </a:r>
            <a:r>
              <a:rPr lang="en-US" i="1" dirty="0" smtClean="0"/>
              <a:t>Management (</a:t>
            </a:r>
            <a:r>
              <a:rPr lang="en-US" i="1" dirty="0" err="1" smtClean="0"/>
              <a:t>IdM</a:t>
            </a:r>
            <a:r>
              <a:rPr lang="en-US" i="1" dirty="0" smtClean="0"/>
              <a:t>): </a:t>
            </a:r>
            <a:r>
              <a:rPr lang="en-US" i="1" dirty="0"/>
              <a:t>Requirements and Use Cases </a:t>
            </a:r>
            <a:r>
              <a:rPr lang="en-US" i="1" dirty="0" smtClean="0"/>
              <a:t>Standard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Provides </a:t>
            </a:r>
            <a:r>
              <a:rPr lang="en-US" dirty="0" err="1" smtClean="0"/>
              <a:t>IdM</a:t>
            </a:r>
            <a:r>
              <a:rPr lang="en-US" dirty="0" smtClean="0"/>
              <a:t> </a:t>
            </a:r>
            <a:r>
              <a:rPr lang="en-US" dirty="0"/>
              <a:t>example use cases and requirements for the </a:t>
            </a:r>
            <a:r>
              <a:rPr lang="en-US" dirty="0" smtClean="0"/>
              <a:t>NGN </a:t>
            </a:r>
            <a:r>
              <a:rPr lang="en-US" dirty="0"/>
              <a:t>and its interfaces. </a:t>
            </a:r>
            <a:r>
              <a:rPr lang="en-US" dirty="0" err="1"/>
              <a:t>IdM</a:t>
            </a:r>
            <a:r>
              <a:rPr lang="en-US" dirty="0"/>
              <a:t> functions and capabilities are used to increase confidence in identity information and support and enhance business and security applications including identity-based </a:t>
            </a:r>
            <a:r>
              <a:rPr lang="en-US" dirty="0" smtClean="0"/>
              <a:t>services.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77CD660C-08B4-49D4-BEA0-A47DEDF5AE28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/>
              <a:t>Highlight of Current Activities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77CD660C-08B4-49D4-BEA0-A47DEDF5AE28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/>
              <a:t>Highlight of Current Activities (1)</a:t>
            </a:r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68313" y="980728"/>
            <a:ext cx="8229600" cy="5257006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z="3100" b="1" dirty="0" smtClean="0"/>
              <a:t>	ATIS’ Packet Technologies and Systems Committee (PTSC) – Is Currently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Developing a Standard that </a:t>
            </a:r>
            <a:r>
              <a:rPr lang="en-US" dirty="0"/>
              <a:t>provides a framework for the design, implementation, and operations of a security architecture by NGN providers, and guidelines for a structured approach and methodology for NGN security planning and operations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Defining security </a:t>
            </a:r>
            <a:r>
              <a:rPr lang="en-US" dirty="0"/>
              <a:t>guidelines to support IP Network Interface </a:t>
            </a:r>
            <a:r>
              <a:rPr lang="en-US" dirty="0" smtClean="0"/>
              <a:t>(INI) to </a:t>
            </a:r>
            <a:r>
              <a:rPr lang="en-US" dirty="0"/>
              <a:t>an IP emergency network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Defining the security guidelines for external Data </a:t>
            </a:r>
            <a:r>
              <a:rPr lang="en-US" dirty="0"/>
              <a:t>Border Function (DBF</a:t>
            </a:r>
            <a:r>
              <a:rPr lang="en-US" dirty="0" smtClean="0"/>
              <a:t>) interfaces (</a:t>
            </a:r>
            <a:r>
              <a:rPr lang="en-US" dirty="0"/>
              <a:t>UNI, ANI, NNI, </a:t>
            </a:r>
            <a:r>
              <a:rPr lang="en-US" dirty="0" smtClean="0"/>
              <a:t>SNI).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Addressing the necessary requirements </a:t>
            </a:r>
            <a:r>
              <a:rPr lang="en-US" dirty="0"/>
              <a:t>and mechanisms in support of </a:t>
            </a:r>
            <a:r>
              <a:rPr lang="en-US" dirty="0" smtClean="0"/>
              <a:t>Emergency Telecommunications Services </a:t>
            </a:r>
            <a:br>
              <a:rPr lang="en-US" dirty="0" smtClean="0"/>
            </a:br>
            <a:r>
              <a:rPr lang="en-US" dirty="0" smtClean="0"/>
              <a:t>(ETS) authentication.</a:t>
            </a: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80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/>
              <a:t>PTSC continues to focus on security-related topics that will ensure robust </a:t>
            </a:r>
            <a:r>
              <a:rPr lang="en-US" sz="2800" dirty="0" err="1" smtClean="0"/>
              <a:t>signalling</a:t>
            </a:r>
            <a:r>
              <a:rPr lang="en-US" sz="2800" dirty="0" smtClean="0"/>
              <a:t> and communications standards and network implementations that will provide adequate protection and support for multimedia and emergency services in the current </a:t>
            </a:r>
            <a:r>
              <a:rPr lang="en-US" sz="2800" dirty="0" err="1" smtClean="0"/>
              <a:t>cybersecurity</a:t>
            </a:r>
            <a:r>
              <a:rPr lang="en-US" sz="2800" dirty="0" smtClean="0"/>
              <a:t> environment: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600" dirty="0" smtClean="0"/>
              <a:t>ETS Authentication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600" dirty="0" smtClean="0"/>
              <a:t>Data Border Function Requirements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600" dirty="0" smtClean="0"/>
              <a:t>Security Mechanisms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600" dirty="0" smtClean="0"/>
              <a:t>Location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600" dirty="0" smtClean="0"/>
              <a:t>Identity Management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600" dirty="0" smtClean="0"/>
              <a:t>Certificate Management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Security architecture is layered, both horizontally and vertically, with border element functions protecting trusted from untrusted </a:t>
            </a:r>
            <a:r>
              <a:rPr lang="en-US" sz="2800" dirty="0" smtClean="0"/>
              <a:t>domains</a:t>
            </a:r>
            <a:r>
              <a:rPr lang="en-US" sz="3000" dirty="0"/>
              <a:t>.</a:t>
            </a:r>
            <a:endParaRPr lang="en-US" sz="280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B4A46CD2-8F87-4B50-8496-DC800ECA7F45}" type="slidenum">
              <a:rPr lang="en-US" altLang="zh-CN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/>
              <a:t>Highlight of Current Activities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en-US" sz="2800" smtClean="0"/>
              <a:t>PTSC’s focus is on specifying security considerations for Layers 1 through 5 for UNIs, NNIs, ANIs, and SNIs</a:t>
            </a:r>
          </a:p>
          <a:p>
            <a:pPr lvl="1" eaLnBrk="1" hangingPunct="1">
              <a:lnSpc>
                <a:spcPct val="95000"/>
              </a:lnSpc>
            </a:pPr>
            <a:r>
              <a:rPr lang="en-US" sz="2600" smtClean="0"/>
              <a:t>Generation of interface requirements will:</a:t>
            </a:r>
          </a:p>
          <a:p>
            <a:pPr lvl="2" eaLnBrk="1" hangingPunct="1">
              <a:lnSpc>
                <a:spcPct val="95000"/>
              </a:lnSpc>
            </a:pPr>
            <a:r>
              <a:rPr lang="en-US" smtClean="0"/>
              <a:t>Attempt to reduce number of available interconnection options, without compromising the desired flexibility in implementing the services, thereby facilitating interoperability</a:t>
            </a:r>
          </a:p>
          <a:p>
            <a:pPr lvl="2" eaLnBrk="1" hangingPunct="1">
              <a:lnSpc>
                <a:spcPct val="95000"/>
              </a:lnSpc>
            </a:pPr>
            <a:r>
              <a:rPr lang="en-US" smtClean="0"/>
              <a:t>Facilitate interconnection negotiations</a:t>
            </a:r>
          </a:p>
          <a:p>
            <a:pPr lvl="2" eaLnBrk="1" hangingPunct="1">
              <a:lnSpc>
                <a:spcPct val="95000"/>
              </a:lnSpc>
            </a:pPr>
            <a:r>
              <a:rPr lang="en-US" smtClean="0"/>
              <a:t>Ensure adequate security will be provided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730212A5-874C-483E-88D3-337ED208FE40}" type="slidenum">
              <a:rPr lang="en-US" altLang="zh-CN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/>
              <a:t>Highlight of Current Activities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300" b="1" dirty="0" smtClean="0"/>
              <a:t>	</a:t>
            </a:r>
            <a:r>
              <a:rPr lang="en-US" sz="2800" b="1" dirty="0" smtClean="0"/>
              <a:t>ATIS’ Telecom Management and Operations Committee (TMOC)</a:t>
            </a:r>
            <a:endParaRPr lang="en-US" sz="2800" dirty="0" smtClean="0"/>
          </a:p>
          <a:p>
            <a:r>
              <a:rPr lang="en-US" dirty="0" smtClean="0"/>
              <a:t>TMOC will continue to address</a:t>
            </a:r>
          </a:p>
          <a:p>
            <a:pPr lvl="1"/>
            <a:r>
              <a:rPr lang="en-US" dirty="0" smtClean="0"/>
              <a:t>Management aspects of security, especially concerning NGN Carrier Interconnection arrangements and VoIP Registry Database</a:t>
            </a:r>
          </a:p>
          <a:p>
            <a:pPr lvl="1"/>
            <a:r>
              <a:rPr lang="en-US" dirty="0" smtClean="0"/>
              <a:t>Management aspects of security, as driven by the ATIS Board (e.g., TOPS Council or CIO Council)</a:t>
            </a:r>
            <a:endParaRPr lang="en-US" sz="260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0EAC44FA-83C5-4F8D-9F37-8EA2367F56C4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/>
              <a:t>Highlight of Current Activities </a:t>
            </a:r>
            <a:r>
              <a:rPr lang="en-US" dirty="0" smtClean="0"/>
              <a:t>(4)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ATIS continues to develop a suite of security authentication and </a:t>
            </a:r>
            <a:r>
              <a:rPr lang="en-US" sz="2800" dirty="0" err="1" smtClean="0"/>
              <a:t>IdM</a:t>
            </a:r>
            <a:r>
              <a:rPr lang="en-US" sz="2800" dirty="0" smtClean="0"/>
              <a:t> standards that will facilitate secure interconnection of:</a:t>
            </a:r>
          </a:p>
          <a:p>
            <a:pPr lvl="1" eaLnBrk="1" hangingPunct="1"/>
            <a:r>
              <a:rPr lang="en-US" sz="2600" dirty="0" smtClean="0"/>
              <a:t>transport facilities</a:t>
            </a:r>
          </a:p>
          <a:p>
            <a:pPr lvl="1" eaLnBrk="1" hangingPunct="1"/>
            <a:r>
              <a:rPr lang="en-US" sz="2600" dirty="0" err="1" smtClean="0"/>
              <a:t>signalling</a:t>
            </a:r>
            <a:r>
              <a:rPr lang="en-US" sz="2600" dirty="0" smtClean="0"/>
              <a:t> facilities</a:t>
            </a:r>
          </a:p>
          <a:p>
            <a:pPr lvl="1" eaLnBrk="1" hangingPunct="1"/>
            <a:r>
              <a:rPr lang="en-US" sz="2600" dirty="0" smtClean="0"/>
              <a:t>services and applications</a:t>
            </a:r>
          </a:p>
          <a:p>
            <a:pPr eaLnBrk="1" hangingPunct="1"/>
            <a:r>
              <a:rPr lang="en-US" sz="2800" dirty="0" smtClean="0"/>
              <a:t>Cloud computing may pose significant security issues that will need to be addressed, and ATIS committees will continue to collaborate (e.g., PTSC, CSF, etc.) on such matters.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A545E08D-7A4E-4E68-8487-857659F45902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Direction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SIP security solutions are tailored to be end to end</a:t>
            </a:r>
          </a:p>
          <a:p>
            <a:pPr eaLnBrk="1" hangingPunct="1"/>
            <a:r>
              <a:rPr lang="en-US" smtClean="0"/>
              <a:t>SIP/SIPPING/SIMPLE/etc. RFCs have well written security sections that are not fully implemented in vendor products</a:t>
            </a:r>
          </a:p>
          <a:p>
            <a:pPr eaLnBrk="1" hangingPunct="1"/>
            <a:r>
              <a:rPr lang="en-US" smtClean="0"/>
              <a:t>Security solutions have an impact on delay and performance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D335F7DB-35AB-45C0-9569-EC44F15CF281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ATIS will continue on its current path of generating a complete suite of standards that can be used to facilitate interconnection negotiations and result in interconnection scenarios that are secure</a:t>
            </a:r>
          </a:p>
          <a:p>
            <a:pPr eaLnBrk="1" hangingPunct="1"/>
            <a:r>
              <a:rPr lang="en-US" dirty="0" smtClean="0"/>
              <a:t>ATIS will continue to collaborate with and provide input into the ITU-T on global solutions for security- and </a:t>
            </a:r>
            <a:r>
              <a:rPr lang="en-US" dirty="0" err="1" smtClean="0"/>
              <a:t>IdM</a:t>
            </a:r>
            <a:r>
              <a:rPr lang="en-US" dirty="0" smtClean="0"/>
              <a:t>-related matters.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pPr>
              <a:defRPr/>
            </a:pPr>
            <a:fld id="{A604AA95-43E4-442B-B5B9-3B900E63CE8E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B9FD20-8800-4014-9776-DD22CD66D9D6}"/>
</file>

<file path=customXml/itemProps2.xml><?xml version="1.0" encoding="utf-8"?>
<ds:datastoreItem xmlns:ds="http://schemas.openxmlformats.org/officeDocument/2006/customXml" ds:itemID="{4BDFDBD6-3A85-4C02-91FA-CC9CFC3B804E}"/>
</file>

<file path=customXml/itemProps3.xml><?xml version="1.0" encoding="utf-8"?>
<ds:datastoreItem xmlns:ds="http://schemas.openxmlformats.org/officeDocument/2006/customXml" ds:itemID="{762AC670-B71D-47DA-B2E0-CB284B257535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418</TotalTime>
  <Words>442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template</vt:lpstr>
      <vt:lpstr>Document</vt:lpstr>
      <vt:lpstr>ATIS Cybersecurity  Standards</vt:lpstr>
      <vt:lpstr>Highlight of Current Activities (1)</vt:lpstr>
      <vt:lpstr>Highlight of Current Activities (1)</vt:lpstr>
      <vt:lpstr>Highlight of Current Activities (2)</vt:lpstr>
      <vt:lpstr>Highlight of Current Activities (3)</vt:lpstr>
      <vt:lpstr>Highlight of Current Activities (4)</vt:lpstr>
      <vt:lpstr>Strategic Direction</vt:lpstr>
      <vt:lpstr>Challenges</vt:lpstr>
      <vt:lpstr>Next Steps/Actions</vt:lpstr>
      <vt:lpstr>Proposed Resolution</vt:lpstr>
      <vt:lpstr>Supplemental Slides</vt:lpstr>
      <vt:lpstr>Supplemental Slides</vt:lpstr>
      <vt:lpstr>Supplemental Slides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 Cybersecurity Standards</dc:title>
  <dc:creator>ATIS</dc:creator>
  <dc:description>GSC16-GTSC9-10 
1 November 2011</dc:description>
  <cp:lastModifiedBy>Ed Juskevicius</cp:lastModifiedBy>
  <cp:revision>61</cp:revision>
  <cp:lastPrinted>1601-01-01T00:00:00Z</cp:lastPrinted>
  <dcterms:created xsi:type="dcterms:W3CDTF">2010-05-04T03:31:53Z</dcterms:created>
  <dcterms:modified xsi:type="dcterms:W3CDTF">2011-11-01T22:30:23Z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ContentTypeId">
    <vt:lpwstr>0x010100CBCC221E8A5C574B889E2CBB12A471FC</vt:lpwstr>
  </property>
  <property fmtid="{D5CDD505-2E9C-101B-9397-08002B2CF9AE}" pid="4" name="Order">
    <vt:r8>13900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