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s/slide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9.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1.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5"/>
  </p:notesMasterIdLst>
  <p:sldIdLst>
    <p:sldId id="270"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a:cs typeface="宋体"/>
      </a:defRPr>
    </a:lvl1pPr>
    <a:lvl2pPr marL="457200" algn="l" rtl="0" fontAlgn="base">
      <a:spcBef>
        <a:spcPct val="0"/>
      </a:spcBef>
      <a:spcAft>
        <a:spcPct val="0"/>
      </a:spcAft>
      <a:defRPr kern="1200">
        <a:solidFill>
          <a:schemeClr val="tx1"/>
        </a:solidFill>
        <a:latin typeface="Arial" charset="0"/>
        <a:ea typeface="宋体"/>
        <a:cs typeface="宋体"/>
      </a:defRPr>
    </a:lvl2pPr>
    <a:lvl3pPr marL="914400" algn="l" rtl="0" fontAlgn="base">
      <a:spcBef>
        <a:spcPct val="0"/>
      </a:spcBef>
      <a:spcAft>
        <a:spcPct val="0"/>
      </a:spcAft>
      <a:defRPr kern="1200">
        <a:solidFill>
          <a:schemeClr val="tx1"/>
        </a:solidFill>
        <a:latin typeface="Arial" charset="0"/>
        <a:ea typeface="宋体"/>
        <a:cs typeface="宋体"/>
      </a:defRPr>
    </a:lvl3pPr>
    <a:lvl4pPr marL="1371600" algn="l" rtl="0" fontAlgn="base">
      <a:spcBef>
        <a:spcPct val="0"/>
      </a:spcBef>
      <a:spcAft>
        <a:spcPct val="0"/>
      </a:spcAft>
      <a:defRPr kern="1200">
        <a:solidFill>
          <a:schemeClr val="tx1"/>
        </a:solidFill>
        <a:latin typeface="Arial" charset="0"/>
        <a:ea typeface="宋体"/>
        <a:cs typeface="宋体"/>
      </a:defRPr>
    </a:lvl4pPr>
    <a:lvl5pPr marL="1828800" algn="l" rtl="0" fontAlgn="base">
      <a:spcBef>
        <a:spcPct val="0"/>
      </a:spcBef>
      <a:spcAft>
        <a:spcPct val="0"/>
      </a:spcAft>
      <a:defRPr kern="1200">
        <a:solidFill>
          <a:schemeClr val="tx1"/>
        </a:solidFill>
        <a:latin typeface="Arial" charset="0"/>
        <a:ea typeface="宋体"/>
        <a:cs typeface="宋体"/>
      </a:defRPr>
    </a:lvl5pPr>
    <a:lvl6pPr marL="2286000" algn="l" defTabSz="914400" rtl="0" eaLnBrk="1" latinLnBrk="0" hangingPunct="1">
      <a:defRPr kern="1200">
        <a:solidFill>
          <a:schemeClr val="tx1"/>
        </a:solidFill>
        <a:latin typeface="Arial" charset="0"/>
        <a:ea typeface="宋体"/>
        <a:cs typeface="宋体"/>
      </a:defRPr>
    </a:lvl6pPr>
    <a:lvl7pPr marL="2743200" algn="l" defTabSz="914400" rtl="0" eaLnBrk="1" latinLnBrk="0" hangingPunct="1">
      <a:defRPr kern="1200">
        <a:solidFill>
          <a:schemeClr val="tx1"/>
        </a:solidFill>
        <a:latin typeface="Arial" charset="0"/>
        <a:ea typeface="宋体"/>
        <a:cs typeface="宋体"/>
      </a:defRPr>
    </a:lvl7pPr>
    <a:lvl8pPr marL="3200400" algn="l" defTabSz="914400" rtl="0" eaLnBrk="1" latinLnBrk="0" hangingPunct="1">
      <a:defRPr kern="1200">
        <a:solidFill>
          <a:schemeClr val="tx1"/>
        </a:solidFill>
        <a:latin typeface="Arial" charset="0"/>
        <a:ea typeface="宋体"/>
        <a:cs typeface="宋体"/>
      </a:defRPr>
    </a:lvl8pPr>
    <a:lvl9pPr marL="3657600" algn="l" defTabSz="914400" rtl="0" eaLnBrk="1" latinLnBrk="0" hangingPunct="1">
      <a:defRPr kern="1200">
        <a:solidFill>
          <a:schemeClr val="tx1"/>
        </a:solidFill>
        <a:latin typeface="Arial" charset="0"/>
        <a:ea typeface="宋体"/>
        <a:cs typeface="宋体"/>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4660" autoAdjust="0"/>
  </p:normalViewPr>
  <p:slideViewPr>
    <p:cSldViewPr>
      <p:cViewPr varScale="1">
        <p:scale>
          <a:sx n="69" d="100"/>
          <a:sy n="69" d="100"/>
        </p:scale>
        <p:origin x="-122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charset="-122"/>
                <a:cs typeface="+mn-cs"/>
              </a:defRPr>
            </a:lvl1pPr>
          </a:lstStyle>
          <a:p>
            <a:pPr>
              <a:defRPr/>
            </a:pPr>
            <a:fld id="{C2C5464B-F6FF-499E-B44D-C73E1CB5EEA6}" type="datetimeFigureOut">
              <a:rPr lang="zh-CN" altLang="en-US"/>
              <a:pPr>
                <a:defRPr/>
              </a:pPr>
              <a:t>2011/11/1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charset="-122"/>
                <a:cs typeface="+mn-cs"/>
              </a:defRPr>
            </a:lvl1pPr>
          </a:lstStyle>
          <a:p>
            <a:pPr>
              <a:defRPr/>
            </a:pPr>
            <a:fld id="{C01BD5E0-89B6-47BF-B960-5D1A31B82B96}" type="slidenum">
              <a:rPr lang="zh-CN" altLang="en-US"/>
              <a:pPr>
                <a:defRPr/>
              </a:pPr>
              <a:t>‹#›</a:t>
            </a:fld>
            <a:endParaRPr lang="zh-CN" altLang="en-US"/>
          </a:p>
        </p:txBody>
      </p:sp>
    </p:spTree>
    <p:extLst>
      <p:ext uri="{BB962C8B-B14F-4D97-AF65-F5344CB8AC3E}">
        <p14:creationId xmlns:p14="http://schemas.microsoft.com/office/powerpoint/2010/main" xmlns="" val="10479180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宋体"/>
      </a:defRPr>
    </a:lvl1pPr>
    <a:lvl2pPr marL="457200" algn="l" rtl="0" eaLnBrk="0" fontAlgn="base" hangingPunct="0">
      <a:spcBef>
        <a:spcPct val="30000"/>
      </a:spcBef>
      <a:spcAft>
        <a:spcPct val="0"/>
      </a:spcAft>
      <a:defRPr sz="1200" kern="1200">
        <a:solidFill>
          <a:schemeClr val="tx1"/>
        </a:solidFill>
        <a:latin typeface="+mn-lt"/>
        <a:ea typeface="+mn-ea"/>
        <a:cs typeface="宋体"/>
      </a:defRPr>
    </a:lvl2pPr>
    <a:lvl3pPr marL="914400" algn="l" rtl="0" eaLnBrk="0" fontAlgn="base" hangingPunct="0">
      <a:spcBef>
        <a:spcPct val="30000"/>
      </a:spcBef>
      <a:spcAft>
        <a:spcPct val="0"/>
      </a:spcAft>
      <a:defRPr sz="1200" kern="1200">
        <a:solidFill>
          <a:schemeClr val="tx1"/>
        </a:solidFill>
        <a:latin typeface="+mn-lt"/>
        <a:ea typeface="+mn-ea"/>
        <a:cs typeface="宋体"/>
      </a:defRPr>
    </a:lvl3pPr>
    <a:lvl4pPr marL="1371600" algn="l" rtl="0" eaLnBrk="0" fontAlgn="base" hangingPunct="0">
      <a:spcBef>
        <a:spcPct val="30000"/>
      </a:spcBef>
      <a:spcAft>
        <a:spcPct val="0"/>
      </a:spcAft>
      <a:defRPr sz="1200" kern="1200">
        <a:solidFill>
          <a:schemeClr val="tx1"/>
        </a:solidFill>
        <a:latin typeface="+mn-lt"/>
        <a:ea typeface="+mn-ea"/>
        <a:cs typeface="宋体"/>
      </a:defRPr>
    </a:lvl4pPr>
    <a:lvl5pPr marL="1828800" algn="l" rtl="0" eaLnBrk="0" fontAlgn="base" hangingPunct="0">
      <a:spcBef>
        <a:spcPct val="30000"/>
      </a:spcBef>
      <a:spcAft>
        <a:spcPct val="0"/>
      </a:spcAft>
      <a:defRPr sz="1200" kern="1200">
        <a:solidFill>
          <a:schemeClr val="tx1"/>
        </a:solidFill>
        <a:latin typeface="+mn-lt"/>
        <a:ea typeface="+mn-ea"/>
        <a:cs typeface="宋体"/>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Rot="1" noChangeAspect="1" noTextEdit="1"/>
          </p:cNvSpPr>
          <p:nvPr>
            <p:ph type="sldImg"/>
          </p:nvPr>
        </p:nvSpPr>
        <p:spPr bwMode="auto">
          <a:noFill/>
          <a:ln>
            <a:solidFill>
              <a:srgbClr val="000000"/>
            </a:solidFill>
            <a:miter lim="800000"/>
            <a:headEnd/>
            <a:tailEnd/>
          </a:ln>
        </p:spPr>
      </p:sp>
      <p:sp>
        <p:nvSpPr>
          <p:cNvPr id="614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TextEdi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TextEdi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TextEdi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TextEdit="1"/>
          </p:cNvSpPr>
          <p:nvPr>
            <p:ph type="sldImg"/>
          </p:nvPr>
        </p:nvSpPr>
        <p:spPr bwMode="auto">
          <a:noFill/>
          <a:ln>
            <a:solidFill>
              <a:srgbClr val="000000"/>
            </a:solidFill>
            <a:miter lim="800000"/>
            <a:headEnd/>
            <a:tailEnd/>
          </a:ln>
        </p:spPr>
      </p:sp>
      <p:sp>
        <p:nvSpPr>
          <p:cNvPr id="819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spect="1" noTextEdit="1"/>
          </p:cNvSpPr>
          <p:nvPr>
            <p:ph type="sldImg"/>
          </p:nvPr>
        </p:nvSpPr>
        <p:spPr bwMode="auto">
          <a:noFill/>
          <a:ln>
            <a:solidFill>
              <a:srgbClr val="000000"/>
            </a:solidFill>
            <a:miter lim="800000"/>
            <a:headEnd/>
            <a:tailEnd/>
          </a:ln>
        </p:spPr>
      </p:sp>
      <p:sp>
        <p:nvSpPr>
          <p:cNvPr id="1024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spect="1" noTextEdit="1"/>
          </p:cNvSpPr>
          <p:nvPr>
            <p:ph type="sldImg"/>
          </p:nvPr>
        </p:nvSpPr>
        <p:spPr bwMode="auto">
          <a:noFill/>
          <a:ln>
            <a:solidFill>
              <a:srgbClr val="000000"/>
            </a:solidFill>
            <a:miter lim="800000"/>
            <a:headEnd/>
            <a:tailEnd/>
          </a:ln>
        </p:spPr>
      </p:sp>
      <p:sp>
        <p:nvSpPr>
          <p:cNvPr id="1229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TextEdit="1"/>
          </p:cNvSpPr>
          <p:nvPr>
            <p:ph type="sldImg"/>
          </p:nvPr>
        </p:nvSpPr>
        <p:spPr bwMode="auto">
          <a:noFill/>
          <a:ln>
            <a:solidFill>
              <a:srgbClr val="000000"/>
            </a:solidFill>
            <a:miter lim="800000"/>
            <a:headEnd/>
            <a:tailEnd/>
          </a:ln>
        </p:spPr>
      </p:sp>
      <p:sp>
        <p:nvSpPr>
          <p:cNvPr id="1433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
        <p:nvSpPr>
          <p:cNvPr id="1843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1538542-ED03-4F35-8D64-2E23E0AC7B8E}" type="slidenum">
              <a:rPr lang="en-US" sz="1200"/>
              <a:pPr algn="r"/>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TextEdit="1"/>
          </p:cNvSpPr>
          <p:nvPr>
            <p:ph type="sldImg"/>
          </p:nvPr>
        </p:nvSpPr>
        <p:spPr bwMode="auto">
          <a:noFill/>
          <a:ln>
            <a:solidFill>
              <a:srgbClr val="000000"/>
            </a:solidFill>
            <a:miter lim="800000"/>
            <a:headEnd/>
            <a:tailEnd/>
          </a:ln>
        </p:spPr>
      </p:sp>
      <p:sp>
        <p:nvSpPr>
          <p:cNvPr id="2048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bwMode="auto">
          <a:noFill/>
          <a:ln>
            <a:solidFill>
              <a:srgbClr val="000000"/>
            </a:solidFill>
            <a:miter lim="800000"/>
            <a:headEnd/>
            <a:tailEnd/>
          </a:ln>
        </p:spPr>
      </p:sp>
      <p:sp>
        <p:nvSpPr>
          <p:cNvPr id="225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pPr>
              <a:defRPr/>
            </a:pPr>
            <a:fld id="{C6A07844-7D01-4183-B34A-3000CE45F504}" type="slidenum">
              <a:rPr lang="en-US" altLang="zh-CN" smtClean="0"/>
              <a:pPr>
                <a:defRPr/>
              </a:pPr>
              <a:t>‹#›</a:t>
            </a:fld>
            <a:endParaRPr lang="en-US" altLang="zh-CN"/>
          </a:p>
        </p:txBody>
      </p:sp>
      <p:sp>
        <p:nvSpPr>
          <p:cNvPr id="17" name="Rectangle 2"/>
          <p:cNvSpPr>
            <a:spLocks noGrp="1" noChangeArrowheads="1"/>
          </p:cNvSpPr>
          <p:nvPr>
            <p:ph type="ctrTitle"/>
          </p:nvPr>
        </p:nvSpPr>
        <p:spPr>
          <a:xfrm>
            <a:off x="685800" y="2130425"/>
            <a:ext cx="7772400" cy="1470025"/>
          </a:xfrm>
        </p:spPr>
        <p:txBody>
          <a:bodyPr/>
          <a:lstStyle/>
          <a:p>
            <a:r>
              <a:rPr lang="en-US" b="1" smtClean="0"/>
              <a:t>Click to edit Master title style</a:t>
            </a:r>
            <a:endParaRPr lang="en-CA" b="1"/>
          </a:p>
        </p:txBody>
      </p:sp>
      <p:pic>
        <p:nvPicPr>
          <p:cNvPr id="8"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10"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dirty="0">
                <a:solidFill>
                  <a:srgbClr val="09244D"/>
                </a:solidFill>
              </a:rPr>
              <a:t>ICT Accessibility For All</a:t>
            </a: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221133851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317918698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smtClean="0"/>
              <a:t>单击此处编辑母版标题样式</a:t>
            </a:r>
            <a:endParaRPr lang="zh-CN" altLang="en-US"/>
          </a:p>
        </p:txBody>
      </p:sp>
      <p:sp>
        <p:nvSpPr>
          <p:cNvPr id="307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xfrm>
            <a:off x="301625" y="6121400"/>
            <a:ext cx="2289175" cy="476250"/>
          </a:xfrm>
          <a:prstGeom prst="rect">
            <a:avLst/>
          </a:prstGeom>
          <a:ln/>
        </p:spPr>
        <p:txBody>
          <a:bodyPr/>
          <a:lstStyle>
            <a:lvl1pPr>
              <a:defRPr/>
            </a:lvl1pPr>
          </a:lstStyle>
          <a:p>
            <a:fld id="{637154C8-02E9-44FA-94E5-D3765F89E038}" type="datetime1">
              <a:rPr lang="en-US"/>
              <a:pPr/>
              <a:t>11/1/2011</a:t>
            </a:fld>
            <a:endParaRPr lang="en-US" altLang="zh-CN"/>
          </a:p>
        </p:txBody>
      </p:sp>
      <p:sp>
        <p:nvSpPr>
          <p:cNvPr id="5" name="Rectangle 5"/>
          <p:cNvSpPr>
            <a:spLocks noGrp="1" noChangeArrowheads="1"/>
          </p:cNvSpPr>
          <p:nvPr>
            <p:ph type="ftr" sz="quarter" idx="11"/>
          </p:nvPr>
        </p:nvSpPr>
        <p:spPr>
          <a:xfrm>
            <a:off x="3124200" y="6121400"/>
            <a:ext cx="2895600" cy="476250"/>
          </a:xfrm>
          <a:prstGeom prst="rect">
            <a:avLst/>
          </a:prstGeom>
          <a:ln/>
        </p:spPr>
        <p:txBody>
          <a:bodyPr/>
          <a:lstStyle>
            <a:lvl1pPr>
              <a:defRPr/>
            </a:lvl1pPr>
          </a:lstStyle>
          <a:p>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7D3D904-3462-47A3-8FC7-61D2CA0F463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68313" y="1124744"/>
            <a:ext cx="8229600" cy="452596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256484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370256943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46494066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339040803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103208438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21831462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305770757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C6A07844-7D01-4183-B34A-3000CE45F504}" type="slidenum">
              <a:rPr lang="en-US" altLang="zh-CN" smtClean="0"/>
              <a:pPr>
                <a:defRPr/>
              </a:pPr>
              <a:t>‹#›</a:t>
            </a:fld>
            <a:endParaRPr lang="en-US" altLang="zh-CN"/>
          </a:p>
        </p:txBody>
      </p:sp>
    </p:spTree>
    <p:extLst>
      <p:ext uri="{BB962C8B-B14F-4D97-AF65-F5344CB8AC3E}">
        <p14:creationId xmlns:p14="http://schemas.microsoft.com/office/powerpoint/2010/main" xmlns="" val="339701834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384"/>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468313" y="1124744"/>
            <a:ext cx="8229600" cy="4525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pPr>
              <a:defRPr/>
            </a:pPr>
            <a:fld id="{C6A07844-7D01-4183-B34A-3000CE45F504}" type="slidenum">
              <a:rPr lang="en-US" altLang="zh-CN" smtClean="0"/>
              <a:pPr>
                <a:defRPr/>
              </a:pPr>
              <a:t>‹#›</a:t>
            </a:fld>
            <a:endParaRPr lang="en-US" altLang="zh-CN"/>
          </a:p>
        </p:txBody>
      </p:sp>
      <p:sp>
        <p:nvSpPr>
          <p:cNvPr id="11" name="Text Box 16"/>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12"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dirty="0">
                <a:solidFill>
                  <a:srgbClr val="09244D"/>
                </a:solidFill>
              </a:rPr>
              <a:t>ICT Accessibility For All</a:t>
            </a:r>
          </a:p>
        </p:txBody>
      </p:sp>
      <p:sp>
        <p:nvSpPr>
          <p:cNvPr id="13" name="Rectangle 15"/>
          <p:cNvSpPr>
            <a:spLocks noChangeArrowheads="1"/>
          </p:cNvSpPr>
          <p:nvPr userDrawn="1"/>
        </p:nvSpPr>
        <p:spPr bwMode="auto">
          <a:xfrm>
            <a:off x="7236296" y="260350"/>
            <a:ext cx="1489510" cy="276999"/>
          </a:xfrm>
          <a:prstGeom prst="rect">
            <a:avLst/>
          </a:prstGeom>
          <a:noFill/>
          <a:ln w="9525">
            <a:noFill/>
            <a:miter lim="800000"/>
            <a:headEnd/>
            <a:tailEnd/>
          </a:ln>
          <a:effectLst/>
        </p:spPr>
        <p:txBody>
          <a:bodyPr wrap="none">
            <a:spAutoFit/>
          </a:bodyPr>
          <a:lstStyle/>
          <a:p>
            <a:pPr>
              <a:defRPr/>
            </a:pPr>
            <a:r>
              <a:rPr lang="en-CA" sz="1200" dirty="0" smtClean="0">
                <a:solidFill>
                  <a:srgbClr val="09244D"/>
                </a:solidFill>
              </a:rPr>
              <a:t>GSC16-GRSC9-09</a:t>
            </a:r>
            <a:endParaRPr lang="en-CA" sz="1200" dirty="0">
              <a:solidFill>
                <a:srgbClr val="09244D"/>
              </a:solidFill>
            </a:endParaRPr>
          </a:p>
        </p:txBody>
      </p:sp>
      <p:grpSp>
        <p:nvGrpSpPr>
          <p:cNvPr id="14" name="Group 14"/>
          <p:cNvGrpSpPr>
            <a:grpSpLocks/>
          </p:cNvGrpSpPr>
          <p:nvPr userDrawn="1"/>
        </p:nvGrpSpPr>
        <p:grpSpPr bwMode="auto">
          <a:xfrm>
            <a:off x="7583488" y="5589588"/>
            <a:ext cx="1165225" cy="692150"/>
            <a:chOff x="4241" y="3559"/>
            <a:chExt cx="904" cy="539"/>
          </a:xfrm>
        </p:grpSpPr>
        <p:pic>
          <p:nvPicPr>
            <p:cNvPr id="15" name="Picture 15"/>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p:spPr>
        </p:pic>
        <p:pic>
          <p:nvPicPr>
            <p:cNvPr id="16" name="Picture 16"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pic>
        <p:nvPicPr>
          <p:cNvPr id="17" name="Picture 18" descr="IC_GSClighthouse"/>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ftr="0" dt="0"/>
  <p:txStyles>
    <p:titleStyle>
      <a:lvl1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3200">
          <a:solidFill>
            <a:srgbClr val="09244D"/>
          </a:solidFill>
          <a:latin typeface="+mn-lt"/>
          <a:ea typeface="+mn-ea"/>
          <a:cs typeface="+mn-cs"/>
        </a:defRPr>
      </a:lvl1pPr>
      <a:lvl2pPr marL="742950" indent="-285750" algn="l" rtl="0" eaLnBrk="1" fontAlgn="base" hangingPunct="1">
        <a:spcBef>
          <a:spcPct val="20000"/>
        </a:spcBef>
        <a:spcAft>
          <a:spcPct val="0"/>
        </a:spcAft>
        <a:buChar char="–"/>
        <a:defRPr sz="2800">
          <a:solidFill>
            <a:srgbClr val="09244D"/>
          </a:solidFill>
          <a:latin typeface="+mn-lt"/>
        </a:defRPr>
      </a:lvl2pPr>
      <a:lvl3pPr marL="1143000" indent="-228600" algn="l" rtl="0" eaLnBrk="1" fontAlgn="base" hangingPunct="1">
        <a:spcBef>
          <a:spcPct val="20000"/>
        </a:spcBef>
        <a:spcAft>
          <a:spcPct val="0"/>
        </a:spcAft>
        <a:buChar char="•"/>
        <a:defRPr sz="2400">
          <a:solidFill>
            <a:srgbClr val="09244D"/>
          </a:solidFill>
          <a:latin typeface="+mn-lt"/>
        </a:defRPr>
      </a:lvl3pPr>
      <a:lvl4pPr marL="1600200" indent="-228600" algn="l" rtl="0" eaLnBrk="1" fontAlgn="base" hangingPunct="1">
        <a:spcBef>
          <a:spcPct val="20000"/>
        </a:spcBef>
        <a:spcAft>
          <a:spcPct val="0"/>
        </a:spcAft>
        <a:buChar char="–"/>
        <a:defRPr sz="2000">
          <a:solidFill>
            <a:srgbClr val="09244D"/>
          </a:solidFill>
          <a:latin typeface="+mn-lt"/>
        </a:defRPr>
      </a:lvl4pPr>
      <a:lvl5pPr marL="2057400" indent="-228600" algn="l" rtl="0" eaLnBrk="1" fontAlgn="base" hangingPunct="1">
        <a:spcBef>
          <a:spcPct val="20000"/>
        </a:spcBef>
        <a:spcAft>
          <a:spcPct val="0"/>
        </a:spcAft>
        <a:buChar char="»"/>
        <a:defRPr sz="2000">
          <a:solidFill>
            <a:srgbClr val="09244D"/>
          </a:solidFill>
          <a:latin typeface="+mn-lt"/>
        </a:defRPr>
      </a:lvl5pPr>
      <a:lvl6pPr marL="2514600" indent="-228600" algn="l" rtl="0" eaLnBrk="1" fontAlgn="base" hangingPunct="1">
        <a:spcBef>
          <a:spcPct val="20000"/>
        </a:spcBef>
        <a:spcAft>
          <a:spcPct val="0"/>
        </a:spcAft>
        <a:buChar char="»"/>
        <a:defRPr sz="2000">
          <a:solidFill>
            <a:srgbClr val="09244D"/>
          </a:solidFill>
          <a:latin typeface="+mn-lt"/>
        </a:defRPr>
      </a:lvl6pPr>
      <a:lvl7pPr marL="2971800" indent="-228600" algn="l" rtl="0" eaLnBrk="1" fontAlgn="base" hangingPunct="1">
        <a:spcBef>
          <a:spcPct val="20000"/>
        </a:spcBef>
        <a:spcAft>
          <a:spcPct val="0"/>
        </a:spcAft>
        <a:buChar char="»"/>
        <a:defRPr sz="2000">
          <a:solidFill>
            <a:srgbClr val="09244D"/>
          </a:solidFill>
          <a:latin typeface="+mn-lt"/>
        </a:defRPr>
      </a:lvl7pPr>
      <a:lvl8pPr marL="3429000" indent="-228600" algn="l" rtl="0" eaLnBrk="1" fontAlgn="base" hangingPunct="1">
        <a:spcBef>
          <a:spcPct val="20000"/>
        </a:spcBef>
        <a:spcAft>
          <a:spcPct val="0"/>
        </a:spcAft>
        <a:buChar char="»"/>
        <a:defRPr sz="2000">
          <a:solidFill>
            <a:srgbClr val="09244D"/>
          </a:solidFill>
          <a:latin typeface="+mn-lt"/>
        </a:defRPr>
      </a:lvl8pPr>
      <a:lvl9pPr marL="3886200" indent="-228600" algn="l" rtl="0" eaLnBrk="1" fontAlgn="base" hangingPunct="1">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zeuch@ati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spcBef>
                <a:spcPct val="50000"/>
              </a:spcBef>
            </a:pPr>
            <a:r>
              <a:rPr lang="en-US" altLang="en-US" dirty="0"/>
              <a:t>ATIS:  Advancing the Next Generation Network</a:t>
            </a:r>
            <a:endParaRPr lang="zh-CN" altLang="en-US" dirty="0"/>
          </a:p>
        </p:txBody>
      </p:sp>
      <p:sp>
        <p:nvSpPr>
          <p:cNvPr id="2051" name="Rectangle 3"/>
          <p:cNvSpPr>
            <a:spLocks noGrp="1" noChangeArrowheads="1"/>
          </p:cNvSpPr>
          <p:nvPr>
            <p:ph type="subTitle" idx="1"/>
          </p:nvPr>
        </p:nvSpPr>
        <p:spPr/>
        <p:txBody>
          <a:bodyPr/>
          <a:lstStyle/>
          <a:p>
            <a:pPr marL="342900" indent="-342900">
              <a:lnSpc>
                <a:spcPct val="90000"/>
              </a:lnSpc>
            </a:pPr>
            <a:r>
              <a:rPr lang="en-GB" altLang="zh-CN" dirty="0"/>
              <a:t>Wayne Zeuch, </a:t>
            </a:r>
            <a:br>
              <a:rPr lang="en-GB" altLang="zh-CN" dirty="0"/>
            </a:br>
            <a:r>
              <a:rPr lang="en-GB" altLang="zh-CN" dirty="0"/>
              <a:t>ATIS</a:t>
            </a:r>
          </a:p>
        </p:txBody>
      </p:sp>
      <p:graphicFrame>
        <p:nvGraphicFramePr>
          <p:cNvPr id="2088" name="Group 40"/>
          <p:cNvGraphicFramePr>
            <a:graphicFrameLocks noGrp="1"/>
          </p:cNvGraphicFramePr>
          <p:nvPr>
            <p:extLst>
              <p:ext uri="{D42A27DB-BD31-4B8C-83A1-F6EECF244321}">
                <p14:modId xmlns:p14="http://schemas.microsoft.com/office/powerpoint/2010/main" xmlns="" val="3356428505"/>
              </p:ext>
            </p:extLst>
          </p:nvPr>
        </p:nvGraphicFramePr>
        <p:xfrm>
          <a:off x="3587750" y="188640"/>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GSC16-GTSC9-09</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Wayne Zeuch, </a:t>
                      </a:r>
                      <a:r>
                        <a:rPr kumimoji="0" lang="en-CA" sz="1000" b="0" i="0" u="none" strike="noStrike" cap="none" normalizeH="0" baseline="0" dirty="0" smtClean="0">
                          <a:ln>
                            <a:noFill/>
                          </a:ln>
                          <a:solidFill>
                            <a:srgbClr val="09244D"/>
                          </a:solidFill>
                          <a:effectLst/>
                          <a:latin typeface="Arial" charset="0"/>
                          <a:hlinkClick r:id="rId2"/>
                        </a:rPr>
                        <a:t>wzeuch@atis.org</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GTSC-9</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4.1</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3237643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rrowheads="1"/>
          </p:cNvSpPr>
          <p:nvPr>
            <p:ph type="title"/>
          </p:nvPr>
        </p:nvSpPr>
        <p:spPr/>
        <p:txBody>
          <a:bodyPr/>
          <a:lstStyle/>
          <a:p>
            <a:r>
              <a:rPr lang="en-US" smtClean="0"/>
              <a:t>ATIS NGN Activities</a:t>
            </a:r>
          </a:p>
        </p:txBody>
      </p:sp>
      <p:sp>
        <p:nvSpPr>
          <p:cNvPr id="21506" name="Rectangle 3"/>
          <p:cNvSpPr>
            <a:spLocks noGrp="1" noRot="1" noChangeArrowheads="1"/>
          </p:cNvSpPr>
          <p:nvPr>
            <p:ph idx="1"/>
          </p:nvPr>
        </p:nvSpPr>
        <p:spPr>
          <a:xfrm>
            <a:off x="468313" y="1124744"/>
            <a:ext cx="8229600" cy="5112568"/>
          </a:xfrm>
        </p:spPr>
        <p:txBody>
          <a:bodyPr>
            <a:normAutofit lnSpcReduction="10000"/>
          </a:bodyPr>
          <a:lstStyle/>
          <a:p>
            <a:r>
              <a:rPr lang="en-US" sz="2500" dirty="0" smtClean="0"/>
              <a:t>Service/Network Convergence</a:t>
            </a:r>
          </a:p>
          <a:p>
            <a:pPr lvl="1"/>
            <a:r>
              <a:rPr lang="en-US" sz="2000" dirty="0" smtClean="0"/>
              <a:t>To support equipment interworking for the evolution of NGNs, standards were investigated to specify core service requirements, definitions, use cases and a bootstrap of the NGN architecture. </a:t>
            </a:r>
          </a:p>
          <a:p>
            <a:r>
              <a:rPr lang="en-US" sz="2500" dirty="0" smtClean="0"/>
              <a:t>Identity Management (</a:t>
            </a:r>
            <a:r>
              <a:rPr lang="en-US" sz="2500" dirty="0" err="1" smtClean="0"/>
              <a:t>IdM</a:t>
            </a:r>
            <a:r>
              <a:rPr lang="en-US" sz="2500" dirty="0" smtClean="0"/>
              <a:t>)</a:t>
            </a:r>
          </a:p>
          <a:p>
            <a:pPr lvl="1"/>
            <a:r>
              <a:rPr lang="en-US" sz="2000" dirty="0" smtClean="0"/>
              <a:t>Participants of ATIS’ Packet Technologies and Systems Committee (PTSC) are developing </a:t>
            </a:r>
            <a:r>
              <a:rPr lang="en-US" sz="2000" dirty="0" err="1" smtClean="0"/>
              <a:t>IdM</a:t>
            </a:r>
            <a:r>
              <a:rPr lang="en-US" sz="2000" dirty="0" smtClean="0"/>
              <a:t> deliverables and coordinating and aligning their work with ITU-T Study Groups.</a:t>
            </a:r>
          </a:p>
          <a:p>
            <a:r>
              <a:rPr lang="en-US" sz="2500" dirty="0" smtClean="0"/>
              <a:t>Next Generation Carrier Interconnect (NG-CI)</a:t>
            </a:r>
          </a:p>
          <a:p>
            <a:pPr lvl="1"/>
            <a:r>
              <a:rPr lang="en-US" sz="2000" dirty="0" smtClean="0"/>
              <a:t>PTSC NG-CI Task Force </a:t>
            </a:r>
            <a:r>
              <a:rPr lang="en-US" sz="2000" dirty="0" smtClean="0">
                <a:ea typeface="굴림"/>
                <a:cs typeface="굴림"/>
              </a:rPr>
              <a:t>developing IP network to network interconnection guideline based on ATIS Standards that will provide physical configuration, protocol suite profile, operational information to be exchanged between carriers, and test suites in order to support conformance and interoperability testing.  </a:t>
            </a:r>
            <a:endParaRPr lang="en-US" sz="2000" dirty="0" smtClean="0"/>
          </a:p>
        </p:txBody>
      </p:sp>
      <p:sp>
        <p:nvSpPr>
          <p:cNvPr id="4" name="Rectangle 6"/>
          <p:cNvSpPr>
            <a:spLocks noGrp="1" noChangeArrowheads="1"/>
          </p:cNvSpPr>
          <p:nvPr>
            <p:ph type="sldNum" sz="quarter" idx="10"/>
          </p:nvPr>
        </p:nvSpPr>
        <p:spPr>
          <a:ln/>
        </p:spPr>
        <p:txBody>
          <a:bodyPr/>
          <a:lstStyle/>
          <a:p>
            <a:pPr>
              <a:defRPr/>
            </a:pPr>
            <a:fld id="{7198D617-B8D9-4F95-B0CB-99E07981DD89}" type="slidenum">
              <a:rPr lang="en-US" altLang="zh-CN"/>
              <a:pPr>
                <a:defRPr/>
              </a:pPr>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p:cNvSpPr>
          <p:nvPr>
            <p:ph type="title"/>
          </p:nvPr>
        </p:nvSpPr>
        <p:spPr/>
        <p:txBody>
          <a:bodyPr/>
          <a:lstStyle/>
          <a:p>
            <a:r>
              <a:rPr lang="en-US" smtClean="0"/>
              <a:t>ATIS NGN Activities</a:t>
            </a:r>
          </a:p>
        </p:txBody>
      </p:sp>
      <p:sp>
        <p:nvSpPr>
          <p:cNvPr id="23554" name="Rectangle 3"/>
          <p:cNvSpPr>
            <a:spLocks noGrp="1" noRot="1" noChangeArrowheads="1"/>
          </p:cNvSpPr>
          <p:nvPr>
            <p:ph idx="1"/>
          </p:nvPr>
        </p:nvSpPr>
        <p:spPr/>
        <p:txBody>
          <a:bodyPr/>
          <a:lstStyle/>
          <a:p>
            <a:r>
              <a:rPr lang="en-US" sz="2500" dirty="0" smtClean="0"/>
              <a:t>Cloud Services</a:t>
            </a:r>
          </a:p>
          <a:p>
            <a:pPr lvl="1"/>
            <a:r>
              <a:rPr lang="en-US" sz="2000" dirty="0" smtClean="0"/>
              <a:t>CSF focusing on </a:t>
            </a:r>
            <a:r>
              <a:rPr lang="en-US" sz="2000" dirty="0"/>
              <a:t>the operators' provision of cloud </a:t>
            </a:r>
            <a:r>
              <a:rPr lang="en-US" sz="2000" dirty="0" smtClean="0"/>
              <a:t>services and development of </a:t>
            </a:r>
            <a:r>
              <a:rPr lang="en-US" sz="2000" dirty="0"/>
              <a:t>a framework to ensure integration of the network and IT. It will account for basic APIs in the control plane layer of the network rather than as a service on the network, define a minimum set of APIs to expose between service providers, and define interoperability, security, and standardization, among other things, between service provider clouds</a:t>
            </a:r>
            <a:r>
              <a:rPr lang="en-US" sz="2000" dirty="0" smtClean="0"/>
              <a:t>.</a:t>
            </a:r>
          </a:p>
          <a:p>
            <a:r>
              <a:rPr lang="en-US" sz="2400" dirty="0" smtClean="0"/>
              <a:t>Emergency Services</a:t>
            </a:r>
          </a:p>
          <a:p>
            <a:pPr lvl="1"/>
            <a:r>
              <a:rPr lang="en-US" sz="2000" dirty="0" smtClean="0"/>
              <a:t>Developing standards to help migrate from the wireless PSTN- to an IP- and </a:t>
            </a:r>
            <a:r>
              <a:rPr lang="en-US" sz="2000" smtClean="0"/>
              <a:t>IMS-based emergency </a:t>
            </a:r>
            <a:r>
              <a:rPr lang="en-US" sz="2000" dirty="0" smtClean="0"/>
              <a:t>services network.</a:t>
            </a:r>
          </a:p>
        </p:txBody>
      </p:sp>
      <p:sp>
        <p:nvSpPr>
          <p:cNvPr id="4" name="Rectangle 6"/>
          <p:cNvSpPr>
            <a:spLocks noGrp="1" noChangeArrowheads="1"/>
          </p:cNvSpPr>
          <p:nvPr>
            <p:ph type="sldNum" sz="quarter" idx="10"/>
          </p:nvPr>
        </p:nvSpPr>
        <p:spPr>
          <a:ln/>
        </p:spPr>
        <p:txBody>
          <a:bodyPr/>
          <a:lstStyle/>
          <a:p>
            <a:pPr>
              <a:defRPr/>
            </a:pPr>
            <a:fld id="{25AC4242-4EE8-4616-94B0-E379BC682CB0}" type="slidenum">
              <a:rPr lang="en-US" altLang="zh-CN"/>
              <a:pPr>
                <a:defRPr/>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rrowheads="1"/>
          </p:cNvSpPr>
          <p:nvPr>
            <p:ph type="title"/>
          </p:nvPr>
        </p:nvSpPr>
        <p:spPr/>
        <p:txBody>
          <a:bodyPr/>
          <a:lstStyle/>
          <a:p>
            <a:r>
              <a:rPr lang="en-US" smtClean="0"/>
              <a:t>ATIS NGN Activities</a:t>
            </a:r>
          </a:p>
        </p:txBody>
      </p:sp>
      <p:sp>
        <p:nvSpPr>
          <p:cNvPr id="25602" name="Rectangle 3"/>
          <p:cNvSpPr>
            <a:spLocks noGrp="1" noRot="1" noChangeArrowheads="1"/>
          </p:cNvSpPr>
          <p:nvPr>
            <p:ph idx="1"/>
          </p:nvPr>
        </p:nvSpPr>
        <p:spPr>
          <a:xfrm>
            <a:off x="468313" y="1124744"/>
            <a:ext cx="8229600" cy="5112568"/>
          </a:xfrm>
        </p:spPr>
        <p:txBody>
          <a:bodyPr>
            <a:normAutofit fontScale="85000" lnSpcReduction="20000"/>
          </a:bodyPr>
          <a:lstStyle/>
          <a:p>
            <a:pPr marL="282575" indent="-282575">
              <a:lnSpc>
                <a:spcPct val="110000"/>
              </a:lnSpc>
              <a:spcBef>
                <a:spcPct val="0"/>
              </a:spcBef>
            </a:pPr>
            <a:r>
              <a:rPr lang="en-US" sz="2000" dirty="0" smtClean="0"/>
              <a:t>ATIS Committees continue their work to address issues in the NGN space. There are numerous work items currently being address in the following areas:</a:t>
            </a:r>
          </a:p>
          <a:p>
            <a:pPr marL="282575" indent="-282575">
              <a:lnSpc>
                <a:spcPct val="110000"/>
              </a:lnSpc>
              <a:spcBef>
                <a:spcPct val="0"/>
              </a:spcBef>
            </a:pPr>
            <a:endParaRPr lang="en-US" sz="2000" dirty="0" smtClean="0"/>
          </a:p>
          <a:p>
            <a:pPr marL="762000" lvl="1" indent="-250825">
              <a:lnSpc>
                <a:spcPct val="110000"/>
              </a:lnSpc>
              <a:spcBef>
                <a:spcPct val="0"/>
              </a:spcBef>
            </a:pPr>
            <a:r>
              <a:rPr lang="en-US" sz="1800" dirty="0" smtClean="0"/>
              <a:t>Unified User Profile</a:t>
            </a:r>
          </a:p>
          <a:p>
            <a:pPr marL="762000" lvl="1" indent="-250825">
              <a:lnSpc>
                <a:spcPct val="110000"/>
              </a:lnSpc>
              <a:spcBef>
                <a:spcPct val="0"/>
              </a:spcBef>
            </a:pPr>
            <a:r>
              <a:rPr lang="en-US" sz="1800" dirty="0" smtClean="0"/>
              <a:t>Security</a:t>
            </a:r>
          </a:p>
          <a:p>
            <a:pPr marL="762000" lvl="1" indent="-250825">
              <a:lnSpc>
                <a:spcPct val="110000"/>
              </a:lnSpc>
              <a:spcBef>
                <a:spcPct val="0"/>
              </a:spcBef>
            </a:pPr>
            <a:r>
              <a:rPr lang="en-US" sz="1800" dirty="0" smtClean="0"/>
              <a:t>Service Decoupling</a:t>
            </a:r>
          </a:p>
          <a:p>
            <a:pPr marL="762000" lvl="1" indent="-250825">
              <a:lnSpc>
                <a:spcPct val="110000"/>
              </a:lnSpc>
              <a:spcBef>
                <a:spcPct val="0"/>
              </a:spcBef>
            </a:pPr>
            <a:r>
              <a:rPr lang="en-US" sz="1800" dirty="0" smtClean="0"/>
              <a:t>Presence</a:t>
            </a:r>
          </a:p>
          <a:p>
            <a:pPr marL="762000" lvl="1" indent="-250825">
              <a:lnSpc>
                <a:spcPct val="110000"/>
              </a:lnSpc>
              <a:spcBef>
                <a:spcPct val="0"/>
              </a:spcBef>
            </a:pPr>
            <a:r>
              <a:rPr lang="en-US" sz="1800" dirty="0" smtClean="0"/>
              <a:t>Service Transparency</a:t>
            </a:r>
          </a:p>
          <a:p>
            <a:pPr marL="762000" lvl="1" indent="-250825">
              <a:lnSpc>
                <a:spcPct val="110000"/>
              </a:lnSpc>
              <a:spcBef>
                <a:spcPct val="0"/>
              </a:spcBef>
            </a:pPr>
            <a:r>
              <a:rPr lang="en-US" sz="1800" dirty="0" err="1" smtClean="0"/>
              <a:t>QoS</a:t>
            </a:r>
            <a:r>
              <a:rPr lang="en-US" sz="1800" dirty="0" smtClean="0"/>
              <a:t>/</a:t>
            </a:r>
            <a:r>
              <a:rPr lang="en-US" sz="1800" dirty="0" err="1" smtClean="0"/>
              <a:t>QoS</a:t>
            </a:r>
            <a:r>
              <a:rPr lang="en-US" sz="1800" dirty="0" smtClean="0"/>
              <a:t> </a:t>
            </a:r>
            <a:r>
              <a:rPr lang="en-US" sz="1800" dirty="0" err="1" smtClean="0"/>
              <a:t>Signalling</a:t>
            </a:r>
            <a:endParaRPr lang="en-US" sz="1800" dirty="0" smtClean="0"/>
          </a:p>
          <a:p>
            <a:pPr marL="762000" lvl="1" indent="-250825">
              <a:lnSpc>
                <a:spcPct val="110000"/>
              </a:lnSpc>
              <a:spcBef>
                <a:spcPct val="0"/>
              </a:spcBef>
            </a:pPr>
            <a:r>
              <a:rPr lang="en-US" sz="1800" dirty="0" smtClean="0"/>
              <a:t>Resource Management</a:t>
            </a:r>
          </a:p>
          <a:p>
            <a:pPr marL="762000" lvl="1" indent="-250825">
              <a:lnSpc>
                <a:spcPct val="110000"/>
              </a:lnSpc>
              <a:spcBef>
                <a:spcPct val="0"/>
              </a:spcBef>
            </a:pPr>
            <a:r>
              <a:rPr lang="en-US" sz="1800" dirty="0" smtClean="0"/>
              <a:t>Resource and Admission Control</a:t>
            </a:r>
          </a:p>
          <a:p>
            <a:pPr marL="762000" lvl="1" indent="-250825">
              <a:lnSpc>
                <a:spcPct val="110000"/>
              </a:lnSpc>
              <a:spcBef>
                <a:spcPct val="0"/>
              </a:spcBef>
            </a:pPr>
            <a:r>
              <a:rPr lang="en-US" sz="1800" dirty="0" smtClean="0"/>
              <a:t>Settlement</a:t>
            </a:r>
          </a:p>
          <a:p>
            <a:pPr marL="762000" lvl="1" indent="-250825">
              <a:lnSpc>
                <a:spcPct val="110000"/>
              </a:lnSpc>
              <a:spcBef>
                <a:spcPct val="0"/>
              </a:spcBef>
            </a:pPr>
            <a:r>
              <a:rPr lang="en-US" sz="1800" dirty="0" smtClean="0"/>
              <a:t>NGN Management (OAM&amp;P)</a:t>
            </a:r>
          </a:p>
          <a:p>
            <a:pPr marL="762000" lvl="1" indent="-250825">
              <a:lnSpc>
                <a:spcPct val="110000"/>
              </a:lnSpc>
              <a:spcBef>
                <a:spcPct val="0"/>
              </a:spcBef>
            </a:pPr>
            <a:r>
              <a:rPr lang="en-US" sz="1800" dirty="0" smtClean="0"/>
              <a:t>Location Based Services</a:t>
            </a:r>
          </a:p>
          <a:p>
            <a:pPr marL="762000" lvl="1" indent="-250825">
              <a:lnSpc>
                <a:spcPct val="110000"/>
              </a:lnSpc>
              <a:spcBef>
                <a:spcPct val="0"/>
              </a:spcBef>
            </a:pPr>
            <a:r>
              <a:rPr lang="en-US" sz="1800" dirty="0" smtClean="0"/>
              <a:t>Multicast</a:t>
            </a:r>
          </a:p>
          <a:p>
            <a:pPr marL="762000" lvl="1" indent="-250825">
              <a:lnSpc>
                <a:spcPct val="110000"/>
              </a:lnSpc>
              <a:spcBef>
                <a:spcPct val="0"/>
              </a:spcBef>
            </a:pPr>
            <a:r>
              <a:rPr lang="en-US" sz="1800" dirty="0" smtClean="0"/>
              <a:t>Address Resolution (E.164/SIP)</a:t>
            </a:r>
          </a:p>
          <a:p>
            <a:pPr marL="762000" lvl="1" indent="-250825">
              <a:lnSpc>
                <a:spcPct val="110000"/>
              </a:lnSpc>
              <a:spcBef>
                <a:spcPct val="0"/>
              </a:spcBef>
            </a:pPr>
            <a:r>
              <a:rPr lang="en-US" sz="1800" dirty="0" smtClean="0"/>
              <a:t>Digital Rights Management</a:t>
            </a:r>
          </a:p>
          <a:p>
            <a:pPr marL="762000" lvl="1" indent="-250825">
              <a:lnSpc>
                <a:spcPct val="110000"/>
              </a:lnSpc>
              <a:spcBef>
                <a:spcPct val="0"/>
              </a:spcBef>
            </a:pPr>
            <a:r>
              <a:rPr lang="en-US" sz="1800" dirty="0" smtClean="0"/>
              <a:t>User Control of Profile/Services</a:t>
            </a:r>
          </a:p>
          <a:p>
            <a:pPr marL="762000" lvl="1" indent="-250825">
              <a:lnSpc>
                <a:spcPct val="110000"/>
              </a:lnSpc>
              <a:spcBef>
                <a:spcPct val="0"/>
              </a:spcBef>
            </a:pPr>
            <a:r>
              <a:rPr lang="en-US" sz="1800" dirty="0" smtClean="0"/>
              <a:t>Media Resource Functions</a:t>
            </a:r>
          </a:p>
          <a:p>
            <a:pPr marL="762000" lvl="1" indent="-250825">
              <a:lnSpc>
                <a:spcPct val="110000"/>
              </a:lnSpc>
              <a:spcBef>
                <a:spcPct val="0"/>
              </a:spcBef>
            </a:pPr>
            <a:r>
              <a:rPr lang="en-US" sz="1800" dirty="0" smtClean="0"/>
              <a:t>Group Management</a:t>
            </a:r>
          </a:p>
          <a:p>
            <a:pPr marL="762000" lvl="1" indent="-250825">
              <a:lnSpc>
                <a:spcPct val="110000"/>
              </a:lnSpc>
              <a:spcBef>
                <a:spcPct val="0"/>
              </a:spcBef>
            </a:pPr>
            <a:r>
              <a:rPr lang="en-US" sz="1800" dirty="0" smtClean="0"/>
              <a:t>Emergency Related Services</a:t>
            </a:r>
          </a:p>
          <a:p>
            <a:pPr marL="762000" lvl="1" indent="-250825">
              <a:lnSpc>
                <a:spcPct val="110000"/>
              </a:lnSpc>
              <a:spcBef>
                <a:spcPct val="0"/>
              </a:spcBef>
            </a:pPr>
            <a:r>
              <a:rPr lang="en-US" sz="1800" dirty="0" smtClean="0"/>
              <a:t>Wireless/</a:t>
            </a:r>
            <a:r>
              <a:rPr lang="en-US" sz="1800" dirty="0" err="1" smtClean="0"/>
              <a:t>Wireline</a:t>
            </a:r>
            <a:r>
              <a:rPr lang="en-US" sz="1800" dirty="0" smtClean="0"/>
              <a:t> Convergence</a:t>
            </a:r>
          </a:p>
        </p:txBody>
      </p:sp>
      <p:sp>
        <p:nvSpPr>
          <p:cNvPr id="4" name="Rectangle 6"/>
          <p:cNvSpPr>
            <a:spLocks noGrp="1" noChangeArrowheads="1"/>
          </p:cNvSpPr>
          <p:nvPr>
            <p:ph type="sldNum" sz="quarter" idx="10"/>
          </p:nvPr>
        </p:nvSpPr>
        <p:spPr>
          <a:ln/>
        </p:spPr>
        <p:txBody>
          <a:bodyPr/>
          <a:lstStyle/>
          <a:p>
            <a:pPr>
              <a:defRPr/>
            </a:pPr>
            <a:fld id="{007216A1-6912-4D43-A914-4AB15C5BBF8E}" type="slidenum">
              <a:rPr lang="en-US" altLang="zh-CN"/>
              <a:pPr>
                <a:defRPr/>
              </a:pPr>
              <a:t>12</a:t>
            </a:fld>
            <a:endParaRPr lang="en-US" altLang="zh-C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rrowheads="1"/>
          </p:cNvSpPr>
          <p:nvPr>
            <p:ph type="title"/>
          </p:nvPr>
        </p:nvSpPr>
        <p:spPr/>
        <p:txBody>
          <a:bodyPr/>
          <a:lstStyle/>
          <a:p>
            <a:r>
              <a:rPr lang="en-US" smtClean="0"/>
              <a:t>ATIS NGN Activities</a:t>
            </a:r>
          </a:p>
        </p:txBody>
      </p:sp>
      <p:sp>
        <p:nvSpPr>
          <p:cNvPr id="27650" name="Rectangle 3"/>
          <p:cNvSpPr>
            <a:spLocks noGrp="1" noRot="1" noChangeArrowheads="1"/>
          </p:cNvSpPr>
          <p:nvPr>
            <p:ph idx="1"/>
          </p:nvPr>
        </p:nvSpPr>
        <p:spPr>
          <a:xfrm>
            <a:off x="468313" y="1124744"/>
            <a:ext cx="8229600" cy="5040560"/>
          </a:xfrm>
        </p:spPr>
        <p:txBody>
          <a:bodyPr>
            <a:normAutofit lnSpcReduction="10000"/>
          </a:bodyPr>
          <a:lstStyle/>
          <a:p>
            <a:pPr marL="419100" indent="-419100">
              <a:spcBef>
                <a:spcPct val="0"/>
              </a:spcBef>
            </a:pPr>
            <a:r>
              <a:rPr lang="en-US" sz="2500" dirty="0" smtClean="0"/>
              <a:t>Numerous work items underway to specifically address IP-IP interconnect including the following areas:</a:t>
            </a:r>
          </a:p>
          <a:p>
            <a:pPr marL="838200" lvl="1" indent="-381000">
              <a:spcBef>
                <a:spcPct val="0"/>
              </a:spcBef>
            </a:pPr>
            <a:r>
              <a:rPr lang="en-US" sz="2000" dirty="0" smtClean="0"/>
              <a:t>Services &amp; Adaptation</a:t>
            </a:r>
          </a:p>
          <a:p>
            <a:pPr marL="838200" lvl="1" indent="-381000">
              <a:spcBef>
                <a:spcPct val="0"/>
              </a:spcBef>
            </a:pPr>
            <a:r>
              <a:rPr lang="en-US" sz="2000" dirty="0" smtClean="0"/>
              <a:t>Next Generation Interconnect Architecture</a:t>
            </a:r>
          </a:p>
          <a:p>
            <a:pPr marL="1257300" lvl="2" indent="-342900">
              <a:spcBef>
                <a:spcPct val="0"/>
              </a:spcBef>
            </a:pPr>
            <a:r>
              <a:rPr lang="en-US" sz="1800" dirty="0" smtClean="0"/>
              <a:t>Connectivity</a:t>
            </a:r>
          </a:p>
          <a:p>
            <a:pPr marL="1257300" lvl="2" indent="-342900">
              <a:spcBef>
                <a:spcPct val="0"/>
              </a:spcBef>
            </a:pPr>
            <a:r>
              <a:rPr lang="en-US" sz="1800" dirty="0" smtClean="0"/>
              <a:t>Association between call control and media control including interactions with the control plane in lower layers</a:t>
            </a:r>
          </a:p>
          <a:p>
            <a:pPr marL="1257300" lvl="2" indent="-342900">
              <a:spcBef>
                <a:spcPct val="0"/>
              </a:spcBef>
            </a:pPr>
            <a:r>
              <a:rPr lang="en-US" sz="1800" dirty="0" smtClean="0"/>
              <a:t>Presence</a:t>
            </a:r>
          </a:p>
          <a:p>
            <a:pPr marL="1257300" lvl="2" indent="-342900">
              <a:spcBef>
                <a:spcPct val="0"/>
              </a:spcBef>
            </a:pPr>
            <a:r>
              <a:rPr lang="en-US" sz="1800" dirty="0" smtClean="0"/>
              <a:t>Access Network Attachment</a:t>
            </a:r>
          </a:p>
          <a:p>
            <a:pPr marL="1257300" lvl="2" indent="-342900">
              <a:spcBef>
                <a:spcPct val="0"/>
              </a:spcBef>
            </a:pPr>
            <a:r>
              <a:rPr lang="en-US" sz="1800" dirty="0" smtClean="0"/>
              <a:t>Policy Decision/Enforcement and Distribution </a:t>
            </a:r>
          </a:p>
          <a:p>
            <a:pPr marL="1257300" lvl="2" indent="-342900">
              <a:spcBef>
                <a:spcPct val="0"/>
              </a:spcBef>
            </a:pPr>
            <a:r>
              <a:rPr lang="en-US" sz="1800" dirty="0" smtClean="0"/>
              <a:t>Session Border Controller (SBC) functions</a:t>
            </a:r>
          </a:p>
          <a:p>
            <a:pPr marL="838200" lvl="1" indent="-381000">
              <a:spcBef>
                <a:spcPct val="0"/>
              </a:spcBef>
            </a:pPr>
            <a:r>
              <a:rPr lang="en-US" sz="2000" dirty="0" smtClean="0"/>
              <a:t>Network and Traffic Management Functions</a:t>
            </a:r>
          </a:p>
          <a:p>
            <a:pPr marL="838200" lvl="1" indent="-381000">
              <a:spcBef>
                <a:spcPct val="0"/>
              </a:spcBef>
            </a:pPr>
            <a:r>
              <a:rPr lang="en-US" sz="2000" dirty="0" smtClean="0"/>
              <a:t>Interconnection Service Requirements</a:t>
            </a:r>
          </a:p>
          <a:p>
            <a:pPr marL="838200" lvl="1" indent="-381000">
              <a:spcBef>
                <a:spcPct val="0"/>
              </a:spcBef>
            </a:pPr>
            <a:r>
              <a:rPr lang="en-US" sz="2000" dirty="0" smtClean="0"/>
              <a:t>Service Specific Requirements – Consideration for SLAs</a:t>
            </a:r>
          </a:p>
          <a:p>
            <a:pPr marL="838200" lvl="1" indent="-381000">
              <a:spcBef>
                <a:spcPct val="0"/>
              </a:spcBef>
            </a:pPr>
            <a:r>
              <a:rPr lang="en-US" sz="2000" dirty="0" smtClean="0"/>
              <a:t>Form and Agreement Templates</a:t>
            </a:r>
          </a:p>
          <a:p>
            <a:pPr marL="838200" lvl="1" indent="-381000">
              <a:spcBef>
                <a:spcPct val="0"/>
              </a:spcBef>
            </a:pPr>
            <a:r>
              <a:rPr lang="en-US" sz="2000" dirty="0" smtClean="0"/>
              <a:t>OAM&amp;P</a:t>
            </a:r>
          </a:p>
        </p:txBody>
      </p:sp>
      <p:sp>
        <p:nvSpPr>
          <p:cNvPr id="4" name="Rectangle 6"/>
          <p:cNvSpPr>
            <a:spLocks noGrp="1" noChangeArrowheads="1"/>
          </p:cNvSpPr>
          <p:nvPr>
            <p:ph type="sldNum" sz="quarter" idx="10"/>
          </p:nvPr>
        </p:nvSpPr>
        <p:spPr>
          <a:ln/>
        </p:spPr>
        <p:txBody>
          <a:bodyPr/>
          <a:lstStyle/>
          <a:p>
            <a:pPr>
              <a:defRPr/>
            </a:pPr>
            <a:fld id="{D0AB320E-8923-40EA-9F07-65A2EF332AC0}" type="slidenum">
              <a:rPr lang="en-US" altLang="zh-CN"/>
              <a:pPr>
                <a:defRPr/>
              </a:pPr>
              <a:t>13</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Rot="1" noChangeArrowheads="1"/>
          </p:cNvSpPr>
          <p:nvPr>
            <p:ph type="title"/>
          </p:nvPr>
        </p:nvSpPr>
        <p:spPr>
          <a:xfrm>
            <a:off x="457200" y="188640"/>
            <a:ext cx="8229600" cy="1143000"/>
          </a:xfrm>
        </p:spPr>
        <p:txBody>
          <a:bodyPr/>
          <a:lstStyle/>
          <a:p>
            <a:r>
              <a:rPr lang="en-US" dirty="0" smtClean="0"/>
              <a:t>NGN – Current Activities (1)</a:t>
            </a:r>
          </a:p>
        </p:txBody>
      </p:sp>
      <p:sp>
        <p:nvSpPr>
          <p:cNvPr id="5121" name="Rectangle 2"/>
          <p:cNvSpPr>
            <a:spLocks noGrp="1" noRot="1" noChangeArrowheads="1"/>
          </p:cNvSpPr>
          <p:nvPr>
            <p:ph idx="1"/>
          </p:nvPr>
        </p:nvSpPr>
        <p:spPr>
          <a:xfrm>
            <a:off x="468313" y="1340768"/>
            <a:ext cx="8229600" cy="4104456"/>
          </a:xfrm>
        </p:spPr>
        <p:txBody>
          <a:bodyPr/>
          <a:lstStyle/>
          <a:p>
            <a:pPr>
              <a:lnSpc>
                <a:spcPct val="90000"/>
              </a:lnSpc>
            </a:pPr>
            <a:r>
              <a:rPr lang="en-US" sz="2400" dirty="0" smtClean="0"/>
              <a:t>ATIS’ work on the NGN crosses every facet of the organization.</a:t>
            </a:r>
          </a:p>
          <a:p>
            <a:pPr>
              <a:lnSpc>
                <a:spcPct val="90000"/>
              </a:lnSpc>
            </a:pPr>
            <a:r>
              <a:rPr lang="en-US" sz="2400" dirty="0" smtClean="0"/>
              <a:t>ATIS committee leaders and experts (*PTSC, PRQC, IIF, OBF, TMOC, NGIIF, WTSC, and ESIF) are collaborating to coordinate work items with inter-committee dependencies on a wide variety of topics, such as NGN architecture, NG carrier (IP) interconnect, policy management, cloud services, convergence, security, </a:t>
            </a:r>
            <a:r>
              <a:rPr lang="en-US" sz="2400" dirty="0" err="1" smtClean="0"/>
              <a:t>IdM</a:t>
            </a:r>
            <a:r>
              <a:rPr lang="en-US" sz="2400" dirty="0" smtClean="0"/>
              <a:t>, network management, OSS/BSS, quality of service, and emergency services.</a:t>
            </a:r>
          </a:p>
        </p:txBody>
      </p:sp>
      <p:sp>
        <p:nvSpPr>
          <p:cNvPr id="5" name="Rectangle 6"/>
          <p:cNvSpPr>
            <a:spLocks noGrp="1" noChangeArrowheads="1"/>
          </p:cNvSpPr>
          <p:nvPr>
            <p:ph type="sldNum" sz="quarter" idx="10"/>
          </p:nvPr>
        </p:nvSpPr>
        <p:spPr>
          <a:ln/>
        </p:spPr>
        <p:txBody>
          <a:bodyPr/>
          <a:lstStyle/>
          <a:p>
            <a:pPr>
              <a:defRPr/>
            </a:pPr>
            <a:fld id="{53032E57-7A50-430F-940D-F846204FDA38}" type="slidenum">
              <a:rPr lang="en-US" altLang="zh-CN"/>
              <a:pPr>
                <a:defRPr/>
              </a:pPr>
              <a:t>2</a:t>
            </a:fld>
            <a:endParaRPr lang="en-US" altLang="zh-CN"/>
          </a:p>
        </p:txBody>
      </p:sp>
      <p:sp>
        <p:nvSpPr>
          <p:cNvPr id="5123" name="Text Box 4"/>
          <p:cNvSpPr txBox="1">
            <a:spLocks noChangeArrowheads="1"/>
          </p:cNvSpPr>
          <p:nvPr/>
        </p:nvSpPr>
        <p:spPr bwMode="auto">
          <a:xfrm>
            <a:off x="1080195" y="5229200"/>
            <a:ext cx="6660157" cy="1015663"/>
          </a:xfrm>
          <a:prstGeom prst="rect">
            <a:avLst/>
          </a:prstGeom>
          <a:noFill/>
          <a:ln w="9525">
            <a:noFill/>
            <a:miter lim="800000"/>
            <a:headEnd/>
            <a:tailEnd/>
          </a:ln>
        </p:spPr>
        <p:txBody>
          <a:bodyPr wrap="square">
            <a:spAutoFit/>
          </a:bodyPr>
          <a:lstStyle/>
          <a:p>
            <a:pPr marL="115888" indent="-115888" eaLnBrk="0" hangingPunct="0">
              <a:spcBef>
                <a:spcPct val="50000"/>
              </a:spcBef>
            </a:pPr>
            <a:r>
              <a:rPr lang="en-US" sz="1200" dirty="0"/>
              <a:t>*	ATIS’ Packet Technologies and Systems Committee (PTSC); Network Performance, Reliability, and </a:t>
            </a:r>
            <a:r>
              <a:rPr lang="en-US" sz="1200" dirty="0" err="1"/>
              <a:t>QoS</a:t>
            </a:r>
            <a:r>
              <a:rPr lang="en-US" sz="1200" dirty="0"/>
              <a:t> Committee (PRQC); IPTV Interoperability Forum (IIF); Ordering &amp; Billing Forum (OBF); Telecom Management and Operations Committee (TMOC); Next Generation Interconnection Interoperability Forum (NGIIF); </a:t>
            </a:r>
            <a:r>
              <a:rPr lang="en-US" sz="1200" dirty="0" smtClean="0"/>
              <a:t>Wireless Technologies and Systems Committee (WTSC); and </a:t>
            </a:r>
            <a:r>
              <a:rPr lang="en-US" sz="1200" dirty="0"/>
              <a:t>Emergency Services and Interconnection Forum (ESIF)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Rot="1" noChangeArrowheads="1"/>
          </p:cNvSpPr>
          <p:nvPr>
            <p:ph type="title"/>
          </p:nvPr>
        </p:nvSpPr>
        <p:spPr>
          <a:xfrm>
            <a:off x="457200" y="197768"/>
            <a:ext cx="8229600" cy="1143000"/>
          </a:xfrm>
        </p:spPr>
        <p:txBody>
          <a:bodyPr/>
          <a:lstStyle/>
          <a:p>
            <a:r>
              <a:rPr lang="en-US" dirty="0" smtClean="0"/>
              <a:t>NGN – Current Activities (2)</a:t>
            </a:r>
          </a:p>
        </p:txBody>
      </p:sp>
      <p:sp>
        <p:nvSpPr>
          <p:cNvPr id="7169" name="Rectangle 2"/>
          <p:cNvSpPr>
            <a:spLocks noGrp="1" noRot="1" noChangeArrowheads="1"/>
          </p:cNvSpPr>
          <p:nvPr>
            <p:ph idx="1"/>
          </p:nvPr>
        </p:nvSpPr>
        <p:spPr>
          <a:xfrm>
            <a:off x="590872" y="1196752"/>
            <a:ext cx="8229600" cy="5112568"/>
          </a:xfrm>
        </p:spPr>
        <p:txBody>
          <a:bodyPr>
            <a:normAutofit/>
          </a:bodyPr>
          <a:lstStyle/>
          <a:p>
            <a:pPr>
              <a:lnSpc>
                <a:spcPct val="90000"/>
              </a:lnSpc>
            </a:pPr>
            <a:r>
              <a:rPr lang="en-US" sz="2400" dirty="0" smtClean="0"/>
              <a:t>ATIS’ focus is on defining requirements on interfaces and functional elements of the NGN to enable innovated converged services.</a:t>
            </a:r>
          </a:p>
          <a:p>
            <a:pPr>
              <a:lnSpc>
                <a:spcPct val="90000"/>
              </a:lnSpc>
            </a:pPr>
            <a:r>
              <a:rPr lang="en-US" sz="2400" dirty="0" smtClean="0"/>
              <a:t>Numerous technical/operational work items underway in ATIS’ committees directly related to the NGN.</a:t>
            </a:r>
          </a:p>
          <a:p>
            <a:pPr>
              <a:lnSpc>
                <a:spcPct val="90000"/>
              </a:lnSpc>
            </a:pPr>
            <a:r>
              <a:rPr lang="en-US" sz="2400" dirty="0" smtClean="0"/>
              <a:t>Develop converged policy management requirements in order to provide seamless services independent of access.</a:t>
            </a:r>
          </a:p>
          <a:p>
            <a:pPr>
              <a:lnSpc>
                <a:spcPct val="90000"/>
              </a:lnSpc>
            </a:pPr>
            <a:r>
              <a:rPr lang="en-US" sz="2400" dirty="0" smtClean="0"/>
              <a:t>Addressing NG9-1-1 and IP network interface to Emergency Services Networks.</a:t>
            </a:r>
          </a:p>
          <a:p>
            <a:pPr>
              <a:lnSpc>
                <a:spcPct val="90000"/>
              </a:lnSpc>
            </a:pPr>
            <a:r>
              <a:rPr lang="en-US" sz="2400" dirty="0" smtClean="0"/>
              <a:t>ATIS is coordinating its NGN work with numerous standards development organizations including, ITU-T, 3GPP, NENA, IETF, ETSI and Broadband Forum to name a few.</a:t>
            </a:r>
          </a:p>
        </p:txBody>
      </p:sp>
      <p:sp>
        <p:nvSpPr>
          <p:cNvPr id="4" name="Rectangle 6"/>
          <p:cNvSpPr>
            <a:spLocks noGrp="1" noChangeArrowheads="1"/>
          </p:cNvSpPr>
          <p:nvPr>
            <p:ph type="sldNum" sz="quarter" idx="10"/>
          </p:nvPr>
        </p:nvSpPr>
        <p:spPr>
          <a:ln/>
        </p:spPr>
        <p:txBody>
          <a:bodyPr/>
          <a:lstStyle/>
          <a:p>
            <a:pPr>
              <a:defRPr/>
            </a:pPr>
            <a:fld id="{2406278C-15F0-4561-A552-2F0047414D52}" type="slidenum">
              <a:rPr lang="en-US" altLang="zh-CN"/>
              <a:pPr>
                <a:defRPr/>
              </a:pPr>
              <a:t>3</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Rot="1" noChangeArrowheads="1"/>
          </p:cNvSpPr>
          <p:nvPr>
            <p:ph type="title"/>
          </p:nvPr>
        </p:nvSpPr>
        <p:spPr>
          <a:xfrm>
            <a:off x="457200" y="188640"/>
            <a:ext cx="8229600" cy="1143000"/>
          </a:xfrm>
        </p:spPr>
        <p:txBody>
          <a:bodyPr/>
          <a:lstStyle/>
          <a:p>
            <a:r>
              <a:rPr lang="en-US" dirty="0" smtClean="0"/>
              <a:t>NGN – Current Activities (3)</a:t>
            </a:r>
          </a:p>
        </p:txBody>
      </p:sp>
      <p:sp>
        <p:nvSpPr>
          <p:cNvPr id="9217" name="Rectangle 2"/>
          <p:cNvSpPr>
            <a:spLocks noGrp="1" noRot="1" noChangeArrowheads="1"/>
          </p:cNvSpPr>
          <p:nvPr>
            <p:ph idx="1"/>
          </p:nvPr>
        </p:nvSpPr>
        <p:spPr>
          <a:xfrm>
            <a:off x="468313" y="1340768"/>
            <a:ext cx="8229600" cy="5256584"/>
          </a:xfrm>
        </p:spPr>
        <p:txBody>
          <a:bodyPr/>
          <a:lstStyle/>
          <a:p>
            <a:r>
              <a:rPr lang="en-US" sz="2400" dirty="0" smtClean="0"/>
              <a:t>Defining a suite of NG carrier interconnect standards in order to provide end-to-end multimedia services.</a:t>
            </a:r>
          </a:p>
          <a:p>
            <a:r>
              <a:rPr lang="en-US" sz="2400" dirty="0" smtClean="0"/>
              <a:t>Decomposing Session Border Control functions and interfaces to explicitly include a policy decision function in the signaling path.</a:t>
            </a:r>
          </a:p>
          <a:p>
            <a:r>
              <a:rPr lang="en-US" sz="2400" dirty="0" smtClean="0"/>
              <a:t>Defining a suite of standards in support of priority communications addressing service requirements, network element requirements, security and authentication requirements, and end-to-end call flows in support of Emergency Telecommunications Services (ETS).</a:t>
            </a:r>
          </a:p>
        </p:txBody>
      </p:sp>
      <p:sp>
        <p:nvSpPr>
          <p:cNvPr id="4" name="Rectangle 6"/>
          <p:cNvSpPr>
            <a:spLocks noGrp="1" noChangeArrowheads="1"/>
          </p:cNvSpPr>
          <p:nvPr>
            <p:ph type="sldNum" sz="quarter" idx="10"/>
          </p:nvPr>
        </p:nvSpPr>
        <p:spPr>
          <a:ln/>
        </p:spPr>
        <p:txBody>
          <a:bodyPr/>
          <a:lstStyle/>
          <a:p>
            <a:pPr>
              <a:defRPr/>
            </a:pPr>
            <a:fld id="{85FF11DA-1501-4E67-AB45-6B79699D7C61}" type="slidenum">
              <a:rPr lang="en-US" altLang="zh-CN"/>
              <a:pPr>
                <a:defRPr/>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rrowheads="1"/>
          </p:cNvSpPr>
          <p:nvPr>
            <p:ph type="title"/>
          </p:nvPr>
        </p:nvSpPr>
        <p:spPr>
          <a:xfrm>
            <a:off x="457200" y="188640"/>
            <a:ext cx="8229600" cy="1143000"/>
          </a:xfrm>
        </p:spPr>
        <p:txBody>
          <a:bodyPr/>
          <a:lstStyle/>
          <a:p>
            <a:r>
              <a:rPr lang="en-US" smtClean="0"/>
              <a:t>Strategic Direction</a:t>
            </a:r>
          </a:p>
        </p:txBody>
      </p:sp>
      <p:sp>
        <p:nvSpPr>
          <p:cNvPr id="11266" name="Rectangle 3"/>
          <p:cNvSpPr>
            <a:spLocks noGrp="1" noRot="1" noChangeArrowheads="1"/>
          </p:cNvSpPr>
          <p:nvPr>
            <p:ph idx="1"/>
          </p:nvPr>
        </p:nvSpPr>
        <p:spPr>
          <a:xfrm>
            <a:off x="468313" y="1340768"/>
            <a:ext cx="8229600" cy="5256584"/>
          </a:xfrm>
        </p:spPr>
        <p:txBody>
          <a:bodyPr/>
          <a:lstStyle/>
          <a:p>
            <a:pPr>
              <a:lnSpc>
                <a:spcPct val="90000"/>
              </a:lnSpc>
            </a:pPr>
            <a:r>
              <a:rPr lang="en-US" sz="2400" dirty="0" smtClean="0"/>
              <a:t>Effectively promote the development of the NGN in a logical, actionable and implementable manner.</a:t>
            </a:r>
          </a:p>
          <a:p>
            <a:pPr>
              <a:lnSpc>
                <a:spcPct val="90000"/>
              </a:lnSpc>
            </a:pPr>
            <a:r>
              <a:rPr lang="en-US" sz="2400" dirty="0" smtClean="0"/>
              <a:t>ATIS coordination/program management across committees to provide interoperable end-to-end solutions addressing cross-technical and cross-operational issues.</a:t>
            </a:r>
          </a:p>
          <a:p>
            <a:pPr>
              <a:lnSpc>
                <a:spcPct val="90000"/>
              </a:lnSpc>
            </a:pPr>
            <a:r>
              <a:rPr lang="en-US" sz="2400" dirty="0" smtClean="0"/>
              <a:t>Foster closer collaboration between ATIS and external standards organizations developing NGN related standards.</a:t>
            </a:r>
          </a:p>
          <a:p>
            <a:pPr>
              <a:lnSpc>
                <a:spcPct val="90000"/>
              </a:lnSpc>
            </a:pPr>
            <a:r>
              <a:rPr lang="en-US" sz="2400" dirty="0" smtClean="0"/>
              <a:t>Continue to advance specifications/standards for enabling the next generation converged network. </a:t>
            </a:r>
          </a:p>
        </p:txBody>
      </p:sp>
      <p:sp>
        <p:nvSpPr>
          <p:cNvPr id="4" name="Rectangle 6"/>
          <p:cNvSpPr>
            <a:spLocks noGrp="1" noChangeArrowheads="1"/>
          </p:cNvSpPr>
          <p:nvPr>
            <p:ph type="sldNum" sz="quarter" idx="10"/>
          </p:nvPr>
        </p:nvSpPr>
        <p:spPr>
          <a:ln/>
        </p:spPr>
        <p:txBody>
          <a:bodyPr/>
          <a:lstStyle/>
          <a:p>
            <a:pPr>
              <a:defRPr/>
            </a:pPr>
            <a:fld id="{FB4BFB1B-7F0C-4592-B2FF-130676C1C261}" type="slidenum">
              <a:rPr lang="en-US" altLang="zh-CN"/>
              <a:pPr>
                <a:defRPr/>
              </a:pPr>
              <a:t>5</a:t>
            </a:fld>
            <a:endParaRPr lang="en-US" altLang="zh-C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rrowheads="1"/>
          </p:cNvSpPr>
          <p:nvPr>
            <p:ph type="title"/>
          </p:nvPr>
        </p:nvSpPr>
        <p:spPr>
          <a:xfrm>
            <a:off x="457200" y="125760"/>
            <a:ext cx="8229600" cy="1143000"/>
          </a:xfrm>
        </p:spPr>
        <p:txBody>
          <a:bodyPr/>
          <a:lstStyle/>
          <a:p>
            <a:r>
              <a:rPr lang="en-US" dirty="0" smtClean="0"/>
              <a:t>Challenges</a:t>
            </a:r>
          </a:p>
        </p:txBody>
      </p:sp>
      <p:sp>
        <p:nvSpPr>
          <p:cNvPr id="13314" name="Rectangle 3"/>
          <p:cNvSpPr>
            <a:spLocks noGrp="1" noRot="1" noChangeArrowheads="1"/>
          </p:cNvSpPr>
          <p:nvPr>
            <p:ph idx="1"/>
          </p:nvPr>
        </p:nvSpPr>
        <p:spPr>
          <a:xfrm>
            <a:off x="590872" y="1124744"/>
            <a:ext cx="8229600" cy="5184576"/>
          </a:xfrm>
        </p:spPr>
        <p:txBody>
          <a:bodyPr>
            <a:normAutofit fontScale="92500" lnSpcReduction="10000"/>
          </a:bodyPr>
          <a:lstStyle/>
          <a:p>
            <a:pPr>
              <a:lnSpc>
                <a:spcPct val="90000"/>
              </a:lnSpc>
            </a:pPr>
            <a:r>
              <a:rPr lang="en-US" sz="2400" dirty="0" smtClean="0"/>
              <a:t>Convergence and NG-service delivery to the end user will require the interaction of non-traditional </a:t>
            </a:r>
            <a:r>
              <a:rPr lang="en-US" sz="2400" dirty="0" err="1" smtClean="0"/>
              <a:t>telco</a:t>
            </a:r>
            <a:r>
              <a:rPr lang="en-US" sz="2400" dirty="0" smtClean="0"/>
              <a:t> aspects such as web services, data models, and applications.</a:t>
            </a:r>
          </a:p>
          <a:p>
            <a:pPr>
              <a:lnSpc>
                <a:spcPct val="90000"/>
              </a:lnSpc>
            </a:pPr>
            <a:r>
              <a:rPr lang="en-US" sz="2400" dirty="0" smtClean="0"/>
              <a:t>Enabling the network to support NGN services, advanced application platforms, management of content, settlement, user profiles, security, and </a:t>
            </a:r>
            <a:r>
              <a:rPr lang="en-US" sz="2400" dirty="0" err="1" smtClean="0"/>
              <a:t>QoS</a:t>
            </a:r>
            <a:r>
              <a:rPr lang="en-US" sz="2400" dirty="0" smtClean="0"/>
              <a:t>, across multiple network and operational domains.</a:t>
            </a:r>
          </a:p>
          <a:p>
            <a:pPr>
              <a:lnSpc>
                <a:spcPct val="90000"/>
              </a:lnSpc>
            </a:pPr>
            <a:r>
              <a:rPr lang="en-US" sz="2400" dirty="0" smtClean="0"/>
              <a:t>Logical orchestration of common service functions between network architectures and resources, whether physical or virtualized, must be developed.</a:t>
            </a:r>
          </a:p>
          <a:p>
            <a:pPr>
              <a:lnSpc>
                <a:spcPct val="90000"/>
              </a:lnSpc>
            </a:pPr>
            <a:r>
              <a:rPr lang="en-US" altLang="ja-JP" sz="2400" dirty="0" smtClean="0">
                <a:ea typeface="MS PGothic"/>
                <a:cs typeface="MS PGothic"/>
              </a:rPr>
              <a:t>Definition of common industry best practices and policies is needed to define/determine the accessibility/availability of service enablers and data to outside application/service developers (i.e., what, when and how).</a:t>
            </a:r>
          </a:p>
          <a:p>
            <a:pPr>
              <a:lnSpc>
                <a:spcPct val="90000"/>
              </a:lnSpc>
            </a:pPr>
            <a:r>
              <a:rPr lang="en-US" sz="2400" dirty="0" smtClean="0">
                <a:ea typeface="MS PGothic"/>
                <a:cs typeface="MS PGothic"/>
              </a:rPr>
              <a:t>Service convergence requires that policy be applied across all access technologies.</a:t>
            </a:r>
          </a:p>
        </p:txBody>
      </p:sp>
      <p:sp>
        <p:nvSpPr>
          <p:cNvPr id="4" name="Rectangle 6"/>
          <p:cNvSpPr>
            <a:spLocks noGrp="1" noChangeArrowheads="1"/>
          </p:cNvSpPr>
          <p:nvPr>
            <p:ph type="sldNum" sz="quarter" idx="10"/>
          </p:nvPr>
        </p:nvSpPr>
        <p:spPr>
          <a:ln/>
        </p:spPr>
        <p:txBody>
          <a:bodyPr/>
          <a:lstStyle/>
          <a:p>
            <a:pPr>
              <a:defRPr/>
            </a:pPr>
            <a:fld id="{1D7D32FF-02E3-461B-9730-278811D02BC7}" type="slidenum">
              <a:rPr lang="en-US" altLang="zh-CN"/>
              <a:pPr>
                <a:defRPr/>
              </a:pPr>
              <a:t>6</a:t>
            </a:fld>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rrowheads="1"/>
          </p:cNvSpPr>
          <p:nvPr>
            <p:ph type="title"/>
          </p:nvPr>
        </p:nvSpPr>
        <p:spPr/>
        <p:txBody>
          <a:bodyPr/>
          <a:lstStyle/>
          <a:p>
            <a:r>
              <a:rPr lang="en-US" smtClean="0"/>
              <a:t>Next Steps/Actions</a:t>
            </a:r>
          </a:p>
        </p:txBody>
      </p:sp>
      <p:sp>
        <p:nvSpPr>
          <p:cNvPr id="15362" name="Rectangle 3"/>
          <p:cNvSpPr>
            <a:spLocks noGrp="1" noRot="1" noChangeArrowheads="1"/>
          </p:cNvSpPr>
          <p:nvPr>
            <p:ph idx="1"/>
          </p:nvPr>
        </p:nvSpPr>
        <p:spPr>
          <a:xfrm>
            <a:off x="468313" y="1124744"/>
            <a:ext cx="8229600" cy="5256584"/>
          </a:xfrm>
        </p:spPr>
        <p:txBody>
          <a:bodyPr>
            <a:normAutofit lnSpcReduction="10000"/>
          </a:bodyPr>
          <a:lstStyle/>
          <a:p>
            <a:pPr>
              <a:lnSpc>
                <a:spcPct val="90000"/>
              </a:lnSpc>
            </a:pPr>
            <a:r>
              <a:rPr lang="en-US" sz="2200" dirty="0" smtClean="0"/>
              <a:t>ATIS will continue to advance convergence through the development of standards across technology and/or service domains to meet consumer demands for converged services/applications – anytime, anywhere, by any means.</a:t>
            </a:r>
          </a:p>
          <a:p>
            <a:pPr>
              <a:lnSpc>
                <a:spcPct val="90000"/>
              </a:lnSpc>
            </a:pPr>
            <a:r>
              <a:rPr lang="en-US" sz="2200" dirty="0" smtClean="0"/>
              <a:t>Faster development of new and converged services is dependent upon underlying service enablers and applications. ATIS will continue its efforts to advance the service creation environment in the NGN.</a:t>
            </a:r>
          </a:p>
          <a:p>
            <a:pPr>
              <a:lnSpc>
                <a:spcPct val="90000"/>
              </a:lnSpc>
            </a:pPr>
            <a:r>
              <a:rPr lang="en-US" sz="2200" dirty="0" smtClean="0"/>
              <a:t>ATIS will continue to develop standards needed to ensure that rich content and features can be delivered to the end-user. </a:t>
            </a:r>
          </a:p>
          <a:p>
            <a:pPr>
              <a:lnSpc>
                <a:spcPct val="90000"/>
              </a:lnSpc>
            </a:pPr>
            <a:r>
              <a:rPr lang="en-US" sz="2200" dirty="0" smtClean="0"/>
              <a:t>ATIS realizes the success of NGN depends upon global interoperability of NGN services and therefore will continue its outreach and interaction with other global standards organizations.</a:t>
            </a:r>
          </a:p>
          <a:p>
            <a:pPr>
              <a:lnSpc>
                <a:spcPct val="90000"/>
              </a:lnSpc>
            </a:pPr>
            <a:r>
              <a:rPr lang="en-US" sz="2200" dirty="0" smtClean="0"/>
              <a:t>ATIS encourages all relevant standards bodies to work with 3GPP to extend existing 3GPP policy architecture to </a:t>
            </a:r>
            <a:br>
              <a:rPr lang="en-US" sz="2200" dirty="0" smtClean="0"/>
            </a:br>
            <a:r>
              <a:rPr lang="en-US" sz="2200" dirty="0" smtClean="0"/>
              <a:t>include other access technologies.</a:t>
            </a:r>
          </a:p>
        </p:txBody>
      </p:sp>
      <p:sp>
        <p:nvSpPr>
          <p:cNvPr id="4" name="Rectangle 6"/>
          <p:cNvSpPr>
            <a:spLocks noGrp="1" noChangeArrowheads="1"/>
          </p:cNvSpPr>
          <p:nvPr>
            <p:ph type="sldNum" sz="quarter" idx="10"/>
          </p:nvPr>
        </p:nvSpPr>
        <p:spPr>
          <a:ln/>
        </p:spPr>
        <p:txBody>
          <a:bodyPr/>
          <a:lstStyle/>
          <a:p>
            <a:pPr>
              <a:defRPr/>
            </a:pPr>
            <a:fld id="{C4FD2AD6-5818-4479-937D-60A9C9C68B05}" type="slidenum">
              <a:rPr lang="en-US" altLang="zh-CN"/>
              <a:pPr>
                <a:defRPr/>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Proposed Resolution</a:t>
            </a:r>
          </a:p>
        </p:txBody>
      </p:sp>
      <p:sp>
        <p:nvSpPr>
          <p:cNvPr id="17411" name="Rectangle 3"/>
          <p:cNvSpPr>
            <a:spLocks noGrp="1" noChangeArrowheads="1"/>
          </p:cNvSpPr>
          <p:nvPr>
            <p:ph idx="1"/>
          </p:nvPr>
        </p:nvSpPr>
        <p:spPr/>
        <p:txBody>
          <a:bodyPr/>
          <a:lstStyle/>
          <a:p>
            <a:pPr marL="609600" indent="-609600"/>
            <a:r>
              <a:rPr lang="en-US" altLang="zh-CN" sz="2800" dirty="0" smtClean="0"/>
              <a:t>ATIS supports the </a:t>
            </a:r>
            <a:r>
              <a:rPr lang="en-US" altLang="zh-CN" sz="2800" u="sng" dirty="0" smtClean="0"/>
              <a:t>reaffirmation</a:t>
            </a:r>
            <a:r>
              <a:rPr lang="en-US" altLang="zh-CN" sz="2800" dirty="0" smtClean="0"/>
              <a:t> of the existing NGN Resolution contained in:</a:t>
            </a:r>
          </a:p>
          <a:p>
            <a:pPr marL="1009650" lvl="1" indent="-609600"/>
            <a:r>
              <a:rPr lang="en-US" altLang="zh-CN" sz="2400" b="1" dirty="0" smtClean="0"/>
              <a:t>GSC-15/10:  </a:t>
            </a:r>
            <a:r>
              <a:rPr lang="en-CA" sz="2400" b="1" dirty="0"/>
              <a:t>Next Generation Networks (NGN) </a:t>
            </a:r>
            <a:endParaRPr lang="en-US" sz="2600" b="1" i="1" dirty="0" smtClean="0"/>
          </a:p>
        </p:txBody>
      </p:sp>
      <p:sp>
        <p:nvSpPr>
          <p:cNvPr id="5" name="Rectangle 6"/>
          <p:cNvSpPr>
            <a:spLocks noGrp="1" noChangeArrowheads="1"/>
          </p:cNvSpPr>
          <p:nvPr>
            <p:ph type="sldNum" sz="quarter" idx="10"/>
          </p:nvPr>
        </p:nvSpPr>
        <p:spPr>
          <a:ln/>
        </p:spPr>
        <p:txBody>
          <a:bodyPr/>
          <a:lstStyle/>
          <a:p>
            <a:pPr>
              <a:defRPr/>
            </a:pPr>
            <a:fld id="{45109124-0F2A-4FC5-83BE-55CB42E948F9}" type="slidenum">
              <a:rPr lang="en-US" altLang="zh-CN"/>
              <a:pPr>
                <a:defRPr/>
              </a:pPr>
              <a:t>8</a:t>
            </a:fld>
            <a:endParaRPr lang="en-US" altLang="zh-CN"/>
          </a:p>
        </p:txBody>
      </p:sp>
      <p:sp>
        <p:nvSpPr>
          <p:cNvPr id="17409" name="Slide Number Placeholder 4"/>
          <p:cNvSpPr txBox="1">
            <a:spLocks noGrp="1"/>
          </p:cNvSpPr>
          <p:nvPr/>
        </p:nvSpPr>
        <p:spPr bwMode="auto">
          <a:xfrm>
            <a:off x="6953250" y="6553200"/>
            <a:ext cx="2133600" cy="476250"/>
          </a:xfrm>
          <a:prstGeom prst="rect">
            <a:avLst/>
          </a:prstGeom>
          <a:noFill/>
          <a:ln w="9525">
            <a:noFill/>
            <a:miter lim="800000"/>
            <a:headEnd/>
            <a:tailEnd/>
          </a:ln>
        </p:spPr>
        <p:txBody>
          <a:bodyPr/>
          <a:lstStyle/>
          <a:p>
            <a:pPr algn="r"/>
            <a:fld id="{B6B77B64-BE08-4618-A862-D51CA525AD22}" type="slidenum">
              <a:rPr lang="en-US" sz="1400">
                <a:solidFill>
                  <a:schemeClr val="bg1"/>
                </a:solidFill>
              </a:rPr>
              <a:pPr algn="r"/>
              <a:t>8</a:t>
            </a:fld>
            <a:endParaRPr lang="en-US" sz="1400">
              <a:solidFill>
                <a:schemeClr val="bg1"/>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xmlns="" val="4148865195"/>
              </p:ext>
            </p:extLst>
          </p:nvPr>
        </p:nvGraphicFramePr>
        <p:xfrm>
          <a:off x="3347864" y="2924944"/>
          <a:ext cx="2093692" cy="3000325"/>
        </p:xfrm>
        <a:graphic>
          <a:graphicData uri="http://schemas.openxmlformats.org/presentationml/2006/ole">
            <p:oleObj spid="_x0000_s1033" name="Document" r:id="rId4" imgW="6087240" imgH="8705880" progId="Word.Documen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p:cNvSpPr>
          <p:nvPr>
            <p:ph type="title"/>
          </p:nvPr>
        </p:nvSpPr>
        <p:spPr>
          <a:xfrm>
            <a:off x="457200" y="2069976"/>
            <a:ext cx="8229600" cy="1143000"/>
          </a:xfrm>
        </p:spPr>
        <p:txBody>
          <a:bodyPr/>
          <a:lstStyle/>
          <a:p>
            <a:r>
              <a:rPr lang="en-US" dirty="0" smtClean="0"/>
              <a:t>Supplemental Slides</a:t>
            </a:r>
          </a:p>
        </p:txBody>
      </p:sp>
      <p:sp>
        <p:nvSpPr>
          <p:cNvPr id="3" name="Rectangle 6"/>
          <p:cNvSpPr>
            <a:spLocks noGrp="1" noChangeArrowheads="1"/>
          </p:cNvSpPr>
          <p:nvPr>
            <p:ph type="sldNum" sz="quarter" idx="10"/>
          </p:nvPr>
        </p:nvSpPr>
        <p:spPr>
          <a:ln/>
        </p:spPr>
        <p:txBody>
          <a:bodyPr/>
          <a:lstStyle/>
          <a:p>
            <a:pPr>
              <a:defRPr/>
            </a:pPr>
            <a:fld id="{CA0E8322-1EFE-415A-A852-E3DD6DE0975E}" type="slidenum">
              <a:rPr lang="en-US" altLang="zh-CN"/>
              <a:pPr>
                <a:defRPr/>
              </a:pPr>
              <a:t>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1BDA4F-D8F3-4557-8083-27DB0EF14034}"/>
</file>

<file path=customXml/itemProps2.xml><?xml version="1.0" encoding="utf-8"?>
<ds:datastoreItem xmlns:ds="http://schemas.openxmlformats.org/officeDocument/2006/customXml" ds:itemID="{5DCE08C6-B513-4994-ACEC-7685F3ABA8F7}"/>
</file>

<file path=customXml/itemProps3.xml><?xml version="1.0" encoding="utf-8"?>
<ds:datastoreItem xmlns:ds="http://schemas.openxmlformats.org/officeDocument/2006/customXml" ds:itemID="{F941A590-E20A-4CA7-BBDA-F9E72210632C}"/>
</file>

<file path=docProps/app.xml><?xml version="1.0" encoding="utf-8"?>
<Properties xmlns="http://schemas.openxmlformats.org/officeDocument/2006/extended-properties" xmlns:vt="http://schemas.openxmlformats.org/officeDocument/2006/docPropsVTypes">
  <Template>template</Template>
  <TotalTime>281</TotalTime>
  <Words>1035</Words>
  <Application>Microsoft Office PowerPoint</Application>
  <PresentationFormat>On-screen Show (4:3)</PresentationFormat>
  <Paragraphs>110</Paragraphs>
  <Slides>13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template</vt:lpstr>
      <vt:lpstr>Document</vt:lpstr>
      <vt:lpstr>ATIS:  Advancing the Next Generation Network</vt:lpstr>
      <vt:lpstr>NGN – Current Activities (1)</vt:lpstr>
      <vt:lpstr>NGN – Current Activities (2)</vt:lpstr>
      <vt:lpstr>NGN – Current Activities (3)</vt:lpstr>
      <vt:lpstr>Strategic Direction</vt:lpstr>
      <vt:lpstr>Challenges</vt:lpstr>
      <vt:lpstr>Next Steps/Actions</vt:lpstr>
      <vt:lpstr>Proposed Resolution</vt:lpstr>
      <vt:lpstr>Supplemental Slides</vt:lpstr>
      <vt:lpstr>ATIS NGN Activities</vt:lpstr>
      <vt:lpstr>ATIS NGN Activities</vt:lpstr>
      <vt:lpstr>ATIS NGN Activities</vt:lpstr>
      <vt:lpstr>ATIS NGN Activities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Advancing the Next Generation Network</dc:title>
  <dc:creator>ATIS</dc:creator>
  <dc:description>GSC16-GTSC9-09 
1 November 2011</dc:description>
  <cp:lastModifiedBy>Ed Juskevicius</cp:lastModifiedBy>
  <cp:revision>57</cp:revision>
  <cp:lastPrinted>1601-01-01T00:00:00Z</cp:lastPrinted>
  <dcterms:created xsi:type="dcterms:W3CDTF">2010-05-04T03:31:53Z</dcterms:created>
  <dcterms:modified xsi:type="dcterms:W3CDTF">2011-11-01T22:03:04Z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y fmtid="{D5CDD505-2E9C-101B-9397-08002B2CF9AE}" pid="3" name="ContentTypeId">
    <vt:lpwstr>0x010100CBCC221E8A5C574B889E2CBB12A471FC</vt:lpwstr>
  </property>
  <property fmtid="{D5CDD505-2E9C-101B-9397-08002B2CF9AE}" pid="4" name="Order">
    <vt:r8>13800</vt:r8>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ies>
</file>