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3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74" r:id="rId3"/>
    <p:sldId id="276" r:id="rId4"/>
    <p:sldId id="280" r:id="rId5"/>
    <p:sldId id="284" r:id="rId6"/>
    <p:sldId id="285" r:id="rId7"/>
    <p:sldId id="266" r:id="rId8"/>
    <p:sldId id="286" r:id="rId9"/>
    <p:sldId id="282" r:id="rId10"/>
    <p:sldId id="278" r:id="rId11"/>
    <p:sldId id="281" r:id="rId12"/>
    <p:sldId id="263" r:id="rId13"/>
    <p:sldId id="264" r:id="rId14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09244D"/>
    <a:srgbClr val="C6880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76" autoAdjust="0"/>
    <p:restoredTop sz="82404" autoAdjust="0"/>
  </p:normalViewPr>
  <p:slideViewPr>
    <p:cSldViewPr>
      <p:cViewPr>
        <p:scale>
          <a:sx n="66" d="100"/>
          <a:sy n="66" d="100"/>
        </p:scale>
        <p:origin x="-1362" y="-2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 smtClean="0"/>
              <a:t>Click to edit Master text styles</a:t>
            </a:r>
          </a:p>
          <a:p>
            <a:pPr lvl="1"/>
            <a:r>
              <a:rPr lang="en-CA" noProof="0" smtClean="0"/>
              <a:t>Second level</a:t>
            </a:r>
          </a:p>
          <a:p>
            <a:pPr lvl="2"/>
            <a:r>
              <a:rPr lang="en-CA" noProof="0" smtClean="0"/>
              <a:t>Third level</a:t>
            </a:r>
          </a:p>
          <a:p>
            <a:pPr lvl="3"/>
            <a:r>
              <a:rPr lang="en-CA" noProof="0" smtClean="0"/>
              <a:t>Fourth level</a:t>
            </a:r>
          </a:p>
          <a:p>
            <a:pPr lvl="4"/>
            <a:r>
              <a:rPr lang="en-CA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A0AD196-B629-4043-81B9-1343CDC626B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Agency may play role as user, specifier, facilitator, advocate, leader, convener, funder</a:t>
            </a:r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56E28DD-A20E-48B0-9582-088B1A47ABB9}" type="slidenum">
              <a:rPr lang="en-CA" smtClean="0"/>
              <a:pPr/>
              <a:t>5</a:t>
            </a:fld>
            <a:endParaRPr lang="en-CA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marL="0" lvl="1"/>
            <a:r>
              <a:rPr lang="en-US" smtClean="0"/>
              <a:t>The document charges are necessary for ATIS to recover its costs and sustain, in part, its operations by supplementing dues paid by ATIS members.  </a:t>
            </a:r>
          </a:p>
          <a:p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24F9194-6CAF-4558-BD62-A737C1D59417}" type="slidenum">
              <a:rPr lang="en-CA" smtClean="0"/>
              <a:pPr/>
              <a:t>8</a:t>
            </a:fld>
            <a:endParaRPr lang="en-C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mtClean="0"/>
              <a:t>Also associate members but these are limited to observing governmental agencies</a:t>
            </a:r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58BA4DBE-6DF8-4D46-ACD3-CBC8841EAB74}" type="slidenum">
              <a:rPr lang="en-CA" smtClean="0"/>
              <a:pPr/>
              <a:t>11</a:t>
            </a:fld>
            <a:endParaRPr lang="en-C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"/>
          <p:cNvSpPr txBox="1">
            <a:spLocks noChangeArrowheads="1"/>
          </p:cNvSpPr>
          <p:nvPr userDrawn="1"/>
        </p:nvSpPr>
        <p:spPr bwMode="auto">
          <a:xfrm>
            <a:off x="107950" y="6453188"/>
            <a:ext cx="27368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sz="1200" b="1" dirty="0" smtClean="0">
                <a:solidFill>
                  <a:srgbClr val="09244D"/>
                </a:solidFill>
              </a:rPr>
              <a:t>Geneva, Oct 9, 2012</a:t>
            </a:r>
            <a:endParaRPr lang="en-CA" sz="1200" dirty="0" smtClean="0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0" baseline="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CA" noProof="0" dirty="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="1" baseline="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CA" noProof="0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01013" y="6237288"/>
            <a:ext cx="909637" cy="476250"/>
          </a:xfrm>
        </p:spPr>
        <p:txBody>
          <a:bodyPr/>
          <a:lstStyle>
            <a:lvl1pPr>
              <a:defRPr sz="1200" b="1">
                <a:solidFill>
                  <a:srgbClr val="09244D"/>
                </a:solidFill>
                <a:latin typeface="Trebuchet MS" pitchFamily="34" charset="0"/>
              </a:defRPr>
            </a:lvl1pPr>
          </a:lstStyle>
          <a:p>
            <a:pPr>
              <a:defRPr/>
            </a:pPr>
            <a:fld id="{0D828C55-A99F-4C15-9BA0-ACCF884A8C67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146E5A-6CA6-463B-9E61-1E61F6E4E4A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274638"/>
            <a:ext cx="2058988" cy="5808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29325" cy="5808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47DE2D-DA66-44FD-8AB9-178A38E1E15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39289-257A-4498-9E89-1BD7B5C339BA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67A01-4765-4FFC-BF24-C502F1049B8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9313" y="1557338"/>
            <a:ext cx="40386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C2DC9-8BEF-43F8-A1B5-B9DC3396D46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BEF4F-CFC9-4F27-B58B-59B3BF9A9CA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AAA6CA-582C-48E1-BE6F-99494C1754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EFF953-3B54-49D5-B4A7-651E3418CDC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47D43F-E662-4FAA-95C3-CDA17832585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A4894-8274-4DD9-B210-F2E8BB97F53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5573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EFA049-E04D-4A61-9C37-B8A9BB511AE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  <p:sp>
        <p:nvSpPr>
          <p:cNvPr id="1029" name="Text Box 13"/>
          <p:cNvSpPr txBox="1">
            <a:spLocks noChangeArrowheads="1"/>
          </p:cNvSpPr>
          <p:nvPr userDrawn="1"/>
        </p:nvSpPr>
        <p:spPr bwMode="auto">
          <a:xfrm>
            <a:off x="107950" y="6453188"/>
            <a:ext cx="273685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CA" sz="1200" b="1" dirty="0" smtClean="0">
                <a:solidFill>
                  <a:srgbClr val="09244D"/>
                </a:solidFill>
              </a:rPr>
              <a:t>Geneva, October 9, 2012</a:t>
            </a:r>
            <a:endParaRPr lang="en-CA" sz="1200" dirty="0" smtClean="0"/>
          </a:p>
        </p:txBody>
      </p:sp>
      <p:sp>
        <p:nvSpPr>
          <p:cNvPr id="6" name="Rectangle 5"/>
          <p:cNvSpPr/>
          <p:nvPr userDrawn="1"/>
        </p:nvSpPr>
        <p:spPr>
          <a:xfrm>
            <a:off x="7308850" y="179388"/>
            <a:ext cx="1400175" cy="2746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ja-JP" sz="1200">
                <a:solidFill>
                  <a:srgbClr val="09244D"/>
                </a:solidFill>
                <a:ea typeface="ＭＳ Ｐゴシック"/>
                <a:cs typeface="Arial" charset="0"/>
              </a:rPr>
              <a:t>GSC16bis-IPR-08</a:t>
            </a:r>
            <a:endParaRPr lang="en-CA" sz="1200">
              <a:solidFill>
                <a:srgbClr val="09244D"/>
              </a:solidFill>
              <a:ea typeface="ＭＳ Ｐゴシック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C68803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9244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9244D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924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9244D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924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tis.org/legal/op.asp" TargetMode="External"/><Relationship Id="rId2" Type="http://schemas.openxmlformats.org/officeDocument/2006/relationships/hyperlink" Target="http://www.atis.org/legal/publicpolicy.asp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tis.org/legal/patentinfo.asp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ATIS Intellectual Property Rights Activities 2012 – An Update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dirty="0" smtClean="0"/>
              <a:t>Thomas Goode</a:t>
            </a:r>
          </a:p>
          <a:p>
            <a:pPr eaLnBrk="1" hangingPunct="1">
              <a:defRPr/>
            </a:pPr>
            <a:r>
              <a:rPr lang="en-US" dirty="0" smtClean="0"/>
              <a:t>General Counsel, ATIS</a:t>
            </a:r>
            <a:endParaRPr lang="en-CA" dirty="0" smtClean="0"/>
          </a:p>
          <a:p>
            <a:pPr eaLnBrk="1" hangingPunct="1">
              <a:defRPr/>
            </a:pPr>
            <a:endParaRPr lang="en-CA" dirty="0" smtClean="0"/>
          </a:p>
        </p:txBody>
      </p:sp>
      <p:graphicFrame>
        <p:nvGraphicFramePr>
          <p:cNvPr id="14361" name="Group 25"/>
          <p:cNvGraphicFramePr>
            <a:graphicFrameLocks noGrp="1"/>
          </p:cNvGraphicFramePr>
          <p:nvPr/>
        </p:nvGraphicFramePr>
        <p:xfrm>
          <a:off x="3635375" y="260350"/>
          <a:ext cx="5064125" cy="1366838"/>
        </p:xfrm>
        <a:graphic>
          <a:graphicData uri="http://schemas.openxmlformats.org/drawingml/2006/table">
            <a:tbl>
              <a:tblPr/>
              <a:tblGrid>
                <a:gridCol w="1081088"/>
                <a:gridCol w="3983037"/>
              </a:tblGrid>
              <a:tr h="274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Document No:</a:t>
                      </a:r>
                    </a:p>
                  </a:txBody>
                  <a:tcPr marT="45742" marB="45742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ja-JP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  <a:ea typeface="ＭＳ Ｐゴシック"/>
                          <a:cs typeface="ＭＳ Ｐゴシック"/>
                        </a:rPr>
                        <a:t>GSC16bis-IPR-08</a:t>
                      </a:r>
                      <a:endParaRPr kumimoji="0" lang="en-CA" sz="1200" b="1" i="0" u="none" strike="noStrike" cap="none" normalizeH="0" baseline="0" smtClean="0">
                        <a:ln>
                          <a:noFill/>
                        </a:ln>
                        <a:solidFill>
                          <a:srgbClr val="09244D"/>
                        </a:solidFill>
                        <a:effectLst/>
                        <a:latin typeface="Arial" charset="0"/>
                        <a:ea typeface="ＭＳ Ｐゴシック"/>
                        <a:cs typeface="ＭＳ Ｐゴシック"/>
                      </a:endParaRP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Source:</a:t>
                      </a:r>
                    </a:p>
                  </a:txBody>
                  <a:tcPr marT="45742" marB="45742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ATIS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Contact:</a:t>
                      </a:r>
                    </a:p>
                  </a:txBody>
                  <a:tcPr marT="45742" marB="45742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Thomas Goode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GSC Session:</a:t>
                      </a:r>
                    </a:p>
                  </a:txBody>
                  <a:tcPr marT="45742" marB="45742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IPR Working Group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Trebuchet MS" pitchFamily="34" charset="0"/>
                        </a:rPr>
                        <a:t>Agenda Item:</a:t>
                      </a:r>
                    </a:p>
                  </a:txBody>
                  <a:tcPr marT="45742" marB="45742" horzOverflow="overflow">
                    <a:lnL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CA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9244D"/>
                          </a:solidFill>
                          <a:effectLst/>
                          <a:latin typeface="Arial" charset="0"/>
                        </a:rPr>
                        <a:t>4.2</a:t>
                      </a:r>
                    </a:p>
                  </a:txBody>
                  <a:tcPr marT="45742" marB="45742" horzOverflow="overflow">
                    <a:lnL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9244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C7452A7F-F605-495E-B4DD-3419CCDF7607}" type="slidenum">
              <a:rPr lang="en-CA" smtClean="0">
                <a:solidFill>
                  <a:srgbClr val="000000"/>
                </a:solidFill>
              </a:rPr>
              <a:pPr/>
              <a:t>10</a:t>
            </a:fld>
            <a:endParaRPr lang="en-CA" smtClean="0">
              <a:solidFill>
                <a:srgbClr val="000000"/>
              </a:solidFill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229600" cy="1439863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U.S. Government Use </a:t>
            </a:r>
            <a:r>
              <a:rPr lang="en-US" dirty="0"/>
              <a:t>of Voluntary Industry </a:t>
            </a:r>
            <a:r>
              <a:rPr lang="en-US" dirty="0" smtClean="0"/>
              <a:t>Standards</a:t>
            </a:r>
            <a:endParaRPr lang="en-CA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2060575"/>
            <a:ext cx="8229600" cy="4525963"/>
          </a:xfrm>
        </p:spPr>
        <p:txBody>
          <a:bodyPr/>
          <a:lstStyle/>
          <a:p>
            <a:pPr>
              <a:spcBef>
                <a:spcPts val="400"/>
              </a:spcBef>
            </a:pPr>
            <a:r>
              <a:rPr lang="en-US" sz="2400" smtClean="0"/>
              <a:t>ATIS filed comments in response to the RFI:</a:t>
            </a:r>
          </a:p>
          <a:p>
            <a:pPr lvl="1">
              <a:spcBef>
                <a:spcPts val="400"/>
              </a:spcBef>
            </a:pPr>
            <a:r>
              <a:rPr lang="en-US" sz="2000" smtClean="0"/>
              <a:t>Supporting the use of voluntary consensus-based standards;</a:t>
            </a:r>
          </a:p>
          <a:p>
            <a:pPr lvl="1">
              <a:spcBef>
                <a:spcPts val="400"/>
              </a:spcBef>
            </a:pPr>
            <a:r>
              <a:rPr lang="en-US" sz="2000" smtClean="0"/>
              <a:t>Noting that the elimination of Circular A-119’s requirement for consensus processes would risk the quality and nature of standardization;</a:t>
            </a:r>
          </a:p>
          <a:p>
            <a:pPr lvl="1">
              <a:spcBef>
                <a:spcPts val="400"/>
              </a:spcBef>
            </a:pPr>
            <a:r>
              <a:rPr lang="en-US" sz="2000" smtClean="0"/>
              <a:t>Supporting Circular A-119’s policy of observing and protecting the rights of copyright holders for IBR standards;</a:t>
            </a:r>
          </a:p>
          <a:p>
            <a:pPr lvl="1">
              <a:spcBef>
                <a:spcPts val="400"/>
              </a:spcBef>
            </a:pPr>
            <a:r>
              <a:rPr lang="en-US" sz="2000" smtClean="0"/>
              <a:t>Supporting increased governmental outreach and participation in private standards bodies; and</a:t>
            </a:r>
          </a:p>
          <a:p>
            <a:pPr lvl="1">
              <a:spcBef>
                <a:spcPts val="400"/>
              </a:spcBef>
            </a:pPr>
            <a:r>
              <a:rPr lang="en-US" sz="2000" smtClean="0"/>
              <a:t>Noting that there is no need to revise Circular A-119.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ATIS Participation in oneM2M</a:t>
            </a:r>
            <a:endParaRPr lang="en-US" dirty="0"/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468313" y="1341438"/>
            <a:ext cx="8424862" cy="4967287"/>
          </a:xfrm>
        </p:spPr>
        <p:txBody>
          <a:bodyPr/>
          <a:lstStyle/>
          <a:p>
            <a:r>
              <a:rPr lang="en-US" sz="2400" smtClean="0"/>
              <a:t>ATIS is a founding Partner Type 1 in the oneM2M global initiative, which will develop machine-to-machine service layer specifications.</a:t>
            </a:r>
          </a:p>
          <a:p>
            <a:r>
              <a:rPr lang="en-US" sz="2400" smtClean="0"/>
              <a:t>There are different levels/types of participation in oneM2M (including Partners Type 1, Partners Type 2, and Members); each has different IPR obligations:</a:t>
            </a:r>
          </a:p>
          <a:p>
            <a:pPr lvl="1"/>
            <a:r>
              <a:rPr lang="en-US" sz="2000" smtClean="0"/>
              <a:t>Partners Type 1 have IPR policies that support a FRAND regime;</a:t>
            </a:r>
          </a:p>
          <a:p>
            <a:pPr lvl="1"/>
            <a:r>
              <a:rPr lang="en-US" sz="2000" smtClean="0"/>
              <a:t>oneM2M members (must be admitted through one or more Partners Type 1) must abide by the IPR policy of a specific Partner Type 1; and</a:t>
            </a:r>
            <a:endParaRPr lang="en-US" sz="1600" smtClean="0"/>
          </a:p>
          <a:p>
            <a:pPr lvl="1"/>
            <a:r>
              <a:rPr lang="en-US" sz="2000" smtClean="0"/>
              <a:t>Partners Type 2 must have compatible IPR policy or provide written assurance that any contributions are made pursuant to a Partner Type 1 policy, and that its members are bound by such an IPR policy relative to any Partner Type 2 contribution.</a:t>
            </a:r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FC5522D2-8A66-4595-BC90-C58EB186B342}" type="slidenum">
              <a:rPr lang="en-CA" smtClean="0"/>
              <a:pPr/>
              <a:t>11</a:t>
            </a:fld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F913565-0886-4293-9566-F00CAACB62E2}" type="slidenum">
              <a:rPr lang="en-CA" smtClean="0"/>
              <a:pPr/>
              <a:t>12</a:t>
            </a:fld>
            <a:endParaRPr lang="en-CA" smtClean="0"/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1547813" y="2636838"/>
            <a:ext cx="6337300" cy="771525"/>
          </a:xfrm>
          <a:prstGeom prst="rect">
            <a:avLst/>
          </a:prstGeom>
          <a:noFill/>
          <a:ln w="9525">
            <a:solidFill>
              <a:srgbClr val="C68803"/>
            </a:solidFill>
            <a:miter lim="800000"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4400" b="1">
                <a:solidFill>
                  <a:srgbClr val="09244D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Supplementary Slides</a:t>
            </a:r>
            <a:endParaRPr lang="en-CA" sz="4400" b="1">
              <a:solidFill>
                <a:srgbClr val="09244D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EEAE8558-E9A4-4818-8078-B24442153881}" type="slidenum">
              <a:rPr lang="en-CA" smtClean="0"/>
              <a:pPr/>
              <a:t>13</a:t>
            </a:fld>
            <a:endParaRPr lang="en-CA" smtClean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Links to ATIS </a:t>
            </a:r>
            <a:br>
              <a:rPr lang="en-CA" dirty="0" smtClean="0"/>
            </a:br>
            <a:r>
              <a:rPr lang="en-CA" dirty="0" smtClean="0"/>
              <a:t>Public Policy Filings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557338"/>
            <a:ext cx="8229600" cy="4525962"/>
          </a:xfrm>
        </p:spPr>
        <p:txBody>
          <a:bodyPr/>
          <a:lstStyle/>
          <a:p>
            <a:pPr eaLnBrk="1" hangingPunct="1"/>
            <a:r>
              <a:rPr lang="en-US" sz="2400" smtClean="0"/>
              <a:t>ATIS public policy filings (including those referenced in this presentation)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hlinkClick r:id="rId2"/>
              </a:rPr>
              <a:t>http://www.atis.org/legal/publicpolicy.asp</a:t>
            </a:r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ATIS Operating Procedures: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hlinkClick r:id="rId3"/>
              </a:rPr>
              <a:t>http://www.atis.org/legal/op.asp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List of Patent Assurance Statements received by ATIS: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>
                <a:hlinkClick r:id="rId4"/>
              </a:rPr>
              <a:t>http://www.atis.org/legal/patentinfo.asp</a:t>
            </a: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lvl="1" eaLnBrk="1" hangingPunct="1">
              <a:lnSpc>
                <a:spcPct val="90000"/>
              </a:lnSpc>
            </a:pPr>
            <a:endParaRPr lang="en-US" sz="2000" smtClean="0"/>
          </a:p>
          <a:p>
            <a:pPr eaLnBrk="1" hangingPunct="1"/>
            <a:endParaRPr lang="en-US" sz="2400" smtClean="0"/>
          </a:p>
          <a:p>
            <a:pPr eaLnBrk="1" hangingPunct="1"/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5931824-7F37-4D24-8CE3-6A3E374C060E}" type="slidenum">
              <a:rPr lang="en-CA" smtClean="0"/>
              <a:pPr/>
              <a:t>2</a:t>
            </a:fld>
            <a:endParaRPr lang="en-CA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Background – ATIS IPR Policy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sz="2400" smtClean="0"/>
              <a:t>ATIS’ IPR policy is based on the policy of the American National Standards Institute (ANSI).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smtClean="0"/>
              <a:t>Section 10.4 of the ATIS Operating Procedures (Version 5.2) details ATIS’ patent disclosure and assurance policy, which: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Encourages the disclosure of relevant patented inventions at the “earliest possible time” in the development of deliverables;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Notes that, if ATIS receives notice that a deliverable may require use of a patented invention, an assurance stating that licenses will be made available on RAND terms, must be received; and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smtClean="0"/>
              <a:t>Specifies that any writing submitted as of January 31, 2011, for the purpose of expressing a licensing assurance, shall not qualify as such an assurance unless it expressly states that the assurance is irrevocable.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B480A46-CA22-4B04-AACD-D59696918631}" type="slidenum">
              <a:rPr lang="en-CA" smtClean="0">
                <a:solidFill>
                  <a:srgbClr val="000000"/>
                </a:solidFill>
              </a:rPr>
              <a:pPr/>
              <a:t>3</a:t>
            </a:fld>
            <a:endParaRPr lang="en-CA" smtClean="0">
              <a:solidFill>
                <a:srgbClr val="000000"/>
              </a:solidFill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ATIS Patent Policy </a:t>
            </a:r>
            <a:br>
              <a:rPr lang="en-CA" dirty="0" smtClean="0"/>
            </a:br>
            <a:r>
              <a:rPr lang="en-CA" dirty="0" smtClean="0"/>
              <a:t>Section 10.4 of the ATIS OP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95425"/>
            <a:ext cx="8569325" cy="51022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If ATIS receives a notice that a proposed ANS [American National Standard] may require the use of a patented invention, the procedures in this clause shall be followed.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sz="1800" i="1" smtClean="0"/>
              <a:t>Statement from patent holder</a:t>
            </a:r>
          </a:p>
          <a:p>
            <a:pPr marL="569913" lvl="2" indent="0" eaLnBrk="1" hangingPunct="1">
              <a:lnSpc>
                <a:spcPct val="90000"/>
              </a:lnSpc>
              <a:buFontTx/>
              <a:buNone/>
            </a:pPr>
            <a:r>
              <a:rPr lang="en-US" sz="1800" smtClean="0"/>
              <a:t>Prior to approval of such a proposed ANS, ATIS shall receive from the identified party or a party authorized to make assurances on its behalf, in written or electronic form, either:  </a:t>
            </a:r>
          </a:p>
          <a:p>
            <a:pPr marL="1147763" lvl="3" indent="-233363" eaLnBrk="1" hangingPunct="1">
              <a:lnSpc>
                <a:spcPct val="90000"/>
              </a:lnSpc>
              <a:buFontTx/>
              <a:buAutoNum type="alphaLcParenR"/>
            </a:pPr>
            <a:r>
              <a:rPr lang="en-US" sz="1800" smtClean="0"/>
              <a:t>Assurance in the form of a general disclaimer to the effect that such party does not hold and does not currently intend holding any essential patent claim(s); or</a:t>
            </a:r>
          </a:p>
          <a:p>
            <a:pPr marL="1147763" lvl="3" indent="-233363" eaLnBrk="1" hangingPunct="1">
              <a:lnSpc>
                <a:spcPct val="90000"/>
              </a:lnSpc>
              <a:buFontTx/>
              <a:buAutoNum type="alphaLcParenR"/>
            </a:pPr>
            <a:r>
              <a:rPr lang="en-US" sz="1800" smtClean="0"/>
              <a:t>Assurance that a license to such essential patent claim(s)will be made available to applicants desiring to utilize the license for the purpose of implementing the standard either:</a:t>
            </a:r>
          </a:p>
          <a:p>
            <a:pPr marL="1604963" lvl="4" indent="-293688" eaLnBrk="1" hangingPunct="1">
              <a:lnSpc>
                <a:spcPct val="90000"/>
              </a:lnSpc>
              <a:buFontTx/>
              <a:buAutoNum type="arabicParenR"/>
            </a:pPr>
            <a:r>
              <a:rPr lang="en-US" sz="1800" smtClean="0"/>
              <a:t>Under reasonable terms and conditions that are demonstrably free of any unfair discrimination; or</a:t>
            </a:r>
          </a:p>
          <a:p>
            <a:pPr marL="1604963" lvl="4" indent="-293688" eaLnBrk="1" hangingPunct="1">
              <a:lnSpc>
                <a:spcPct val="90000"/>
              </a:lnSpc>
              <a:buFontTx/>
              <a:buAutoNum type="arabicParenR"/>
            </a:pPr>
            <a:r>
              <a:rPr lang="en-US" sz="1800" smtClean="0"/>
              <a:t>Without compensation and under reasonable terms and conditions that are demonstrably free of any unfair discrimination.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ATIS IPR Ad Hoc Committee</a:t>
            </a:r>
            <a:endParaRPr lang="en-US" dirty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608512"/>
          </a:xfrm>
        </p:spPr>
        <p:txBody>
          <a:bodyPr/>
          <a:lstStyle/>
          <a:p>
            <a:r>
              <a:rPr lang="en-US" sz="2400" smtClean="0"/>
              <a:t>In November 2010, the ATIS Board of Directors approved the creation of committee to provide input on IPR related issues, as appropriate, to ATIS staff and Board. </a:t>
            </a:r>
          </a:p>
          <a:p>
            <a:pPr lvl="1"/>
            <a:r>
              <a:rPr lang="en-US" sz="2000" smtClean="0"/>
              <a:t>As a Board committee, participation is limited to representatives of ATIS Board member companies; other ATIS members are permitted to participate as observers.</a:t>
            </a:r>
          </a:p>
          <a:p>
            <a:pPr lvl="1"/>
            <a:r>
              <a:rPr lang="en-US" sz="2000" smtClean="0"/>
              <a:t>Participants from 16 companies participate on the committee.  </a:t>
            </a:r>
          </a:p>
          <a:p>
            <a:pPr lvl="1"/>
            <a:r>
              <a:rPr lang="en-US" sz="2000" smtClean="0"/>
              <a:t>The committee has had little activity over the past year, in part because no issues have been raised with regard to ATIS’ IPR policy. </a:t>
            </a:r>
            <a:endParaRPr lang="en-US" sz="1600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1E2C0BB-C1C1-435E-BFC2-C943A64B5200}" type="slidenum">
              <a:rPr lang="en-CA" smtClean="0"/>
              <a:pPr/>
              <a:t>4</a:t>
            </a:fld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Government Engagement in Standards Activities</a:t>
            </a:r>
            <a:endParaRPr lang="en-US" dirty="0"/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395288" y="1557338"/>
            <a:ext cx="8497887" cy="4525962"/>
          </a:xfrm>
        </p:spPr>
        <p:txBody>
          <a:bodyPr/>
          <a:lstStyle/>
          <a:p>
            <a:r>
              <a:rPr lang="en-US" sz="2400" i="1" smtClean="0"/>
              <a:t>Memorandum</a:t>
            </a:r>
            <a:r>
              <a:rPr lang="en-US" sz="2400" smtClean="0"/>
              <a:t> issued January 17, 2012 by the U.S. Trade Representative, Office of Management and Budget (OMB), and Office of Science and Technology Policy:</a:t>
            </a:r>
          </a:p>
          <a:p>
            <a:pPr lvl="1"/>
            <a:r>
              <a:rPr lang="en-US" sz="2000" smtClean="0"/>
              <a:t>The effectiveness of the U.S. standards-setting system depends on continued private sector leadership and engagement.</a:t>
            </a:r>
          </a:p>
          <a:p>
            <a:pPr lvl="1"/>
            <a:r>
              <a:rPr lang="en-US" sz="2000" smtClean="0"/>
              <a:t>OMB Circular A-119 remains the primary strategy for governmental involvement in standards development.</a:t>
            </a:r>
          </a:p>
          <a:p>
            <a:pPr lvl="2"/>
            <a:r>
              <a:rPr lang="en-US" sz="1600" smtClean="0"/>
              <a:t>This circular  encourages U.S. governmental use of and participation in the development of voluntary industry standards.</a:t>
            </a:r>
          </a:p>
          <a:p>
            <a:pPr lvl="1"/>
            <a:r>
              <a:rPr lang="en-US" sz="2000" smtClean="0"/>
              <a:t>In limited policy areas, the government may need to help accelerate standards development by: clearly identifying the standards-based challenges; defining its goals; providing an analysis of the perceived standards gap and what must be done to close it; and supporting the technical work to achieve its goals.</a:t>
            </a:r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06D6450-97BA-4CFF-8C3D-C7288FBF4026}" type="slidenum">
              <a:rPr lang="en-CA" smtClean="0"/>
              <a:pPr/>
              <a:t>5</a:t>
            </a:fld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U.S. Government Engagement in Standards Activities</a:t>
            </a:r>
            <a:endParaRPr lang="en-US" dirty="0"/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468313" y="1484313"/>
            <a:ext cx="8351837" cy="4525962"/>
          </a:xfrm>
        </p:spPr>
        <p:txBody>
          <a:bodyPr/>
          <a:lstStyle/>
          <a:p>
            <a:r>
              <a:rPr lang="en-US" sz="2400" i="1" smtClean="0"/>
              <a:t>Memorandum</a:t>
            </a:r>
            <a:r>
              <a:rPr lang="en-US" sz="2400" smtClean="0"/>
              <a:t> outlines five (5) fundamental strategic objectives that should guide its engagement in standards:</a:t>
            </a:r>
            <a:endParaRPr lang="en-US" sz="2000" smtClean="0"/>
          </a:p>
          <a:p>
            <a:pPr marL="857250" lvl="1" indent="-457200">
              <a:buFontTx/>
              <a:buAutoNum type="arabicPeriod"/>
            </a:pPr>
            <a:r>
              <a:rPr lang="en-US" sz="2000" smtClean="0"/>
              <a:t>Produce timely, effective standards and efficient conformity assessment schemes that are essential to addressing an identified need;</a:t>
            </a:r>
          </a:p>
          <a:p>
            <a:pPr marL="857250" lvl="1" indent="-457200">
              <a:buFontTx/>
              <a:buAutoNum type="arabicPeriod"/>
            </a:pPr>
            <a:r>
              <a:rPr lang="en-US" sz="2000" smtClean="0"/>
              <a:t>Achieve cost-effective, timely and effective solutions to legitimate regulatory, procurement and policy objectives;</a:t>
            </a:r>
          </a:p>
          <a:p>
            <a:pPr marL="857250" lvl="1" indent="-457200">
              <a:buFontTx/>
              <a:buAutoNum type="arabicPeriod"/>
            </a:pPr>
            <a:r>
              <a:rPr lang="en-US" sz="2000" smtClean="0"/>
              <a:t>Promote standards and standardization systems that stimulate and sustain innovation and foster competition;</a:t>
            </a:r>
          </a:p>
          <a:p>
            <a:pPr marL="857250" lvl="1" indent="-457200">
              <a:buFontTx/>
              <a:buAutoNum type="arabicPeriod"/>
            </a:pPr>
            <a:r>
              <a:rPr lang="en-US" sz="2000" smtClean="0"/>
              <a:t>Enhance U.S. growth and competitiveness and ensure non-discrimination, consistent with international obligations; and</a:t>
            </a:r>
          </a:p>
          <a:p>
            <a:pPr marL="857250" lvl="1" indent="-457200">
              <a:buFontTx/>
              <a:buAutoNum type="arabicPeriod"/>
            </a:pPr>
            <a:r>
              <a:rPr lang="en-US" sz="2000" smtClean="0"/>
              <a:t>Facilitate international trade and avoid the creation of unnecessary obstacles to trade.</a:t>
            </a: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DC8F2F23-420F-4CC8-91D9-9D0680C243EC}" type="slidenum">
              <a:rPr lang="en-CA" smtClean="0"/>
              <a:pPr/>
              <a:t>6</a:t>
            </a:fld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94DA393-F9AD-4C25-8E2C-09748D7B6E04}" type="slidenum">
              <a:rPr lang="en-CA" smtClean="0"/>
              <a:pPr/>
              <a:t>7</a:t>
            </a:fld>
            <a:endParaRPr lang="en-CA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Incorporation by Reference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229600" cy="4525963"/>
          </a:xfrm>
        </p:spPr>
        <p:txBody>
          <a:bodyPr/>
          <a:lstStyle/>
          <a:p>
            <a:pPr>
              <a:spcBef>
                <a:spcPts val="400"/>
              </a:spcBef>
            </a:pPr>
            <a:r>
              <a:rPr lang="en-US" sz="2400" i="1" smtClean="0"/>
              <a:t>Petition for Rulemaking and Request for Comments, </a:t>
            </a:r>
            <a:r>
              <a:rPr lang="en-US" sz="2400" smtClean="0"/>
              <a:t>published February 27, 2012, seeks comment on whether to amend U.S. regulations governing the approval of agency requests to incorporate material by reference (IBR) into the Code of Federal Regulations:</a:t>
            </a:r>
          </a:p>
          <a:p>
            <a:pPr lvl="1">
              <a:spcBef>
                <a:spcPts val="400"/>
              </a:spcBef>
            </a:pPr>
            <a:r>
              <a:rPr lang="en-US" sz="2000" smtClean="0"/>
              <a:t>Does “reasonably available” mean material must be free or available to anyone online?</a:t>
            </a:r>
          </a:p>
          <a:p>
            <a:pPr lvl="1">
              <a:spcBef>
                <a:spcPts val="400"/>
              </a:spcBef>
            </a:pPr>
            <a:r>
              <a:rPr lang="en-US" sz="2000" smtClean="0"/>
              <a:t>Should agencies bear the cost of making material available?</a:t>
            </a:r>
          </a:p>
          <a:p>
            <a:pPr lvl="1">
              <a:spcBef>
                <a:spcPts val="400"/>
              </a:spcBef>
            </a:pPr>
            <a:r>
              <a:rPr lang="en-US" sz="2000" smtClean="0"/>
              <a:t>Should the Office of the Federal Register have the authority to deny IBR approval requests if the material is not available online for free?</a:t>
            </a:r>
          </a:p>
          <a:p>
            <a:pPr lvl="1">
              <a:spcBef>
                <a:spcPts val="400"/>
              </a:spcBef>
            </a:pPr>
            <a:r>
              <a:rPr lang="en-US" sz="2000" smtClean="0"/>
              <a:t>Is OMB better positioned to handle associated policy issues to determine “reasonable availability”? </a:t>
            </a:r>
          </a:p>
          <a:p>
            <a:pPr lvl="1" eaLnBrk="1" hangingPunct="1">
              <a:lnSpc>
                <a:spcPct val="90000"/>
              </a:lnSpc>
            </a:pPr>
            <a:endParaRPr lang="en-CA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0AAAEEA1-01A9-4E70-81CB-87A957E90194}" type="slidenum">
              <a:rPr lang="en-CA" smtClean="0"/>
              <a:pPr/>
              <a:t>8</a:t>
            </a:fld>
            <a:endParaRPr lang="en-CA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CA" dirty="0" smtClean="0"/>
              <a:t>Incorporation by Reference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268413"/>
            <a:ext cx="8229600" cy="5329237"/>
          </a:xfrm>
        </p:spPr>
        <p:txBody>
          <a:bodyPr/>
          <a:lstStyle/>
          <a:p>
            <a:r>
              <a:rPr lang="en-US" sz="2400" smtClean="0"/>
              <a:t>ATIS filed comments in response to the Petition/Request noting that it:</a:t>
            </a:r>
          </a:p>
          <a:p>
            <a:pPr lvl="1"/>
            <a:r>
              <a:rPr lang="en-US" sz="2000" smtClean="0"/>
              <a:t>Publishes numerous standards, technical reports and other materials, which are copyrighted by ATIS and made publically available through a variety of sources.</a:t>
            </a:r>
          </a:p>
          <a:p>
            <a:pPr lvl="2"/>
            <a:r>
              <a:rPr lang="en-US" sz="2000" smtClean="0"/>
              <a:t>Some of these deliverables are IBR, including industry numbering and emergency alerting standards.</a:t>
            </a:r>
          </a:p>
          <a:p>
            <a:pPr lvl="1"/>
            <a:r>
              <a:rPr lang="en-US" sz="2000" smtClean="0"/>
              <a:t>Takes a flexible approach to the availability of its deliverables, making some available at no-cost to the public while assessing a charge to non-members for other documents.</a:t>
            </a:r>
          </a:p>
          <a:p>
            <a:pPr lvl="2"/>
            <a:r>
              <a:rPr lang="en-US" sz="2000" smtClean="0"/>
              <a:t>Federal, state and local government agencies, upon request, may obtain at no-cost copies for internal use.  </a:t>
            </a:r>
          </a:p>
          <a:p>
            <a:pPr lvl="1"/>
            <a:r>
              <a:rPr lang="en-US" sz="2000" smtClean="0"/>
              <a:t>Has experienced no instance where access to its materials has been problematic, whether for reasons of cost or otherwise. </a:t>
            </a:r>
          </a:p>
          <a:p>
            <a:pPr lvl="1" eaLnBrk="1" hangingPunct="1">
              <a:lnSpc>
                <a:spcPct val="90000"/>
              </a:lnSpc>
            </a:pPr>
            <a:endParaRPr lang="en-CA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913C90EF-55F1-4885-BF48-A65BDAB5C7F9}" type="slidenum">
              <a:rPr lang="en-CA" smtClean="0">
                <a:solidFill>
                  <a:srgbClr val="000000"/>
                </a:solidFill>
              </a:rPr>
              <a:pPr/>
              <a:t>9</a:t>
            </a:fld>
            <a:endParaRPr lang="en-CA" smtClean="0">
              <a:solidFill>
                <a:srgbClr val="000000"/>
              </a:solidFill>
            </a:endParaRP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33337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U.S. </a:t>
            </a:r>
            <a:r>
              <a:rPr lang="en-US" dirty="0"/>
              <a:t>Government </a:t>
            </a:r>
            <a:r>
              <a:rPr lang="en-US" dirty="0" smtClean="0"/>
              <a:t>Use </a:t>
            </a:r>
            <a:r>
              <a:rPr lang="en-US" dirty="0"/>
              <a:t>of Voluntary Industry Standards</a:t>
            </a:r>
            <a:endParaRPr lang="en-CA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700213"/>
            <a:ext cx="8229600" cy="4525962"/>
          </a:xfrm>
        </p:spPr>
        <p:txBody>
          <a:bodyPr/>
          <a:lstStyle/>
          <a:p>
            <a:pPr>
              <a:spcBef>
                <a:spcPts val="400"/>
              </a:spcBef>
            </a:pPr>
            <a:r>
              <a:rPr lang="en-US" sz="2400" smtClean="0"/>
              <a:t>OMB </a:t>
            </a:r>
            <a:r>
              <a:rPr lang="en-US" sz="2400" i="1" smtClean="0"/>
              <a:t>Request for Information (RFI), </a:t>
            </a:r>
            <a:r>
              <a:rPr lang="en-US" sz="2400" smtClean="0"/>
              <a:t>published March 30</a:t>
            </a:r>
            <a:r>
              <a:rPr lang="en-US" sz="2400" i="1" smtClean="0"/>
              <a:t>, </a:t>
            </a:r>
            <a:r>
              <a:rPr lang="en-US" sz="2400" smtClean="0"/>
              <a:t>2012,</a:t>
            </a:r>
            <a:r>
              <a:rPr lang="en-US" sz="2400" i="1" smtClean="0"/>
              <a:t> </a:t>
            </a:r>
            <a:r>
              <a:rPr lang="en-US" sz="2400" smtClean="0"/>
              <a:t>seeks comment on a variety of issues related to governmental use of and participation in standard setting, including:</a:t>
            </a:r>
          </a:p>
          <a:p>
            <a:pPr lvl="1">
              <a:spcBef>
                <a:spcPts val="400"/>
              </a:spcBef>
            </a:pPr>
            <a:r>
              <a:rPr lang="en-US" sz="2000" smtClean="0"/>
              <a:t>Whether there is a need to update OMB Circular A-119?</a:t>
            </a:r>
          </a:p>
          <a:p>
            <a:pPr lvl="1">
              <a:spcBef>
                <a:spcPts val="400"/>
              </a:spcBef>
            </a:pPr>
            <a:r>
              <a:rPr lang="en-US" sz="2000" smtClean="0"/>
              <a:t>What factors should agencies examine in evaluating whether to use voluntary non-consensus standards?</a:t>
            </a:r>
          </a:p>
          <a:p>
            <a:pPr lvl="1">
              <a:spcBef>
                <a:spcPts val="400"/>
              </a:spcBef>
            </a:pPr>
            <a:r>
              <a:rPr lang="en-US" sz="2000" smtClean="0"/>
              <a:t>What are the best practices for providing access to standards incorporated by reference in regulation?</a:t>
            </a:r>
          </a:p>
          <a:p>
            <a:pPr lvl="1">
              <a:spcBef>
                <a:spcPts val="400"/>
              </a:spcBef>
            </a:pPr>
            <a:r>
              <a:rPr lang="en-US" sz="2000" smtClean="0"/>
              <a:t>What costs are involved in the development and/or revision of standards? </a:t>
            </a:r>
          </a:p>
          <a:p>
            <a:pPr lvl="1">
              <a:spcBef>
                <a:spcPts val="400"/>
              </a:spcBef>
            </a:pPr>
            <a:r>
              <a:rPr lang="en-US" sz="2000" smtClean="0"/>
              <a:t>Should OMB set out Best Practices on how to reference/incorporate standards in regulation?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CC221E8A5C574B889E2CBB12A471FC" ma:contentTypeVersion="1" ma:contentTypeDescription="Create a new document." ma:contentTypeScope="" ma:versionID="99f44ad212ba6942fa1c339a891249a5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ded79842d4747cc85621c7c303666ab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15BB595-1947-47E7-82C1-A24E12F5FF8F}"/>
</file>

<file path=customXml/itemProps2.xml><?xml version="1.0" encoding="utf-8"?>
<ds:datastoreItem xmlns:ds="http://schemas.openxmlformats.org/officeDocument/2006/customXml" ds:itemID="{F2282BC7-BB61-4B81-9521-42E5855E0865}"/>
</file>

<file path=customXml/itemProps3.xml><?xml version="1.0" encoding="utf-8"?>
<ds:datastoreItem xmlns:ds="http://schemas.openxmlformats.org/officeDocument/2006/customXml" ds:itemID="{35B4B1FC-9AB2-478B-88DA-FB1E5122563E}"/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1204</Words>
  <Application>Microsoft Office PowerPoint</Application>
  <PresentationFormat>On-screen Show (4:3)</PresentationFormat>
  <Paragraphs>108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ＭＳ Ｐゴシック</vt:lpstr>
      <vt:lpstr>Trebuchet MS</vt:lpstr>
      <vt:lpstr>Default Design</vt:lpstr>
      <vt:lpstr>Default Design</vt:lpstr>
      <vt:lpstr>ATIS Intellectual Property Rights Activities 2012 – An Update</vt:lpstr>
      <vt:lpstr>Background – ATIS IPR Policy</vt:lpstr>
      <vt:lpstr>ATIS Patent Policy  Section 10.4 of the ATIS OP</vt:lpstr>
      <vt:lpstr>ATIS IPR Ad Hoc Committee</vt:lpstr>
      <vt:lpstr>U.S. Government Engagement in Standards Activities</vt:lpstr>
      <vt:lpstr>U.S. Government Engagement in Standards Activities</vt:lpstr>
      <vt:lpstr>Incorporation by Reference</vt:lpstr>
      <vt:lpstr>Incorporation by Reference</vt:lpstr>
      <vt:lpstr>U.S. Government Use of Voluntary Industry Standards</vt:lpstr>
      <vt:lpstr>U.S. Government Use of Voluntary Industry Standards</vt:lpstr>
      <vt:lpstr>ATIS Participation in oneM2M</vt:lpstr>
      <vt:lpstr>Slide 12</vt:lpstr>
      <vt:lpstr>Links to ATIS  Public Policy Filings</vt:lpstr>
    </vt:vector>
  </TitlesOfParts>
  <Company>ATIS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GSC16bis-IPR-08</dc:title>
  <dc:subject>ATIS IPR Activities 2012 - An Update</dc:subject>
  <dc:creator>Thomas Goode</dc:creator>
  <dc:description>October 2012</dc:description>
  <cp:lastModifiedBy>PaulB</cp:lastModifiedBy>
  <cp:revision>49</cp:revision>
  <dcterms:created xsi:type="dcterms:W3CDTF">2011-06-28T13:16:06Z</dcterms:created>
  <dcterms:modified xsi:type="dcterms:W3CDTF">2012-10-04T20:09:46Z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0x010100CBCC221E8A5C574B889E2CBB12A471FC</vt:lpwstr>
  </property>
</Properties>
</file>