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83"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263" r:id="rId20"/>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244D"/>
    <a:srgbClr val="C688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09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vl1pPr>
          </a:lstStyle>
          <a:p>
            <a:pPr>
              <a:defRPr/>
            </a:pPr>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CA"/>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vl1pPr>
          </a:lstStyle>
          <a:p>
            <a:pPr>
              <a:defRPr/>
            </a:pPr>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vl1pPr>
          </a:lstStyle>
          <a:p>
            <a:pPr>
              <a:defRPr/>
            </a:pPr>
            <a:fld id="{8B398ACF-DEEA-434B-A67A-E73B3135EDF3}"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TextEdit="1"/>
          </p:cNvSpPr>
          <p:nvPr>
            <p:ph type="sldImg"/>
          </p:nvPr>
        </p:nvSpPr>
        <p:spPr>
          <a:ln/>
        </p:spPr>
      </p:sp>
      <p:sp>
        <p:nvSpPr>
          <p:cNvPr id="35842"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TextEdit="1"/>
          </p:cNvSpPr>
          <p:nvPr>
            <p:ph type="sldImg"/>
          </p:nvPr>
        </p:nvSpPr>
        <p:spPr>
          <a:ln/>
        </p:spPr>
      </p:sp>
      <p:sp>
        <p:nvSpPr>
          <p:cNvPr id="37890"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a:ln/>
        </p:spPr>
      </p:sp>
      <p:sp>
        <p:nvSpPr>
          <p:cNvPr id="39938"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TextEdit="1"/>
          </p:cNvSpPr>
          <p:nvPr>
            <p:ph type="sldImg"/>
          </p:nvPr>
        </p:nvSpPr>
        <p:spPr>
          <a:ln/>
        </p:spPr>
      </p:sp>
      <p:sp>
        <p:nvSpPr>
          <p:cNvPr id="41986"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a:ln/>
        </p:spPr>
      </p:sp>
      <p:sp>
        <p:nvSpPr>
          <p:cNvPr id="44034"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TextEdit="1"/>
          </p:cNvSpPr>
          <p:nvPr>
            <p:ph type="sldImg"/>
          </p:nvPr>
        </p:nvSpPr>
        <p:spPr>
          <a:ln/>
        </p:spPr>
      </p:sp>
      <p:sp>
        <p:nvSpPr>
          <p:cNvPr id="46082"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a:ln/>
        </p:spPr>
      </p:sp>
      <p:sp>
        <p:nvSpPr>
          <p:cNvPr id="18434"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TextEdit="1"/>
          </p:cNvSpPr>
          <p:nvPr>
            <p:ph type="sldImg"/>
          </p:nvPr>
        </p:nvSpPr>
        <p:spPr>
          <a:ln/>
        </p:spPr>
      </p:sp>
      <p:sp>
        <p:nvSpPr>
          <p:cNvPr id="20482"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TextEdit="1"/>
          </p:cNvSpPr>
          <p:nvPr>
            <p:ph type="sldImg"/>
          </p:nvPr>
        </p:nvSpPr>
        <p:spPr>
          <a:ln/>
        </p:spPr>
      </p:sp>
      <p:sp>
        <p:nvSpPr>
          <p:cNvPr id="22530"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TextEdit="1"/>
          </p:cNvSpPr>
          <p:nvPr>
            <p:ph type="sldImg"/>
          </p:nvPr>
        </p:nvSpPr>
        <p:spPr>
          <a:ln/>
        </p:spPr>
      </p:sp>
      <p:sp>
        <p:nvSpPr>
          <p:cNvPr id="25602"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TextEdit="1"/>
          </p:cNvSpPr>
          <p:nvPr>
            <p:ph type="sldImg"/>
          </p:nvPr>
        </p:nvSpPr>
        <p:spPr>
          <a:ln/>
        </p:spPr>
      </p:sp>
      <p:sp>
        <p:nvSpPr>
          <p:cNvPr id="27650"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TextEdit="1"/>
          </p:cNvSpPr>
          <p:nvPr>
            <p:ph type="sldImg"/>
          </p:nvPr>
        </p:nvSpPr>
        <p:spPr>
          <a:ln/>
        </p:spPr>
      </p:sp>
      <p:sp>
        <p:nvSpPr>
          <p:cNvPr id="29698"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TextEdit="1"/>
          </p:cNvSpPr>
          <p:nvPr>
            <p:ph type="sldImg"/>
          </p:nvPr>
        </p:nvSpPr>
        <p:spPr>
          <a:ln/>
        </p:spPr>
      </p:sp>
      <p:sp>
        <p:nvSpPr>
          <p:cNvPr id="31746"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a:ln/>
        </p:spPr>
      </p:sp>
      <p:sp>
        <p:nvSpPr>
          <p:cNvPr id="33794" name="Rectangle 3"/>
          <p:cNvSpPr>
            <a:spLocks noGrp="1"/>
          </p:cNvSpPr>
          <p:nvPr>
            <p:ph type="body" idx="1"/>
          </p:nvPr>
        </p:nvSpPr>
        <p:spPr>
          <a:noFill/>
        </p:spPr>
        <p:txBody>
          <a:bodyPr/>
          <a:lstStyle/>
          <a:p>
            <a:pPr eaLnBrk="1" hangingPunct="1">
              <a:spcBef>
                <a:spcPct val="0"/>
              </a:spcBef>
            </a:pPr>
            <a:endParaRPr lang="en-US"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0"/>
          <p:cNvSpPr txBox="1">
            <a:spLocks noChangeArrowheads="1"/>
          </p:cNvSpPr>
          <p:nvPr userDrawn="1"/>
        </p:nvSpPr>
        <p:spPr bwMode="auto">
          <a:xfrm>
            <a:off x="107950" y="6453188"/>
            <a:ext cx="2736850"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sz="1200" b="1" dirty="0" smtClean="0">
                <a:solidFill>
                  <a:srgbClr val="09244D"/>
                </a:solidFill>
              </a:rPr>
              <a:t>Geneva, October 9, 2012</a:t>
            </a:r>
            <a:endParaRPr lang="en-CA" sz="1200" dirty="0" smtClean="0"/>
          </a:p>
        </p:txBody>
      </p:sp>
      <p:sp>
        <p:nvSpPr>
          <p:cNvPr id="6146" name="Rectangle 2"/>
          <p:cNvSpPr>
            <a:spLocks noGrp="1" noChangeArrowheads="1"/>
          </p:cNvSpPr>
          <p:nvPr>
            <p:ph type="ctrTitle"/>
          </p:nvPr>
        </p:nvSpPr>
        <p:spPr>
          <a:xfrm>
            <a:off x="685800" y="2130425"/>
            <a:ext cx="7772400" cy="1470025"/>
          </a:xfrm>
        </p:spPr>
        <p:txBody>
          <a:bodyPr/>
          <a:lstStyle>
            <a:lvl1pPr>
              <a:defRPr b="0"/>
            </a:lvl1pPr>
          </a:lstStyle>
          <a:p>
            <a:pPr lvl="0"/>
            <a:r>
              <a:rPr lang="en-CA" noProof="0" smtClean="0"/>
              <a:t>TITLE OF </a:t>
            </a:r>
            <a:br>
              <a:rPr lang="en-CA" noProof="0" smtClean="0"/>
            </a:br>
            <a:r>
              <a:rPr lang="en-CA" noProof="0" smtClean="0"/>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GB" noProof="0" smtClean="0"/>
              <a:t>Name of Speaker,</a:t>
            </a:r>
          </a:p>
          <a:p>
            <a:pPr lvl="0"/>
            <a:r>
              <a:rPr lang="en-GB" noProof="0" smtClean="0"/>
              <a:t>Title and Organization</a:t>
            </a:r>
            <a:endParaRPr lang="en-CA" noProof="0" smtClean="0"/>
          </a:p>
        </p:txBody>
      </p:sp>
      <p:sp>
        <p:nvSpPr>
          <p:cNvPr id="5" name="Rectangle 4"/>
          <p:cNvSpPr>
            <a:spLocks noGrp="1" noChangeArrowheads="1"/>
          </p:cNvSpPr>
          <p:nvPr>
            <p:ph type="sldNum" sz="quarter" idx="10"/>
          </p:nvPr>
        </p:nvSpPr>
        <p:spPr>
          <a:xfrm>
            <a:off x="8101013" y="6237288"/>
            <a:ext cx="909637" cy="476250"/>
          </a:xfrm>
        </p:spPr>
        <p:txBody>
          <a:bodyPr/>
          <a:lstStyle>
            <a:lvl1pPr>
              <a:defRPr sz="1200" b="1">
                <a:solidFill>
                  <a:srgbClr val="09244D"/>
                </a:solidFill>
                <a:latin typeface="Trebuchet MS" pitchFamily="34" charset="0"/>
              </a:defRPr>
            </a:lvl1pPr>
          </a:lstStyle>
          <a:p>
            <a:pPr>
              <a:defRPr/>
            </a:pPr>
            <a:fld id="{F311BC2E-767D-4A48-A71A-C93ACE46196F}" type="slidenum">
              <a:rPr lang="en-CA"/>
              <a:pPr>
                <a:defRPr/>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928AE49-90D9-4763-8C4E-90EA3A145ED0}"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49EAE17-3A10-4B86-80FF-0993634DEDB7}"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77F79C7-20F4-43E1-980F-34E16C2D7600}"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972B260-1037-445F-A099-FFA2D477FFE6}"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2E4F0E5-DE5C-447A-94C6-7944D6DEE4A0}"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34871575-24D6-4599-8DCC-DB3CE172147F}"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D2B8EDB4-CE66-4DA3-82C8-FD3E419AF79C}"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BA96B41-D07A-4813-882F-BC85310C68A7}"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EF2F5EE-067A-462D-B3FF-04FC3A98113B}" type="slidenum">
              <a:rPr lang="en-CA"/>
              <a:pPr>
                <a:defRPr/>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36465C0-A8E3-46A5-93D9-FFBA3F7E5C4D}"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68313" y="15573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lvl1pPr>
          </a:lstStyle>
          <a:p>
            <a:pPr>
              <a:defRPr/>
            </a:pPr>
            <a:fld id="{2DF6136E-EC1C-4114-A7C8-F78EDBDA423D}" type="slidenum">
              <a:rPr lang="en-CA"/>
              <a:pPr>
                <a:defRPr/>
              </a:pPr>
              <a:t>‹#›</a:t>
            </a:fld>
            <a:endParaRPr lang="en-CA"/>
          </a:p>
        </p:txBody>
      </p:sp>
      <p:sp>
        <p:nvSpPr>
          <p:cNvPr id="6" name="Text Box 10"/>
          <p:cNvSpPr txBox="1">
            <a:spLocks noChangeArrowheads="1"/>
          </p:cNvSpPr>
          <p:nvPr userDrawn="1"/>
        </p:nvSpPr>
        <p:spPr bwMode="auto">
          <a:xfrm>
            <a:off x="107950" y="6453188"/>
            <a:ext cx="2736850"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sz="1200" b="1" dirty="0" smtClean="0">
                <a:solidFill>
                  <a:srgbClr val="09244D"/>
                </a:solidFill>
              </a:rPr>
              <a:t>Geneva, October 9, 2012</a:t>
            </a:r>
            <a:endParaRPr lang="en-CA" sz="1200" dirty="0" smtClean="0"/>
          </a:p>
        </p:txBody>
      </p:sp>
      <p:sp>
        <p:nvSpPr>
          <p:cNvPr id="2" name="Rectangle 5"/>
          <p:cNvSpPr/>
          <p:nvPr userDrawn="1"/>
        </p:nvSpPr>
        <p:spPr>
          <a:xfrm>
            <a:off x="7308850" y="179388"/>
            <a:ext cx="1400175" cy="274637"/>
          </a:xfrm>
          <a:prstGeom prst="rect">
            <a:avLst/>
          </a:prstGeom>
        </p:spPr>
        <p:txBody>
          <a:bodyPr wrap="none">
            <a:spAutoFit/>
          </a:bodyPr>
          <a:lstStyle/>
          <a:p>
            <a:pPr>
              <a:spcBef>
                <a:spcPct val="20000"/>
              </a:spcBef>
            </a:pPr>
            <a:r>
              <a:rPr lang="en-US" altLang="ja-JP" sz="1200">
                <a:solidFill>
                  <a:srgbClr val="09244D"/>
                </a:solidFill>
                <a:ea typeface="ＭＳ Ｐゴシック"/>
                <a:cs typeface="ＭＳ Ｐゴシック"/>
              </a:rPr>
              <a:t>GSC16bis-IPR-05</a:t>
            </a:r>
            <a:endParaRPr lang="en-CA" sz="1200">
              <a:solidFill>
                <a:srgbClr val="09244D"/>
              </a:solidFill>
              <a:ea typeface="ＭＳ Ｐゴシック"/>
              <a:cs typeface="ＭＳ Ｐゴシック"/>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bit.ly/O1pab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tes.nationalacademies.org/PGA/step/IPManagement/index.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1.usa.gov/wXgxN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tu.int/en/ITU-T/Workshops-and-Seminars/patent/Pages/default.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ft.com/cms/s/2/215afb90-e86d-11e1-b724-00144feab49a.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iaonline.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iaonline.org/gov_affairs/fcc_filings/documents/TIA%20Comment%20to%20NIST%20on%20Standards%20022211.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gov/upload/Federal_Engagement_in_Standards_Activities_October12_final.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whitehouse.gov/sites/default/files/omb/memoranda/2012/m-12-08_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gov/a119.cf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bit.ly/OUfOz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62" name="Group 26"/>
          <p:cNvGraphicFramePr>
            <a:graphicFrameLocks noGrp="1"/>
          </p:cNvGraphicFramePr>
          <p:nvPr/>
        </p:nvGraphicFramePr>
        <p:xfrm>
          <a:off x="3635375" y="260350"/>
          <a:ext cx="5064125" cy="1366838"/>
        </p:xfrm>
        <a:graphic>
          <a:graphicData uri="http://schemas.openxmlformats.org/drawingml/2006/table">
            <a:tbl>
              <a:tblPr/>
              <a:tblGrid>
                <a:gridCol w="1081088"/>
                <a:gridCol w="3983037"/>
              </a:tblGrid>
              <a:tr h="274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Document No:</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smtClean="0">
                          <a:ln>
                            <a:noFill/>
                          </a:ln>
                          <a:solidFill>
                            <a:srgbClr val="09244D"/>
                          </a:solidFill>
                          <a:effectLst/>
                          <a:latin typeface="Arial" charset="0"/>
                          <a:ea typeface="ＭＳ Ｐゴシック"/>
                          <a:cs typeface="ＭＳ Ｐゴシック"/>
                        </a:rPr>
                        <a:t>GSC16bis-IPR-05</a:t>
                      </a:r>
                      <a:endParaRPr kumimoji="0" lang="en-CA" sz="1200" b="1" i="0" u="none" strike="noStrike" cap="none" normalizeH="0" baseline="0" smtClean="0">
                        <a:ln>
                          <a:noFill/>
                        </a:ln>
                        <a:solidFill>
                          <a:srgbClr val="09244D"/>
                        </a:solidFill>
                        <a:effectLst/>
                        <a:latin typeface="Arial" charset="0"/>
                        <a:ea typeface="ＭＳ Ｐゴシック"/>
                        <a:cs typeface="ＭＳ Ｐゴシック"/>
                      </a:endParaRP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Source:</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200" b="0" i="0" u="none" strike="noStrike" cap="none" normalizeH="0" baseline="0" smtClean="0">
                          <a:ln>
                            <a:noFill/>
                          </a:ln>
                          <a:solidFill>
                            <a:srgbClr val="09244D"/>
                          </a:solidFill>
                          <a:effectLst/>
                          <a:latin typeface="Arial" charset="0"/>
                        </a:rPr>
                        <a:t>TIA</a:t>
                      </a: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Contact:</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200" b="0" i="0" u="none" strike="noStrike" cap="none" normalizeH="0" baseline="0" smtClean="0">
                          <a:ln>
                            <a:noFill/>
                          </a:ln>
                          <a:solidFill>
                            <a:srgbClr val="09244D"/>
                          </a:solidFill>
                          <a:effectLst/>
                          <a:latin typeface="Arial" charset="0"/>
                        </a:rPr>
                        <a:t>Amy Marasco, Brian Scarpelli</a:t>
                      </a: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GSC Session:</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200" b="0" i="0" u="none" strike="noStrike" cap="none" normalizeH="0" baseline="0" smtClean="0">
                          <a:ln>
                            <a:noFill/>
                          </a:ln>
                          <a:solidFill>
                            <a:srgbClr val="09244D"/>
                          </a:solidFill>
                          <a:effectLst/>
                          <a:latin typeface="Arial" charset="0"/>
                        </a:rPr>
                        <a:t>IPR Working Group</a:t>
                      </a: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Agenda Item:</a:t>
                      </a:r>
                    </a:p>
                  </a:txBody>
                  <a:tcPr marT="45742" marB="4574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200" b="0" i="0" u="none" strike="noStrike" cap="none" normalizeH="0" baseline="0" smtClean="0">
                          <a:ln>
                            <a:noFill/>
                          </a:ln>
                          <a:solidFill>
                            <a:srgbClr val="09244D"/>
                          </a:solidFill>
                          <a:effectLst/>
                          <a:latin typeface="Arial" charset="0"/>
                        </a:rPr>
                        <a:t>4.5</a:t>
                      </a:r>
                    </a:p>
                  </a:txBody>
                  <a:tcPr marT="45742" marB="4574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
        <p:nvSpPr>
          <p:cNvPr id="7" name="Text Box 9"/>
          <p:cNvSpPr txBox="1">
            <a:spLocks noChangeArrowheads="1"/>
          </p:cNvSpPr>
          <p:nvPr/>
        </p:nvSpPr>
        <p:spPr bwMode="auto">
          <a:xfrm>
            <a:off x="1411288" y="1628775"/>
            <a:ext cx="6545262" cy="3416300"/>
          </a:xfrm>
          <a:prstGeom prst="rect">
            <a:avLst/>
          </a:prstGeom>
          <a:noFill/>
          <a:ln>
            <a:noFill/>
          </a:ln>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fontAlgn="auto" hangingPunct="1">
              <a:spcBef>
                <a:spcPct val="50000"/>
              </a:spcBef>
              <a:spcAft>
                <a:spcPts val="0"/>
              </a:spcAft>
              <a:defRPr/>
            </a:pPr>
            <a:r>
              <a:rPr lang="en-US" sz="3600" b="1" dirty="0">
                <a:solidFill>
                  <a:srgbClr val="C68803"/>
                </a:solidFill>
                <a:effectLst>
                  <a:outerShdw blurRad="38100" dist="38100" dir="2700000" algn="tl">
                    <a:srgbClr val="000000">
                      <a:alpha val="43137"/>
                    </a:srgbClr>
                  </a:outerShdw>
                </a:effectLst>
              </a:rPr>
              <a:t>"Update on Activities of the </a:t>
            </a:r>
            <a:r>
              <a:rPr lang="en-US" sz="3600" b="1" dirty="0" smtClean="0">
                <a:solidFill>
                  <a:srgbClr val="C68803"/>
                </a:solidFill>
                <a:effectLst>
                  <a:outerShdw blurRad="38100" dist="38100" dir="2700000" algn="tl">
                    <a:srgbClr val="000000">
                      <a:alpha val="43137"/>
                    </a:srgbClr>
                  </a:outerShdw>
                </a:effectLst>
              </a:rPr>
              <a:t>TIA IPR </a:t>
            </a:r>
            <a:r>
              <a:rPr lang="en-US" sz="3600" b="1" dirty="0">
                <a:solidFill>
                  <a:srgbClr val="C68803"/>
                </a:solidFill>
                <a:effectLst>
                  <a:outerShdw blurRad="38100" dist="38100" dir="2700000" algn="tl">
                    <a:srgbClr val="000000">
                      <a:alpha val="43137"/>
                    </a:srgbClr>
                  </a:outerShdw>
                </a:effectLst>
              </a:rPr>
              <a:t>Standing Committee (IPR SC) and the new Standards and IPR Policy Committee (SIPC) </a:t>
            </a:r>
            <a:r>
              <a:rPr lang="en-US" sz="3600" b="1" dirty="0" smtClean="0">
                <a:solidFill>
                  <a:srgbClr val="C68803"/>
                </a:solidFill>
                <a:effectLst>
                  <a:outerShdw blurRad="38100" dist="38100" dir="2700000" algn="tl">
                    <a:srgbClr val="000000">
                      <a:alpha val="43137"/>
                    </a:srgbClr>
                  </a:outerShdw>
                </a:effectLst>
              </a:rPr>
              <a:t>Since GSC-16"</a:t>
            </a:r>
            <a:endParaRPr lang="zh-CN" altLang="en-US" sz="3600" b="1" dirty="0">
              <a:solidFill>
                <a:srgbClr val="C68803"/>
              </a:solidFill>
              <a:effectLst>
                <a:outerShdw blurRad="38100" dist="38100" dir="2700000" algn="tl">
                  <a:srgbClr val="000000">
                    <a:alpha val="43137"/>
                  </a:srgbClr>
                </a:outerShdw>
              </a:effectLst>
            </a:endParaRPr>
          </a:p>
        </p:txBody>
      </p:sp>
      <p:sp>
        <p:nvSpPr>
          <p:cNvPr id="8" name="Rectangle 3"/>
          <p:cNvSpPr txBox="1">
            <a:spLocks noChangeArrowheads="1"/>
          </p:cNvSpPr>
          <p:nvPr/>
        </p:nvSpPr>
        <p:spPr bwMode="auto">
          <a:xfrm>
            <a:off x="668338" y="5151438"/>
            <a:ext cx="3616325" cy="869950"/>
          </a:xfrm>
          <a:prstGeom prst="rect">
            <a:avLst/>
          </a:prstGeom>
          <a:noFill/>
          <a:ln>
            <a:noFill/>
          </a:ln>
          <a:effectLst/>
          <a:extLst>
            <a:ext uri="{909E8E84-426E-40DD-AFC4-6F175D3DCCD1}"/>
            <a:ext uri="{91240B29-F687-4F45-9708-019B960494DF}"/>
            <a:ext uri="{AF507438-7753-43E0-B8FC-AC1667EBCBE1}"/>
          </a:extLst>
        </p:spPr>
        <p:txBody>
          <a:bodyPr/>
          <a:lstStyle>
            <a:lvl1pPr marL="0" indent="0" algn="ctr" rtl="0" fontAlgn="base">
              <a:spcBef>
                <a:spcPct val="20000"/>
              </a:spcBef>
              <a:spcAft>
                <a:spcPct val="0"/>
              </a:spcAft>
              <a:buFontTx/>
              <a:buNone/>
              <a:defRPr sz="3200" b="1">
                <a:solidFill>
                  <a:srgbClr val="09244D"/>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har char="–"/>
              <a:defRPr sz="2800">
                <a:solidFill>
                  <a:srgbClr val="09244D"/>
                </a:solidFill>
                <a:latin typeface="+mn-lt"/>
              </a:defRPr>
            </a:lvl2pPr>
            <a:lvl3pPr marL="1143000" indent="-228600" algn="l" rtl="0" fontAlgn="base">
              <a:spcBef>
                <a:spcPct val="20000"/>
              </a:spcBef>
              <a:spcAft>
                <a:spcPct val="0"/>
              </a:spcAft>
              <a:buChar char="•"/>
              <a:defRPr sz="2400">
                <a:solidFill>
                  <a:srgbClr val="09244D"/>
                </a:solidFill>
                <a:latin typeface="+mn-lt"/>
              </a:defRPr>
            </a:lvl3pPr>
            <a:lvl4pPr marL="1600200" indent="-228600" algn="l" rtl="0" fontAlgn="base">
              <a:spcBef>
                <a:spcPct val="20000"/>
              </a:spcBef>
              <a:spcAft>
                <a:spcPct val="0"/>
              </a:spcAft>
              <a:buChar char="–"/>
              <a:defRPr sz="2000">
                <a:solidFill>
                  <a:srgbClr val="09244D"/>
                </a:solidFill>
                <a:latin typeface="+mn-lt"/>
              </a:defRPr>
            </a:lvl4pPr>
            <a:lvl5pPr marL="2057400" indent="-228600" algn="l" rtl="0" fontAlgn="base">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a:lstStyle>
          <a:p>
            <a:pPr>
              <a:defRPr/>
            </a:pPr>
            <a:r>
              <a:rPr lang="en-GB" dirty="0" smtClean="0"/>
              <a:t>Amy Marasco,</a:t>
            </a:r>
          </a:p>
          <a:p>
            <a:pPr>
              <a:defRPr/>
            </a:pPr>
            <a:r>
              <a:rPr lang="en-US" dirty="0" smtClean="0"/>
              <a:t>TIA SIPC Chair</a:t>
            </a:r>
            <a:endParaRPr lang="en-CA" dirty="0" smtClean="0"/>
          </a:p>
          <a:p>
            <a:pPr>
              <a:defRPr/>
            </a:pPr>
            <a:endParaRPr lang="en-CA" dirty="0"/>
          </a:p>
        </p:txBody>
      </p:sp>
      <p:sp>
        <p:nvSpPr>
          <p:cNvPr id="9" name="Rectangle 3"/>
          <p:cNvSpPr txBox="1">
            <a:spLocks noChangeArrowheads="1"/>
          </p:cNvSpPr>
          <p:nvPr/>
        </p:nvSpPr>
        <p:spPr bwMode="auto">
          <a:xfrm>
            <a:off x="4702175" y="5151438"/>
            <a:ext cx="3614738" cy="869950"/>
          </a:xfrm>
          <a:prstGeom prst="rect">
            <a:avLst/>
          </a:prstGeom>
          <a:noFill/>
          <a:ln>
            <a:noFill/>
          </a:ln>
          <a:effectLst/>
          <a:extLst>
            <a:ext uri="{909E8E84-426E-40DD-AFC4-6F175D3DCCD1}"/>
            <a:ext uri="{91240B29-F687-4F45-9708-019B960494DF}"/>
            <a:ext uri="{AF507438-7753-43E0-B8FC-AC1667EBCBE1}"/>
          </a:extLst>
        </p:spPr>
        <p:txBody>
          <a:bodyPr/>
          <a:lstStyle>
            <a:lvl1pPr marL="0" indent="0" algn="ctr" rtl="0" fontAlgn="base">
              <a:spcBef>
                <a:spcPct val="20000"/>
              </a:spcBef>
              <a:spcAft>
                <a:spcPct val="0"/>
              </a:spcAft>
              <a:buFontTx/>
              <a:buNone/>
              <a:defRPr sz="3200" b="1">
                <a:solidFill>
                  <a:srgbClr val="09244D"/>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har char="–"/>
              <a:defRPr sz="2800">
                <a:solidFill>
                  <a:srgbClr val="09244D"/>
                </a:solidFill>
                <a:latin typeface="+mn-lt"/>
              </a:defRPr>
            </a:lvl2pPr>
            <a:lvl3pPr marL="1143000" indent="-228600" algn="l" rtl="0" fontAlgn="base">
              <a:spcBef>
                <a:spcPct val="20000"/>
              </a:spcBef>
              <a:spcAft>
                <a:spcPct val="0"/>
              </a:spcAft>
              <a:buChar char="•"/>
              <a:defRPr sz="2400">
                <a:solidFill>
                  <a:srgbClr val="09244D"/>
                </a:solidFill>
                <a:latin typeface="+mn-lt"/>
              </a:defRPr>
            </a:lvl3pPr>
            <a:lvl4pPr marL="1600200" indent="-228600" algn="l" rtl="0" fontAlgn="base">
              <a:spcBef>
                <a:spcPct val="20000"/>
              </a:spcBef>
              <a:spcAft>
                <a:spcPct val="0"/>
              </a:spcAft>
              <a:buChar char="–"/>
              <a:defRPr sz="2000">
                <a:solidFill>
                  <a:srgbClr val="09244D"/>
                </a:solidFill>
                <a:latin typeface="+mn-lt"/>
              </a:defRPr>
            </a:lvl4pPr>
            <a:lvl5pPr marL="2057400" indent="-228600" algn="l" rtl="0" fontAlgn="base">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a:lstStyle>
          <a:p>
            <a:pPr>
              <a:defRPr/>
            </a:pPr>
            <a:r>
              <a:rPr lang="en-GB" dirty="0" smtClean="0"/>
              <a:t>Brian Scarpelli,</a:t>
            </a:r>
          </a:p>
          <a:p>
            <a:pPr>
              <a:defRPr/>
            </a:pPr>
            <a:r>
              <a:rPr lang="en-US" dirty="0" smtClean="0"/>
              <a:t>TIA</a:t>
            </a:r>
            <a:endParaRPr lang="en-CA" dirty="0" smtClean="0"/>
          </a:p>
          <a:p>
            <a:pPr>
              <a:defRPr/>
            </a:pP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792163"/>
          </a:xfrm>
        </p:spPr>
        <p:txBody>
          <a:bodyPr anchor="t">
            <a:normAutofit fontScale="90000"/>
          </a:bodyPr>
          <a:lstStyle/>
          <a:p>
            <a:pPr lvl="1">
              <a:defRPr/>
            </a:pPr>
            <a:r>
              <a:rPr lang="en-US" sz="2500" dirty="0" smtClean="0"/>
              <a:t>Office of the Federal Register (OFR) Request for Comments on Incorporation by Reference Petition for Rulemaking</a:t>
            </a:r>
            <a:endParaRPr lang="en-US" sz="2500" dirty="0"/>
          </a:p>
        </p:txBody>
      </p:sp>
      <p:sp>
        <p:nvSpPr>
          <p:cNvPr id="7171" name="Rectangle 3"/>
          <p:cNvSpPr>
            <a:spLocks noGrp="1" noChangeArrowheads="1"/>
          </p:cNvSpPr>
          <p:nvPr>
            <p:ph type="body" idx="1"/>
          </p:nvPr>
        </p:nvSpPr>
        <p:spPr>
          <a:xfrm>
            <a:off x="152400" y="1447800"/>
            <a:ext cx="8770938" cy="4724400"/>
          </a:xfrm>
        </p:spPr>
        <p:txBody>
          <a:bodyPr>
            <a:normAutofit lnSpcReduction="10000"/>
          </a:bodyPr>
          <a:lstStyle/>
          <a:p>
            <a:pPr marL="0" indent="0">
              <a:lnSpc>
                <a:spcPct val="80000"/>
              </a:lnSpc>
              <a:tabLst>
                <a:tab pos="457200" algn="l"/>
              </a:tabLst>
              <a:defRPr/>
            </a:pPr>
            <a:r>
              <a:rPr lang="en-US" sz="1800" dirty="0" smtClean="0"/>
              <a:t>In May, the OFR sought comment on a Petition for Rulemaking that requests </a:t>
            </a:r>
            <a:r>
              <a:rPr lang="en-US" sz="1800" dirty="0"/>
              <a:t>that </a:t>
            </a:r>
            <a:r>
              <a:rPr lang="en-US" sz="1800" dirty="0" smtClean="0"/>
              <a:t>regulations be amended </a:t>
            </a:r>
            <a:r>
              <a:rPr lang="en-US" sz="1800" dirty="0"/>
              <a:t>to define “reasonably </a:t>
            </a:r>
            <a:r>
              <a:rPr lang="en-US" sz="1800" dirty="0" smtClean="0"/>
              <a:t>available,” </a:t>
            </a:r>
            <a:r>
              <a:rPr lang="en-US" sz="1800" dirty="0"/>
              <a:t>and to include several requirements related to the statutory obligation that material incorporated by reference (IBR) be reasonably available</a:t>
            </a:r>
            <a:r>
              <a:rPr lang="en-US" sz="1800" dirty="0" smtClean="0"/>
              <a:t>.</a:t>
            </a:r>
          </a:p>
          <a:p>
            <a:pPr marL="0" indent="0">
              <a:lnSpc>
                <a:spcPct val="80000"/>
              </a:lnSpc>
              <a:tabLst>
                <a:tab pos="457200" algn="l"/>
              </a:tabLst>
              <a:defRPr/>
            </a:pPr>
            <a:r>
              <a:rPr lang="en-US" sz="1800" dirty="0"/>
              <a:t>TIA submitted comments which are available at </a:t>
            </a:r>
            <a:r>
              <a:rPr lang="en-US" sz="1800" dirty="0">
                <a:hlinkClick r:id="rId3"/>
              </a:rPr>
              <a:t>http://bit.ly/O1pab4</a:t>
            </a:r>
            <a:r>
              <a:rPr lang="en-US" sz="1800" dirty="0" smtClean="0"/>
              <a:t>. Key points:</a:t>
            </a:r>
            <a:endParaRPr lang="en-US" sz="1800" dirty="0"/>
          </a:p>
          <a:p>
            <a:pPr>
              <a:defRPr/>
            </a:pPr>
            <a:r>
              <a:rPr lang="en-US" sz="1700" dirty="0" smtClean="0"/>
              <a:t>“TIA holds the position that the text of standards should be made available to any party on a reasonable basis. We emphasize that, consistent with U.S. copyright law, the contents of a standard are the intellectual property of the developing organization, entitling that developing organization to associated rights which cannot be removed without just compensation. Therefore, when a standard is incorporated into some other creation, intellectual property rights attached to it should be viewed no differently than the intellectual property rights of other aspects of the creation.”</a:t>
            </a:r>
          </a:p>
          <a:p>
            <a:pPr>
              <a:defRPr/>
            </a:pPr>
            <a:r>
              <a:rPr lang="en-US" sz="1700" dirty="0"/>
              <a:t>“If the Petition is obliged, a great number of voluntary, consensus-based standard development organizations will either (1) be forced to grossly increase membership dues on participants, resulting in much lower participation from member companies and governmental organizations, decreasing and degrading the development of standards; or (2) be forced to completely cease activities due to a lack of resources, depriving those reliant on standards – including the Federal government – of their use</a:t>
            </a:r>
            <a:r>
              <a:rPr lang="en-US" sz="1700" dirty="0" smtClean="0"/>
              <a:t>.”</a:t>
            </a:r>
          </a:p>
        </p:txBody>
      </p:sp>
      <p:sp>
        <p:nvSpPr>
          <p:cNvPr id="30723"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FAB62F55-C255-4EF7-A95A-C70EFC13BC2F}" type="slidenum">
              <a:rPr lang="en-US" smtClean="0">
                <a:solidFill>
                  <a:srgbClr val="898989"/>
                </a:solidFill>
                <a:ea typeface="宋体" charset="-122"/>
              </a:rPr>
              <a:pPr/>
              <a:t>10</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792163"/>
          </a:xfrm>
        </p:spPr>
        <p:txBody>
          <a:bodyPr anchor="t">
            <a:normAutofit fontScale="90000"/>
          </a:bodyPr>
          <a:lstStyle/>
          <a:p>
            <a:pPr lvl="1">
              <a:defRPr/>
            </a:pPr>
            <a:r>
              <a:rPr lang="en-US" sz="2800" dirty="0" smtClean="0"/>
              <a:t>The National </a:t>
            </a:r>
            <a:r>
              <a:rPr lang="en-US" sz="2800" dirty="0"/>
              <a:t>Academies’ Symposium on Intellectual Property Management</a:t>
            </a:r>
            <a:br>
              <a:rPr lang="en-US" sz="2800" dirty="0"/>
            </a:br>
            <a:r>
              <a:rPr lang="en-US" sz="2800" dirty="0"/>
              <a:t>in Standard-Setting Processes</a:t>
            </a:r>
          </a:p>
        </p:txBody>
      </p:sp>
      <p:sp>
        <p:nvSpPr>
          <p:cNvPr id="7171" name="Rectangle 3"/>
          <p:cNvSpPr>
            <a:spLocks noGrp="1" noChangeArrowheads="1"/>
          </p:cNvSpPr>
          <p:nvPr>
            <p:ph type="body" idx="1"/>
          </p:nvPr>
        </p:nvSpPr>
        <p:spPr>
          <a:xfrm>
            <a:off x="152400" y="1700213"/>
            <a:ext cx="8770938" cy="4176712"/>
          </a:xfrm>
        </p:spPr>
        <p:txBody>
          <a:bodyPr>
            <a:normAutofit fontScale="92500" lnSpcReduction="10000"/>
          </a:bodyPr>
          <a:lstStyle/>
          <a:p>
            <a:pPr marL="0" indent="0">
              <a:lnSpc>
                <a:spcPct val="80000"/>
              </a:lnSpc>
              <a:tabLst>
                <a:tab pos="457200" algn="l"/>
              </a:tabLst>
              <a:defRPr/>
            </a:pPr>
            <a:endParaRPr lang="en-US" sz="1800" dirty="0" smtClean="0"/>
          </a:p>
          <a:p>
            <a:pPr marL="0" indent="0">
              <a:lnSpc>
                <a:spcPct val="80000"/>
              </a:lnSpc>
              <a:tabLst>
                <a:tab pos="457200" algn="l"/>
              </a:tabLst>
              <a:defRPr/>
            </a:pPr>
            <a:r>
              <a:rPr lang="en-US" sz="2800" dirty="0" smtClean="0"/>
              <a:t>The National Academies’ Board on Science, Technology, and Economic Policy (STEP) has been commissioned by the US Patent and Trademark Office to prepare a report on how leading national, regional, and multinational standards bodies address issues of intellectual property (IP) arising in connection with the development of technical standards.</a:t>
            </a:r>
          </a:p>
          <a:p>
            <a:pPr marL="400050" lvl="1" indent="0">
              <a:lnSpc>
                <a:spcPct val="80000"/>
              </a:lnSpc>
              <a:tabLst>
                <a:tab pos="457200" algn="l"/>
              </a:tabLst>
              <a:defRPr/>
            </a:pPr>
            <a:r>
              <a:rPr lang="en-US" dirty="0"/>
              <a:t>See </a:t>
            </a:r>
            <a:r>
              <a:rPr lang="en-US" dirty="0">
                <a:hlinkClick r:id="rId3"/>
              </a:rPr>
              <a:t>http://</a:t>
            </a:r>
            <a:r>
              <a:rPr lang="en-US" dirty="0" smtClean="0">
                <a:hlinkClick r:id="rId3"/>
              </a:rPr>
              <a:t>sites.nationalacademies.org/PGA/step/IPManagement/index.htm</a:t>
            </a:r>
            <a:r>
              <a:rPr lang="en-US" dirty="0" smtClean="0"/>
              <a:t> </a:t>
            </a:r>
            <a:br>
              <a:rPr lang="en-US" dirty="0" smtClean="0"/>
            </a:br>
            <a:endParaRPr lang="en-US" dirty="0" smtClean="0"/>
          </a:p>
          <a:p>
            <a:pPr marL="0" indent="0">
              <a:lnSpc>
                <a:spcPct val="80000"/>
              </a:lnSpc>
              <a:tabLst>
                <a:tab pos="457200" algn="l"/>
              </a:tabLst>
              <a:defRPr/>
            </a:pPr>
            <a:r>
              <a:rPr lang="en-US" sz="2800" dirty="0" smtClean="0"/>
              <a:t>The National Academies held a symposium on these issues on October 3-4.</a:t>
            </a:r>
            <a:endParaRPr lang="en-US" sz="2800" dirty="0"/>
          </a:p>
        </p:txBody>
      </p:sp>
      <p:sp>
        <p:nvSpPr>
          <p:cNvPr id="32771"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FAD53A7F-7713-4978-85E3-78F5B4A9EE0C}" type="slidenum">
              <a:rPr lang="en-US" smtClean="0">
                <a:solidFill>
                  <a:srgbClr val="898989"/>
                </a:solidFill>
                <a:ea typeface="宋体" charset="-122"/>
              </a:rPr>
              <a:pPr/>
              <a:t>11</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792163"/>
          </a:xfrm>
        </p:spPr>
        <p:txBody>
          <a:bodyPr anchor="t">
            <a:normAutofit fontScale="90000"/>
          </a:bodyPr>
          <a:lstStyle/>
          <a:p>
            <a:pPr lvl="1">
              <a:defRPr/>
            </a:pPr>
            <a:r>
              <a:rPr lang="en-US" sz="2800" dirty="0" smtClean="0"/>
              <a:t>Various Regulatory/Judicial Developments re: F/RAND Commitments</a:t>
            </a:r>
            <a:endParaRPr lang="en-US" sz="2800" dirty="0"/>
          </a:p>
        </p:txBody>
      </p:sp>
      <p:sp>
        <p:nvSpPr>
          <p:cNvPr id="34818" name="Rectangle 3"/>
          <p:cNvSpPr>
            <a:spLocks noGrp="1" noChangeArrowheads="1"/>
          </p:cNvSpPr>
          <p:nvPr>
            <p:ph type="body" idx="1"/>
          </p:nvPr>
        </p:nvSpPr>
        <p:spPr>
          <a:xfrm>
            <a:off x="152400" y="1196975"/>
            <a:ext cx="8770938" cy="4535488"/>
          </a:xfrm>
        </p:spPr>
        <p:txBody>
          <a:bodyPr/>
          <a:lstStyle/>
          <a:p>
            <a:pPr marL="0" indent="0">
              <a:lnSpc>
                <a:spcPct val="80000"/>
              </a:lnSpc>
              <a:tabLst>
                <a:tab pos="457200" algn="l"/>
              </a:tabLst>
            </a:pPr>
            <a:endParaRPr lang="en-US" sz="2400" smtClean="0"/>
          </a:p>
          <a:p>
            <a:pPr marL="0" indent="0">
              <a:lnSpc>
                <a:spcPct val="80000"/>
              </a:lnSpc>
              <a:tabLst>
                <a:tab pos="457200" algn="l"/>
              </a:tabLst>
            </a:pPr>
            <a:r>
              <a:rPr lang="en-US" sz="2700" smtClean="0"/>
              <a:t>The US Department of Justice’s Antitrust Division approving “Decision to Close Its Investigations of Google Inc.’s Acquisition of Motorola Mobility Holdings Inc. and the Acquisitions of Certain Patents by Apple Inc., Microsoft Corp. and Research in Motion Ltd.,” is available at </a:t>
            </a:r>
            <a:r>
              <a:rPr lang="en-US" sz="2700" smtClean="0">
                <a:hlinkClick r:id="rId3"/>
              </a:rPr>
              <a:t>http://1.usa.gov/wXgxNv</a:t>
            </a:r>
            <a:r>
              <a:rPr lang="en-US" sz="2700" smtClean="0"/>
              <a:t>.</a:t>
            </a:r>
          </a:p>
          <a:p>
            <a:pPr marL="0" indent="0">
              <a:lnSpc>
                <a:spcPct val="80000"/>
              </a:lnSpc>
              <a:tabLst>
                <a:tab pos="457200" algn="l"/>
              </a:tabLst>
            </a:pPr>
            <a:endParaRPr lang="en-US" sz="2700" smtClean="0"/>
          </a:p>
          <a:p>
            <a:pPr marL="0" lvl="1" indent="0">
              <a:lnSpc>
                <a:spcPct val="80000"/>
              </a:lnSpc>
              <a:buFont typeface="Arial" charset="0"/>
              <a:buChar char="•"/>
              <a:tabLst>
                <a:tab pos="457200" algn="l"/>
              </a:tabLst>
            </a:pPr>
            <a:r>
              <a:rPr lang="en-US" sz="2700" smtClean="0"/>
              <a:t>In its announcement, DOJ noted that “during the course of its investigation of the Google/Motorola Mobility transaction, the Department of Justice cooperated closely with the European Commission.”</a:t>
            </a:r>
          </a:p>
          <a:p>
            <a:pPr marL="0" indent="0">
              <a:lnSpc>
                <a:spcPct val="80000"/>
              </a:lnSpc>
              <a:tabLst>
                <a:tab pos="457200" algn="l"/>
              </a:tabLst>
            </a:pPr>
            <a:endParaRPr lang="en-US" sz="2700" smtClean="0"/>
          </a:p>
        </p:txBody>
      </p:sp>
      <p:sp>
        <p:nvSpPr>
          <p:cNvPr id="34819"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242B1211-AD87-4EFC-9351-7971AC1BEA34}" type="slidenum">
              <a:rPr lang="en-US" smtClean="0">
                <a:solidFill>
                  <a:srgbClr val="898989"/>
                </a:solidFill>
                <a:ea typeface="宋体" charset="-122"/>
              </a:rPr>
              <a:pPr/>
              <a:t>12</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792163"/>
          </a:xfrm>
        </p:spPr>
        <p:txBody>
          <a:bodyPr anchor="t">
            <a:normAutofit fontScale="90000"/>
          </a:bodyPr>
          <a:lstStyle/>
          <a:p>
            <a:pPr lvl="1">
              <a:defRPr/>
            </a:pPr>
            <a:r>
              <a:rPr lang="en-US" sz="2800" dirty="0" smtClean="0"/>
              <a:t>Various Regulatory/Judicial Developments re: F/RAND Commitments</a:t>
            </a:r>
            <a:endParaRPr lang="en-US" sz="2800" dirty="0"/>
          </a:p>
        </p:txBody>
      </p:sp>
      <p:sp>
        <p:nvSpPr>
          <p:cNvPr id="7171" name="Rectangle 3"/>
          <p:cNvSpPr>
            <a:spLocks noGrp="1" noChangeArrowheads="1"/>
          </p:cNvSpPr>
          <p:nvPr>
            <p:ph type="body" idx="1"/>
          </p:nvPr>
        </p:nvSpPr>
        <p:spPr>
          <a:xfrm>
            <a:off x="152400" y="1196975"/>
            <a:ext cx="8770938" cy="4535488"/>
          </a:xfrm>
        </p:spPr>
        <p:txBody>
          <a:bodyPr>
            <a:normAutofit lnSpcReduction="10000"/>
          </a:bodyPr>
          <a:lstStyle/>
          <a:p>
            <a:pPr marL="0" indent="0">
              <a:lnSpc>
                <a:spcPct val="80000"/>
              </a:lnSpc>
              <a:tabLst>
                <a:tab pos="457200" algn="l"/>
              </a:tabLst>
              <a:defRPr/>
            </a:pPr>
            <a:endParaRPr lang="en-US" sz="2400" dirty="0" smtClean="0"/>
          </a:p>
          <a:p>
            <a:pPr marL="0" indent="0">
              <a:lnSpc>
                <a:spcPct val="80000"/>
              </a:lnSpc>
              <a:tabLst>
                <a:tab pos="457200" algn="l"/>
              </a:tabLst>
              <a:defRPr/>
            </a:pPr>
            <a:r>
              <a:rPr lang="en-US" sz="2800" dirty="0" smtClean="0"/>
              <a:t>On October 10, the ITU will be holding a </a:t>
            </a:r>
            <a:r>
              <a:rPr lang="en-US" sz="2800" dirty="0"/>
              <a:t>one-day </a:t>
            </a:r>
            <a:r>
              <a:rPr lang="en-US" sz="2800" dirty="0" smtClean="0"/>
              <a:t>IPR Roundtable: </a:t>
            </a:r>
            <a:endParaRPr lang="en-US" sz="2800" dirty="0"/>
          </a:p>
          <a:p>
            <a:pPr marL="344488" lvl="1">
              <a:lnSpc>
                <a:spcPct val="80000"/>
              </a:lnSpc>
              <a:buFont typeface="Arial" pitchFamily="34" charset="0"/>
              <a:buChar char="•"/>
              <a:tabLst>
                <a:tab pos="457200" algn="l"/>
              </a:tabLst>
              <a:defRPr/>
            </a:pPr>
            <a:r>
              <a:rPr lang="en-US" sz="2600" dirty="0" smtClean="0"/>
              <a:t>TIA staff will attend as an observer.</a:t>
            </a:r>
          </a:p>
          <a:p>
            <a:pPr marL="344488" lvl="1">
              <a:lnSpc>
                <a:spcPct val="80000"/>
              </a:lnSpc>
              <a:buFont typeface="Arial" pitchFamily="34" charset="0"/>
              <a:buChar char="•"/>
              <a:tabLst>
                <a:tab pos="457200" algn="l"/>
              </a:tabLst>
              <a:defRPr/>
            </a:pPr>
            <a:r>
              <a:rPr lang="en-US" sz="2600" dirty="0" smtClean="0"/>
              <a:t>“This Roundtable will assess the effectiveness of RAND (reasonable and non-discriminatory) – based patent policies. The purpose of this initiative is to provide a neutral venue for industry, standards bodies and regulators to exchange innovative ideas that can guide future discussions on whether current patent policies and existing industry practices adequately respond to the needs of the various stakeholders.” (see </a:t>
            </a:r>
            <a:r>
              <a:rPr lang="en-US" sz="2600" dirty="0" smtClean="0">
                <a:hlinkClick r:id="rId3"/>
              </a:rPr>
              <a:t>http://www.itu.int/en/ITU-T/Workshops-and-Seminars/patent/Pages/default.aspx</a:t>
            </a:r>
            <a:r>
              <a:rPr lang="en-US" sz="2600" dirty="0" smtClean="0"/>
              <a:t>) </a:t>
            </a:r>
          </a:p>
          <a:p>
            <a:pPr marL="344488" lvl="1">
              <a:lnSpc>
                <a:spcPct val="80000"/>
              </a:lnSpc>
              <a:buFont typeface="Arial" pitchFamily="34" charset="0"/>
              <a:buChar char="•"/>
              <a:tabLst>
                <a:tab pos="457200" algn="l"/>
              </a:tabLst>
              <a:defRPr/>
            </a:pPr>
            <a:endParaRPr lang="en-US" sz="2400" dirty="0" smtClean="0"/>
          </a:p>
        </p:txBody>
      </p:sp>
      <p:sp>
        <p:nvSpPr>
          <p:cNvPr id="36867"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F50F90DC-C18C-40EF-9708-360D82498C23}" type="slidenum">
              <a:rPr lang="en-US" smtClean="0">
                <a:solidFill>
                  <a:srgbClr val="898989"/>
                </a:solidFill>
                <a:ea typeface="宋体" charset="-122"/>
              </a:rPr>
              <a:pPr/>
              <a:t>13</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792163"/>
          </a:xfrm>
        </p:spPr>
        <p:txBody>
          <a:bodyPr anchor="t">
            <a:normAutofit fontScale="90000"/>
          </a:bodyPr>
          <a:lstStyle/>
          <a:p>
            <a:pPr lvl="1">
              <a:defRPr/>
            </a:pPr>
            <a:r>
              <a:rPr lang="en-US" sz="2800" dirty="0" smtClean="0"/>
              <a:t>Various Regulatory/Judicial Developments re: F/RAND Commitments</a:t>
            </a:r>
            <a:endParaRPr lang="en-US" sz="2800" dirty="0"/>
          </a:p>
        </p:txBody>
      </p:sp>
      <p:sp>
        <p:nvSpPr>
          <p:cNvPr id="7171" name="Rectangle 3"/>
          <p:cNvSpPr>
            <a:spLocks noGrp="1" noChangeArrowheads="1"/>
          </p:cNvSpPr>
          <p:nvPr>
            <p:ph type="body" idx="1"/>
          </p:nvPr>
        </p:nvSpPr>
        <p:spPr>
          <a:xfrm>
            <a:off x="152400" y="1196975"/>
            <a:ext cx="8770938" cy="4535488"/>
          </a:xfrm>
        </p:spPr>
        <p:txBody>
          <a:bodyPr>
            <a:normAutofit fontScale="55000" lnSpcReduction="20000"/>
          </a:bodyPr>
          <a:lstStyle/>
          <a:p>
            <a:pPr marL="0" indent="0">
              <a:lnSpc>
                <a:spcPct val="80000"/>
              </a:lnSpc>
              <a:tabLst>
                <a:tab pos="457200" algn="l"/>
              </a:tabLst>
              <a:defRPr/>
            </a:pPr>
            <a:endParaRPr lang="en-US" sz="5100" dirty="0" smtClean="0"/>
          </a:p>
          <a:p>
            <a:pPr marL="0" indent="0">
              <a:lnSpc>
                <a:spcPct val="80000"/>
              </a:lnSpc>
              <a:tabLst>
                <a:tab pos="457200" algn="l"/>
              </a:tabLst>
              <a:defRPr/>
            </a:pPr>
            <a:r>
              <a:rPr lang="en-US" sz="5100" dirty="0" smtClean="0"/>
              <a:t>Notable Judicial Decisions: </a:t>
            </a:r>
            <a:endParaRPr lang="en-US" sz="5100" dirty="0"/>
          </a:p>
          <a:p>
            <a:pPr>
              <a:defRPr/>
            </a:pPr>
            <a:r>
              <a:rPr lang="en-US" sz="3800" dirty="0" smtClean="0"/>
              <a:t>APPLE, INC., v. MOTOROLA MOBILITY, INC. (No. 11–cv–178–</a:t>
            </a:r>
            <a:r>
              <a:rPr lang="en-US" sz="3800" dirty="0" err="1" smtClean="0"/>
              <a:t>bbc</a:t>
            </a:r>
            <a:r>
              <a:rPr lang="en-US" sz="3800" dirty="0" smtClean="0"/>
              <a:t>) (</a:t>
            </a:r>
            <a:r>
              <a:rPr lang="en-US" sz="3800" dirty="0" err="1" smtClean="0"/>
              <a:t>W.D.Wis</a:t>
            </a:r>
            <a:r>
              <a:rPr lang="en-US" sz="3800" dirty="0" smtClean="0"/>
              <a:t>.) (Aug. 10, 2012)</a:t>
            </a:r>
          </a:p>
          <a:p>
            <a:pPr>
              <a:defRPr/>
            </a:pPr>
            <a:r>
              <a:rPr lang="en-US" sz="3800" dirty="0" smtClean="0"/>
              <a:t>APPLE, INC. v. SAMSUNG ELECTRONICS CO., LTD (No. 11–CV–01846–LHK) (</a:t>
            </a:r>
            <a:r>
              <a:rPr lang="en-US" sz="3800" dirty="0" err="1" smtClean="0"/>
              <a:t>N.D.Cal</a:t>
            </a:r>
            <a:r>
              <a:rPr lang="en-US" sz="3800" dirty="0" smtClean="0"/>
              <a:t>.) (June 30, 2012)</a:t>
            </a:r>
          </a:p>
          <a:p>
            <a:pPr>
              <a:defRPr/>
            </a:pPr>
            <a:r>
              <a:rPr lang="en-US" sz="3800" dirty="0" smtClean="0"/>
              <a:t>FRACTUS, S.A. v. SAMSUNG ELECTRONICS CO., LTD. (No. 6:09–CV–203) (</a:t>
            </a:r>
            <a:r>
              <a:rPr lang="en-US" sz="3800" dirty="0" err="1" smtClean="0"/>
              <a:t>E.D.Tex</a:t>
            </a:r>
            <a:r>
              <a:rPr lang="en-US" sz="3800" dirty="0" smtClean="0"/>
              <a:t>.) (June 28, 2012)</a:t>
            </a:r>
          </a:p>
          <a:p>
            <a:pPr>
              <a:defRPr/>
            </a:pPr>
            <a:r>
              <a:rPr lang="en-US" sz="3800" dirty="0" smtClean="0"/>
              <a:t>APPLE, INC. and Next Software Inc., (f/k/a Next Computer, Inc.) v. MOTOROLA, INC. and Motorola Mobility, Inc. (No. 1:11–cv–08540) (</a:t>
            </a:r>
            <a:r>
              <a:rPr lang="en-US" sz="3800" dirty="0" err="1" smtClean="0"/>
              <a:t>N.D.Ill</a:t>
            </a:r>
            <a:r>
              <a:rPr lang="en-US" sz="3800" dirty="0" smtClean="0"/>
              <a:t>.) (June 22, 2012)</a:t>
            </a:r>
          </a:p>
          <a:p>
            <a:pPr>
              <a:defRPr/>
            </a:pPr>
            <a:r>
              <a:rPr lang="en-US" sz="3800" dirty="0" smtClean="0"/>
              <a:t>MICROSOFT CORPORATION v. MOTOROLA, INC., et al. (No. C10–1823JLR.) (</a:t>
            </a:r>
            <a:r>
              <a:rPr lang="en-US" sz="3800" dirty="0" err="1" smtClean="0"/>
              <a:t>W.D.Wash</a:t>
            </a:r>
            <a:r>
              <a:rPr lang="en-US" sz="3800" dirty="0" smtClean="0"/>
              <a:t>.) (June 6, 2012)</a:t>
            </a:r>
          </a:p>
          <a:p>
            <a:pPr>
              <a:defRPr/>
            </a:pPr>
            <a:r>
              <a:rPr lang="en-US" sz="3800" dirty="0" smtClean="0"/>
              <a:t>BARNES &amp; NOBLE, INC. v. LSI CORPORATION, et al. (No. C–11–2709 EMC) (</a:t>
            </a:r>
            <a:r>
              <a:rPr lang="en-US" sz="3800" dirty="0" err="1" smtClean="0"/>
              <a:t>N.D.Cal</a:t>
            </a:r>
            <a:r>
              <a:rPr lang="en-US" sz="3800" dirty="0" smtClean="0"/>
              <a:t>.) (Feb. 2, 2012)</a:t>
            </a:r>
          </a:p>
          <a:p>
            <a:pPr marL="344488" lvl="1">
              <a:lnSpc>
                <a:spcPct val="80000"/>
              </a:lnSpc>
              <a:buFont typeface="Arial" pitchFamily="34" charset="0"/>
              <a:buChar char="•"/>
              <a:tabLst>
                <a:tab pos="457200" algn="l"/>
              </a:tabLst>
              <a:defRPr/>
            </a:pPr>
            <a:endParaRPr lang="en-US" sz="1800" dirty="0" smtClean="0"/>
          </a:p>
          <a:p>
            <a:pPr marL="344488" lvl="1">
              <a:lnSpc>
                <a:spcPct val="80000"/>
              </a:lnSpc>
              <a:buFont typeface="Arial" pitchFamily="34" charset="0"/>
              <a:buChar char="•"/>
              <a:tabLst>
                <a:tab pos="457200" algn="l"/>
              </a:tabLst>
              <a:defRPr/>
            </a:pPr>
            <a:endParaRPr lang="en-US" sz="1800" dirty="0" smtClean="0"/>
          </a:p>
        </p:txBody>
      </p:sp>
      <p:sp>
        <p:nvSpPr>
          <p:cNvPr id="38915"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C54F77D0-1361-430F-8B87-4297FA09C754}" type="slidenum">
              <a:rPr lang="en-US" smtClean="0">
                <a:solidFill>
                  <a:srgbClr val="898989"/>
                </a:solidFill>
                <a:ea typeface="宋体" charset="-122"/>
              </a:rPr>
              <a:pPr/>
              <a:t>14</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792163"/>
          </a:xfrm>
        </p:spPr>
        <p:txBody>
          <a:bodyPr anchor="t">
            <a:normAutofit fontScale="90000"/>
          </a:bodyPr>
          <a:lstStyle/>
          <a:p>
            <a:pPr lvl="1">
              <a:defRPr/>
            </a:pPr>
            <a:r>
              <a:rPr lang="en-US" sz="2800" dirty="0" smtClean="0"/>
              <a:t>Various Regulatory/Judicial Developments re: F/RAND Commitments</a:t>
            </a:r>
            <a:endParaRPr lang="en-US" sz="2800" dirty="0"/>
          </a:p>
        </p:txBody>
      </p:sp>
      <p:sp>
        <p:nvSpPr>
          <p:cNvPr id="7171" name="Rectangle 3"/>
          <p:cNvSpPr>
            <a:spLocks noGrp="1" noChangeArrowheads="1"/>
          </p:cNvSpPr>
          <p:nvPr>
            <p:ph type="body" idx="1"/>
          </p:nvPr>
        </p:nvSpPr>
        <p:spPr>
          <a:xfrm>
            <a:off x="152400" y="1482725"/>
            <a:ext cx="8770938" cy="4537075"/>
          </a:xfrm>
        </p:spPr>
        <p:txBody>
          <a:bodyPr>
            <a:normAutofit fontScale="92500" lnSpcReduction="10000"/>
          </a:bodyPr>
          <a:lstStyle/>
          <a:p>
            <a:pPr marL="0" indent="0">
              <a:lnSpc>
                <a:spcPct val="80000"/>
              </a:lnSpc>
              <a:tabLst>
                <a:tab pos="457200" algn="l"/>
              </a:tabLst>
              <a:defRPr/>
            </a:pPr>
            <a:r>
              <a:rPr lang="en-US" sz="2600" dirty="0" smtClean="0"/>
              <a:t>Notable Judicial Decisions cont’d: </a:t>
            </a:r>
            <a:endParaRPr lang="en-US" sz="2600" dirty="0"/>
          </a:p>
          <a:p>
            <a:pPr>
              <a:defRPr/>
            </a:pPr>
            <a:r>
              <a:rPr lang="en-US" sz="2000" dirty="0"/>
              <a:t>MEDIOSTREAM, INC. v. MPEG LA, L.L.C. (No. 5:10–CV–05979 LHK) (</a:t>
            </a:r>
            <a:r>
              <a:rPr lang="en-US" sz="2000" dirty="0" err="1"/>
              <a:t>N.D.Cal</a:t>
            </a:r>
            <a:r>
              <a:rPr lang="en-US" sz="2000" dirty="0"/>
              <a:t>.) (Jan. 24, 2012)</a:t>
            </a:r>
          </a:p>
          <a:p>
            <a:pPr>
              <a:defRPr/>
            </a:pPr>
            <a:r>
              <a:rPr lang="en-US" sz="2000" dirty="0" smtClean="0"/>
              <a:t>MOTOROLA </a:t>
            </a:r>
            <a:r>
              <a:rPr lang="en-US" sz="2000" dirty="0"/>
              <a:t>MOBILITY, INC. v. MICROSOFT CORPORATION (No. 11–3136 SC) (</a:t>
            </a:r>
            <a:r>
              <a:rPr lang="en-US" sz="2000" dirty="0" err="1"/>
              <a:t>N.D.Cal</a:t>
            </a:r>
            <a:r>
              <a:rPr lang="en-US" sz="2000" dirty="0"/>
              <a:t>.) (Nov. 21, 2011)</a:t>
            </a:r>
          </a:p>
          <a:p>
            <a:pPr>
              <a:defRPr/>
            </a:pPr>
            <a:r>
              <a:rPr lang="en-US" sz="2000" dirty="0" smtClean="0"/>
              <a:t>Apple </a:t>
            </a:r>
            <a:r>
              <a:rPr lang="en-US" sz="2000" dirty="0"/>
              <a:t>v. Motorola (S.D. Cal., Case No. 12CV0355 JLS BLM)</a:t>
            </a:r>
          </a:p>
          <a:p>
            <a:pPr>
              <a:defRPr/>
            </a:pPr>
            <a:r>
              <a:rPr lang="en-US" sz="2000" dirty="0" smtClean="0"/>
              <a:t>Apple </a:t>
            </a:r>
            <a:r>
              <a:rPr lang="en-US" sz="2000" dirty="0"/>
              <a:t>v. Samsung (District Court – Hague, Netherlands, Case numbers 400367 / HA ZA 11-2212, 400376 / HA ZA 11-2213 and 400385 / HA ZA 11-2215)</a:t>
            </a:r>
          </a:p>
          <a:p>
            <a:pPr>
              <a:defRPr/>
            </a:pPr>
            <a:r>
              <a:rPr lang="en-US" sz="2000" dirty="0" smtClean="0"/>
              <a:t>Huawei </a:t>
            </a:r>
            <a:r>
              <a:rPr lang="en-US" sz="2000" dirty="0"/>
              <a:t>v. </a:t>
            </a:r>
            <a:r>
              <a:rPr lang="en-US" sz="2000" dirty="0" err="1"/>
              <a:t>InterDigital</a:t>
            </a:r>
            <a:r>
              <a:rPr lang="en-US" sz="2000" dirty="0"/>
              <a:t> (Del. Ch., No. 6974)</a:t>
            </a:r>
          </a:p>
          <a:p>
            <a:pPr>
              <a:defRPr/>
            </a:pPr>
            <a:r>
              <a:rPr lang="en-US" sz="2000" dirty="0"/>
              <a:t>In the Matter of CERTAIN WIRELESS COMMUNICATION DEVICES, PORTABLE MUSIC AND DATA PROCESSING DEVICES, COMPUTERS AND COMPONENTS THEREOF, Inv. No. 337-TA-745 (U.S. I.T.C.)</a:t>
            </a:r>
          </a:p>
          <a:p>
            <a:pPr>
              <a:defRPr/>
            </a:pPr>
            <a:r>
              <a:rPr lang="en-US" sz="2000" dirty="0"/>
              <a:t>In the Matter of Certain Gaming and Entertainment Consoles, Related Software, and Components Thereof, Inv. No. 337-TA-577</a:t>
            </a:r>
          </a:p>
          <a:p>
            <a:pPr marL="344488" lvl="1">
              <a:lnSpc>
                <a:spcPct val="80000"/>
              </a:lnSpc>
              <a:buFont typeface="Arial" pitchFamily="34" charset="0"/>
              <a:buChar char="•"/>
              <a:tabLst>
                <a:tab pos="457200" algn="l"/>
              </a:tabLst>
              <a:defRPr/>
            </a:pPr>
            <a:endParaRPr lang="en-US" sz="1800" dirty="0" smtClean="0"/>
          </a:p>
          <a:p>
            <a:pPr marL="344488" lvl="1">
              <a:lnSpc>
                <a:spcPct val="80000"/>
              </a:lnSpc>
              <a:buFont typeface="Arial" pitchFamily="34" charset="0"/>
              <a:buChar char="•"/>
              <a:tabLst>
                <a:tab pos="457200" algn="l"/>
              </a:tabLst>
              <a:defRPr/>
            </a:pPr>
            <a:endParaRPr lang="en-US" sz="1800" dirty="0" smtClean="0"/>
          </a:p>
        </p:txBody>
      </p:sp>
      <p:sp>
        <p:nvSpPr>
          <p:cNvPr id="40963"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2DF0787E-EEA2-4A43-B4D9-23DACBE99F16}" type="slidenum">
              <a:rPr lang="en-US" smtClean="0">
                <a:solidFill>
                  <a:srgbClr val="898989"/>
                </a:solidFill>
                <a:ea typeface="宋体" charset="-122"/>
              </a:rPr>
              <a:pPr/>
              <a:t>15</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792163"/>
          </a:xfrm>
        </p:spPr>
        <p:txBody>
          <a:bodyPr anchor="t">
            <a:normAutofit fontScale="90000"/>
          </a:bodyPr>
          <a:lstStyle/>
          <a:p>
            <a:pPr lvl="1">
              <a:defRPr/>
            </a:pPr>
            <a:r>
              <a:rPr lang="en-US" sz="2800" dirty="0" smtClean="0"/>
              <a:t>Various Regulatory/Judicial Developments re: F/RAND Commitments</a:t>
            </a:r>
            <a:endParaRPr lang="en-US" sz="2800" dirty="0"/>
          </a:p>
        </p:txBody>
      </p:sp>
      <p:sp>
        <p:nvSpPr>
          <p:cNvPr id="7171" name="Rectangle 3"/>
          <p:cNvSpPr>
            <a:spLocks noGrp="1" noChangeArrowheads="1"/>
          </p:cNvSpPr>
          <p:nvPr>
            <p:ph type="body" idx="1"/>
          </p:nvPr>
        </p:nvSpPr>
        <p:spPr>
          <a:xfrm>
            <a:off x="152400" y="1196975"/>
            <a:ext cx="8770938" cy="4535488"/>
          </a:xfrm>
        </p:spPr>
        <p:txBody>
          <a:bodyPr>
            <a:normAutofit lnSpcReduction="10000"/>
          </a:bodyPr>
          <a:lstStyle/>
          <a:p>
            <a:pPr marL="0" indent="0">
              <a:lnSpc>
                <a:spcPct val="80000"/>
              </a:lnSpc>
              <a:tabLst>
                <a:tab pos="457200" algn="l"/>
              </a:tabLst>
              <a:defRPr/>
            </a:pPr>
            <a:endParaRPr lang="en-US" sz="2600" dirty="0" smtClean="0"/>
          </a:p>
          <a:p>
            <a:pPr marL="0" indent="0">
              <a:lnSpc>
                <a:spcPct val="80000"/>
              </a:lnSpc>
              <a:tabLst>
                <a:tab pos="457200" algn="l"/>
              </a:tabLst>
              <a:defRPr/>
            </a:pPr>
            <a:r>
              <a:rPr lang="en-US" sz="2600" dirty="0" smtClean="0"/>
              <a:t>Notable Judicial Decisions: </a:t>
            </a:r>
            <a:endParaRPr lang="en-US" sz="2600" dirty="0"/>
          </a:p>
          <a:p>
            <a:pPr>
              <a:defRPr/>
            </a:pPr>
            <a:r>
              <a:rPr lang="en-US" sz="2000" dirty="0" smtClean="0"/>
              <a:t>In </a:t>
            </a:r>
            <a:r>
              <a:rPr lang="en-US" sz="2000" dirty="0"/>
              <a:t>the Matter of Certain Wireless Communication Devices, Portable Music and Data Processing Devices, Computers and Components Thereof, Inv. No. 337-TA-745</a:t>
            </a:r>
          </a:p>
          <a:p>
            <a:pPr>
              <a:defRPr/>
            </a:pPr>
            <a:r>
              <a:rPr lang="en-US" sz="2000" dirty="0" smtClean="0"/>
              <a:t>Nokia </a:t>
            </a:r>
            <a:r>
              <a:rPr lang="en-US" sz="2000" dirty="0"/>
              <a:t>OYJ (Nokia Corporation) v </a:t>
            </a:r>
            <a:r>
              <a:rPr lang="en-US" sz="2000" dirty="0" err="1"/>
              <a:t>IPCom</a:t>
            </a:r>
            <a:r>
              <a:rPr lang="en-US" sz="2000" dirty="0"/>
              <a:t> GmbH &amp; Co Kg [2012] EWCA </a:t>
            </a:r>
            <a:r>
              <a:rPr lang="en-US" sz="2000" dirty="0" err="1"/>
              <a:t>Civ</a:t>
            </a:r>
            <a:r>
              <a:rPr lang="en-US" sz="2000" dirty="0"/>
              <a:t> 567 (10 May </a:t>
            </a:r>
            <a:r>
              <a:rPr lang="en-US" sz="2000" dirty="0" smtClean="0"/>
              <a:t>2012) </a:t>
            </a:r>
            <a:r>
              <a:rPr lang="en-US" sz="2000" u="sng" dirty="0" smtClean="0">
                <a:hlinkClick r:id="rId3"/>
              </a:rPr>
              <a:t>http</a:t>
            </a:r>
            <a:r>
              <a:rPr lang="en-US" sz="2000" u="sng" dirty="0">
                <a:hlinkClick r:id="rId3"/>
              </a:rPr>
              <a:t>://www.ft.com/cms/s/2/215afb90-e86d-11e1-b724-00144feab49a.html#axzz23oVdWpxZ</a:t>
            </a:r>
            <a:endParaRPr lang="en-US" sz="2000" dirty="0"/>
          </a:p>
          <a:p>
            <a:pPr>
              <a:defRPr/>
            </a:pPr>
            <a:r>
              <a:rPr lang="en-US" sz="2000" dirty="0" smtClean="0"/>
              <a:t>Motorola </a:t>
            </a:r>
            <a:r>
              <a:rPr lang="en-US" sz="2000" dirty="0"/>
              <a:t>v Microsoft (Germany) (May 2, 2012</a:t>
            </a:r>
            <a:r>
              <a:rPr lang="en-US" sz="2000" dirty="0" smtClean="0"/>
              <a:t>) </a:t>
            </a:r>
            <a:r>
              <a:rPr lang="en-US" sz="2000" u="sng" dirty="0" smtClean="0">
                <a:hlinkClick r:id="rId3"/>
              </a:rPr>
              <a:t>http</a:t>
            </a:r>
            <a:r>
              <a:rPr lang="en-US" sz="2000" u="sng" dirty="0">
                <a:hlinkClick r:id="rId3"/>
              </a:rPr>
              <a:t>://</a:t>
            </a:r>
            <a:r>
              <a:rPr lang="en-US" sz="2000" u="sng" dirty="0" smtClean="0">
                <a:hlinkClick r:id="rId3"/>
              </a:rPr>
              <a:t>www.ft.com/cms/s/2/215afb90-e86d-11e1-b724-00144feab49a.html#axzz23oVdWpxZ</a:t>
            </a:r>
            <a:endParaRPr lang="en-US" sz="2000" u="sng" dirty="0" smtClean="0"/>
          </a:p>
          <a:p>
            <a:pPr marL="0" indent="0">
              <a:lnSpc>
                <a:spcPct val="80000"/>
              </a:lnSpc>
              <a:tabLst>
                <a:tab pos="457200" algn="l"/>
              </a:tabLst>
              <a:defRPr/>
            </a:pPr>
            <a:r>
              <a:rPr lang="en-US" sz="2600" dirty="0" smtClean="0">
                <a:solidFill>
                  <a:prstClr val="black"/>
                </a:solidFill>
              </a:rPr>
              <a:t>Other Standards-Related Litigation: </a:t>
            </a:r>
            <a:endParaRPr lang="en-US" sz="2600" dirty="0">
              <a:solidFill>
                <a:prstClr val="black"/>
              </a:solidFill>
            </a:endParaRPr>
          </a:p>
          <a:p>
            <a:pPr>
              <a:defRPr/>
            </a:pPr>
            <a:r>
              <a:rPr lang="en-US" sz="2000" dirty="0" smtClean="0"/>
              <a:t>TRUEPOSITION, INC. v. LM ERICSSON TELEPHONE COMPANY (Civil Action No. 11–4574) (</a:t>
            </a:r>
            <a:r>
              <a:rPr lang="en-US" sz="2000" dirty="0" err="1" smtClean="0"/>
              <a:t>E.D.Pa</a:t>
            </a:r>
            <a:r>
              <a:rPr lang="en-US" sz="2000" dirty="0" smtClean="0"/>
              <a:t>.) (Aug. 21, 2012.)</a:t>
            </a:r>
          </a:p>
          <a:p>
            <a:pPr>
              <a:defRPr/>
            </a:pPr>
            <a:endParaRPr lang="en-US" sz="2000" dirty="0"/>
          </a:p>
        </p:txBody>
      </p:sp>
      <p:sp>
        <p:nvSpPr>
          <p:cNvPr id="43011"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F72F1031-5387-4CE1-8014-F90FCA244585}" type="slidenum">
              <a:rPr lang="en-US" smtClean="0">
                <a:solidFill>
                  <a:srgbClr val="898989"/>
                </a:solidFill>
                <a:ea typeface="宋体" charset="-122"/>
              </a:rPr>
              <a:pPr/>
              <a:t>16</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950" y="476250"/>
            <a:ext cx="8856663" cy="936625"/>
          </a:xfrm>
        </p:spPr>
        <p:txBody>
          <a:bodyPr anchor="t">
            <a:normAutofit fontScale="90000"/>
          </a:bodyPr>
          <a:lstStyle/>
          <a:p>
            <a:pPr lvl="1">
              <a:defRPr/>
            </a:pPr>
            <a:r>
              <a:rPr lang="en-US" sz="2800" dirty="0"/>
              <a:t>Updates/Alterations to TIA’s Engineering Manual by its </a:t>
            </a:r>
            <a:r>
              <a:rPr lang="en-US" sz="2800" dirty="0" smtClean="0"/>
              <a:t>IPRWG</a:t>
            </a:r>
            <a:endParaRPr lang="en-US" sz="2800" dirty="0"/>
          </a:p>
        </p:txBody>
      </p:sp>
      <p:sp>
        <p:nvSpPr>
          <p:cNvPr id="45058" name="Rectangle 3"/>
          <p:cNvSpPr>
            <a:spLocks noGrp="1" noChangeArrowheads="1"/>
          </p:cNvSpPr>
          <p:nvPr>
            <p:ph type="body" idx="1"/>
          </p:nvPr>
        </p:nvSpPr>
        <p:spPr>
          <a:xfrm>
            <a:off x="152400" y="1628775"/>
            <a:ext cx="8770938" cy="4679950"/>
          </a:xfrm>
        </p:spPr>
        <p:txBody>
          <a:bodyPr/>
          <a:lstStyle/>
          <a:p>
            <a:pPr marL="0" indent="0"/>
            <a:endParaRPr lang="en-US" sz="2000" smtClean="0"/>
          </a:p>
          <a:p>
            <a:pPr marL="0" indent="0"/>
            <a:r>
              <a:rPr lang="en-US" sz="2800" smtClean="0"/>
              <a:t>Currently, TIA’s IPR policy appears throughout the Engineering Manual in different sections.</a:t>
            </a:r>
          </a:p>
          <a:p>
            <a:pPr marL="0" indent="0"/>
            <a:r>
              <a:rPr lang="en-US" sz="2800" smtClean="0"/>
              <a:t>TIA’s IPRWG is currently undertaking an effort to update and consolidate into one standalone document all IPR-related topics.</a:t>
            </a:r>
          </a:p>
        </p:txBody>
      </p:sp>
      <p:sp>
        <p:nvSpPr>
          <p:cNvPr id="45059"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51D24BF3-770E-46D0-9232-2889D56759DB}" type="slidenum">
              <a:rPr lang="en-US" sz="1200" smtClean="0">
                <a:solidFill>
                  <a:srgbClr val="898989"/>
                </a:solidFill>
                <a:ea typeface="宋体" charset="-122"/>
              </a:rPr>
              <a:pPr/>
              <a:t>17</a:t>
            </a:fld>
            <a:endParaRPr lang="en-US" sz="1200"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ontent Placeholder 2"/>
          <p:cNvSpPr>
            <a:spLocks noGrp="1"/>
          </p:cNvSpPr>
          <p:nvPr>
            <p:ph idx="1"/>
          </p:nvPr>
        </p:nvSpPr>
        <p:spPr/>
        <p:txBody>
          <a:bodyPr/>
          <a:lstStyle/>
          <a:p>
            <a:r>
              <a:rPr lang="en-US" smtClean="0"/>
              <a:t>Thank You!</a:t>
            </a:r>
            <a:endParaRPr lang="en-US" altLang="zh-CN" sz="2400" smtClean="0">
              <a:ea typeface="宋体" charset="-122"/>
            </a:endParaRPr>
          </a:p>
        </p:txBody>
      </p:sp>
      <p:sp>
        <p:nvSpPr>
          <p:cNvPr id="47106" name="Slide Number Placeholder 1"/>
          <p:cNvSpPr>
            <a:spLocks noGrp="1"/>
          </p:cNvSpPr>
          <p:nvPr>
            <p:ph type="sldNum" sz="quarter" idx="10"/>
          </p:nvPr>
        </p:nvSpPr>
        <p:spPr>
          <a:xfrm>
            <a:off x="6553200" y="6172200"/>
            <a:ext cx="2289175" cy="476250"/>
          </a:xfrm>
          <a:noFill/>
          <a:ln>
            <a:miter lim="800000"/>
            <a:headEnd/>
            <a:tailEnd/>
          </a:ln>
        </p:spPr>
        <p:txBody>
          <a:bodyPr/>
          <a:lstStyle/>
          <a:p>
            <a:fld id="{E80B4C74-B9B0-4ACF-8BAD-636431987FC3}" type="slidenum">
              <a:rPr lang="en-US" altLang="zh-CN" smtClean="0">
                <a:ea typeface="宋体" charset="-122"/>
              </a:rPr>
              <a:pPr/>
              <a:t>18</a:t>
            </a:fld>
            <a:endParaRPr lang="en-US" altLang="zh-CN" smtClean="0">
              <a:ea typeface="宋体"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Number Placeholder 3"/>
          <p:cNvSpPr>
            <a:spLocks noGrp="1"/>
          </p:cNvSpPr>
          <p:nvPr>
            <p:ph type="sldNum" sz="quarter" idx="10"/>
          </p:nvPr>
        </p:nvSpPr>
        <p:spPr>
          <a:noFill/>
          <a:ln>
            <a:miter lim="800000"/>
            <a:headEnd/>
            <a:tailEnd/>
          </a:ln>
        </p:spPr>
        <p:txBody>
          <a:bodyPr/>
          <a:lstStyle/>
          <a:p>
            <a:fld id="{525FF73A-8BA5-4F39-AF55-6D32777CBE9B}" type="slidenum">
              <a:rPr lang="en-CA" smtClean="0"/>
              <a:pPr/>
              <a:t>19</a:t>
            </a:fld>
            <a:endParaRPr lang="en-CA" smtClean="0"/>
          </a:p>
        </p:txBody>
      </p:sp>
      <p:sp>
        <p:nvSpPr>
          <p:cNvPr id="26630" name="Text Box 6"/>
          <p:cNvSpPr txBox="1">
            <a:spLocks noChangeArrowheads="1"/>
          </p:cNvSpPr>
          <p:nvPr/>
        </p:nvSpPr>
        <p:spPr bwMode="auto">
          <a:xfrm>
            <a:off x="1547813" y="2636838"/>
            <a:ext cx="6337300" cy="771525"/>
          </a:xfrm>
          <a:prstGeom prst="rect">
            <a:avLst/>
          </a:prstGeom>
          <a:noFill/>
          <a:ln w="9525">
            <a:solidFill>
              <a:srgbClr val="C68803"/>
            </a:solidFill>
            <a:miter lim="800000"/>
            <a:headEnd/>
            <a:tailEnd/>
          </a:ln>
          <a:effectLst/>
          <a:extLst>
            <a:ext uri="{909E8E84-426E-40DD-AFC4-6F175D3DCCD1}"/>
            <a:ext uri="{AF507438-7753-43E0-B8FC-AC1667EBCBE1}"/>
          </a:extLst>
        </p:spPr>
        <p:txBody>
          <a:bodyPr>
            <a:spAutoFit/>
          </a:bodyPr>
          <a:lstStyle/>
          <a:p>
            <a:pPr algn="ctr" eaLnBrk="0" hangingPunct="0">
              <a:defRPr/>
            </a:pPr>
            <a:r>
              <a:rPr lang="en-US" sz="4400" b="1">
                <a:solidFill>
                  <a:srgbClr val="09244D"/>
                </a:solidFill>
                <a:effectLst>
                  <a:outerShdw blurRad="38100" dist="38100" dir="2700000" algn="tl">
                    <a:srgbClr val="C0C0C0"/>
                  </a:outerShdw>
                </a:effectLst>
              </a:rPr>
              <a:t>Supplementary Slides</a:t>
            </a:r>
            <a:endParaRPr lang="en-CA" sz="4400" b="1">
              <a:solidFill>
                <a:srgbClr val="09244D"/>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561975"/>
          </a:xfrm>
        </p:spPr>
        <p:txBody>
          <a:bodyPr anchor="t">
            <a:normAutofit fontScale="90000"/>
          </a:bodyPr>
          <a:lstStyle/>
          <a:p>
            <a:pPr>
              <a:defRPr/>
            </a:pPr>
            <a:r>
              <a:rPr lang="en-US" dirty="0" smtClean="0"/>
              <a:t>Structure</a:t>
            </a:r>
            <a:endParaRPr lang="en-US" sz="3600" dirty="0" smtClean="0"/>
          </a:p>
        </p:txBody>
      </p:sp>
      <p:sp>
        <p:nvSpPr>
          <p:cNvPr id="15362" name="Content Placeholder 2"/>
          <p:cNvSpPr>
            <a:spLocks noGrp="1"/>
          </p:cNvSpPr>
          <p:nvPr>
            <p:ph idx="1"/>
          </p:nvPr>
        </p:nvSpPr>
        <p:spPr>
          <a:xfrm>
            <a:off x="428625" y="785813"/>
            <a:ext cx="8229600" cy="5411787"/>
          </a:xfrm>
        </p:spPr>
        <p:txBody>
          <a:bodyPr/>
          <a:lstStyle/>
          <a:p>
            <a:endParaRPr lang="en-US" sz="2400" smtClean="0"/>
          </a:p>
          <a:p>
            <a:r>
              <a:rPr lang="en-US" sz="2400" smtClean="0"/>
              <a:t>This presentation focuses on important issues that were discussed within two TIA committees:</a:t>
            </a:r>
          </a:p>
          <a:p>
            <a:endParaRPr lang="en-US" sz="2400" smtClean="0"/>
          </a:p>
          <a:p>
            <a:pPr lvl="1"/>
            <a:r>
              <a:rPr lang="en-US" sz="2000" smtClean="0"/>
              <a:t>The TIA </a:t>
            </a:r>
            <a:r>
              <a:rPr lang="en-US" sz="2000" b="1" smtClean="0"/>
              <a:t>Standards &amp; IPR Policy Committee (SIPC)</a:t>
            </a:r>
          </a:p>
          <a:p>
            <a:pPr lvl="2"/>
            <a:r>
              <a:rPr lang="en-US" sz="1800" smtClean="0"/>
              <a:t>Reports to the TIA Board of Directors</a:t>
            </a:r>
          </a:p>
          <a:p>
            <a:pPr lvl="2"/>
            <a:r>
              <a:rPr lang="en-US" sz="1800" smtClean="0"/>
              <a:t>Develops and communicates TIA standards and IPR policy positions external to TIA</a:t>
            </a:r>
          </a:p>
          <a:p>
            <a:pPr lvl="2"/>
            <a:r>
              <a:rPr lang="en-US" sz="1800" smtClean="0"/>
              <a:t>Increased focus on standards and IPR issues worldwide</a:t>
            </a:r>
          </a:p>
          <a:p>
            <a:pPr lvl="1"/>
            <a:endParaRPr lang="en-US" sz="2000" smtClean="0"/>
          </a:p>
          <a:p>
            <a:pPr lvl="1"/>
            <a:r>
              <a:rPr lang="en-US" sz="2000" smtClean="0"/>
              <a:t>The TIA</a:t>
            </a:r>
            <a:r>
              <a:rPr lang="en-US" sz="2000" b="1" smtClean="0"/>
              <a:t> IPR Working Group (IPRWG)</a:t>
            </a:r>
          </a:p>
          <a:p>
            <a:pPr lvl="2"/>
            <a:r>
              <a:rPr lang="en-US" sz="1800" smtClean="0"/>
              <a:t>IPRWG’s responsibility is to review and maintain </a:t>
            </a:r>
            <a:r>
              <a:rPr lang="en-US" sz="1800" b="1" smtClean="0"/>
              <a:t>TIA’s IPR Policy</a:t>
            </a:r>
            <a:r>
              <a:rPr lang="en-US" sz="1800" smtClean="0"/>
              <a:t> and associated </a:t>
            </a:r>
            <a:r>
              <a:rPr lang="en-US" sz="1800" b="1" smtClean="0"/>
              <a:t>Guidelines Document</a:t>
            </a:r>
            <a:r>
              <a:rPr lang="en-US" sz="1800" smtClean="0"/>
              <a:t>, used within TIA’s standardization process and which are available on TIA’s website </a:t>
            </a:r>
            <a:r>
              <a:rPr lang="en-US" sz="1800" smtClean="0">
                <a:hlinkClick r:id="rId3"/>
              </a:rPr>
              <a:t>www.tiaonline.org</a:t>
            </a:r>
            <a:r>
              <a:rPr lang="en-US" sz="1800" smtClean="0"/>
              <a:t> </a:t>
            </a:r>
            <a:br>
              <a:rPr lang="en-US" sz="1800" smtClean="0"/>
            </a:br>
            <a:endParaRPr lang="en-US" sz="1800" smtClean="0"/>
          </a:p>
        </p:txBody>
      </p:sp>
      <p:sp>
        <p:nvSpPr>
          <p:cNvPr id="15363"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F345A698-C132-417F-9DD4-D8E633D0DC4D}" type="slidenum">
              <a:rPr lang="en-US" sz="1200" smtClean="0">
                <a:solidFill>
                  <a:srgbClr val="898989"/>
                </a:solidFill>
                <a:ea typeface="宋体" charset="-122"/>
              </a:rPr>
              <a:pPr/>
              <a:t>2</a:t>
            </a:fld>
            <a:endParaRPr lang="en-US" sz="1200"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76250"/>
            <a:ext cx="8229600" cy="792163"/>
          </a:xfrm>
        </p:spPr>
        <p:txBody>
          <a:bodyPr anchor="t">
            <a:normAutofit fontScale="90000"/>
          </a:bodyPr>
          <a:lstStyle/>
          <a:p>
            <a:pPr lvl="1">
              <a:defRPr/>
            </a:pPr>
            <a:r>
              <a:rPr lang="en-US" sz="2800" dirty="0" smtClean="0"/>
              <a:t>NIST RFI </a:t>
            </a:r>
            <a:r>
              <a:rPr lang="en-US" sz="2800" dirty="0"/>
              <a:t>on Federal Engagement in Standardization</a:t>
            </a:r>
          </a:p>
        </p:txBody>
      </p:sp>
      <p:sp>
        <p:nvSpPr>
          <p:cNvPr id="17410" name="Rectangle 3"/>
          <p:cNvSpPr>
            <a:spLocks noGrp="1" noChangeArrowheads="1"/>
          </p:cNvSpPr>
          <p:nvPr>
            <p:ph type="body" idx="1"/>
          </p:nvPr>
        </p:nvSpPr>
        <p:spPr>
          <a:xfrm>
            <a:off x="152400" y="1484313"/>
            <a:ext cx="8770938" cy="4968875"/>
          </a:xfrm>
        </p:spPr>
        <p:txBody>
          <a:bodyPr/>
          <a:lstStyle/>
          <a:p>
            <a:pPr marL="0" indent="0">
              <a:lnSpc>
                <a:spcPct val="80000"/>
              </a:lnSpc>
              <a:tabLst>
                <a:tab pos="457200" algn="l"/>
              </a:tabLst>
            </a:pPr>
            <a:r>
              <a:rPr lang="en-US" sz="2400" smtClean="0"/>
              <a:t>On behalf of the National Science and Technology Council’s (NSTC) Sub-Committee on Standardization, NIST sought public comment (Request for Information) on Federal agency participation in the development and implementation of standards and conformity assessment activities and programs</a:t>
            </a:r>
          </a:p>
          <a:p>
            <a:pPr marL="400050" lvl="1" indent="0">
              <a:lnSpc>
                <a:spcPct val="80000"/>
              </a:lnSpc>
              <a:tabLst>
                <a:tab pos="457200" algn="l"/>
              </a:tabLst>
            </a:pPr>
            <a:r>
              <a:rPr lang="en-US" sz="2300" smtClean="0"/>
              <a:t>Specifically, comment was sought on:</a:t>
            </a:r>
          </a:p>
          <a:p>
            <a:pPr marL="800100" lvl="2" indent="0">
              <a:lnSpc>
                <a:spcPct val="80000"/>
              </a:lnSpc>
              <a:tabLst>
                <a:tab pos="457200" algn="l"/>
              </a:tabLst>
            </a:pPr>
            <a:r>
              <a:rPr lang="en-US" sz="2300" smtClean="0"/>
              <a:t>Standards-Setting Processes, Reasons for Participation and the Benefits of Standardization</a:t>
            </a:r>
          </a:p>
          <a:p>
            <a:pPr marL="800100" lvl="2" indent="0">
              <a:lnSpc>
                <a:spcPct val="80000"/>
              </a:lnSpc>
              <a:tabLst>
                <a:tab pos="457200" algn="l"/>
              </a:tabLst>
            </a:pPr>
            <a:r>
              <a:rPr lang="en-US" sz="2300" smtClean="0"/>
              <a:t>Perspectives on Government’s Approach to Standards Activities</a:t>
            </a:r>
          </a:p>
          <a:p>
            <a:pPr marL="800100" lvl="2" indent="0">
              <a:lnSpc>
                <a:spcPct val="80000"/>
              </a:lnSpc>
              <a:tabLst>
                <a:tab pos="457200" algn="l"/>
              </a:tabLst>
            </a:pPr>
            <a:r>
              <a:rPr lang="en-US" sz="2300" smtClean="0"/>
              <a:t>Issues Considered during the Standards Setting Process (including IPR)</a:t>
            </a:r>
          </a:p>
          <a:p>
            <a:pPr marL="800100" lvl="2" indent="0">
              <a:lnSpc>
                <a:spcPct val="80000"/>
              </a:lnSpc>
              <a:tabLst>
                <a:tab pos="457200" algn="l"/>
              </a:tabLst>
            </a:pPr>
            <a:r>
              <a:rPr lang="en-US" sz="2300" smtClean="0"/>
              <a:t>Adequacy of Resources</a:t>
            </a:r>
          </a:p>
          <a:p>
            <a:pPr marL="800100" lvl="2" indent="0">
              <a:lnSpc>
                <a:spcPct val="80000"/>
              </a:lnSpc>
              <a:tabLst>
                <a:tab pos="457200" algn="l"/>
              </a:tabLst>
            </a:pPr>
            <a:r>
              <a:rPr lang="en-US" sz="2300" smtClean="0"/>
              <a:t>Process Review and Improvement Metrics</a:t>
            </a:r>
            <a:br>
              <a:rPr lang="en-US" sz="2300" smtClean="0"/>
            </a:br>
            <a:endParaRPr lang="en-US" sz="2300" smtClean="0"/>
          </a:p>
        </p:txBody>
      </p:sp>
      <p:sp>
        <p:nvSpPr>
          <p:cNvPr id="17411"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3C101414-7D0D-4BB9-91D5-D1B540797102}" type="slidenum">
              <a:rPr lang="en-US" sz="1200" smtClean="0">
                <a:solidFill>
                  <a:srgbClr val="898989"/>
                </a:solidFill>
                <a:ea typeface="宋体" charset="-122"/>
              </a:rPr>
              <a:pPr/>
              <a:t>3</a:t>
            </a:fld>
            <a:endParaRPr lang="en-US" sz="1200"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76250"/>
            <a:ext cx="8229600" cy="590550"/>
          </a:xfrm>
        </p:spPr>
        <p:txBody>
          <a:bodyPr anchor="t">
            <a:normAutofit fontScale="90000"/>
          </a:bodyPr>
          <a:lstStyle/>
          <a:p>
            <a:pPr lvl="1">
              <a:defRPr/>
            </a:pPr>
            <a:r>
              <a:rPr lang="en-US" sz="2800" dirty="0" smtClean="0"/>
              <a:t>NIST RFI </a:t>
            </a:r>
            <a:r>
              <a:rPr lang="en-US" sz="2800" dirty="0"/>
              <a:t>on Federal Engagement in </a:t>
            </a:r>
            <a:r>
              <a:rPr lang="en-US" sz="2800" dirty="0" smtClean="0"/>
              <a:t>Standardization</a:t>
            </a:r>
            <a:endParaRPr lang="en-US" sz="2800" dirty="0"/>
          </a:p>
        </p:txBody>
      </p:sp>
      <p:sp>
        <p:nvSpPr>
          <p:cNvPr id="19458" name="Rectangle 3"/>
          <p:cNvSpPr>
            <a:spLocks noGrp="1" noChangeArrowheads="1"/>
          </p:cNvSpPr>
          <p:nvPr>
            <p:ph type="body" idx="1"/>
          </p:nvPr>
        </p:nvSpPr>
        <p:spPr>
          <a:xfrm>
            <a:off x="373063" y="1268413"/>
            <a:ext cx="8770937" cy="4392612"/>
          </a:xfrm>
        </p:spPr>
        <p:txBody>
          <a:bodyPr anchor="ctr"/>
          <a:lstStyle/>
          <a:p>
            <a:pPr marL="0" indent="0">
              <a:lnSpc>
                <a:spcPct val="80000"/>
              </a:lnSpc>
              <a:tabLst>
                <a:tab pos="457200" algn="l"/>
              </a:tabLst>
            </a:pPr>
            <a:endParaRPr lang="en-US" sz="1800" smtClean="0"/>
          </a:p>
          <a:p>
            <a:pPr marL="0" indent="0">
              <a:lnSpc>
                <a:spcPct val="80000"/>
              </a:lnSpc>
              <a:tabLst>
                <a:tab pos="457200" algn="l"/>
              </a:tabLst>
            </a:pPr>
            <a:endParaRPr lang="en-US" sz="1800" smtClean="0"/>
          </a:p>
          <a:p>
            <a:pPr marL="0" indent="0">
              <a:lnSpc>
                <a:spcPct val="80000"/>
              </a:lnSpc>
              <a:tabLst>
                <a:tab pos="457200" algn="l"/>
              </a:tabLst>
            </a:pPr>
            <a:endParaRPr lang="en-US" sz="1800" smtClean="0"/>
          </a:p>
          <a:p>
            <a:pPr marL="0" indent="0">
              <a:lnSpc>
                <a:spcPct val="80000"/>
              </a:lnSpc>
              <a:tabLst>
                <a:tab pos="457200" algn="l"/>
              </a:tabLst>
            </a:pPr>
            <a:r>
              <a:rPr lang="en-US" sz="1800" smtClean="0"/>
              <a:t>TIA’s filing is available here: </a:t>
            </a:r>
            <a:r>
              <a:rPr lang="en-US" sz="1800" smtClean="0">
                <a:hlinkClick r:id="rId3"/>
              </a:rPr>
              <a:t>http://www.tiaonline.org/gov_affairs/fcc_filings/documents/TIA%20Comment%20to%20NIST%20on%20Standards%20022211.pdf</a:t>
            </a:r>
            <a:endParaRPr lang="en-US" sz="1800" smtClean="0"/>
          </a:p>
          <a:p>
            <a:pPr marL="0" indent="0">
              <a:lnSpc>
                <a:spcPct val="80000"/>
              </a:lnSpc>
              <a:tabLst>
                <a:tab pos="457200" algn="l"/>
              </a:tabLst>
            </a:pPr>
            <a:endParaRPr lang="en-US" sz="1800" smtClean="0"/>
          </a:p>
          <a:p>
            <a:pPr marL="0" indent="0">
              <a:lnSpc>
                <a:spcPct val="80000"/>
              </a:lnSpc>
              <a:tabLst>
                <a:tab pos="457200" algn="l"/>
              </a:tabLst>
            </a:pPr>
            <a:r>
              <a:rPr lang="en-US" sz="1800" smtClean="0"/>
              <a:t>TIA submitted in its comment that voluntary, consensus-based standards promote efficiency and interoperability and enable access to new technologies and markets.</a:t>
            </a:r>
            <a:br>
              <a:rPr lang="en-US" sz="1800" smtClean="0"/>
            </a:br>
            <a:endParaRPr lang="en-US" sz="1800" smtClean="0"/>
          </a:p>
          <a:p>
            <a:pPr marL="0" indent="0">
              <a:lnSpc>
                <a:spcPct val="80000"/>
              </a:lnSpc>
              <a:tabLst>
                <a:tab pos="457200" algn="l"/>
              </a:tabLst>
            </a:pPr>
            <a:r>
              <a:rPr lang="en-US" sz="1800" smtClean="0"/>
              <a:t>TIA noted that, for governmental entities, the ability to partake in voluntary consensus standard development has many benefits and is consistent with goals of the U.S. Government as reflected in the National Technology Transfer and Advancement Act and OMB Circular A-119.</a:t>
            </a:r>
          </a:p>
          <a:p>
            <a:pPr marL="0" indent="0">
              <a:lnSpc>
                <a:spcPct val="80000"/>
              </a:lnSpc>
              <a:tabLst>
                <a:tab pos="457200" algn="l"/>
              </a:tabLst>
            </a:pPr>
            <a:endParaRPr lang="en-US" sz="1800" smtClean="0"/>
          </a:p>
          <a:p>
            <a:pPr marL="0" indent="0">
              <a:lnSpc>
                <a:spcPct val="80000"/>
              </a:lnSpc>
              <a:tabLst>
                <a:tab pos="457200" algn="l"/>
              </a:tabLst>
            </a:pPr>
            <a:r>
              <a:rPr lang="en-US" sz="1800" smtClean="0"/>
              <a:t>TIA noted support for IPR policies which allow patent holders to make commitments to offer licenses to essential patented technology on reasonable and non‐discriminatory (RAND) terms and conditions, with or without compensation</a:t>
            </a:r>
            <a:br>
              <a:rPr lang="en-US" sz="1800" smtClean="0"/>
            </a:br>
            <a:endParaRPr lang="en-US" sz="1800" smtClean="0"/>
          </a:p>
          <a:p>
            <a:pPr marL="0" indent="0">
              <a:lnSpc>
                <a:spcPct val="80000"/>
              </a:lnSpc>
              <a:tabLst>
                <a:tab pos="457200" algn="l"/>
              </a:tabLst>
            </a:pPr>
            <a:r>
              <a:rPr lang="en-US" sz="1800" smtClean="0"/>
              <a:t>TIA noted its endorsement of the GSC-15-affirmed definition of the term “Open Standard”</a:t>
            </a:r>
            <a:br>
              <a:rPr lang="en-US" sz="1800" smtClean="0"/>
            </a:br>
            <a:endParaRPr lang="en-US" sz="1800" smtClean="0"/>
          </a:p>
          <a:p>
            <a:pPr marL="0" indent="0">
              <a:lnSpc>
                <a:spcPct val="80000"/>
              </a:lnSpc>
              <a:tabLst>
                <a:tab pos="457200" algn="l"/>
              </a:tabLst>
            </a:pPr>
            <a:r>
              <a:rPr lang="en-US" sz="1800" smtClean="0">
                <a:ea typeface="宋体" charset="-122"/>
              </a:rPr>
              <a:t>TIA noted that mandating the </a:t>
            </a:r>
            <a:r>
              <a:rPr lang="en-US" sz="1800" i="1" smtClean="0">
                <a:ea typeface="宋体" charset="-122"/>
              </a:rPr>
              <a:t>ex ante </a:t>
            </a:r>
            <a:r>
              <a:rPr lang="en-US" sz="1800" smtClean="0">
                <a:ea typeface="宋体" charset="-122"/>
              </a:rPr>
              <a:t>disclosure of specific licensing terms within such standards bodies would have a chilling effect on participation, contributions and the resulting standards</a:t>
            </a:r>
            <a:endParaRPr lang="en-US" sz="1800" smtClean="0"/>
          </a:p>
          <a:p>
            <a:pPr marL="0" indent="0">
              <a:lnSpc>
                <a:spcPct val="80000"/>
              </a:lnSpc>
              <a:tabLst>
                <a:tab pos="457200" algn="l"/>
              </a:tabLst>
            </a:pPr>
            <a:endParaRPr lang="en-US" sz="1800" smtClean="0"/>
          </a:p>
        </p:txBody>
      </p:sp>
      <p:sp>
        <p:nvSpPr>
          <p:cNvPr id="19459"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D91AF7DC-882E-445F-9911-C95FB7D5A48C}" type="slidenum">
              <a:rPr lang="en-US" sz="1200" smtClean="0">
                <a:solidFill>
                  <a:srgbClr val="898989"/>
                </a:solidFill>
                <a:ea typeface="宋体" charset="-122"/>
              </a:rPr>
              <a:pPr/>
              <a:t>4</a:t>
            </a:fld>
            <a:endParaRPr lang="en-US" sz="1200"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76250"/>
            <a:ext cx="8229600" cy="792163"/>
          </a:xfrm>
        </p:spPr>
        <p:txBody>
          <a:bodyPr anchor="t">
            <a:normAutofit fontScale="90000"/>
          </a:bodyPr>
          <a:lstStyle/>
          <a:p>
            <a:pPr lvl="1">
              <a:defRPr/>
            </a:pPr>
            <a:r>
              <a:rPr lang="en-US" sz="2800" dirty="0" smtClean="0"/>
              <a:t>NIST RFI </a:t>
            </a:r>
            <a:r>
              <a:rPr lang="en-US" sz="2800" dirty="0"/>
              <a:t>on Federal Engagement in </a:t>
            </a:r>
            <a:r>
              <a:rPr lang="en-US" sz="2800" dirty="0" smtClean="0"/>
              <a:t>Standardization</a:t>
            </a:r>
            <a:endParaRPr lang="en-US" sz="2800" dirty="0"/>
          </a:p>
        </p:txBody>
      </p:sp>
      <p:sp>
        <p:nvSpPr>
          <p:cNvPr id="7171" name="Rectangle 3"/>
          <p:cNvSpPr>
            <a:spLocks noGrp="1" noChangeArrowheads="1"/>
          </p:cNvSpPr>
          <p:nvPr>
            <p:ph type="body" idx="1"/>
          </p:nvPr>
        </p:nvSpPr>
        <p:spPr>
          <a:xfrm>
            <a:off x="152400" y="1341438"/>
            <a:ext cx="8770938" cy="4967287"/>
          </a:xfrm>
        </p:spPr>
        <p:txBody>
          <a:bodyPr/>
          <a:lstStyle/>
          <a:p>
            <a:pPr marL="0" indent="0">
              <a:lnSpc>
                <a:spcPct val="80000"/>
              </a:lnSpc>
              <a:tabLst>
                <a:tab pos="457200" algn="l"/>
              </a:tabLst>
              <a:defRPr/>
            </a:pPr>
            <a:r>
              <a:rPr lang="en-US" sz="1300" dirty="0" smtClean="0"/>
              <a:t> </a:t>
            </a:r>
            <a:r>
              <a:rPr lang="en-US" sz="1700" dirty="0" smtClean="0"/>
              <a:t>In October 2011, the National Science and Technology Council’s Subcommittee on Standards issued a report and proposed policy recommendations with regard to “Federal Engagement in Standards Activities to Address National </a:t>
            </a:r>
            <a:r>
              <a:rPr lang="en-US" sz="1700" dirty="0" smtClean="0">
                <a:solidFill>
                  <a:schemeClr val="tx1"/>
                </a:solidFill>
              </a:rPr>
              <a:t>Priorities:  (</a:t>
            </a:r>
            <a:r>
              <a:rPr lang="en-US" sz="1700" dirty="0" smtClean="0">
                <a:solidFill>
                  <a:schemeClr val="tx1"/>
                </a:solidFill>
                <a:hlinkClick r:id="rId3"/>
              </a:rPr>
              <a:t>http</a:t>
            </a:r>
            <a:r>
              <a:rPr lang="en-US" sz="1700" dirty="0">
                <a:solidFill>
                  <a:schemeClr val="tx1"/>
                </a:solidFill>
                <a:hlinkClick r:id="rId3"/>
              </a:rPr>
              <a:t>://</a:t>
            </a:r>
            <a:r>
              <a:rPr lang="en-US" sz="1700" dirty="0" smtClean="0">
                <a:solidFill>
                  <a:schemeClr val="tx1"/>
                </a:solidFill>
                <a:hlinkClick r:id="rId3"/>
              </a:rPr>
              <a:t>standards.gov/upload/Federal_Engagement_in_Standards_Activities_October12_final.pdf</a:t>
            </a:r>
            <a:endParaRPr lang="en-US" sz="1700" dirty="0" smtClean="0">
              <a:solidFill>
                <a:schemeClr val="tx1"/>
              </a:solidFill>
            </a:endParaRPr>
          </a:p>
          <a:p>
            <a:pPr>
              <a:defRPr/>
            </a:pPr>
            <a:r>
              <a:rPr lang="en-US" sz="1700" dirty="0" smtClean="0"/>
              <a:t>The proposed policy recommendations included a proposal to “lay out key principles underpinning voluntary standardization processes”, including that “agencies </a:t>
            </a:r>
            <a:r>
              <a:rPr lang="en-US" sz="1700" dirty="0"/>
              <a:t>should give consideration to the following attributes of </a:t>
            </a:r>
            <a:r>
              <a:rPr lang="en-US" sz="1700" dirty="0" smtClean="0"/>
              <a:t>standards organization </a:t>
            </a:r>
            <a:r>
              <a:rPr lang="en-US" sz="1700" dirty="0"/>
              <a:t>processes:</a:t>
            </a:r>
          </a:p>
          <a:p>
            <a:pPr lvl="1">
              <a:defRPr/>
            </a:pPr>
            <a:r>
              <a:rPr lang="en-US" sz="1700" b="1" dirty="0" smtClean="0"/>
              <a:t>“Access </a:t>
            </a:r>
            <a:r>
              <a:rPr lang="en-US" sz="1700" b="1" dirty="0"/>
              <a:t>and Availability: </a:t>
            </a:r>
            <a:r>
              <a:rPr lang="en-US" sz="1700" dirty="0" smtClean="0"/>
              <a:t>the </a:t>
            </a:r>
            <a:r>
              <a:rPr lang="en-US" sz="1700" dirty="0"/>
              <a:t>text of standards and associated </a:t>
            </a:r>
            <a:r>
              <a:rPr lang="en-US" sz="1700" dirty="0" smtClean="0"/>
              <a:t>documents should </a:t>
            </a:r>
            <a:r>
              <a:rPr lang="en-US" sz="1700" dirty="0"/>
              <a:t>be available to all interested parties on a reasonable basis, which </a:t>
            </a:r>
            <a:r>
              <a:rPr lang="en-US" sz="1700" dirty="0" smtClean="0"/>
              <a:t>may include </a:t>
            </a:r>
            <a:r>
              <a:rPr lang="en-US" sz="1700" dirty="0"/>
              <a:t>monetary compensation where appropriate</a:t>
            </a:r>
            <a:r>
              <a:rPr lang="en-US" sz="1700" dirty="0" smtClean="0"/>
              <a:t>.”</a:t>
            </a:r>
            <a:endParaRPr lang="en-US" sz="1700" dirty="0"/>
          </a:p>
          <a:p>
            <a:pPr lvl="1">
              <a:defRPr/>
            </a:pPr>
            <a:r>
              <a:rPr lang="en-US" sz="1700" b="1" dirty="0" smtClean="0"/>
              <a:t>“Clear </a:t>
            </a:r>
            <a:r>
              <a:rPr lang="en-US" sz="1700" b="1" dirty="0"/>
              <a:t>Intellectual Property Rights (IPR) Policies: </a:t>
            </a:r>
            <a:r>
              <a:rPr lang="en-US" sz="1700" b="1" dirty="0" smtClean="0"/>
              <a:t>“</a:t>
            </a:r>
            <a:r>
              <a:rPr lang="en-US" sz="1700" dirty="0" smtClean="0"/>
              <a:t>standards </a:t>
            </a:r>
            <a:r>
              <a:rPr lang="en-US" sz="1700" dirty="0"/>
              <a:t>organization </a:t>
            </a:r>
            <a:r>
              <a:rPr lang="en-US" sz="1700" dirty="0" smtClean="0"/>
              <a:t>IPR policies </a:t>
            </a:r>
            <a:r>
              <a:rPr lang="en-US" sz="1700" dirty="0"/>
              <a:t>should take into account the interests of both IPR holders and </a:t>
            </a:r>
            <a:r>
              <a:rPr lang="en-US" sz="1700" dirty="0" smtClean="0"/>
              <a:t>those seeking </a:t>
            </a:r>
            <a:r>
              <a:rPr lang="en-US" sz="1700" dirty="0"/>
              <a:t>to use or implement the IP included in the standard or standards. </a:t>
            </a:r>
            <a:r>
              <a:rPr lang="en-US" sz="1700" dirty="0" smtClean="0"/>
              <a:t>These policies </a:t>
            </a:r>
            <a:r>
              <a:rPr lang="en-US" sz="1700" dirty="0"/>
              <a:t>should be easily accessible and the rules governing the disclosure </a:t>
            </a:r>
            <a:r>
              <a:rPr lang="en-US" sz="1700" dirty="0" smtClean="0"/>
              <a:t>and licensing </a:t>
            </a:r>
            <a:r>
              <a:rPr lang="en-US" sz="1700" dirty="0"/>
              <a:t>of IPR should be clear and unambiguous</a:t>
            </a:r>
            <a:r>
              <a:rPr lang="en-US" sz="1700" dirty="0" smtClean="0"/>
              <a:t>.”</a:t>
            </a:r>
            <a:endParaRPr lang="en-US" sz="1700" dirty="0"/>
          </a:p>
          <a:p>
            <a:pPr lvl="1">
              <a:defRPr/>
            </a:pPr>
            <a:r>
              <a:rPr lang="en-US" sz="1700" b="1" dirty="0" smtClean="0"/>
              <a:t>“Timeliness</a:t>
            </a:r>
            <a:r>
              <a:rPr lang="en-US" sz="1700" b="1" dirty="0"/>
              <a:t>: </a:t>
            </a:r>
            <a:r>
              <a:rPr lang="en-US" sz="1700" dirty="0" smtClean="0"/>
              <a:t>standards </a:t>
            </a:r>
            <a:r>
              <a:rPr lang="en-US" sz="1700" dirty="0"/>
              <a:t>should be available in a timely manner</a:t>
            </a:r>
            <a:r>
              <a:rPr lang="en-US" sz="1700" dirty="0" smtClean="0"/>
              <a:t>.”</a:t>
            </a:r>
          </a:p>
        </p:txBody>
      </p:sp>
      <p:sp>
        <p:nvSpPr>
          <p:cNvPr id="21507"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95417759-6EDA-4565-B2CD-70DB1F593181}" type="slidenum">
              <a:rPr lang="en-US" smtClean="0">
                <a:solidFill>
                  <a:srgbClr val="898989"/>
                </a:solidFill>
                <a:ea typeface="宋体" charset="-122"/>
              </a:rPr>
              <a:pPr/>
              <a:t>5</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NIST RFI on Federal Engagement </a:t>
            </a:r>
            <a:endParaRPr lang="en-US" dirty="0"/>
          </a:p>
        </p:txBody>
      </p:sp>
      <p:sp>
        <p:nvSpPr>
          <p:cNvPr id="23554" name="Content Placeholder 2"/>
          <p:cNvSpPr>
            <a:spLocks noGrp="1"/>
          </p:cNvSpPr>
          <p:nvPr>
            <p:ph idx="1"/>
          </p:nvPr>
        </p:nvSpPr>
        <p:spPr>
          <a:xfrm>
            <a:off x="468313" y="1268413"/>
            <a:ext cx="8229600" cy="4814887"/>
          </a:xfrm>
        </p:spPr>
        <p:txBody>
          <a:bodyPr/>
          <a:lstStyle/>
          <a:p>
            <a:r>
              <a:rPr lang="en-US" sz="2200" smtClean="0"/>
              <a:t>White House Memorandum to the Heads of Executive Departments and Agencies dated January 17, 2012 (see </a:t>
            </a:r>
            <a:r>
              <a:rPr lang="en-US" sz="2200" smtClean="0">
                <a:hlinkClick r:id="rId2"/>
              </a:rPr>
              <a:t>http://www.whitehouse.gov/sites/default/files/omb/memoranda/2012/m-12-08_1.pdf</a:t>
            </a:r>
            <a:r>
              <a:rPr lang="en-US" sz="2200" smtClean="0"/>
              <a:t>)  </a:t>
            </a:r>
          </a:p>
          <a:p>
            <a:pPr lvl="1"/>
            <a:r>
              <a:rPr lang="en-US" sz="2100" smtClean="0"/>
              <a:t>“Both in national priority areas and more generally, agencies should take into account the impact of their standards-related choices on innovation and the global competitiveness of U.S. enterprises, including the impact of intellectual property incorporated in standards, consistent with international obligations. On these matters, agencies should consult with USTR, which has statutory authority on international trade issues arising from standards and conformity assessment procedures.”</a:t>
            </a:r>
          </a:p>
        </p:txBody>
      </p:sp>
      <p:sp>
        <p:nvSpPr>
          <p:cNvPr id="23555" name="Slide Number Placeholder 3"/>
          <p:cNvSpPr>
            <a:spLocks noGrp="1"/>
          </p:cNvSpPr>
          <p:nvPr>
            <p:ph type="sldNum" sz="quarter" idx="10"/>
          </p:nvPr>
        </p:nvSpPr>
        <p:spPr>
          <a:noFill/>
          <a:ln>
            <a:miter lim="800000"/>
            <a:headEnd/>
            <a:tailEnd/>
          </a:ln>
        </p:spPr>
        <p:txBody>
          <a:bodyPr/>
          <a:lstStyle/>
          <a:p>
            <a:fld id="{A82AA6BF-2466-48A3-B5DC-87FA4FC10CAD}" type="slidenum">
              <a:rPr lang="en-CA" smtClean="0">
                <a:solidFill>
                  <a:srgbClr val="000000"/>
                </a:solidFill>
              </a:rPr>
              <a:pPr/>
              <a:t>6</a:t>
            </a:fld>
            <a:endParaRPr lang="en-CA" smtClean="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792163"/>
          </a:xfrm>
        </p:spPr>
        <p:txBody>
          <a:bodyPr anchor="t">
            <a:normAutofit fontScale="90000"/>
          </a:bodyPr>
          <a:lstStyle/>
          <a:p>
            <a:pPr lvl="1">
              <a:defRPr/>
            </a:pPr>
            <a:r>
              <a:rPr lang="en-US" sz="2400" dirty="0" smtClean="0"/>
              <a:t>Office of Management </a:t>
            </a:r>
            <a:r>
              <a:rPr lang="en-US" sz="2400" dirty="0"/>
              <a:t>and Budget (OMB) RFI on Federal </a:t>
            </a:r>
            <a:r>
              <a:rPr lang="en-US" sz="2400" dirty="0" smtClean="0"/>
              <a:t>Agencies</a:t>
            </a:r>
            <a:r>
              <a:rPr lang="en-US" sz="2400" dirty="0"/>
              <a:t>’ </a:t>
            </a:r>
            <a:r>
              <a:rPr lang="en-US" sz="2400" dirty="0" smtClean="0"/>
              <a:t>Standards </a:t>
            </a:r>
            <a:r>
              <a:rPr lang="en-US" sz="2400" dirty="0"/>
              <a:t>and </a:t>
            </a:r>
            <a:r>
              <a:rPr lang="en-US" sz="2400" dirty="0" smtClean="0"/>
              <a:t>Conformity Assessment Related Activities</a:t>
            </a:r>
            <a:endParaRPr lang="en-US" sz="2400" dirty="0"/>
          </a:p>
        </p:txBody>
      </p:sp>
      <p:sp>
        <p:nvSpPr>
          <p:cNvPr id="24578" name="Rectangle 3"/>
          <p:cNvSpPr>
            <a:spLocks noGrp="1" noChangeArrowheads="1"/>
          </p:cNvSpPr>
          <p:nvPr>
            <p:ph type="body" idx="1"/>
          </p:nvPr>
        </p:nvSpPr>
        <p:spPr>
          <a:xfrm>
            <a:off x="152400" y="1916113"/>
            <a:ext cx="8770938" cy="4176712"/>
          </a:xfrm>
        </p:spPr>
        <p:txBody>
          <a:bodyPr/>
          <a:lstStyle/>
          <a:p>
            <a:pPr marL="0" indent="0">
              <a:lnSpc>
                <a:spcPct val="80000"/>
              </a:lnSpc>
              <a:tabLst>
                <a:tab pos="457200" algn="l"/>
              </a:tabLst>
            </a:pPr>
            <a:r>
              <a:rPr lang="en-US" sz="2800" smtClean="0"/>
              <a:t>In March, OMB issued a request for comment and notice of a May15, 2012 public workshop on current issues regarding Federal agencies’ standards and conformity assessment related activities, specifically to inform OMB’s consideration of whether and how to supplement OMC Circular A-119 </a:t>
            </a:r>
            <a:r>
              <a:rPr lang="en-US" sz="2800" u="sng" smtClean="0"/>
              <a:t>(see </a:t>
            </a:r>
            <a:r>
              <a:rPr lang="en-US" sz="2800" u="sng" smtClean="0">
                <a:hlinkClick r:id="rId3"/>
              </a:rPr>
              <a:t>http://standards.gov/a119.cfm</a:t>
            </a:r>
            <a:r>
              <a:rPr lang="en-US" sz="2800" u="sng" smtClean="0"/>
              <a:t>)</a:t>
            </a:r>
            <a:r>
              <a:rPr lang="en-US" sz="2800" smtClean="0"/>
              <a:t>.</a:t>
            </a:r>
          </a:p>
          <a:p>
            <a:pPr marL="0" indent="0">
              <a:lnSpc>
                <a:spcPct val="80000"/>
              </a:lnSpc>
              <a:tabLst>
                <a:tab pos="457200" algn="l"/>
              </a:tabLst>
            </a:pPr>
            <a:r>
              <a:rPr lang="en-US" sz="2800" smtClean="0"/>
              <a:t>This Circular establishes policies on Federal use and development of voluntary consensus standards and on conformity assessment activities. </a:t>
            </a:r>
          </a:p>
          <a:p>
            <a:pPr marL="0" indent="0">
              <a:lnSpc>
                <a:spcPct val="80000"/>
              </a:lnSpc>
              <a:tabLst>
                <a:tab pos="457200" algn="l"/>
              </a:tabLst>
            </a:pPr>
            <a:endParaRPr lang="en-US" sz="2800" smtClean="0"/>
          </a:p>
        </p:txBody>
      </p:sp>
      <p:sp>
        <p:nvSpPr>
          <p:cNvPr id="24579"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7E4F7B53-9834-4DCE-AA3C-2C3F088BD0CF}" type="slidenum">
              <a:rPr lang="en-US" smtClean="0">
                <a:solidFill>
                  <a:srgbClr val="898989"/>
                </a:solidFill>
                <a:ea typeface="宋体" charset="-122"/>
              </a:rPr>
              <a:pPr/>
              <a:t>7</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90525"/>
            <a:ext cx="8229600" cy="827088"/>
          </a:xfrm>
        </p:spPr>
        <p:txBody>
          <a:bodyPr anchor="t">
            <a:normAutofit fontScale="90000"/>
          </a:bodyPr>
          <a:lstStyle/>
          <a:p>
            <a:pPr lvl="1">
              <a:defRPr/>
            </a:pPr>
            <a:r>
              <a:rPr lang="en-US" sz="2400" dirty="0" smtClean="0"/>
              <a:t>Office of Management </a:t>
            </a:r>
            <a:r>
              <a:rPr lang="en-US" sz="2400" dirty="0"/>
              <a:t>and Budget (OMB) RFI on Federal </a:t>
            </a:r>
            <a:r>
              <a:rPr lang="en-US" sz="2400" dirty="0" smtClean="0"/>
              <a:t>Agencies</a:t>
            </a:r>
            <a:r>
              <a:rPr lang="en-US" sz="2400" dirty="0"/>
              <a:t>’ </a:t>
            </a:r>
            <a:r>
              <a:rPr lang="en-US" sz="2400" dirty="0" smtClean="0"/>
              <a:t>Standards </a:t>
            </a:r>
            <a:r>
              <a:rPr lang="en-US" sz="2400" dirty="0"/>
              <a:t>and </a:t>
            </a:r>
            <a:r>
              <a:rPr lang="en-US" sz="2400" dirty="0" smtClean="0"/>
              <a:t>Conformity Assessment Related Activities</a:t>
            </a:r>
            <a:endParaRPr lang="en-US" sz="2400" dirty="0"/>
          </a:p>
        </p:txBody>
      </p:sp>
      <p:sp>
        <p:nvSpPr>
          <p:cNvPr id="7171" name="Rectangle 3"/>
          <p:cNvSpPr>
            <a:spLocks noGrp="1" noChangeArrowheads="1"/>
          </p:cNvSpPr>
          <p:nvPr>
            <p:ph type="body" idx="1"/>
          </p:nvPr>
        </p:nvSpPr>
        <p:spPr>
          <a:xfrm>
            <a:off x="152400" y="1533525"/>
            <a:ext cx="8770938" cy="4876800"/>
          </a:xfrm>
        </p:spPr>
        <p:txBody>
          <a:bodyPr>
            <a:normAutofit lnSpcReduction="10000"/>
          </a:bodyPr>
          <a:lstStyle/>
          <a:p>
            <a:pPr marL="0" indent="0">
              <a:lnSpc>
                <a:spcPct val="80000"/>
              </a:lnSpc>
              <a:tabLst>
                <a:tab pos="457200" algn="l"/>
              </a:tabLst>
              <a:defRPr/>
            </a:pPr>
            <a:r>
              <a:rPr lang="en-US" sz="1800" dirty="0" smtClean="0"/>
              <a:t>TIA submitted comments which are available </a:t>
            </a:r>
            <a:r>
              <a:rPr lang="en-US" sz="1800" dirty="0"/>
              <a:t>at </a:t>
            </a:r>
            <a:r>
              <a:rPr lang="en-US" sz="1800" dirty="0">
                <a:hlinkClick r:id="rId3"/>
              </a:rPr>
              <a:t>http://</a:t>
            </a:r>
            <a:r>
              <a:rPr lang="en-US" sz="1800" dirty="0" smtClean="0">
                <a:hlinkClick r:id="rId3"/>
              </a:rPr>
              <a:t>bit.ly/OUfOz0</a:t>
            </a:r>
            <a:r>
              <a:rPr lang="en-US" sz="1800" dirty="0" smtClean="0"/>
              <a:t>. TIA specifically addressed the issue of “incorporation by reference” or IBR, which refers to the situation when a Federal Agency refers to a standard developed in the private sector in a regulation.</a:t>
            </a:r>
          </a:p>
          <a:p>
            <a:pPr marL="0" indent="0">
              <a:lnSpc>
                <a:spcPct val="80000"/>
              </a:lnSpc>
              <a:tabLst>
                <a:tab pos="457200" algn="l"/>
              </a:tabLst>
              <a:defRPr/>
            </a:pPr>
            <a:r>
              <a:rPr lang="en-US" sz="1800" dirty="0" smtClean="0"/>
              <a:t>Some parties were advocating that any standard IBR should be made freely available on the internet in order to ensure “reasonable access” to all aspects of regulations</a:t>
            </a:r>
          </a:p>
          <a:p>
            <a:pPr>
              <a:defRPr/>
            </a:pPr>
            <a:r>
              <a:rPr lang="en-US" sz="1800" dirty="0" smtClean="0"/>
              <a:t>“TIA </a:t>
            </a:r>
            <a:r>
              <a:rPr lang="en-US" sz="1800" dirty="0"/>
              <a:t>strongly believes that currently, there is reasonable access to standards which are </a:t>
            </a:r>
            <a:r>
              <a:rPr lang="en-US" sz="1800" dirty="0" smtClean="0"/>
              <a:t>incorporated </a:t>
            </a:r>
            <a:r>
              <a:rPr lang="en-US" sz="1800" dirty="0"/>
              <a:t>by reference </a:t>
            </a:r>
            <a:r>
              <a:rPr lang="en-US" sz="1800" dirty="0" smtClean="0"/>
              <a:t>(‘IBR’), </a:t>
            </a:r>
            <a:r>
              <a:rPr lang="en-US" sz="1800" dirty="0"/>
              <a:t>and is not aware of any issues related to lack of access </a:t>
            </a:r>
            <a:r>
              <a:rPr lang="en-US" sz="1800" dirty="0" smtClean="0"/>
              <a:t>to </a:t>
            </a:r>
            <a:r>
              <a:rPr lang="en-US" sz="1800" dirty="0"/>
              <a:t>standards IBR that have arisen in a rulemaking or for stakeholders that require access </a:t>
            </a:r>
            <a:r>
              <a:rPr lang="en-US" sz="1800" dirty="0" smtClean="0"/>
              <a:t>to </a:t>
            </a:r>
            <a:r>
              <a:rPr lang="en-US" sz="1800" dirty="0"/>
              <a:t>such standards. We believe that numerous statements of policy from the Federal </a:t>
            </a:r>
            <a:r>
              <a:rPr lang="en-US" sz="1800" dirty="0" smtClean="0"/>
              <a:t>government </a:t>
            </a:r>
            <a:r>
              <a:rPr lang="en-US" sz="1800" dirty="0"/>
              <a:t>reflect a similar understanding on the part of the Administration and Federal </a:t>
            </a:r>
            <a:r>
              <a:rPr lang="en-US" sz="1800" dirty="0" smtClean="0"/>
              <a:t>agencies</a:t>
            </a:r>
            <a:r>
              <a:rPr lang="en-US" sz="1800" dirty="0"/>
              <a:t>. We urge OMB to consult the December 2011-adopted recommendations of the </a:t>
            </a:r>
            <a:r>
              <a:rPr lang="en-US" sz="1800" dirty="0" smtClean="0"/>
              <a:t>U.S</a:t>
            </a:r>
            <a:r>
              <a:rPr lang="en-US" sz="1800" dirty="0"/>
              <a:t>. Administrative Conference (USAC</a:t>
            </a:r>
            <a:r>
              <a:rPr lang="en-US" sz="1800" dirty="0" smtClean="0"/>
              <a:t>).”</a:t>
            </a:r>
          </a:p>
          <a:p>
            <a:pPr>
              <a:defRPr/>
            </a:pPr>
            <a:r>
              <a:rPr lang="en-US" sz="1800" dirty="0" smtClean="0"/>
              <a:t>“TIA </a:t>
            </a:r>
            <a:r>
              <a:rPr lang="en-US" sz="1800" dirty="0"/>
              <a:t>wishes to unequivocally state that the term </a:t>
            </a:r>
            <a:r>
              <a:rPr lang="en-US" sz="1800" dirty="0" smtClean="0"/>
              <a:t>‘reasonably available’ </a:t>
            </a:r>
            <a:r>
              <a:rPr lang="en-US" sz="1800" dirty="0"/>
              <a:t>does not mean </a:t>
            </a:r>
            <a:r>
              <a:rPr lang="en-US" sz="1800" dirty="0" smtClean="0"/>
              <a:t>that </a:t>
            </a:r>
            <a:r>
              <a:rPr lang="en-US" sz="1800" dirty="0"/>
              <a:t>the information must be available </a:t>
            </a:r>
            <a:r>
              <a:rPr lang="en-US" sz="1800" dirty="0" smtClean="0"/>
              <a:t>‘for free’ </a:t>
            </a:r>
            <a:r>
              <a:rPr lang="en-US" sz="1800" dirty="0"/>
              <a:t>nor does it necessarily mean that must </a:t>
            </a:r>
            <a:r>
              <a:rPr lang="en-US" sz="1800" dirty="0" smtClean="0"/>
              <a:t>be ‘available </a:t>
            </a:r>
            <a:r>
              <a:rPr lang="en-US" sz="1800" dirty="0"/>
              <a:t>to anyone online</a:t>
            </a:r>
            <a:r>
              <a:rPr lang="en-US" sz="1800" dirty="0" smtClean="0"/>
              <a:t>,’ </a:t>
            </a:r>
            <a:r>
              <a:rPr lang="en-US" sz="1800" dirty="0"/>
              <a:t>as it has been recently argued in a petition to the Office </a:t>
            </a:r>
            <a:r>
              <a:rPr lang="en-US" sz="1800" dirty="0" smtClean="0"/>
              <a:t>of </a:t>
            </a:r>
            <a:r>
              <a:rPr lang="en-US" sz="1800" dirty="0"/>
              <a:t>the Federal </a:t>
            </a:r>
            <a:r>
              <a:rPr lang="en-US" sz="1800" dirty="0" smtClean="0"/>
              <a:t>Register.”</a:t>
            </a:r>
          </a:p>
        </p:txBody>
      </p:sp>
      <p:sp>
        <p:nvSpPr>
          <p:cNvPr id="26627"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3C6B5C48-B5F8-4493-BA8E-651B8A580D70}" type="slidenum">
              <a:rPr lang="en-US" smtClean="0">
                <a:solidFill>
                  <a:srgbClr val="898989"/>
                </a:solidFill>
                <a:ea typeface="宋体" charset="-122"/>
              </a:rPr>
              <a:pPr/>
              <a:t>8</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8229600" cy="792163"/>
          </a:xfrm>
        </p:spPr>
        <p:txBody>
          <a:bodyPr anchor="t">
            <a:normAutofit fontScale="90000"/>
          </a:bodyPr>
          <a:lstStyle/>
          <a:p>
            <a:pPr lvl="1">
              <a:defRPr/>
            </a:pPr>
            <a:r>
              <a:rPr lang="en-US" sz="2800" dirty="0" smtClean="0"/>
              <a:t>Office of Management </a:t>
            </a:r>
            <a:r>
              <a:rPr lang="en-US" sz="2800" dirty="0"/>
              <a:t>and Budget (OMB) RFI on Federal </a:t>
            </a:r>
            <a:r>
              <a:rPr lang="en-US" sz="2800" dirty="0" smtClean="0"/>
              <a:t>Agencies</a:t>
            </a:r>
            <a:r>
              <a:rPr lang="en-US" sz="2800" dirty="0"/>
              <a:t>’ </a:t>
            </a:r>
            <a:r>
              <a:rPr lang="en-US" sz="2800" dirty="0" smtClean="0"/>
              <a:t>Standards </a:t>
            </a:r>
            <a:r>
              <a:rPr lang="en-US" sz="2800" dirty="0"/>
              <a:t>and </a:t>
            </a:r>
            <a:r>
              <a:rPr lang="en-US" sz="2800" dirty="0" smtClean="0"/>
              <a:t>Conformity Assessment Related Activities</a:t>
            </a:r>
            <a:endParaRPr lang="en-US" sz="2800" dirty="0"/>
          </a:p>
        </p:txBody>
      </p:sp>
      <p:sp>
        <p:nvSpPr>
          <p:cNvPr id="7171" name="Rectangle 3"/>
          <p:cNvSpPr>
            <a:spLocks noGrp="1" noChangeArrowheads="1"/>
          </p:cNvSpPr>
          <p:nvPr>
            <p:ph type="body" idx="1"/>
          </p:nvPr>
        </p:nvSpPr>
        <p:spPr>
          <a:xfrm>
            <a:off x="152400" y="1700213"/>
            <a:ext cx="8770938" cy="4624387"/>
          </a:xfrm>
        </p:spPr>
        <p:txBody>
          <a:bodyPr>
            <a:normAutofit lnSpcReduction="10000"/>
          </a:bodyPr>
          <a:lstStyle/>
          <a:p>
            <a:pPr marL="0" indent="0">
              <a:lnSpc>
                <a:spcPct val="80000"/>
              </a:lnSpc>
              <a:tabLst>
                <a:tab pos="457200" algn="l"/>
              </a:tabLst>
              <a:defRPr/>
            </a:pPr>
            <a:r>
              <a:rPr lang="en-US" sz="1800" dirty="0" smtClean="0"/>
              <a:t>IBR-related points continued:</a:t>
            </a:r>
          </a:p>
          <a:p>
            <a:pPr>
              <a:spcBef>
                <a:spcPts val="0"/>
              </a:spcBef>
              <a:defRPr/>
            </a:pPr>
            <a:r>
              <a:rPr lang="en-US" sz="1800" dirty="0" smtClean="0"/>
              <a:t>“Implementing </a:t>
            </a:r>
            <a:r>
              <a:rPr lang="en-US" sz="1800" dirty="0"/>
              <a:t>a blanket policy that all standards IBR are to be made available for free would seriously jeopardize this ecosystem of trust through which companies and governmental entities can convene to create standards for industry-wide </a:t>
            </a:r>
            <a:r>
              <a:rPr lang="en-US" sz="1800" dirty="0" smtClean="0"/>
              <a:t>use. </a:t>
            </a:r>
            <a:r>
              <a:rPr lang="en-US" sz="1800" dirty="0"/>
              <a:t>The fees charged by SDOs for electronic versions of some standards are used to support the continued activity of those standards organizations. To remove the ability to collect and protect these fees for protected standards referenced – even those potentially referenced without the knowledge or consent of the SDO – would severely curtail the development of further standards to the detriment of the Federal government and all other stakeholders</a:t>
            </a:r>
            <a:r>
              <a:rPr lang="en-US" sz="1800" dirty="0" smtClean="0"/>
              <a:t>.”</a:t>
            </a:r>
          </a:p>
          <a:p>
            <a:pPr>
              <a:spcBef>
                <a:spcPts val="0"/>
              </a:spcBef>
              <a:defRPr/>
            </a:pPr>
            <a:r>
              <a:rPr lang="en-US" sz="1800" dirty="0" smtClean="0"/>
              <a:t>“</a:t>
            </a:r>
            <a:r>
              <a:rPr lang="en-US" sz="1800" dirty="0"/>
              <a:t>Significant resources and costs are invested in the development and revision of voluntary </a:t>
            </a:r>
            <a:r>
              <a:rPr lang="en-US" sz="1800" dirty="0" smtClean="0"/>
              <a:t>standards</a:t>
            </a:r>
            <a:r>
              <a:rPr lang="en-US" sz="1800" dirty="0"/>
              <a:t>. While the level of resources and costs required varies from sector to sector, </a:t>
            </a:r>
            <a:r>
              <a:rPr lang="en-US" sz="1800" dirty="0" smtClean="0"/>
              <a:t>investment </a:t>
            </a:r>
            <a:r>
              <a:rPr lang="en-US" sz="1800" dirty="0"/>
              <a:t>in the development of standards generally reflects the importance of standards </a:t>
            </a:r>
            <a:r>
              <a:rPr lang="en-US" sz="1800" dirty="0" smtClean="0"/>
              <a:t>to </a:t>
            </a:r>
            <a:r>
              <a:rPr lang="en-US" sz="1800" dirty="0"/>
              <a:t>that sector. In the case of the ICT industry, standards are crucial to maintaining a </a:t>
            </a:r>
            <a:r>
              <a:rPr lang="en-US" sz="1800" dirty="0" smtClean="0"/>
              <a:t>competitive </a:t>
            </a:r>
            <a:r>
              <a:rPr lang="en-US" sz="1800" dirty="0"/>
              <a:t>marketplace that has proven to be, aside from one of the most dynamic </a:t>
            </a:r>
            <a:r>
              <a:rPr lang="en-US" sz="1800" dirty="0" smtClean="0"/>
              <a:t>industries </a:t>
            </a:r>
            <a:r>
              <a:rPr lang="en-US" sz="1800" dirty="0"/>
              <a:t>in the U.S</a:t>
            </a:r>
            <a:r>
              <a:rPr lang="en-US" sz="1800" dirty="0" smtClean="0"/>
              <a:t>. </a:t>
            </a:r>
            <a:r>
              <a:rPr lang="en-US" sz="1800" dirty="0"/>
              <a:t>economy, a cornerstone for the general health of the economy</a:t>
            </a:r>
            <a:r>
              <a:rPr lang="en-US" sz="1800" dirty="0" smtClean="0"/>
              <a:t>.”</a:t>
            </a:r>
          </a:p>
        </p:txBody>
      </p:sp>
      <p:sp>
        <p:nvSpPr>
          <p:cNvPr id="28675" name="Slide Number Placeholder 5"/>
          <p:cNvSpPr>
            <a:spLocks noGrp="1"/>
          </p:cNvSpPr>
          <p:nvPr>
            <p:ph type="sldNum" sz="quarter" idx="10"/>
          </p:nvPr>
        </p:nvSpPr>
        <p:spPr>
          <a:xfrm>
            <a:off x="6553200" y="6356350"/>
            <a:ext cx="2133600" cy="365125"/>
          </a:xfrm>
          <a:noFill/>
          <a:ln>
            <a:miter lim="800000"/>
            <a:headEnd/>
            <a:tailEnd/>
          </a:ln>
        </p:spPr>
        <p:txBody>
          <a:bodyPr anchor="ctr"/>
          <a:lstStyle/>
          <a:p>
            <a:fld id="{82E003AA-B78A-408F-B5F7-5F359AF1187B}" type="slidenum">
              <a:rPr lang="en-US" smtClean="0">
                <a:solidFill>
                  <a:srgbClr val="898989"/>
                </a:solidFill>
                <a:ea typeface="宋体" charset="-122"/>
              </a:rPr>
              <a:pPr/>
              <a:t>9</a:t>
            </a:fld>
            <a:endParaRPr lang="en-US" smtClean="0">
              <a:solidFill>
                <a:srgbClr val="898989"/>
              </a:solidFill>
              <a:ea typeface="宋体"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EA638D-2993-4509-A66C-059DCAE2FC65}"/>
</file>

<file path=customXml/itemProps2.xml><?xml version="1.0" encoding="utf-8"?>
<ds:datastoreItem xmlns:ds="http://schemas.openxmlformats.org/officeDocument/2006/customXml" ds:itemID="{DEF7A3D9-DB15-4637-B466-D9E99CB7F6B0}"/>
</file>

<file path=customXml/itemProps3.xml><?xml version="1.0" encoding="utf-8"?>
<ds:datastoreItem xmlns:ds="http://schemas.openxmlformats.org/officeDocument/2006/customXml" ds:itemID="{1E779E79-6B8C-4B17-A3D0-C9323BD854AF}"/>
</file>

<file path=docProps/app.xml><?xml version="1.0" encoding="utf-8"?>
<Properties xmlns="http://schemas.openxmlformats.org/officeDocument/2006/extended-properties" xmlns:vt="http://schemas.openxmlformats.org/officeDocument/2006/docPropsVTypes">
  <TotalTime>91</TotalTime>
  <Words>1924</Words>
  <Application>Microsoft Office PowerPoint</Application>
  <PresentationFormat>On-screen Show (4:3)</PresentationFormat>
  <Paragraphs>137</Paragraphs>
  <Slides>19</Slides>
  <Notes>15</Notes>
  <HiddenSlides>0</HiddenSlides>
  <MMClips>0</MMClips>
  <ScaleCrop>false</ScaleCrop>
  <HeadingPairs>
    <vt:vector size="6" baseType="variant">
      <vt:variant>
        <vt:lpstr>Fonts Used</vt:lpstr>
      </vt:variant>
      <vt:variant>
        <vt:i4>4</vt:i4>
      </vt:variant>
      <vt:variant>
        <vt:lpstr>Design Template</vt:lpstr>
      </vt:variant>
      <vt:variant>
        <vt:i4>2</vt:i4>
      </vt:variant>
      <vt:variant>
        <vt:lpstr>Slide Titles</vt:lpstr>
      </vt:variant>
      <vt:variant>
        <vt:i4>19</vt:i4>
      </vt:variant>
    </vt:vector>
  </HeadingPairs>
  <TitlesOfParts>
    <vt:vector size="25" baseType="lpstr">
      <vt:lpstr>Arial</vt:lpstr>
      <vt:lpstr>ＭＳ Ｐゴシック</vt:lpstr>
      <vt:lpstr>Trebuchet MS</vt:lpstr>
      <vt:lpstr>宋体</vt:lpstr>
      <vt:lpstr>Default Design</vt:lpstr>
      <vt:lpstr>Default Design</vt:lpstr>
      <vt:lpstr>Slide 1</vt:lpstr>
      <vt:lpstr>Structure</vt:lpstr>
      <vt:lpstr>NIST RFI on Federal Engagement in Standardization</vt:lpstr>
      <vt:lpstr>NIST RFI on Federal Engagement in Standardization</vt:lpstr>
      <vt:lpstr>NIST RFI on Federal Engagement in Standardization</vt:lpstr>
      <vt:lpstr>NIST RFI on Federal Engagement </vt:lpstr>
      <vt:lpstr>Office of Management and Budget (OMB) RFI on Federal Agencies’ Standards and Conformity Assessment Related Activities</vt:lpstr>
      <vt:lpstr>Office of Management and Budget (OMB) RFI on Federal Agencies’ Standards and Conformity Assessment Related Activities</vt:lpstr>
      <vt:lpstr>Office of Management and Budget (OMB) RFI on Federal Agencies’ Standards and Conformity Assessment Related Activities</vt:lpstr>
      <vt:lpstr>Office of the Federal Register (OFR) Request for Comments on Incorporation by Reference Petition for Rulemaking</vt:lpstr>
      <vt:lpstr>The National Academies’ Symposium on Intellectual Property Management in Standard-Setting Processes</vt:lpstr>
      <vt:lpstr>Various Regulatory/Judicial Developments re: F/RAND Commitments</vt:lpstr>
      <vt:lpstr>Various Regulatory/Judicial Developments re: F/RAND Commitments</vt:lpstr>
      <vt:lpstr>Various Regulatory/Judicial Developments re: F/RAND Commitments</vt:lpstr>
      <vt:lpstr>Various Regulatory/Judicial Developments re: F/RAND Commitments</vt:lpstr>
      <vt:lpstr>Various Regulatory/Judicial Developments re: F/RAND Commitments</vt:lpstr>
      <vt:lpstr>Updates/Alterations to TIA’s Engineering Manual by its IPRWG</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GSC16bis-IPR-05</dc:title>
  <dc:subject>Update on Activities of the TIA IPR SC and ...</dc:subject>
  <dc:creator>TIA</dc:creator>
  <cp:lastModifiedBy>JUSKEVIE</cp:lastModifiedBy>
  <cp:revision>15</cp:revision>
  <dcterms:created xsi:type="dcterms:W3CDTF">2011-06-28T13:16:06Z</dcterms:created>
  <dcterms:modified xsi:type="dcterms:W3CDTF">2012-10-03T20:14:49Z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