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1.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6" r:id="rId2"/>
    <p:sldId id="303" r:id="rId3"/>
    <p:sldId id="304" r:id="rId4"/>
    <p:sldId id="312" r:id="rId5"/>
    <p:sldId id="307" r:id="rId6"/>
    <p:sldId id="308" r:id="rId7"/>
    <p:sldId id="314" r:id="rId8"/>
    <p:sldId id="316" r:id="rId9"/>
    <p:sldId id="319" r:id="rId10"/>
    <p:sldId id="315" r:id="rId11"/>
    <p:sldId id="335" r:id="rId12"/>
    <p:sldId id="320" r:id="rId13"/>
    <p:sldId id="333" r:id="rId14"/>
    <p:sldId id="334" r:id="rId15"/>
    <p:sldId id="323" r:id="rId16"/>
    <p:sldId id="326" r:id="rId17"/>
    <p:sldId id="310" r:id="rId18"/>
  </p:sldIdLst>
  <p:sldSz cx="9144000" cy="6858000" type="screen4x3"/>
  <p:notesSz cx="6858000" cy="91440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68803"/>
    <a:srgbClr val="09244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0683" autoAdjust="0"/>
    <p:restoredTop sz="96259" autoAdjust="0"/>
  </p:normalViewPr>
  <p:slideViewPr>
    <p:cSldViewPr>
      <p:cViewPr varScale="1">
        <p:scale>
          <a:sx n="74" d="100"/>
          <a:sy n="74" d="100"/>
        </p:scale>
        <p:origin x="-1560" y="-90"/>
      </p:cViewPr>
      <p:guideLst>
        <p:guide orient="horz" pos="2160"/>
        <p:guide pos="2880"/>
      </p:guideLst>
    </p:cSldViewPr>
  </p:slideViewPr>
  <p:outlineViewPr>
    <p:cViewPr>
      <p:scale>
        <a:sx n="33" d="100"/>
        <a:sy n="33" d="100"/>
      </p:scale>
      <p:origin x="0" y="15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CA"/>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CA"/>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CA"/>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752EC84-DD5C-4529-BD8E-6517D8497DA1}" type="slidenum">
              <a:rPr lang="en-CA"/>
              <a:pPr/>
              <a:t>‹#›</a:t>
            </a:fld>
            <a:endParaRPr lang="en-CA"/>
          </a:p>
        </p:txBody>
      </p:sp>
    </p:spTree>
    <p:extLst>
      <p:ext uri="{BB962C8B-B14F-4D97-AF65-F5344CB8AC3E}">
        <p14:creationId xmlns:p14="http://schemas.microsoft.com/office/powerpoint/2010/main" xmlns="" val="13611416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GB" smtClean="0"/>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857EA51-D5A3-4FB9-9D7B-6D2C78A57FA6}" type="slidenum">
              <a:rPr lang="en-CA" smtClean="0"/>
              <a:pPr eaLnBrk="1" hangingPunct="1"/>
              <a:t>4</a:t>
            </a:fld>
            <a:endParaRPr lang="en-CA"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2130425"/>
            <a:ext cx="7772400" cy="1470025"/>
          </a:xfrm>
        </p:spPr>
        <p:txBody>
          <a:bodyPr/>
          <a:lstStyle>
            <a:lvl1pPr>
              <a:defRPr b="0"/>
            </a:lvl1pPr>
          </a:lstStyle>
          <a:p>
            <a:pPr lvl="0"/>
            <a:r>
              <a:rPr lang="en-CA" noProof="0" smtClean="0"/>
              <a:t>TITLE OF </a:t>
            </a:r>
            <a:br>
              <a:rPr lang="en-CA" noProof="0" smtClean="0"/>
            </a:br>
            <a:r>
              <a:rPr lang="en-CA" noProof="0" smtClean="0"/>
              <a:t>PRESENTATION</a:t>
            </a:r>
          </a:p>
        </p:txBody>
      </p:sp>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pPr lvl="0"/>
            <a:r>
              <a:rPr lang="en-GB" noProof="0" smtClean="0"/>
              <a:t>Name of Speaker,</a:t>
            </a:r>
          </a:p>
          <a:p>
            <a:pPr lvl="0"/>
            <a:r>
              <a:rPr lang="en-GB" noProof="0" smtClean="0"/>
              <a:t>Title and Organization</a:t>
            </a:r>
            <a:endParaRPr lang="en-CA" noProof="0" smtClean="0"/>
          </a:p>
        </p:txBody>
      </p:sp>
      <p:sp>
        <p:nvSpPr>
          <p:cNvPr id="6150" name="Rectangle 6"/>
          <p:cNvSpPr>
            <a:spLocks noGrp="1" noChangeArrowheads="1"/>
          </p:cNvSpPr>
          <p:nvPr>
            <p:ph type="sldNum" sz="quarter" idx="4"/>
          </p:nvPr>
        </p:nvSpPr>
        <p:spPr>
          <a:xfrm>
            <a:off x="7766050" y="6337300"/>
            <a:ext cx="909638" cy="404813"/>
          </a:xfrm>
        </p:spPr>
        <p:txBody>
          <a:bodyPr/>
          <a:lstStyle>
            <a:lvl1pPr>
              <a:defRPr>
                <a:solidFill>
                  <a:srgbClr val="09244D"/>
                </a:solidFill>
              </a:defRPr>
            </a:lvl1pPr>
          </a:lstStyle>
          <a:p>
            <a:fld id="{097D745F-518E-493A-9395-8779FDB784CE}" type="slidenum">
              <a:rPr lang="en-CA"/>
              <a:pPr/>
              <a:t>‹#›</a:t>
            </a:fld>
            <a:endParaRPr lang="en-CA"/>
          </a:p>
        </p:txBody>
      </p:sp>
      <p:pic>
        <p:nvPicPr>
          <p:cNvPr id="6151" name="Picture 7" descr="IC_GSCMay26"/>
          <p:cNvPicPr>
            <a:picLocks noChangeAspect="1" noChangeArrowheads="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352425" y="212725"/>
            <a:ext cx="2663825" cy="1824038"/>
          </a:xfrm>
          <a:prstGeom prst="rect">
            <a:avLst/>
          </a:prstGeom>
          <a:noFill/>
          <a:extLst>
            <a:ext uri="{909E8E84-426E-40DD-AFC4-6F175D3DCCD1}">
              <a14:hiddenFill xmlns:a14="http://schemas.microsoft.com/office/drawing/2010/main" xmlns="">
                <a:solidFill>
                  <a:srgbClr val="FFFFFF"/>
                </a:solidFill>
              </a14:hiddenFill>
            </a:ext>
          </a:extLst>
        </p:spPr>
      </p:pic>
      <p:sp>
        <p:nvSpPr>
          <p:cNvPr id="6156" name="Text Box 12"/>
          <p:cNvSpPr txBox="1">
            <a:spLocks noChangeArrowheads="1"/>
          </p:cNvSpPr>
          <p:nvPr userDrawn="1"/>
        </p:nvSpPr>
        <p:spPr bwMode="auto">
          <a:xfrm>
            <a:off x="179388" y="6381750"/>
            <a:ext cx="230505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en-CA" sz="1200" b="1">
                <a:solidFill>
                  <a:srgbClr val="09244D"/>
                </a:solidFill>
              </a:rPr>
              <a:t>Halifax, 31 Oct – 3 Nov 2011</a:t>
            </a:r>
            <a:endParaRPr lang="en-CA" sz="1200" b="1"/>
          </a:p>
        </p:txBody>
      </p:sp>
      <p:sp>
        <p:nvSpPr>
          <p:cNvPr id="6157" name="Rectangle 13"/>
          <p:cNvSpPr>
            <a:spLocks noChangeArrowheads="1"/>
          </p:cNvSpPr>
          <p:nvPr userDrawn="1"/>
        </p:nvSpPr>
        <p:spPr bwMode="auto">
          <a:xfrm>
            <a:off x="3232150" y="6381750"/>
            <a:ext cx="3068638" cy="3317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ctr"/>
            <a:r>
              <a:rPr lang="en-CA" sz="1200" b="1">
                <a:solidFill>
                  <a:srgbClr val="09244D"/>
                </a:solidFill>
              </a:rPr>
              <a:t>ICT Accessibility For All</a:t>
            </a: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CBA88EE2-235E-4CED-A5EA-9B096FE3AF92}" type="slidenum">
              <a:rPr lang="en-CA"/>
              <a:pPr/>
              <a:t>‹#›</a:t>
            </a:fld>
            <a:endParaRPr lang="en-CA"/>
          </a:p>
        </p:txBody>
      </p:sp>
    </p:spTree>
    <p:extLst>
      <p:ext uri="{BB962C8B-B14F-4D97-AF65-F5344CB8AC3E}">
        <p14:creationId xmlns:p14="http://schemas.microsoft.com/office/powerpoint/2010/main" xmlns="" val="265763800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74638"/>
            <a:ext cx="2058988" cy="5808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29325" cy="5808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A3814EA-2675-436A-A454-5A60B80F269F}" type="slidenum">
              <a:rPr lang="en-CA"/>
              <a:pPr/>
              <a:t>‹#›</a:t>
            </a:fld>
            <a:endParaRPr lang="en-CA"/>
          </a:p>
        </p:txBody>
      </p:sp>
    </p:spTree>
    <p:extLst>
      <p:ext uri="{BB962C8B-B14F-4D97-AF65-F5344CB8AC3E}">
        <p14:creationId xmlns:p14="http://schemas.microsoft.com/office/powerpoint/2010/main" xmlns="" val="64522582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590EC189-5695-42F2-80D6-9FA57BD515F9}" type="slidenum">
              <a:rPr lang="en-CA"/>
              <a:pPr/>
              <a:t>‹#›</a:t>
            </a:fld>
            <a:endParaRPr lang="en-CA"/>
          </a:p>
        </p:txBody>
      </p:sp>
    </p:spTree>
    <p:extLst>
      <p:ext uri="{BB962C8B-B14F-4D97-AF65-F5344CB8AC3E}">
        <p14:creationId xmlns:p14="http://schemas.microsoft.com/office/powerpoint/2010/main" xmlns="" val="224045589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0864FD73-A689-49CA-BCAE-53D3EB7C81E2}" type="slidenum">
              <a:rPr lang="en-CA"/>
              <a:pPr/>
              <a:t>‹#›</a:t>
            </a:fld>
            <a:endParaRPr lang="en-CA"/>
          </a:p>
        </p:txBody>
      </p:sp>
    </p:spTree>
    <p:extLst>
      <p:ext uri="{BB962C8B-B14F-4D97-AF65-F5344CB8AC3E}">
        <p14:creationId xmlns:p14="http://schemas.microsoft.com/office/powerpoint/2010/main" xmlns="" val="35795352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7D91C828-F5B0-4D36-AE4F-6C63AED22C0D}" type="slidenum">
              <a:rPr lang="en-CA"/>
              <a:pPr/>
              <a:t>‹#›</a:t>
            </a:fld>
            <a:endParaRPr lang="en-CA"/>
          </a:p>
        </p:txBody>
      </p:sp>
    </p:spTree>
    <p:extLst>
      <p:ext uri="{BB962C8B-B14F-4D97-AF65-F5344CB8AC3E}">
        <p14:creationId xmlns:p14="http://schemas.microsoft.com/office/powerpoint/2010/main" xmlns="" val="323315476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F1167DCF-9208-4E1C-AB62-6C21B36C0702}" type="slidenum">
              <a:rPr lang="en-CA"/>
              <a:pPr/>
              <a:t>‹#›</a:t>
            </a:fld>
            <a:endParaRPr lang="en-CA"/>
          </a:p>
        </p:txBody>
      </p:sp>
    </p:spTree>
    <p:extLst>
      <p:ext uri="{BB962C8B-B14F-4D97-AF65-F5344CB8AC3E}">
        <p14:creationId xmlns:p14="http://schemas.microsoft.com/office/powerpoint/2010/main" xmlns="" val="54262606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232219E3-F979-4DD8-8FFD-1749BD3F1803}" type="slidenum">
              <a:rPr lang="en-CA"/>
              <a:pPr/>
              <a:t>‹#›</a:t>
            </a:fld>
            <a:endParaRPr lang="en-CA"/>
          </a:p>
        </p:txBody>
      </p:sp>
    </p:spTree>
    <p:extLst>
      <p:ext uri="{BB962C8B-B14F-4D97-AF65-F5344CB8AC3E}">
        <p14:creationId xmlns:p14="http://schemas.microsoft.com/office/powerpoint/2010/main" xmlns="" val="132690134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DC42E67B-84C7-4BDA-A83C-6B2B03501571}" type="slidenum">
              <a:rPr lang="en-CA"/>
              <a:pPr/>
              <a:t>‹#›</a:t>
            </a:fld>
            <a:endParaRPr lang="en-CA"/>
          </a:p>
        </p:txBody>
      </p:sp>
    </p:spTree>
    <p:extLst>
      <p:ext uri="{BB962C8B-B14F-4D97-AF65-F5344CB8AC3E}">
        <p14:creationId xmlns:p14="http://schemas.microsoft.com/office/powerpoint/2010/main" xmlns="" val="21492080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8213610C-B2C1-4134-8002-E19ACBC69446}" type="slidenum">
              <a:rPr lang="en-CA"/>
              <a:pPr/>
              <a:t>‹#›</a:t>
            </a:fld>
            <a:endParaRPr lang="en-CA"/>
          </a:p>
        </p:txBody>
      </p:sp>
    </p:spTree>
    <p:extLst>
      <p:ext uri="{BB962C8B-B14F-4D97-AF65-F5344CB8AC3E}">
        <p14:creationId xmlns:p14="http://schemas.microsoft.com/office/powerpoint/2010/main" xmlns="" val="66059668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BE0E9B49-5CB4-4C7E-A91E-DA721A0FEA94}" type="slidenum">
              <a:rPr lang="en-CA"/>
              <a:pPr/>
              <a:t>‹#›</a:t>
            </a:fld>
            <a:endParaRPr lang="en-CA"/>
          </a:p>
        </p:txBody>
      </p:sp>
    </p:spTree>
    <p:extLst>
      <p:ext uri="{BB962C8B-B14F-4D97-AF65-F5344CB8AC3E}">
        <p14:creationId xmlns:p14="http://schemas.microsoft.com/office/powerpoint/2010/main" xmlns="" val="257746339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CA" smtClean="0"/>
              <a:t>Click to edit Master title style</a:t>
            </a:r>
          </a:p>
        </p:txBody>
      </p:sp>
      <p:sp>
        <p:nvSpPr>
          <p:cNvPr id="1027" name="Rectangle 3"/>
          <p:cNvSpPr>
            <a:spLocks noGrp="1" noChangeArrowheads="1"/>
          </p:cNvSpPr>
          <p:nvPr>
            <p:ph type="body" idx="1"/>
          </p:nvPr>
        </p:nvSpPr>
        <p:spPr bwMode="auto">
          <a:xfrm>
            <a:off x="468313" y="1557338"/>
            <a:ext cx="8229600" cy="45259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1030" name="Rectangle 6"/>
          <p:cNvSpPr>
            <a:spLocks noGrp="1" noChangeArrowheads="1"/>
          </p:cNvSpPr>
          <p:nvPr>
            <p:ph type="sldNum" sz="quarter" idx="4"/>
          </p:nvPr>
        </p:nvSpPr>
        <p:spPr bwMode="auto">
          <a:xfrm>
            <a:off x="6534150" y="6337300"/>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rebuchet MS" pitchFamily="34" charset="0"/>
              </a:defRPr>
            </a:lvl1pPr>
          </a:lstStyle>
          <a:p>
            <a:fld id="{0BE9CD23-EEA8-4335-B2F5-EFF6C649EBF0}" type="slidenum">
              <a:rPr lang="en-CA"/>
              <a:pPr/>
              <a:t>‹#›</a:t>
            </a:fld>
            <a:endParaRPr lang="en-CA"/>
          </a:p>
        </p:txBody>
      </p:sp>
      <p:pic>
        <p:nvPicPr>
          <p:cNvPr id="1033" name="Picture 9" descr="IC_GSClighthouse"/>
          <p:cNvPicPr>
            <a:picLocks noChangeAspect="1" noChangeArrowheads="1"/>
          </p:cNvPicPr>
          <p:nvPr userDrawn="1"/>
        </p:nvPicPr>
        <p:blipFill>
          <a:blip r:embed="rId1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212725" y="5289550"/>
            <a:ext cx="755650" cy="1066800"/>
          </a:xfrm>
          <a:prstGeom prst="rect">
            <a:avLst/>
          </a:prstGeom>
          <a:noFill/>
          <a:extLst>
            <a:ext uri="{909E8E84-426E-40DD-AFC4-6F175D3DCCD1}">
              <a14:hiddenFill xmlns:a14="http://schemas.microsoft.com/office/drawing/2010/main" xmlns="">
                <a:solidFill>
                  <a:srgbClr val="FFFFFF"/>
                </a:solidFill>
              </a14:hiddenFill>
            </a:ext>
          </a:extLst>
        </p:spPr>
      </p:pic>
      <p:sp>
        <p:nvSpPr>
          <p:cNvPr id="1040" name="Text Box 16"/>
          <p:cNvSpPr txBox="1">
            <a:spLocks noChangeArrowheads="1"/>
          </p:cNvSpPr>
          <p:nvPr userDrawn="1"/>
        </p:nvSpPr>
        <p:spPr bwMode="auto">
          <a:xfrm>
            <a:off x="179388" y="6381750"/>
            <a:ext cx="230505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en-CA" sz="1200" b="1">
                <a:solidFill>
                  <a:srgbClr val="09244D"/>
                </a:solidFill>
              </a:rPr>
              <a:t>Halifax, 31 Oct – 3 Nov 2011</a:t>
            </a:r>
            <a:endParaRPr lang="en-CA" sz="1200" b="1"/>
          </a:p>
        </p:txBody>
      </p:sp>
      <p:sp>
        <p:nvSpPr>
          <p:cNvPr id="1041" name="Rectangle 17"/>
          <p:cNvSpPr>
            <a:spLocks noChangeArrowheads="1"/>
          </p:cNvSpPr>
          <p:nvPr userDrawn="1"/>
        </p:nvSpPr>
        <p:spPr bwMode="auto">
          <a:xfrm>
            <a:off x="3232150" y="6381750"/>
            <a:ext cx="2663825" cy="3317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ctr"/>
            <a:r>
              <a:rPr lang="en-CA" sz="1200" b="1">
                <a:solidFill>
                  <a:srgbClr val="09244D"/>
                </a:solidFill>
              </a:rPr>
              <a:t>ICT Accessibility For All</a:t>
            </a:r>
          </a:p>
        </p:txBody>
      </p:sp>
      <p:grpSp>
        <p:nvGrpSpPr>
          <p:cNvPr id="1044" name="Group 20"/>
          <p:cNvGrpSpPr>
            <a:grpSpLocks/>
          </p:cNvGrpSpPr>
          <p:nvPr userDrawn="1"/>
        </p:nvGrpSpPr>
        <p:grpSpPr bwMode="auto">
          <a:xfrm>
            <a:off x="7313613" y="5445125"/>
            <a:ext cx="1435100" cy="855663"/>
            <a:chOff x="4241" y="3559"/>
            <a:chExt cx="904" cy="539"/>
          </a:xfrm>
        </p:grpSpPr>
        <p:pic>
          <p:nvPicPr>
            <p:cNvPr id="1035" name="Picture 11"/>
            <p:cNvPicPr>
              <a:picLocks noChangeAspect="1" noChangeArrowheads="1"/>
            </p:cNvPicPr>
            <p:nvPr userDrawn="1"/>
          </p:nvPicPr>
          <p:blipFill>
            <a:blip r:embed="rId14" cstate="print">
              <a:extLst>
                <a:ext uri="{28A0092B-C50C-407E-A947-70E740481C1C}">
                  <a14:useLocalDpi xmlns:a14="http://schemas.microsoft.com/office/drawing/2010/main" xmlns="" val="0"/>
                </a:ext>
              </a:extLst>
            </a:blip>
            <a:srcRect/>
            <a:stretch>
              <a:fillRect/>
            </a:stretch>
          </p:blipFill>
          <p:spPr bwMode="auto">
            <a:xfrm>
              <a:off x="4241" y="4012"/>
              <a:ext cx="904" cy="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36" name="Picture 12" descr="IC_GSCBoat"/>
            <p:cNvPicPr>
              <a:picLocks noChangeAspect="1" noChangeArrowheads="1"/>
            </p:cNvPicPr>
            <p:nvPr userDrawn="1"/>
          </p:nvPicPr>
          <p:blipFill>
            <a:blip r:embed="rId15"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4636" y="3559"/>
              <a:ext cx="373" cy="410"/>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12" name="Rectangle 24"/>
          <p:cNvSpPr>
            <a:spLocks noChangeArrowheads="1"/>
          </p:cNvSpPr>
          <p:nvPr userDrawn="1"/>
        </p:nvSpPr>
        <p:spPr bwMode="auto">
          <a:xfrm>
            <a:off x="7592627" y="260350"/>
            <a:ext cx="1156086" cy="276999"/>
          </a:xfrm>
          <a:prstGeom prst="rect">
            <a:avLst/>
          </a:prstGeom>
          <a:noFill/>
          <a:ln w="9525">
            <a:noFill/>
            <a:miter lim="800000"/>
            <a:headEnd/>
            <a:tailEnd/>
          </a:ln>
          <a:effectLst/>
        </p:spPr>
        <p:txBody>
          <a:bodyPr wrap="none">
            <a:spAutoFit/>
          </a:bodyPr>
          <a:lstStyle/>
          <a:p>
            <a:pPr algn="r">
              <a:defRPr/>
            </a:pPr>
            <a:r>
              <a:rPr lang="en-CA" altLang="ja-JP" sz="1200" dirty="0" smtClean="0">
                <a:solidFill>
                  <a:srgbClr val="09244D"/>
                </a:solidFill>
                <a:ea typeface="ＭＳ Ｐゴシック" charset="-128"/>
              </a:rPr>
              <a:t>GSC16-CL-06</a:t>
            </a:r>
            <a:endParaRPr lang="en-CA" altLang="ja-JP" sz="1200" dirty="0">
              <a:solidFill>
                <a:srgbClr val="09244D"/>
              </a:solidFill>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fontAlgn="base">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fontAlgn="base">
        <a:spcBef>
          <a:spcPct val="0"/>
        </a:spcBef>
        <a:spcAft>
          <a:spcPct val="0"/>
        </a:spcAft>
        <a:defRPr sz="4000" b="1">
          <a:solidFill>
            <a:srgbClr val="C68803"/>
          </a:solidFill>
          <a:effectLst>
            <a:outerShdw blurRad="38100" dist="38100" dir="2700000" algn="tl">
              <a:srgbClr val="C0C0C0"/>
            </a:outerShdw>
          </a:effectLst>
          <a:latin typeface="Arial" charset="0"/>
        </a:defRPr>
      </a:lvl9pPr>
    </p:titleStyle>
    <p:bodyStyle>
      <a:lvl1pPr marL="342900" indent="-342900" algn="l" rtl="0" fontAlgn="base">
        <a:spcBef>
          <a:spcPct val="20000"/>
        </a:spcBef>
        <a:spcAft>
          <a:spcPct val="0"/>
        </a:spcAft>
        <a:buChar char="•"/>
        <a:defRPr sz="3200">
          <a:solidFill>
            <a:srgbClr val="09244D"/>
          </a:solidFill>
          <a:latin typeface="+mn-lt"/>
          <a:ea typeface="+mn-ea"/>
          <a:cs typeface="+mn-cs"/>
        </a:defRPr>
      </a:lvl1pPr>
      <a:lvl2pPr marL="742950" indent="-285750" algn="l" rtl="0" fontAlgn="base">
        <a:spcBef>
          <a:spcPct val="20000"/>
        </a:spcBef>
        <a:spcAft>
          <a:spcPct val="0"/>
        </a:spcAft>
        <a:buChar char="–"/>
        <a:defRPr sz="2800">
          <a:solidFill>
            <a:srgbClr val="09244D"/>
          </a:solidFill>
          <a:latin typeface="+mn-lt"/>
        </a:defRPr>
      </a:lvl2pPr>
      <a:lvl3pPr marL="1143000" indent="-228600" algn="l" rtl="0" fontAlgn="base">
        <a:spcBef>
          <a:spcPct val="20000"/>
        </a:spcBef>
        <a:spcAft>
          <a:spcPct val="0"/>
        </a:spcAft>
        <a:buChar char="•"/>
        <a:defRPr sz="2400">
          <a:solidFill>
            <a:srgbClr val="09244D"/>
          </a:solidFill>
          <a:latin typeface="+mn-lt"/>
        </a:defRPr>
      </a:lvl3pPr>
      <a:lvl4pPr marL="1600200" indent="-228600" algn="l" rtl="0" fontAlgn="base">
        <a:spcBef>
          <a:spcPct val="20000"/>
        </a:spcBef>
        <a:spcAft>
          <a:spcPct val="0"/>
        </a:spcAft>
        <a:buChar char="–"/>
        <a:defRPr sz="2000">
          <a:solidFill>
            <a:srgbClr val="09244D"/>
          </a:solidFill>
          <a:latin typeface="+mn-lt"/>
        </a:defRPr>
      </a:lvl4pPr>
      <a:lvl5pPr marL="2057400" indent="-228600" algn="l" rtl="0" fontAlgn="base">
        <a:spcBef>
          <a:spcPct val="20000"/>
        </a:spcBef>
        <a:spcAft>
          <a:spcPct val="0"/>
        </a:spcAft>
        <a:buChar char="»"/>
        <a:defRPr sz="2000">
          <a:solidFill>
            <a:srgbClr val="09244D"/>
          </a:solidFill>
          <a:latin typeface="+mn-lt"/>
        </a:defRPr>
      </a:lvl5pPr>
      <a:lvl6pPr marL="2514600" indent="-228600" algn="l" rtl="0" fontAlgn="base">
        <a:spcBef>
          <a:spcPct val="20000"/>
        </a:spcBef>
        <a:spcAft>
          <a:spcPct val="0"/>
        </a:spcAft>
        <a:buChar char="»"/>
        <a:defRPr sz="2000">
          <a:solidFill>
            <a:srgbClr val="09244D"/>
          </a:solidFill>
          <a:latin typeface="+mn-lt"/>
        </a:defRPr>
      </a:lvl6pPr>
      <a:lvl7pPr marL="2971800" indent="-228600" algn="l" rtl="0" fontAlgn="base">
        <a:spcBef>
          <a:spcPct val="20000"/>
        </a:spcBef>
        <a:spcAft>
          <a:spcPct val="0"/>
        </a:spcAft>
        <a:buChar char="»"/>
        <a:defRPr sz="2000">
          <a:solidFill>
            <a:srgbClr val="09244D"/>
          </a:solidFill>
          <a:latin typeface="+mn-lt"/>
        </a:defRPr>
      </a:lvl7pPr>
      <a:lvl8pPr marL="3429000" indent="-228600" algn="l" rtl="0" fontAlgn="base">
        <a:spcBef>
          <a:spcPct val="20000"/>
        </a:spcBef>
        <a:spcAft>
          <a:spcPct val="0"/>
        </a:spcAft>
        <a:buChar char="»"/>
        <a:defRPr sz="2000">
          <a:solidFill>
            <a:srgbClr val="09244D"/>
          </a:solidFill>
          <a:latin typeface="+mn-lt"/>
        </a:defRPr>
      </a:lvl8pPr>
      <a:lvl9pPr marL="3886200" indent="-228600" algn="l" rtl="0" fontAlgn="base">
        <a:spcBef>
          <a:spcPct val="20000"/>
        </a:spcBef>
        <a:spcAft>
          <a:spcPct val="0"/>
        </a:spcAft>
        <a:buChar char="»"/>
        <a:defRPr sz="2000">
          <a:solidFill>
            <a:srgbClr val="0924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ftc.gov/opp/workshops/standards/index.shtml" TargetMode="External"/><Relationship Id="rId2" Type="http://schemas.openxmlformats.org/officeDocument/2006/relationships/hyperlink" Target="http://www.whitehouse.gov/sites/default/files/microsites/ostp/federal_engagement_in_standards_activities_october12-final.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ec.europa.eu/isa/policy/index_en.htm" TargetMode="External"/><Relationship Id="rId2" Type="http://schemas.openxmlformats.org/officeDocument/2006/relationships/hyperlink" Target="http://ec.europa.eu/competition/antitrust/legislation/horizontal.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 Box 9"/>
          <p:cNvSpPr txBox="1">
            <a:spLocks noChangeArrowheads="1"/>
          </p:cNvSpPr>
          <p:nvPr/>
        </p:nvSpPr>
        <p:spPr bwMode="auto">
          <a:xfrm>
            <a:off x="979488" y="2078846"/>
            <a:ext cx="7416800" cy="2031325"/>
          </a:xfrm>
          <a:prstGeom prst="rect">
            <a:avLst/>
          </a:prstGeom>
          <a:noFill/>
          <a:ln>
            <a:noFill/>
          </a:ln>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ctr" eaLnBrk="1" hangingPunct="1">
              <a:spcBef>
                <a:spcPct val="50000"/>
              </a:spcBef>
            </a:pPr>
            <a:endParaRPr lang="en-US" altLang="zh-CN" sz="3600" dirty="0" smtClean="0">
              <a:solidFill>
                <a:srgbClr val="C68803"/>
              </a:solidFill>
            </a:endParaRPr>
          </a:p>
          <a:p>
            <a:pPr algn="ctr" eaLnBrk="1" hangingPunct="1">
              <a:spcBef>
                <a:spcPct val="50000"/>
              </a:spcBef>
            </a:pPr>
            <a:r>
              <a:rPr lang="en-US" altLang="zh-CN" sz="3600" b="1" dirty="0" smtClean="0">
                <a:solidFill>
                  <a:srgbClr val="C68803"/>
                </a:solidFill>
              </a:rPr>
              <a:t>Summary </a:t>
            </a:r>
            <a:r>
              <a:rPr lang="en-US" altLang="zh-CN" sz="3600" b="1" dirty="0">
                <a:solidFill>
                  <a:srgbClr val="C68803"/>
                </a:solidFill>
              </a:rPr>
              <a:t>of </a:t>
            </a:r>
            <a:r>
              <a:rPr lang="en-US" altLang="zh-CN" sz="3600" b="1" dirty="0" smtClean="0">
                <a:solidFill>
                  <a:srgbClr val="C68803"/>
                </a:solidFill>
              </a:rPr>
              <a:t>GSC-16 </a:t>
            </a:r>
            <a:r>
              <a:rPr lang="en-US" altLang="zh-CN" sz="3600" b="1" dirty="0">
                <a:solidFill>
                  <a:srgbClr val="C68803"/>
                </a:solidFill>
              </a:rPr>
              <a:t>IPR WG Meeting</a:t>
            </a:r>
            <a:endParaRPr lang="zh-CN" altLang="en-US" sz="3600" b="1" dirty="0">
              <a:solidFill>
                <a:srgbClr val="C68803"/>
              </a:solidFill>
              <a:effectLst>
                <a:outerShdw blurRad="38100" dist="38100" dir="2700000" algn="tl">
                  <a:srgbClr val="000000">
                    <a:alpha val="43137"/>
                  </a:srgbClr>
                </a:outerShdw>
              </a:effectLst>
            </a:endParaRPr>
          </a:p>
        </p:txBody>
      </p:sp>
      <p:sp>
        <p:nvSpPr>
          <p:cNvPr id="26" name="Rectangle 3"/>
          <p:cNvSpPr txBox="1">
            <a:spLocks noChangeArrowheads="1"/>
          </p:cNvSpPr>
          <p:nvPr/>
        </p:nvSpPr>
        <p:spPr bwMode="auto">
          <a:xfrm>
            <a:off x="1331640" y="5085184"/>
            <a:ext cx="6400800" cy="12485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FontTx/>
              <a:buNone/>
              <a:defRPr sz="3200" b="1">
                <a:solidFill>
                  <a:srgbClr val="09244D"/>
                </a:solidFill>
                <a:effectLst>
                  <a:outerShdw blurRad="38100" dist="38100" dir="2700000" algn="tl">
                    <a:srgbClr val="C0C0C0"/>
                  </a:outerShdw>
                </a:effectLst>
                <a:latin typeface="+mn-lt"/>
                <a:ea typeface="+mn-ea"/>
                <a:cs typeface="+mn-cs"/>
              </a:defRPr>
            </a:lvl1pPr>
            <a:lvl2pPr marL="742950" indent="-285750" algn="l" rtl="0" fontAlgn="base">
              <a:spcBef>
                <a:spcPct val="20000"/>
              </a:spcBef>
              <a:spcAft>
                <a:spcPct val="0"/>
              </a:spcAft>
              <a:buChar char="–"/>
              <a:defRPr sz="2800">
                <a:solidFill>
                  <a:srgbClr val="09244D"/>
                </a:solidFill>
                <a:latin typeface="+mn-lt"/>
              </a:defRPr>
            </a:lvl2pPr>
            <a:lvl3pPr marL="1143000" indent="-228600" algn="l" rtl="0" fontAlgn="base">
              <a:spcBef>
                <a:spcPct val="20000"/>
              </a:spcBef>
              <a:spcAft>
                <a:spcPct val="0"/>
              </a:spcAft>
              <a:buChar char="•"/>
              <a:defRPr sz="2400">
                <a:solidFill>
                  <a:srgbClr val="09244D"/>
                </a:solidFill>
                <a:latin typeface="+mn-lt"/>
              </a:defRPr>
            </a:lvl3pPr>
            <a:lvl4pPr marL="1600200" indent="-228600" algn="l" rtl="0" fontAlgn="base">
              <a:spcBef>
                <a:spcPct val="20000"/>
              </a:spcBef>
              <a:spcAft>
                <a:spcPct val="0"/>
              </a:spcAft>
              <a:buChar char="–"/>
              <a:defRPr sz="2000">
                <a:solidFill>
                  <a:srgbClr val="09244D"/>
                </a:solidFill>
                <a:latin typeface="+mn-lt"/>
              </a:defRPr>
            </a:lvl4pPr>
            <a:lvl5pPr marL="2057400" indent="-228600" algn="l" rtl="0" fontAlgn="base">
              <a:spcBef>
                <a:spcPct val="20000"/>
              </a:spcBef>
              <a:spcAft>
                <a:spcPct val="0"/>
              </a:spcAft>
              <a:buChar char="»"/>
              <a:defRPr sz="2000">
                <a:solidFill>
                  <a:srgbClr val="09244D"/>
                </a:solidFill>
                <a:latin typeface="+mn-lt"/>
              </a:defRPr>
            </a:lvl5pPr>
            <a:lvl6pPr marL="2514600" indent="-228600" algn="l" rtl="0" fontAlgn="base">
              <a:spcBef>
                <a:spcPct val="20000"/>
              </a:spcBef>
              <a:spcAft>
                <a:spcPct val="0"/>
              </a:spcAft>
              <a:buChar char="»"/>
              <a:defRPr sz="2000">
                <a:solidFill>
                  <a:srgbClr val="09244D"/>
                </a:solidFill>
                <a:latin typeface="+mn-lt"/>
              </a:defRPr>
            </a:lvl6pPr>
            <a:lvl7pPr marL="2971800" indent="-228600" algn="l" rtl="0" fontAlgn="base">
              <a:spcBef>
                <a:spcPct val="20000"/>
              </a:spcBef>
              <a:spcAft>
                <a:spcPct val="0"/>
              </a:spcAft>
              <a:buChar char="»"/>
              <a:defRPr sz="2000">
                <a:solidFill>
                  <a:srgbClr val="09244D"/>
                </a:solidFill>
                <a:latin typeface="+mn-lt"/>
              </a:defRPr>
            </a:lvl7pPr>
            <a:lvl8pPr marL="3429000" indent="-228600" algn="l" rtl="0" fontAlgn="base">
              <a:spcBef>
                <a:spcPct val="20000"/>
              </a:spcBef>
              <a:spcAft>
                <a:spcPct val="0"/>
              </a:spcAft>
              <a:buChar char="»"/>
              <a:defRPr sz="2000">
                <a:solidFill>
                  <a:srgbClr val="09244D"/>
                </a:solidFill>
                <a:latin typeface="+mn-lt"/>
              </a:defRPr>
            </a:lvl8pPr>
            <a:lvl9pPr marL="3886200" indent="-228600" algn="l" rtl="0" fontAlgn="base">
              <a:spcBef>
                <a:spcPct val="20000"/>
              </a:spcBef>
              <a:spcAft>
                <a:spcPct val="0"/>
              </a:spcAft>
              <a:buChar char="»"/>
              <a:defRPr sz="2000">
                <a:solidFill>
                  <a:srgbClr val="09244D"/>
                </a:solidFill>
                <a:latin typeface="+mn-lt"/>
              </a:defRPr>
            </a:lvl9pPr>
          </a:lstStyle>
          <a:p>
            <a:r>
              <a:rPr lang="en-US" dirty="0" smtClean="0">
                <a:solidFill>
                  <a:srgbClr val="C68803"/>
                </a:solidFill>
              </a:rPr>
              <a:t>Michael Eisen</a:t>
            </a:r>
          </a:p>
          <a:p>
            <a:r>
              <a:rPr lang="en-US" dirty="0" smtClean="0">
                <a:solidFill>
                  <a:srgbClr val="C68803"/>
                </a:solidFill>
              </a:rPr>
              <a:t>WG Chair</a:t>
            </a:r>
            <a:endParaRPr lang="en-CA" dirty="0" smtClean="0">
              <a:solidFill>
                <a:srgbClr val="C68803"/>
              </a:solidFill>
            </a:endParaRPr>
          </a:p>
          <a:p>
            <a:endParaRPr lang="en-CA" dirty="0"/>
          </a:p>
        </p:txBody>
      </p:sp>
      <p:graphicFrame>
        <p:nvGraphicFramePr>
          <p:cNvPr id="5" name="Group 40"/>
          <p:cNvGraphicFramePr>
            <a:graphicFrameLocks noGrp="1"/>
          </p:cNvGraphicFramePr>
          <p:nvPr>
            <p:extLst>
              <p:ext uri="{D42A27DB-BD31-4B8C-83A1-F6EECF244321}">
                <p14:modId xmlns="" xmlns:p14="http://schemas.microsoft.com/office/powerpoint/2010/main" val="2810157914"/>
              </p:ext>
            </p:extLst>
          </p:nvPr>
        </p:nvGraphicFramePr>
        <p:xfrm>
          <a:off x="3587750" y="288925"/>
          <a:ext cx="5064125" cy="1310640"/>
        </p:xfrm>
        <a:graphic>
          <a:graphicData uri="http://schemas.openxmlformats.org/drawingml/2006/table">
            <a:tbl>
              <a:tblPr/>
              <a:tblGrid>
                <a:gridCol w="1081088"/>
                <a:gridCol w="3983037"/>
              </a:tblGrid>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Document No:</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dirty="0" smtClean="0">
                          <a:ln>
                            <a:noFill/>
                          </a:ln>
                          <a:solidFill>
                            <a:srgbClr val="09244D"/>
                          </a:solidFill>
                          <a:effectLst/>
                          <a:latin typeface="Arial" charset="0"/>
                          <a:ea typeface="ＭＳ Ｐゴシック" charset="-128"/>
                        </a:rPr>
                        <a:t>GSC16-CL-06</a:t>
                      </a:r>
                      <a:endParaRPr kumimoji="0" lang="en-CA" sz="1200" b="1" i="0" u="none" strike="noStrike" cap="none" normalizeH="0" baseline="0" dirty="0" smtClean="0">
                        <a:ln>
                          <a:noFill/>
                        </a:ln>
                        <a:solidFill>
                          <a:srgbClr val="09244D"/>
                        </a:solidFill>
                        <a:effectLst/>
                        <a:latin typeface="Arial" charset="0"/>
                        <a:ea typeface="ＭＳ Ｐゴシック" charset="-128"/>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Source:</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IPR </a:t>
                      </a:r>
                      <a:r>
                        <a:rPr kumimoji="0" lang="en-CA" sz="1000" b="0" i="0" u="none" strike="noStrike" cap="none" normalizeH="0" baseline="0" dirty="0" smtClean="0">
                          <a:ln>
                            <a:noFill/>
                          </a:ln>
                          <a:solidFill>
                            <a:srgbClr val="09244D"/>
                          </a:solidFill>
                          <a:effectLst/>
                          <a:latin typeface="Arial" charset="0"/>
                        </a:rPr>
                        <a:t>WG </a:t>
                      </a:r>
                      <a:r>
                        <a:rPr kumimoji="0" lang="en-CA" sz="1000" b="0" i="0" u="none" strike="noStrike" cap="none" normalizeH="0" baseline="0" dirty="0" smtClean="0">
                          <a:ln>
                            <a:noFill/>
                          </a:ln>
                          <a:solidFill>
                            <a:srgbClr val="09244D"/>
                          </a:solidFill>
                          <a:effectLst/>
                          <a:latin typeface="Arial" charset="0"/>
                        </a:rPr>
                        <a:t>Chair</a:t>
                      </a:r>
                      <a:endParaRPr kumimoji="0" lang="en-CA" sz="1000" b="0" i="0" u="none" strike="noStrike" cap="none" normalizeH="0" baseline="0" dirty="0" smtClean="0">
                        <a:ln>
                          <a:noFill/>
                        </a:ln>
                        <a:solidFill>
                          <a:srgbClr val="09244D"/>
                        </a:solidFill>
                        <a:effectLst/>
                        <a:latin typeface="Arial" charset="0"/>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Contact:</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Michael </a:t>
                      </a:r>
                      <a:r>
                        <a:rPr kumimoji="0" lang="en-CA" sz="1000" b="0" i="0" u="none" strike="noStrike" cap="none" normalizeH="0" baseline="0" dirty="0" err="1" smtClean="0">
                          <a:ln>
                            <a:noFill/>
                          </a:ln>
                          <a:solidFill>
                            <a:srgbClr val="09244D"/>
                          </a:solidFill>
                          <a:effectLst/>
                          <a:latin typeface="Arial" charset="0"/>
                        </a:rPr>
                        <a:t>Eisen</a:t>
                      </a:r>
                      <a:endParaRPr kumimoji="0" lang="en-CA" sz="1000" b="0" i="0" u="none" strike="noStrike" cap="none" normalizeH="0" baseline="0" dirty="0" smtClean="0">
                        <a:ln>
                          <a:noFill/>
                        </a:ln>
                        <a:solidFill>
                          <a:srgbClr val="09244D"/>
                        </a:solidFill>
                        <a:effectLst/>
                        <a:latin typeface="Arial" charset="0"/>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GSC Session:</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Closing Plenary</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Agenda Item:</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2.5</a:t>
                      </a:r>
                      <a:endParaRPr kumimoji="0" lang="en-CA" sz="1000" b="0" i="0" u="none" strike="noStrike" cap="none" normalizeH="0" baseline="0" dirty="0" smtClean="0">
                        <a:ln>
                          <a:noFill/>
                        </a:ln>
                        <a:solidFill>
                          <a:srgbClr val="09244D"/>
                        </a:solidFill>
                        <a:effectLst/>
                        <a:latin typeface="Arial" charset="0"/>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EPO Contribution</a:t>
            </a:r>
            <a:endParaRPr lang="en-US" dirty="0"/>
          </a:p>
        </p:txBody>
      </p:sp>
      <p:sp>
        <p:nvSpPr>
          <p:cNvPr id="3" name="Content Placeholder 2"/>
          <p:cNvSpPr>
            <a:spLocks noGrp="1"/>
          </p:cNvSpPr>
          <p:nvPr>
            <p:ph idx="1"/>
          </p:nvPr>
        </p:nvSpPr>
        <p:spPr>
          <a:xfrm>
            <a:off x="468313" y="1124744"/>
            <a:ext cx="8229600" cy="4958556"/>
          </a:xfrm>
        </p:spPr>
        <p:txBody>
          <a:bodyPr/>
          <a:lstStyle/>
          <a:p>
            <a:r>
              <a:rPr lang="en-GB" sz="2400" dirty="0">
                <a:solidFill>
                  <a:schemeClr val="tx1"/>
                </a:solidFill>
              </a:rPr>
              <a:t>Standards </a:t>
            </a:r>
            <a:r>
              <a:rPr lang="en-GB" sz="2400" dirty="0" smtClean="0">
                <a:solidFill>
                  <a:schemeClr val="tx1"/>
                </a:solidFill>
              </a:rPr>
              <a:t>are more </a:t>
            </a:r>
            <a:r>
              <a:rPr lang="en-GB" sz="2400" dirty="0">
                <a:solidFill>
                  <a:schemeClr val="tx1"/>
                </a:solidFill>
              </a:rPr>
              <a:t>and more linked to </a:t>
            </a:r>
            <a:r>
              <a:rPr lang="en-GB" sz="2400" dirty="0" smtClean="0">
                <a:solidFill>
                  <a:schemeClr val="tx1"/>
                </a:solidFill>
              </a:rPr>
              <a:t>patents</a:t>
            </a:r>
          </a:p>
          <a:p>
            <a:r>
              <a:rPr lang="en-GB" sz="2400" dirty="0" smtClean="0">
                <a:solidFill>
                  <a:schemeClr val="tx1"/>
                </a:solidFill>
              </a:rPr>
              <a:t>It also posited the possibility of conflicting trajectories between standards and patents and expressed the need for</a:t>
            </a:r>
            <a:r>
              <a:rPr lang="en-GB" sz="2100" dirty="0">
                <a:solidFill>
                  <a:schemeClr val="tx1"/>
                </a:solidFill>
              </a:rPr>
              <a:t> </a:t>
            </a:r>
            <a:r>
              <a:rPr lang="en-GB" sz="2400" dirty="0" smtClean="0">
                <a:solidFill>
                  <a:schemeClr val="tx1"/>
                </a:solidFill>
              </a:rPr>
              <a:t>clear rules when patented technology is included in standards to avoid patents becoming a barrier to implementation</a:t>
            </a:r>
          </a:p>
          <a:p>
            <a:r>
              <a:rPr lang="en-GB" sz="2400" dirty="0" smtClean="0">
                <a:solidFill>
                  <a:schemeClr val="tx1"/>
                </a:solidFill>
              </a:rPr>
              <a:t>More accurate and timely information is necessary in the case of essential IPR to make a well informed choice on technologies to be included in standards </a:t>
            </a:r>
          </a:p>
          <a:p>
            <a:pPr lvl="1"/>
            <a:r>
              <a:rPr lang="en-GB" sz="2300" dirty="0">
                <a:solidFill>
                  <a:schemeClr val="tx1"/>
                </a:solidFill>
              </a:rPr>
              <a:t>As standards </a:t>
            </a:r>
            <a:r>
              <a:rPr lang="en-GB" sz="2300" dirty="0" smtClean="0">
                <a:solidFill>
                  <a:schemeClr val="tx1"/>
                </a:solidFill>
              </a:rPr>
              <a:t>attract greater interest by governments, </a:t>
            </a:r>
            <a:r>
              <a:rPr lang="en-GB" sz="2300" dirty="0">
                <a:solidFill>
                  <a:schemeClr val="tx1"/>
                </a:solidFill>
              </a:rPr>
              <a:t>SDOs and Patent Authorities are expected to </a:t>
            </a:r>
            <a:r>
              <a:rPr lang="en-GB" sz="2300" dirty="0" smtClean="0">
                <a:solidFill>
                  <a:schemeClr val="tx1"/>
                </a:solidFill>
              </a:rPr>
              <a:t>increase their coordination efforts</a:t>
            </a:r>
            <a:r>
              <a:rPr lang="en-GB" sz="2300" dirty="0">
                <a:solidFill>
                  <a:schemeClr val="tx1"/>
                </a:solidFill>
              </a:rPr>
              <a:t>. </a:t>
            </a:r>
            <a:endParaRPr lang="en-GB" sz="2300" dirty="0" smtClean="0">
              <a:solidFill>
                <a:schemeClr val="tx1"/>
              </a:solidFill>
            </a:endParaRPr>
          </a:p>
        </p:txBody>
      </p:sp>
      <p:sp>
        <p:nvSpPr>
          <p:cNvPr id="4" name="Slide Number Placeholder 3"/>
          <p:cNvSpPr>
            <a:spLocks noGrp="1"/>
          </p:cNvSpPr>
          <p:nvPr>
            <p:ph type="sldNum" sz="quarter" idx="10"/>
          </p:nvPr>
        </p:nvSpPr>
        <p:spPr/>
        <p:txBody>
          <a:bodyPr/>
          <a:lstStyle/>
          <a:p>
            <a:fld id="{590EC189-5695-42F2-80D6-9FA57BD515F9}" type="slidenum">
              <a:rPr lang="en-CA" smtClean="0"/>
              <a:pPr/>
              <a:t>10</a:t>
            </a:fld>
            <a:endParaRPr lang="en-CA"/>
          </a:p>
        </p:txBody>
      </p:sp>
    </p:spTree>
    <p:extLst>
      <p:ext uri="{BB962C8B-B14F-4D97-AF65-F5344CB8AC3E}">
        <p14:creationId xmlns:p14="http://schemas.microsoft.com/office/powerpoint/2010/main" xmlns="" val="3471221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en-US" dirty="0" smtClean="0"/>
              <a:t>EPO Contribution</a:t>
            </a:r>
            <a:endParaRPr lang="en-US" dirty="0"/>
          </a:p>
        </p:txBody>
      </p:sp>
      <p:sp>
        <p:nvSpPr>
          <p:cNvPr id="3" name="Content Placeholder 2"/>
          <p:cNvSpPr>
            <a:spLocks noGrp="1"/>
          </p:cNvSpPr>
          <p:nvPr>
            <p:ph idx="1"/>
          </p:nvPr>
        </p:nvSpPr>
        <p:spPr>
          <a:xfrm>
            <a:off x="468313" y="908720"/>
            <a:ext cx="8229600" cy="5174580"/>
          </a:xfrm>
        </p:spPr>
        <p:txBody>
          <a:bodyPr/>
          <a:lstStyle/>
          <a:p>
            <a:r>
              <a:rPr lang="en-US" sz="2300" dirty="0" smtClean="0"/>
              <a:t>Achievements:</a:t>
            </a:r>
          </a:p>
          <a:p>
            <a:pPr lvl="1" eaLnBrk="1" hangingPunct="1"/>
            <a:r>
              <a:rPr lang="en-GB" sz="2000" dirty="0" smtClean="0"/>
              <a:t>ITU, ETSI and IEEE-SA all working on format-related and documentation issues to </a:t>
            </a:r>
            <a:r>
              <a:rPr lang="en-GB" sz="2000" dirty="0"/>
              <a:t>improve identification of prior art for patent </a:t>
            </a:r>
            <a:r>
              <a:rPr lang="en-GB" sz="2000" dirty="0" smtClean="0"/>
              <a:t>examination </a:t>
            </a:r>
            <a:endParaRPr lang="en-GB" sz="2000" dirty="0"/>
          </a:p>
          <a:p>
            <a:pPr lvl="2"/>
            <a:r>
              <a:rPr lang="en-GB" sz="1700" dirty="0" smtClean="0"/>
              <a:t>Cooperation </a:t>
            </a:r>
            <a:r>
              <a:rPr lang="en-GB" sz="1700" dirty="0"/>
              <a:t>with ETSI has lead to a link of their IPR declaration database to the EPO patent database</a:t>
            </a:r>
            <a:endParaRPr lang="en-GB" sz="1700" dirty="0" smtClean="0"/>
          </a:p>
          <a:p>
            <a:pPr lvl="1" eaLnBrk="1" hangingPunct="1"/>
            <a:r>
              <a:rPr lang="en-GB" sz="2000" dirty="0" smtClean="0"/>
              <a:t>Increased awareness and improvements in Patent Office infrastructure</a:t>
            </a:r>
          </a:p>
          <a:p>
            <a:pPr eaLnBrk="1" hangingPunct="1"/>
            <a:r>
              <a:rPr lang="en-GB" sz="2300" dirty="0" smtClean="0">
                <a:solidFill>
                  <a:schemeClr val="tx1"/>
                </a:solidFill>
              </a:rPr>
              <a:t>Goals:</a:t>
            </a:r>
          </a:p>
          <a:p>
            <a:pPr lvl="1" eaLnBrk="1" hangingPunct="1"/>
            <a:r>
              <a:rPr lang="en-GB" sz="1900" dirty="0" smtClean="0">
                <a:solidFill>
                  <a:schemeClr val="tx1"/>
                </a:solidFill>
              </a:rPr>
              <a:t>Contributing to both technical and structural transparency</a:t>
            </a:r>
            <a:endParaRPr lang="en-GB" sz="1900" dirty="0">
              <a:solidFill>
                <a:schemeClr val="tx1"/>
              </a:solidFill>
            </a:endParaRPr>
          </a:p>
          <a:p>
            <a:pPr lvl="1" eaLnBrk="1" hangingPunct="1"/>
            <a:r>
              <a:rPr lang="en-GB" sz="1900" dirty="0" smtClean="0">
                <a:solidFill>
                  <a:schemeClr val="tx1"/>
                </a:solidFill>
              </a:rPr>
              <a:t>Establishing patent-related </a:t>
            </a:r>
            <a:r>
              <a:rPr lang="en-GB" sz="1900" dirty="0">
                <a:solidFill>
                  <a:schemeClr val="tx1"/>
                </a:solidFill>
              </a:rPr>
              <a:t>services for </a:t>
            </a:r>
            <a:r>
              <a:rPr lang="en-GB" sz="1900" dirty="0" smtClean="0">
                <a:solidFill>
                  <a:schemeClr val="tx1"/>
                </a:solidFill>
              </a:rPr>
              <a:t>SDOs (such as </a:t>
            </a:r>
            <a:r>
              <a:rPr lang="en-GB" sz="1900" dirty="0">
                <a:solidFill>
                  <a:schemeClr val="tx1"/>
                </a:solidFill>
              </a:rPr>
              <a:t>patent search services and patent landscaping </a:t>
            </a:r>
            <a:r>
              <a:rPr lang="en-GB" sz="1900" dirty="0" smtClean="0">
                <a:solidFill>
                  <a:schemeClr val="tx1"/>
                </a:solidFill>
              </a:rPr>
              <a:t>services)</a:t>
            </a:r>
            <a:endParaRPr lang="en-GB" sz="1900" dirty="0">
              <a:solidFill>
                <a:schemeClr val="tx1"/>
              </a:solidFill>
            </a:endParaRPr>
          </a:p>
          <a:p>
            <a:pPr lvl="1" eaLnBrk="1" hangingPunct="1"/>
            <a:r>
              <a:rPr lang="en-GB" sz="1900" dirty="0" smtClean="0">
                <a:solidFill>
                  <a:schemeClr val="tx1"/>
                </a:solidFill>
              </a:rPr>
              <a:t>Increasing cooperation and common approaches among </a:t>
            </a:r>
            <a:r>
              <a:rPr lang="en-GB" sz="1900" dirty="0">
                <a:solidFill>
                  <a:schemeClr val="tx1"/>
                </a:solidFill>
              </a:rPr>
              <a:t>major Patent </a:t>
            </a:r>
            <a:r>
              <a:rPr lang="en-GB" sz="1900" dirty="0" smtClean="0">
                <a:solidFill>
                  <a:schemeClr val="tx1"/>
                </a:solidFill>
              </a:rPr>
              <a:t>Offices</a:t>
            </a:r>
          </a:p>
          <a:p>
            <a:pPr marL="457200" lvl="1" indent="0" eaLnBrk="1" hangingPunct="1">
              <a:buNone/>
            </a:pPr>
            <a:endParaRPr lang="en-US" dirty="0"/>
          </a:p>
        </p:txBody>
      </p:sp>
      <p:sp>
        <p:nvSpPr>
          <p:cNvPr id="4" name="Slide Number Placeholder 3"/>
          <p:cNvSpPr>
            <a:spLocks noGrp="1"/>
          </p:cNvSpPr>
          <p:nvPr>
            <p:ph type="sldNum" sz="quarter" idx="10"/>
          </p:nvPr>
        </p:nvSpPr>
        <p:spPr/>
        <p:txBody>
          <a:bodyPr/>
          <a:lstStyle/>
          <a:p>
            <a:fld id="{590EC189-5695-42F2-80D6-9FA57BD515F9}" type="slidenum">
              <a:rPr lang="en-CA" smtClean="0"/>
              <a:pPr/>
              <a:t>11</a:t>
            </a:fld>
            <a:endParaRPr lang="en-CA"/>
          </a:p>
        </p:txBody>
      </p:sp>
    </p:spTree>
    <p:extLst>
      <p:ext uri="{BB962C8B-B14F-4D97-AF65-F5344CB8AC3E}">
        <p14:creationId xmlns:p14="http://schemas.microsoft.com/office/powerpoint/2010/main" xmlns="" val="384630020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ATIS Contribution</a:t>
            </a:r>
            <a:endParaRPr lang="en-US" dirty="0"/>
          </a:p>
        </p:txBody>
      </p:sp>
      <p:sp>
        <p:nvSpPr>
          <p:cNvPr id="3" name="Content Placeholder 2"/>
          <p:cNvSpPr>
            <a:spLocks noGrp="1"/>
          </p:cNvSpPr>
          <p:nvPr>
            <p:ph idx="1"/>
          </p:nvPr>
        </p:nvSpPr>
        <p:spPr>
          <a:xfrm>
            <a:off x="468313" y="1268760"/>
            <a:ext cx="8229600" cy="4968552"/>
          </a:xfrm>
        </p:spPr>
        <p:txBody>
          <a:bodyPr/>
          <a:lstStyle/>
          <a:p>
            <a:r>
              <a:rPr lang="en-US" sz="2100" dirty="0" smtClean="0">
                <a:solidFill>
                  <a:srgbClr val="09244D"/>
                </a:solidFill>
                <a:effectLst/>
              </a:rPr>
              <a:t>On March 7, 2011, ATIS responded to a </a:t>
            </a:r>
            <a:r>
              <a:rPr lang="en-US" sz="2100" i="1" dirty="0" smtClean="0">
                <a:solidFill>
                  <a:srgbClr val="09244D"/>
                </a:solidFill>
                <a:effectLst/>
              </a:rPr>
              <a:t>Request for Information </a:t>
            </a:r>
            <a:r>
              <a:rPr lang="en-US" sz="2100" dirty="0" smtClean="0">
                <a:solidFill>
                  <a:srgbClr val="09244D"/>
                </a:solidFill>
                <a:effectLst/>
              </a:rPr>
              <a:t>(</a:t>
            </a:r>
            <a:r>
              <a:rPr lang="en-US" sz="2100" i="1" dirty="0" smtClean="0">
                <a:solidFill>
                  <a:srgbClr val="09244D"/>
                </a:solidFill>
                <a:effectLst/>
              </a:rPr>
              <a:t>RFI</a:t>
            </a:r>
            <a:r>
              <a:rPr lang="en-US" sz="2100" dirty="0" smtClean="0">
                <a:solidFill>
                  <a:srgbClr val="09244D"/>
                </a:solidFill>
                <a:effectLst/>
              </a:rPr>
              <a:t>) from the National Science and Technology Council’s Subcommittee on Standards (</a:t>
            </a:r>
            <a:r>
              <a:rPr lang="en-US" sz="2100" dirty="0" err="1" smtClean="0">
                <a:solidFill>
                  <a:srgbClr val="09244D"/>
                </a:solidFill>
                <a:effectLst/>
              </a:rPr>
              <a:t>SoS</a:t>
            </a:r>
            <a:r>
              <a:rPr lang="en-US" sz="2100" dirty="0" smtClean="0">
                <a:solidFill>
                  <a:srgbClr val="09244D"/>
                </a:solidFill>
                <a:effectLst/>
              </a:rPr>
              <a:t>)</a:t>
            </a:r>
          </a:p>
          <a:p>
            <a:r>
              <a:rPr lang="en-US" sz="2100" dirty="0" smtClean="0"/>
              <a:t>That </a:t>
            </a:r>
            <a:r>
              <a:rPr lang="en-US" sz="2100" dirty="0"/>
              <a:t>response </a:t>
            </a:r>
            <a:r>
              <a:rPr lang="en-US" sz="2100" dirty="0" smtClean="0"/>
              <a:t>expressed a concern </a:t>
            </a:r>
            <a:r>
              <a:rPr lang="en-US" sz="2100" dirty="0"/>
              <a:t>with efforts to fundamentally change the standards process, and opined that there was no </a:t>
            </a:r>
            <a:r>
              <a:rPr lang="en-US" sz="2100" dirty="0" smtClean="0"/>
              <a:t>need </a:t>
            </a:r>
            <a:r>
              <a:rPr lang="en-US" sz="2100" dirty="0"/>
              <a:t>to do </a:t>
            </a:r>
            <a:r>
              <a:rPr lang="en-US" sz="2100" dirty="0" smtClean="0"/>
              <a:t>so since</a:t>
            </a:r>
            <a:endParaRPr lang="en-US" sz="2100" dirty="0"/>
          </a:p>
          <a:p>
            <a:pPr lvl="1"/>
            <a:r>
              <a:rPr lang="en-US" sz="2000" dirty="0"/>
              <a:t>Fundamental changes could adversely impact ATIS members’ core operations and reduce the effectiveness of standards; </a:t>
            </a:r>
            <a:r>
              <a:rPr lang="en-US" sz="2000" dirty="0" smtClean="0"/>
              <a:t>in addition, adverse </a:t>
            </a:r>
            <a:r>
              <a:rPr lang="en-US" sz="2000" dirty="0"/>
              <a:t>impacts could arise from:</a:t>
            </a:r>
          </a:p>
          <a:p>
            <a:pPr lvl="2"/>
            <a:r>
              <a:rPr lang="en-US" sz="2000" dirty="0"/>
              <a:t>Additional government-mandated </a:t>
            </a:r>
            <a:r>
              <a:rPr lang="en-US" sz="2000" dirty="0" smtClean="0"/>
              <a:t>standards</a:t>
            </a:r>
            <a:endParaRPr lang="en-US" sz="2000" dirty="0"/>
          </a:p>
          <a:p>
            <a:pPr lvl="2"/>
            <a:r>
              <a:rPr lang="en-US" sz="2000" dirty="0"/>
              <a:t>Required governmental use or development of so-called “</a:t>
            </a:r>
            <a:r>
              <a:rPr lang="en-US" sz="2000" i="1" dirty="0"/>
              <a:t>open</a:t>
            </a:r>
            <a:r>
              <a:rPr lang="en-US" sz="2000" dirty="0"/>
              <a:t>” (defined as royalty-free) </a:t>
            </a:r>
            <a:r>
              <a:rPr lang="en-US" sz="2000" dirty="0" smtClean="0"/>
              <a:t>standards</a:t>
            </a:r>
          </a:p>
          <a:p>
            <a:pPr lvl="1"/>
            <a:endParaRPr lang="en-US" sz="2000" dirty="0"/>
          </a:p>
        </p:txBody>
      </p:sp>
      <p:sp>
        <p:nvSpPr>
          <p:cNvPr id="4" name="Slide Number Placeholder 3"/>
          <p:cNvSpPr>
            <a:spLocks noGrp="1"/>
          </p:cNvSpPr>
          <p:nvPr>
            <p:ph type="sldNum" sz="quarter" idx="10"/>
          </p:nvPr>
        </p:nvSpPr>
        <p:spPr/>
        <p:txBody>
          <a:bodyPr/>
          <a:lstStyle/>
          <a:p>
            <a:fld id="{590EC189-5695-42F2-80D6-9FA57BD515F9}" type="slidenum">
              <a:rPr lang="en-CA" smtClean="0"/>
              <a:pPr/>
              <a:t>12</a:t>
            </a:fld>
            <a:endParaRPr lang="en-CA"/>
          </a:p>
        </p:txBody>
      </p:sp>
    </p:spTree>
    <p:extLst>
      <p:ext uri="{BB962C8B-B14F-4D97-AF65-F5344CB8AC3E}">
        <p14:creationId xmlns:p14="http://schemas.microsoft.com/office/powerpoint/2010/main" xmlns="" val="11212811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en-US" dirty="0" smtClean="0"/>
              <a:t>ATIS Contribution</a:t>
            </a:r>
            <a:endParaRPr lang="en-US" dirty="0"/>
          </a:p>
        </p:txBody>
      </p:sp>
      <p:sp>
        <p:nvSpPr>
          <p:cNvPr id="3" name="Content Placeholder 2"/>
          <p:cNvSpPr>
            <a:spLocks noGrp="1"/>
          </p:cNvSpPr>
          <p:nvPr>
            <p:ph idx="1"/>
          </p:nvPr>
        </p:nvSpPr>
        <p:spPr>
          <a:xfrm>
            <a:off x="468313" y="980728"/>
            <a:ext cx="8229600" cy="5102572"/>
          </a:xfrm>
        </p:spPr>
        <p:txBody>
          <a:bodyPr/>
          <a:lstStyle/>
          <a:p>
            <a:pPr rtl="0" eaLnBrk="0" fontAlgn="base" hangingPunct="0"/>
            <a:r>
              <a:rPr lang="en-US" sz="2100" dirty="0" smtClean="0">
                <a:solidFill>
                  <a:srgbClr val="09244D"/>
                </a:solidFill>
                <a:effectLst/>
              </a:rPr>
              <a:t>On October 14, the </a:t>
            </a:r>
            <a:r>
              <a:rPr lang="en-US" sz="2100" dirty="0" err="1" smtClean="0">
                <a:solidFill>
                  <a:srgbClr val="09244D"/>
                </a:solidFill>
                <a:effectLst/>
              </a:rPr>
              <a:t>SoS</a:t>
            </a:r>
            <a:r>
              <a:rPr lang="en-US" sz="2100" dirty="0" smtClean="0">
                <a:solidFill>
                  <a:srgbClr val="09244D"/>
                </a:solidFill>
                <a:effectLst/>
              </a:rPr>
              <a:t> released a report based on input received</a:t>
            </a:r>
            <a:endParaRPr lang="en-US" sz="2100" dirty="0" smtClean="0">
              <a:effectLst/>
            </a:endParaRPr>
          </a:p>
          <a:p>
            <a:pPr lvl="1" rtl="0" eaLnBrk="0" fontAlgn="base" hangingPunct="0"/>
            <a:r>
              <a:rPr lang="en-US" sz="2000" dirty="0" smtClean="0">
                <a:solidFill>
                  <a:srgbClr val="09244D"/>
                </a:solidFill>
                <a:effectLst/>
                <a:latin typeface="+mn-lt"/>
                <a:ea typeface="+mn-ea"/>
                <a:cs typeface="+mn-cs"/>
              </a:rPr>
              <a:t>No single “ideal” IPR policy – SDOs are in the best position to establish effective policies</a:t>
            </a:r>
            <a:endParaRPr lang="en-US" sz="2000" dirty="0" smtClean="0">
              <a:effectLst/>
            </a:endParaRPr>
          </a:p>
          <a:p>
            <a:pPr lvl="2" rtl="0" eaLnBrk="0" fontAlgn="base" hangingPunct="0"/>
            <a:r>
              <a:rPr lang="en-US" sz="1600" dirty="0" smtClean="0">
                <a:solidFill>
                  <a:srgbClr val="09244D"/>
                </a:solidFill>
                <a:effectLst/>
                <a:latin typeface="+mn-lt"/>
                <a:ea typeface="+mn-ea"/>
                <a:cs typeface="+mn-cs"/>
              </a:rPr>
              <a:t>IPR policies should take into account the needs of both IPR holders and implementers</a:t>
            </a:r>
          </a:p>
          <a:p>
            <a:pPr lvl="2" rtl="0" eaLnBrk="0" fontAlgn="base" hangingPunct="0"/>
            <a:r>
              <a:rPr lang="en-US" sz="1600" dirty="0" smtClean="0">
                <a:solidFill>
                  <a:srgbClr val="09244D"/>
                </a:solidFill>
                <a:effectLst/>
                <a:latin typeface="+mn-lt"/>
                <a:ea typeface="+mn-ea"/>
                <a:cs typeface="+mn-cs"/>
              </a:rPr>
              <a:t>IPR policies should be accessible, clear and unambiguous</a:t>
            </a:r>
          </a:p>
          <a:p>
            <a:r>
              <a:rPr lang="en-US" sz="2100" dirty="0"/>
              <a:t>On June 14, ATIS provided input to the U.S. Federal Trade Commission (FTC) in response to its Request for Comments on issues such </a:t>
            </a:r>
            <a:r>
              <a:rPr lang="en-US" sz="2100" dirty="0" smtClean="0"/>
              <a:t>as patent disclosures, </a:t>
            </a:r>
            <a:r>
              <a:rPr lang="en-US" sz="2100" dirty="0"/>
              <a:t>RAND licensing </a:t>
            </a:r>
            <a:r>
              <a:rPr lang="en-US" sz="2100" dirty="0" smtClean="0"/>
              <a:t>commitments </a:t>
            </a:r>
            <a:r>
              <a:rPr lang="en-US" sz="2100" dirty="0"/>
              <a:t>and </a:t>
            </a:r>
            <a:r>
              <a:rPr lang="en-US" sz="2100" i="1" dirty="0"/>
              <a:t>ex ante</a:t>
            </a:r>
            <a:r>
              <a:rPr lang="en-US" sz="2100" dirty="0"/>
              <a:t> disclosure and/or negotiation of licensing </a:t>
            </a:r>
            <a:r>
              <a:rPr lang="en-US" sz="2100" dirty="0" smtClean="0"/>
              <a:t>terms</a:t>
            </a:r>
          </a:p>
          <a:p>
            <a:pPr lvl="1" eaLnBrk="0" hangingPunct="0"/>
            <a:r>
              <a:rPr lang="en-US" sz="2000" dirty="0" smtClean="0">
                <a:solidFill>
                  <a:srgbClr val="09244D"/>
                </a:solidFill>
                <a:effectLst/>
                <a:latin typeface="+mn-lt"/>
                <a:ea typeface="+mn-ea"/>
                <a:cs typeface="+mn-cs"/>
              </a:rPr>
              <a:t>ATIS’ comments observed that ATIS and other SDOs with effective IPR policies continually review and update their policies based on industry consensus</a:t>
            </a:r>
            <a:endParaRPr lang="en-US" sz="2000" dirty="0" smtClean="0">
              <a:effectLst/>
            </a:endParaRPr>
          </a:p>
          <a:p>
            <a:pPr lvl="1" eaLnBrk="0" hangingPunct="0"/>
            <a:r>
              <a:rPr lang="en-US" sz="2000" dirty="0" smtClean="0">
                <a:solidFill>
                  <a:srgbClr val="09244D"/>
                </a:solidFill>
                <a:effectLst/>
                <a:latin typeface="+mn-lt"/>
                <a:ea typeface="+mn-ea"/>
                <a:cs typeface="+mn-cs"/>
              </a:rPr>
              <a:t>Mandating changes to the way that SDO policies address IPR issues could create imbalances among various interests and inefficiencies in the development process</a:t>
            </a:r>
            <a:endParaRPr lang="en-US" dirty="0"/>
          </a:p>
        </p:txBody>
      </p:sp>
      <p:sp>
        <p:nvSpPr>
          <p:cNvPr id="4" name="Slide Number Placeholder 3"/>
          <p:cNvSpPr>
            <a:spLocks noGrp="1"/>
          </p:cNvSpPr>
          <p:nvPr>
            <p:ph type="sldNum" sz="quarter" idx="10"/>
          </p:nvPr>
        </p:nvSpPr>
        <p:spPr/>
        <p:txBody>
          <a:bodyPr/>
          <a:lstStyle/>
          <a:p>
            <a:fld id="{590EC189-5695-42F2-80D6-9FA57BD515F9}" type="slidenum">
              <a:rPr lang="en-CA" smtClean="0"/>
              <a:pPr/>
              <a:t>13</a:t>
            </a:fld>
            <a:endParaRPr lang="en-CA"/>
          </a:p>
        </p:txBody>
      </p:sp>
    </p:spTree>
    <p:extLst>
      <p:ext uri="{BB962C8B-B14F-4D97-AF65-F5344CB8AC3E}">
        <p14:creationId xmlns:p14="http://schemas.microsoft.com/office/powerpoint/2010/main" xmlns="" val="28161988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ANSI Contribution</a:t>
            </a:r>
            <a:endParaRPr lang="en-US" dirty="0"/>
          </a:p>
        </p:txBody>
      </p:sp>
      <p:sp>
        <p:nvSpPr>
          <p:cNvPr id="3" name="Content Placeholder 2"/>
          <p:cNvSpPr>
            <a:spLocks noGrp="1"/>
          </p:cNvSpPr>
          <p:nvPr>
            <p:ph idx="1"/>
          </p:nvPr>
        </p:nvSpPr>
        <p:spPr>
          <a:xfrm>
            <a:off x="468313" y="1196752"/>
            <a:ext cx="8229600" cy="4886548"/>
          </a:xfrm>
        </p:spPr>
        <p:txBody>
          <a:bodyPr/>
          <a:lstStyle/>
          <a:p>
            <a:pPr eaLnBrk="1" hangingPunct="1">
              <a:lnSpc>
                <a:spcPct val="80000"/>
              </a:lnSpc>
            </a:pPr>
            <a:r>
              <a:rPr lang="en-US" sz="2100" dirty="0" smtClean="0"/>
              <a:t>ANSI’s Contribution was designed to provide an update on its activities in the area of intellectual property rights, its views on issues relating to the inclusion of patents, copyrighted software or trademarks in standards and issues relating to the assertion of copyright in the standards themselves, as well as ANSI’s assessment of the legal landscape in the United States regarding the inclusion of essential intellectual property in standards</a:t>
            </a:r>
            <a:endParaRPr lang="en-CA" sz="2100" dirty="0" smtClean="0"/>
          </a:p>
          <a:p>
            <a:pPr rtl="0" eaLnBrk="1" fontAlgn="base" hangingPunct="1"/>
            <a:r>
              <a:rPr lang="en-US" sz="2100" dirty="0" smtClean="0">
                <a:solidFill>
                  <a:srgbClr val="09244D"/>
                </a:solidFill>
                <a:effectLst/>
              </a:rPr>
              <a:t>Major new items added to the ANSI Contribution since GSC-15 include references to </a:t>
            </a:r>
            <a:r>
              <a:rPr lang="en-US" sz="2100" dirty="0" smtClean="0"/>
              <a:t>a number of</a:t>
            </a:r>
            <a:r>
              <a:rPr lang="en-US" sz="2100" dirty="0" smtClean="0">
                <a:solidFill>
                  <a:srgbClr val="09244D"/>
                </a:solidFill>
                <a:effectLst/>
              </a:rPr>
              <a:t> recent events:</a:t>
            </a:r>
            <a:endParaRPr lang="en-US" sz="2100" dirty="0" smtClean="0">
              <a:effectLst/>
            </a:endParaRPr>
          </a:p>
          <a:p>
            <a:pPr lvl="1" rtl="0" fontAlgn="base"/>
            <a:r>
              <a:rPr lang="en-US" sz="1700" dirty="0" smtClean="0">
                <a:solidFill>
                  <a:srgbClr val="09244D"/>
                </a:solidFill>
                <a:effectLst/>
                <a:latin typeface="+mn-lt"/>
                <a:ea typeface="+mn-ea"/>
                <a:cs typeface="+mn-cs"/>
              </a:rPr>
              <a:t>The United States Standards Strategy reapproved by ANSI on December 2, 2010</a:t>
            </a:r>
            <a:endParaRPr lang="en-US" sz="1700" dirty="0" smtClean="0">
              <a:effectLst/>
            </a:endParaRPr>
          </a:p>
          <a:p>
            <a:pPr lvl="1" rtl="0" fontAlgn="base"/>
            <a:r>
              <a:rPr lang="en-US" sz="1700" dirty="0" smtClean="0">
                <a:solidFill>
                  <a:srgbClr val="09244D"/>
                </a:solidFill>
                <a:effectLst/>
                <a:latin typeface="+mn-lt"/>
                <a:ea typeface="+mn-ea"/>
                <a:cs typeface="+mn-cs"/>
              </a:rPr>
              <a:t>The publication of the summary of comments filed in response to the National Science and Technology Council’s Subcommittee on Standards request for information </a:t>
            </a:r>
            <a:r>
              <a:rPr lang="en-US" sz="1700" i="1" dirty="0" smtClean="0">
                <a:solidFill>
                  <a:srgbClr val="09244D"/>
                </a:solidFill>
                <a:effectLst/>
                <a:latin typeface="+mn-lt"/>
                <a:ea typeface="+mn-ea"/>
                <a:cs typeface="+mn-cs"/>
              </a:rPr>
              <a:t>“Effectiveness of Federal Agency Participation in Standardization in Select Technology Sectors” </a:t>
            </a:r>
            <a:r>
              <a:rPr lang="en-US" sz="1700" dirty="0" smtClean="0">
                <a:solidFill>
                  <a:srgbClr val="09244D"/>
                </a:solidFill>
                <a:effectLst/>
                <a:latin typeface="+mn-lt"/>
                <a:ea typeface="+mn-ea"/>
                <a:cs typeface="+mn-cs"/>
              </a:rPr>
              <a:t>on December 8, 2010</a:t>
            </a:r>
            <a:endParaRPr lang="en-US" sz="1700" dirty="0" smtClean="0">
              <a:effectLst/>
            </a:endParaRPr>
          </a:p>
          <a:p>
            <a:pPr lvl="1"/>
            <a:r>
              <a:rPr lang="en-US" sz="1700" dirty="0" smtClean="0">
                <a:solidFill>
                  <a:srgbClr val="09244D"/>
                </a:solidFill>
                <a:effectLst/>
                <a:latin typeface="+mn-lt"/>
                <a:ea typeface="+mn-ea"/>
                <a:cs typeface="+mn-cs"/>
              </a:rPr>
              <a:t>On October 14, the National Science and Technology Council Subcommittee on Standards released its report titled </a:t>
            </a:r>
            <a:r>
              <a:rPr lang="en-US" sz="1700" i="1" dirty="0" smtClean="0">
                <a:solidFill>
                  <a:srgbClr val="09244D"/>
                </a:solidFill>
                <a:effectLst/>
                <a:latin typeface="+mn-lt"/>
                <a:ea typeface="+mn-ea"/>
                <a:cs typeface="+mn-cs"/>
              </a:rPr>
              <a:t>“Federal Engagement in Standards Activities to Address National Priorities: Background and Proposed Policy Recommendations</a:t>
            </a:r>
            <a:r>
              <a:rPr lang="en-US" sz="1700" dirty="0" smtClean="0">
                <a:solidFill>
                  <a:srgbClr val="09244D"/>
                </a:solidFill>
                <a:effectLst/>
                <a:latin typeface="+mn-lt"/>
                <a:ea typeface="+mn-ea"/>
                <a:cs typeface="+mn-cs"/>
              </a:rPr>
              <a:t>”</a:t>
            </a:r>
            <a:endParaRPr lang="en-US" sz="1700" dirty="0" smtClean="0"/>
          </a:p>
        </p:txBody>
      </p:sp>
      <p:sp>
        <p:nvSpPr>
          <p:cNvPr id="4" name="Slide Number Placeholder 3"/>
          <p:cNvSpPr>
            <a:spLocks noGrp="1"/>
          </p:cNvSpPr>
          <p:nvPr>
            <p:ph type="sldNum" sz="quarter" idx="10"/>
          </p:nvPr>
        </p:nvSpPr>
        <p:spPr/>
        <p:txBody>
          <a:bodyPr/>
          <a:lstStyle/>
          <a:p>
            <a:fld id="{590EC189-5695-42F2-80D6-9FA57BD515F9}" type="slidenum">
              <a:rPr lang="en-CA" smtClean="0"/>
              <a:pPr/>
              <a:t>14</a:t>
            </a:fld>
            <a:endParaRPr lang="en-CA"/>
          </a:p>
        </p:txBody>
      </p:sp>
    </p:spTree>
    <p:extLst>
      <p:ext uri="{BB962C8B-B14F-4D97-AF65-F5344CB8AC3E}">
        <p14:creationId xmlns:p14="http://schemas.microsoft.com/office/powerpoint/2010/main" xmlns="" val="189413495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ANSI Contribution</a:t>
            </a:r>
            <a:endParaRPr lang="en-US" dirty="0"/>
          </a:p>
        </p:txBody>
      </p:sp>
      <p:sp>
        <p:nvSpPr>
          <p:cNvPr id="3" name="Content Placeholder 2"/>
          <p:cNvSpPr>
            <a:spLocks noGrp="1"/>
          </p:cNvSpPr>
          <p:nvPr>
            <p:ph idx="1"/>
          </p:nvPr>
        </p:nvSpPr>
        <p:spPr>
          <a:xfrm>
            <a:off x="468313" y="1268760"/>
            <a:ext cx="8229600" cy="4814540"/>
          </a:xfrm>
        </p:spPr>
        <p:txBody>
          <a:bodyPr/>
          <a:lstStyle/>
          <a:p>
            <a:pPr rtl="0" eaLnBrk="1" fontAlgn="base" hangingPunct="1"/>
            <a:r>
              <a:rPr lang="en-US" sz="2400" dirty="0" smtClean="0">
                <a:solidFill>
                  <a:srgbClr val="09244D"/>
                </a:solidFill>
                <a:effectLst/>
                <a:latin typeface="+mn-lt"/>
                <a:ea typeface="+mn-ea"/>
                <a:cs typeface="+mn-cs"/>
              </a:rPr>
              <a:t>Other ANSI areas of focus:</a:t>
            </a:r>
          </a:p>
          <a:p>
            <a:pPr lvl="1"/>
            <a:r>
              <a:rPr lang="en-US" sz="1900" dirty="0" smtClean="0">
                <a:solidFill>
                  <a:srgbClr val="09244D"/>
                </a:solidFill>
                <a:effectLst/>
                <a:ea typeface="+mn-ea"/>
                <a:cs typeface="+mn-cs"/>
              </a:rPr>
              <a:t>The publication of the revised competition guidance on horizontal cooperation agreements by the European Commission on January 14, 2011 (which in part addresses standards bodies procedures and policies)</a:t>
            </a:r>
            <a:endParaRPr lang="en-US" sz="1900" dirty="0" smtClean="0">
              <a:effectLst/>
            </a:endParaRPr>
          </a:p>
          <a:p>
            <a:pPr lvl="1"/>
            <a:r>
              <a:rPr lang="en-US" sz="1900" dirty="0" smtClean="0">
                <a:solidFill>
                  <a:srgbClr val="09244D"/>
                </a:solidFill>
                <a:effectLst/>
                <a:ea typeface="+mn-ea"/>
                <a:cs typeface="+mn-cs"/>
              </a:rPr>
              <a:t>Two recent publications that address issues of copyright protection for standard incorporated by reference into government regulations</a:t>
            </a:r>
            <a:endParaRPr lang="en-US" sz="1900" dirty="0" smtClean="0">
              <a:effectLst/>
            </a:endParaRPr>
          </a:p>
          <a:p>
            <a:pPr lvl="2"/>
            <a:r>
              <a:rPr lang="en-US" sz="1900" dirty="0" smtClean="0">
                <a:solidFill>
                  <a:srgbClr val="09244D"/>
                </a:solidFill>
                <a:effectLst/>
                <a:ea typeface="+mn-ea"/>
                <a:cs typeface="+mn-cs"/>
              </a:rPr>
              <a:t>“</a:t>
            </a:r>
            <a:r>
              <a:rPr lang="en-US" sz="1900" i="1" dirty="0" smtClean="0">
                <a:solidFill>
                  <a:srgbClr val="09244D"/>
                </a:solidFill>
                <a:effectLst/>
                <a:ea typeface="+mn-ea"/>
                <a:cs typeface="+mn-cs"/>
              </a:rPr>
              <a:t>Why Voluntary Consensus Standards Incorporated by Reference into Federal Government Regulations Are Copyright Protected</a:t>
            </a:r>
            <a:r>
              <a:rPr lang="en-US" sz="1900" dirty="0" smtClean="0">
                <a:solidFill>
                  <a:srgbClr val="09244D"/>
                </a:solidFill>
                <a:effectLst/>
                <a:ea typeface="+mn-ea"/>
                <a:cs typeface="+mn-cs"/>
              </a:rPr>
              <a:t>” (“ANSI”)</a:t>
            </a:r>
            <a:endParaRPr lang="en-US" sz="1900" dirty="0" smtClean="0">
              <a:effectLst/>
            </a:endParaRPr>
          </a:p>
          <a:p>
            <a:pPr lvl="2"/>
            <a:r>
              <a:rPr lang="en-US" sz="1900" dirty="0" smtClean="0">
                <a:solidFill>
                  <a:srgbClr val="09244D"/>
                </a:solidFill>
                <a:effectLst/>
                <a:ea typeface="+mn-ea"/>
                <a:cs typeface="+mn-cs"/>
              </a:rPr>
              <a:t>“Incorporation by Reference” draft (“ACUS”)</a:t>
            </a:r>
            <a:endParaRPr lang="en-US" sz="1900" dirty="0" smtClean="0">
              <a:effectLst/>
            </a:endParaRPr>
          </a:p>
          <a:p>
            <a:pPr lvl="1"/>
            <a:r>
              <a:rPr lang="en-US" sz="1900" dirty="0" smtClean="0">
                <a:solidFill>
                  <a:srgbClr val="09244D"/>
                </a:solidFill>
                <a:effectLst/>
                <a:ea typeface="+mn-ea"/>
                <a:cs typeface="+mn-cs"/>
              </a:rPr>
              <a:t>ANSI contributions submitted to </a:t>
            </a:r>
            <a:r>
              <a:rPr lang="en-GB" sz="1900" dirty="0" smtClean="0">
                <a:solidFill>
                  <a:srgbClr val="09244D"/>
                </a:solidFill>
                <a:effectLst/>
                <a:ea typeface="+mn-ea"/>
                <a:cs typeface="+mn-cs"/>
              </a:rPr>
              <a:t>a public forum convened by the Federal Trade Commission (“FTC”) on the subject of IPR-related competition issues in standard setting</a:t>
            </a:r>
            <a:endParaRPr lang="en-US" sz="1900" dirty="0" smtClean="0">
              <a:effectLst/>
            </a:endParaRPr>
          </a:p>
          <a:p>
            <a:pPr lvl="1"/>
            <a:r>
              <a:rPr lang="en-GB" sz="1900" dirty="0" smtClean="0">
                <a:solidFill>
                  <a:srgbClr val="09244D"/>
                </a:solidFill>
                <a:effectLst/>
                <a:ea typeface="+mn-ea"/>
                <a:cs typeface="+mn-cs"/>
              </a:rPr>
              <a:t>ANSI Legal Issues Forum held on October 13, 2011: “</a:t>
            </a:r>
            <a:r>
              <a:rPr lang="en-US" sz="1900" i="1" dirty="0" smtClean="0">
                <a:solidFill>
                  <a:srgbClr val="09244D"/>
                </a:solidFill>
                <a:effectLst/>
                <a:ea typeface="+mn-ea"/>
                <a:cs typeface="+mn-cs"/>
              </a:rPr>
              <a:t>Patented Technology in Standards</a:t>
            </a:r>
            <a:r>
              <a:rPr lang="en-US" sz="1900" dirty="0" smtClean="0">
                <a:solidFill>
                  <a:srgbClr val="09244D"/>
                </a:solidFill>
                <a:effectLst/>
                <a:ea typeface="+mn-ea"/>
                <a:cs typeface="+mn-cs"/>
              </a:rPr>
              <a:t>”</a:t>
            </a:r>
            <a:endParaRPr lang="en-US" dirty="0"/>
          </a:p>
        </p:txBody>
      </p:sp>
      <p:sp>
        <p:nvSpPr>
          <p:cNvPr id="4" name="Slide Number Placeholder 3"/>
          <p:cNvSpPr>
            <a:spLocks noGrp="1"/>
          </p:cNvSpPr>
          <p:nvPr>
            <p:ph type="sldNum" sz="quarter" idx="10"/>
          </p:nvPr>
        </p:nvSpPr>
        <p:spPr/>
        <p:txBody>
          <a:bodyPr/>
          <a:lstStyle/>
          <a:p>
            <a:fld id="{590EC189-5695-42F2-80D6-9FA57BD515F9}" type="slidenum">
              <a:rPr lang="en-CA" smtClean="0"/>
              <a:pPr/>
              <a:t>15</a:t>
            </a:fld>
            <a:endParaRPr lang="en-CA"/>
          </a:p>
        </p:txBody>
      </p:sp>
    </p:spTree>
    <p:extLst>
      <p:ext uri="{BB962C8B-B14F-4D97-AF65-F5344CB8AC3E}">
        <p14:creationId xmlns:p14="http://schemas.microsoft.com/office/powerpoint/2010/main" xmlns="" val="5318856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Resolutions</a:t>
            </a:r>
            <a:endParaRPr lang="en-US" dirty="0"/>
          </a:p>
        </p:txBody>
      </p:sp>
      <p:sp>
        <p:nvSpPr>
          <p:cNvPr id="3" name="Content Placeholder 2"/>
          <p:cNvSpPr>
            <a:spLocks noGrp="1"/>
          </p:cNvSpPr>
          <p:nvPr>
            <p:ph idx="1"/>
          </p:nvPr>
        </p:nvSpPr>
        <p:spPr/>
        <p:txBody>
          <a:bodyPr/>
          <a:lstStyle/>
          <a:p>
            <a:pPr lvl="0" rtl="0" eaLnBrk="0" fontAlgn="base" hangingPunct="0"/>
            <a:r>
              <a:rPr lang="en-GB" sz="2600" dirty="0" smtClean="0">
                <a:solidFill>
                  <a:schemeClr val="tx1"/>
                </a:solidFill>
                <a:effectLst/>
                <a:latin typeface="+mj-lt"/>
                <a:ea typeface="+mj-ea"/>
                <a:cs typeface="+mj-cs"/>
              </a:rPr>
              <a:t>All three </a:t>
            </a:r>
            <a:r>
              <a:rPr lang="en-GB" sz="2600" dirty="0">
                <a:solidFill>
                  <a:schemeClr val="tx1"/>
                </a:solidFill>
                <a:latin typeface="+mj-lt"/>
                <a:ea typeface="+mj-ea"/>
                <a:cs typeface="+mj-cs"/>
              </a:rPr>
              <a:t>e</a:t>
            </a:r>
            <a:r>
              <a:rPr lang="en-GB" sz="2600" dirty="0" smtClean="0">
                <a:solidFill>
                  <a:schemeClr val="tx1"/>
                </a:solidFill>
                <a:effectLst/>
                <a:latin typeface="+mj-lt"/>
                <a:ea typeface="+mj-ea"/>
                <a:cs typeface="+mj-cs"/>
              </a:rPr>
              <a:t>xisting Resolutions were recognized as important and reaffirmed by the Members:</a:t>
            </a:r>
            <a:endParaRPr lang="en-US" sz="2600" dirty="0" smtClean="0">
              <a:solidFill>
                <a:schemeClr val="tx1"/>
              </a:solidFill>
              <a:effectLst/>
            </a:endParaRPr>
          </a:p>
          <a:p>
            <a:pPr lvl="1" eaLnBrk="0" hangingPunct="0"/>
            <a:endParaRPr lang="en-GB" sz="2200" dirty="0" smtClean="0">
              <a:solidFill>
                <a:schemeClr val="tx1"/>
              </a:solidFill>
              <a:effectLst/>
              <a:latin typeface="+mj-lt"/>
              <a:ea typeface="+mj-ea"/>
              <a:cs typeface="+mj-cs"/>
            </a:endParaRPr>
          </a:p>
          <a:p>
            <a:pPr lvl="1" eaLnBrk="0" hangingPunct="0"/>
            <a:r>
              <a:rPr lang="en-GB" sz="2200" dirty="0" smtClean="0">
                <a:solidFill>
                  <a:schemeClr val="tx1"/>
                </a:solidFill>
                <a:effectLst/>
                <a:latin typeface="+mj-lt"/>
                <a:ea typeface="+mj-ea"/>
                <a:cs typeface="+mj-cs"/>
              </a:rPr>
              <a:t>Res 22: </a:t>
            </a:r>
            <a:r>
              <a:rPr lang="en-GB" sz="2200" dirty="0" smtClean="0">
                <a:solidFill>
                  <a:schemeClr val="tx1"/>
                </a:solidFill>
                <a:latin typeface="+mj-lt"/>
                <a:ea typeface="+mj-ea"/>
                <a:cs typeface="+mj-cs"/>
              </a:rPr>
              <a:t>Intellectual Property Rights Policies</a:t>
            </a:r>
            <a:endParaRPr lang="en-US" sz="2200" dirty="0" smtClean="0">
              <a:solidFill>
                <a:schemeClr val="tx1"/>
              </a:solidFill>
              <a:effectLst/>
            </a:endParaRPr>
          </a:p>
          <a:p>
            <a:pPr lvl="1" eaLnBrk="0" hangingPunct="0"/>
            <a:r>
              <a:rPr lang="en-US" sz="2200" dirty="0" smtClean="0">
                <a:solidFill>
                  <a:schemeClr val="tx1"/>
                </a:solidFill>
                <a:effectLst/>
                <a:latin typeface="+mj-lt"/>
                <a:ea typeface="+mj-ea"/>
                <a:cs typeface="+mj-cs"/>
              </a:rPr>
              <a:t>Res 23: Cooperation with Patent and Trademark Offices</a:t>
            </a:r>
            <a:endParaRPr lang="en-US" sz="2200" dirty="0" smtClean="0">
              <a:solidFill>
                <a:schemeClr val="tx1"/>
              </a:solidFill>
              <a:effectLst/>
            </a:endParaRPr>
          </a:p>
          <a:p>
            <a:pPr lvl="1" eaLnBrk="0" hangingPunct="0"/>
            <a:r>
              <a:rPr lang="en-US" sz="2200" dirty="0" smtClean="0">
                <a:solidFill>
                  <a:schemeClr val="tx1"/>
                </a:solidFill>
                <a:effectLst/>
                <a:latin typeface="+mj-lt"/>
                <a:ea typeface="+mj-ea"/>
                <a:cs typeface="+mj-cs"/>
              </a:rPr>
              <a:t>Res 24: Open Standards</a:t>
            </a:r>
            <a:endParaRPr lang="en-US" sz="2200" dirty="0" smtClean="0">
              <a:solidFill>
                <a:schemeClr val="tx1"/>
              </a:solidFill>
              <a:effectLst/>
            </a:endParaRPr>
          </a:p>
        </p:txBody>
      </p:sp>
      <p:sp>
        <p:nvSpPr>
          <p:cNvPr id="4" name="Slide Number Placeholder 3"/>
          <p:cNvSpPr>
            <a:spLocks noGrp="1"/>
          </p:cNvSpPr>
          <p:nvPr>
            <p:ph type="sldNum" sz="quarter" idx="10"/>
          </p:nvPr>
        </p:nvSpPr>
        <p:spPr/>
        <p:txBody>
          <a:bodyPr/>
          <a:lstStyle/>
          <a:p>
            <a:fld id="{590EC189-5695-42F2-80D6-9FA57BD515F9}" type="slidenum">
              <a:rPr lang="en-CA" smtClean="0"/>
              <a:pPr/>
              <a:t>16</a:t>
            </a:fld>
            <a:endParaRPr lang="en-CA"/>
          </a:p>
        </p:txBody>
      </p:sp>
    </p:spTree>
    <p:extLst>
      <p:ext uri="{BB962C8B-B14F-4D97-AF65-F5344CB8AC3E}">
        <p14:creationId xmlns:p14="http://schemas.microsoft.com/office/powerpoint/2010/main" xmlns="" val="32179679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C68803"/>
                </a:solidFill>
                <a:effectLst/>
              </a:rPr>
              <a:t>Recommendations to Plenary Concerning Next GSC IPR WG Meeting</a:t>
            </a:r>
            <a:endParaRPr lang="en-US" sz="3200" dirty="0"/>
          </a:p>
        </p:txBody>
      </p:sp>
      <p:sp>
        <p:nvSpPr>
          <p:cNvPr id="3" name="Content Placeholder 2"/>
          <p:cNvSpPr>
            <a:spLocks noGrp="1"/>
          </p:cNvSpPr>
          <p:nvPr>
            <p:ph idx="1"/>
          </p:nvPr>
        </p:nvSpPr>
        <p:spPr>
          <a:xfrm>
            <a:off x="467544" y="1340768"/>
            <a:ext cx="8229600" cy="4525962"/>
          </a:xfrm>
        </p:spPr>
        <p:txBody>
          <a:bodyPr/>
          <a:lstStyle/>
          <a:p>
            <a:pPr>
              <a:lnSpc>
                <a:spcPct val="150000"/>
              </a:lnSpc>
            </a:pPr>
            <a:r>
              <a:rPr lang="en-US" altLang="zh-CN" sz="1800" dirty="0" smtClean="0">
                <a:sym typeface="Symbol" pitchFamily="18" charset="2"/>
              </a:rPr>
              <a:t>The IPR WG confirmed the value of meeting and exchanging information and views</a:t>
            </a:r>
          </a:p>
          <a:p>
            <a:pPr>
              <a:lnSpc>
                <a:spcPct val="150000"/>
              </a:lnSpc>
            </a:pPr>
            <a:r>
              <a:rPr lang="en-US" altLang="zh-CN" sz="1800" dirty="0" smtClean="0">
                <a:sym typeface="Symbol" pitchFamily="18" charset="2"/>
              </a:rPr>
              <a:t>The IPR </a:t>
            </a:r>
            <a:r>
              <a:rPr lang="en-US" altLang="zh-CN" sz="1800" dirty="0">
                <a:sym typeface="Symbol" pitchFamily="18" charset="2"/>
              </a:rPr>
              <a:t>WG </a:t>
            </a:r>
            <a:r>
              <a:rPr lang="en-US" altLang="zh-CN" sz="1800" dirty="0" smtClean="0">
                <a:sym typeface="Symbol" pitchFamily="18" charset="2"/>
              </a:rPr>
              <a:t>also expressed a desire to increase participation</a:t>
            </a:r>
          </a:p>
          <a:p>
            <a:pPr>
              <a:lnSpc>
                <a:spcPct val="150000"/>
              </a:lnSpc>
            </a:pPr>
            <a:r>
              <a:rPr lang="en-US" altLang="zh-CN" sz="1800" dirty="0" smtClean="0">
                <a:sym typeface="Symbol" pitchFamily="18" charset="2"/>
              </a:rPr>
              <a:t>Recommend tentatively holding an IPR WG meeting with remote participation capability at GSC-17</a:t>
            </a:r>
          </a:p>
          <a:p>
            <a:pPr>
              <a:lnSpc>
                <a:spcPct val="150000"/>
              </a:lnSpc>
            </a:pPr>
            <a:r>
              <a:rPr lang="en-US" altLang="zh-CN" sz="1800" dirty="0" smtClean="0">
                <a:sym typeface="Symbol" pitchFamily="18" charset="2"/>
              </a:rPr>
              <a:t>Between now and GSC-17 ISACC to organize a face-to-face and/or virtual meeting to confirm whether an IPR WG meeting will be held at GSC-17</a:t>
            </a:r>
          </a:p>
          <a:p>
            <a:pPr>
              <a:lnSpc>
                <a:spcPct val="150000"/>
              </a:lnSpc>
            </a:pPr>
            <a:r>
              <a:rPr lang="en-US" altLang="zh-CN" sz="1800" dirty="0" smtClean="0">
                <a:sym typeface="Symbol" pitchFamily="18" charset="2"/>
              </a:rPr>
              <a:t>In any event, expand the scope of the IPR WG to include standards policy issues (as was reflected in a number of contributions to this meeting)</a:t>
            </a:r>
          </a:p>
          <a:p>
            <a:pPr>
              <a:lnSpc>
                <a:spcPct val="150000"/>
              </a:lnSpc>
            </a:pPr>
            <a:r>
              <a:rPr lang="en-US" altLang="zh-CN" sz="1800" dirty="0" smtClean="0">
                <a:sym typeface="Symbol" pitchFamily="18" charset="2"/>
              </a:rPr>
              <a:t>Extend an invitation </a:t>
            </a:r>
            <a:r>
              <a:rPr lang="en-US" altLang="zh-CN" sz="1800" dirty="0">
                <a:sym typeface="Symbol" pitchFamily="18" charset="2"/>
              </a:rPr>
              <a:t>to </a:t>
            </a:r>
            <a:r>
              <a:rPr lang="en-US" altLang="zh-CN" sz="1800" dirty="0" smtClean="0">
                <a:sym typeface="Symbol" pitchFamily="18" charset="2"/>
              </a:rPr>
              <a:t>WIPO and other patent offices (at least Korea) to participate in WG deliberations at GSC-17</a:t>
            </a:r>
          </a:p>
          <a:p>
            <a:endParaRPr lang="en-US" dirty="0"/>
          </a:p>
        </p:txBody>
      </p:sp>
      <p:sp>
        <p:nvSpPr>
          <p:cNvPr id="4" name="Slide Number Placeholder 3"/>
          <p:cNvSpPr>
            <a:spLocks noGrp="1"/>
          </p:cNvSpPr>
          <p:nvPr>
            <p:ph type="sldNum" sz="quarter" idx="10"/>
          </p:nvPr>
        </p:nvSpPr>
        <p:spPr/>
        <p:txBody>
          <a:bodyPr/>
          <a:lstStyle/>
          <a:p>
            <a:fld id="{590EC189-5695-42F2-80D6-9FA57BD515F9}" type="slidenum">
              <a:rPr lang="en-CA" smtClean="0"/>
              <a:pPr/>
              <a:t>17</a:t>
            </a:fld>
            <a:endParaRPr lang="en-CA"/>
          </a:p>
        </p:txBody>
      </p:sp>
    </p:spTree>
    <p:extLst>
      <p:ext uri="{BB962C8B-B14F-4D97-AF65-F5344CB8AC3E}">
        <p14:creationId xmlns:p14="http://schemas.microsoft.com/office/powerpoint/2010/main" xmlns="" val="30115842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792088"/>
          </a:xfrm>
        </p:spPr>
        <p:txBody>
          <a:bodyPr/>
          <a:lstStyle/>
          <a:p>
            <a:r>
              <a:rPr lang="en-US" dirty="0" smtClean="0"/>
              <a:t>Meeting Overview</a:t>
            </a:r>
            <a:endParaRPr lang="en-US" dirty="0"/>
          </a:p>
        </p:txBody>
      </p:sp>
      <p:sp>
        <p:nvSpPr>
          <p:cNvPr id="3" name="Content Placeholder 2"/>
          <p:cNvSpPr>
            <a:spLocks noGrp="1"/>
          </p:cNvSpPr>
          <p:nvPr>
            <p:ph idx="1"/>
          </p:nvPr>
        </p:nvSpPr>
        <p:spPr>
          <a:xfrm>
            <a:off x="468313" y="836712"/>
            <a:ext cx="8229600" cy="5030564"/>
          </a:xfrm>
        </p:spPr>
        <p:txBody>
          <a:bodyPr/>
          <a:lstStyle/>
          <a:p>
            <a:pPr rtl="0" eaLnBrk="0" fontAlgn="base" hangingPunct="0"/>
            <a:r>
              <a:rPr lang="en-US" sz="2500" dirty="0" smtClean="0"/>
              <a:t>Six</a:t>
            </a:r>
            <a:r>
              <a:rPr lang="en-US" sz="2500" dirty="0" smtClean="0">
                <a:solidFill>
                  <a:srgbClr val="09244D"/>
                </a:solidFill>
                <a:effectLst/>
              </a:rPr>
              <a:t> organizations presented Contributions, primarily to share new information:</a:t>
            </a:r>
            <a:endParaRPr lang="en-US" sz="2500" dirty="0" smtClean="0">
              <a:effectLst/>
            </a:endParaRPr>
          </a:p>
          <a:p>
            <a:pPr lvl="1" eaLnBrk="0" hangingPunct="0"/>
            <a:r>
              <a:rPr lang="en-US" sz="2000" dirty="0" smtClean="0">
                <a:solidFill>
                  <a:srgbClr val="09244D"/>
                </a:solidFill>
                <a:effectLst/>
              </a:rPr>
              <a:t>ETSI</a:t>
            </a:r>
            <a:endParaRPr lang="en-US" sz="2000" dirty="0" smtClean="0">
              <a:effectLst/>
            </a:endParaRPr>
          </a:p>
          <a:p>
            <a:pPr lvl="1" eaLnBrk="0" hangingPunct="0"/>
            <a:r>
              <a:rPr lang="en-US" sz="2000" dirty="0" smtClean="0">
                <a:solidFill>
                  <a:srgbClr val="09244D"/>
                </a:solidFill>
                <a:effectLst/>
              </a:rPr>
              <a:t>ITU</a:t>
            </a:r>
            <a:endParaRPr lang="en-US" sz="2000" dirty="0" smtClean="0">
              <a:effectLst/>
            </a:endParaRPr>
          </a:p>
          <a:p>
            <a:pPr lvl="1" eaLnBrk="0" hangingPunct="0"/>
            <a:r>
              <a:rPr lang="en-US" sz="2000" dirty="0" smtClean="0">
                <a:solidFill>
                  <a:srgbClr val="09244D"/>
                </a:solidFill>
                <a:effectLst/>
              </a:rPr>
              <a:t>TIA</a:t>
            </a:r>
            <a:endParaRPr lang="en-US" sz="2000" dirty="0" smtClean="0">
              <a:effectLst/>
            </a:endParaRPr>
          </a:p>
          <a:p>
            <a:pPr lvl="1" eaLnBrk="0" hangingPunct="0"/>
            <a:r>
              <a:rPr lang="en-US" sz="2000" dirty="0" smtClean="0">
                <a:solidFill>
                  <a:srgbClr val="09244D"/>
                </a:solidFill>
                <a:effectLst/>
              </a:rPr>
              <a:t>ANSI</a:t>
            </a:r>
          </a:p>
          <a:p>
            <a:pPr lvl="1" eaLnBrk="0" hangingPunct="0"/>
            <a:r>
              <a:rPr lang="en-US" sz="2000" dirty="0" smtClean="0"/>
              <a:t>ATIS</a:t>
            </a:r>
            <a:endParaRPr lang="en-US" sz="2000" dirty="0" smtClean="0">
              <a:effectLst/>
            </a:endParaRPr>
          </a:p>
          <a:p>
            <a:pPr lvl="1" eaLnBrk="0" hangingPunct="0"/>
            <a:r>
              <a:rPr lang="en-US" sz="2000" dirty="0" smtClean="0">
                <a:solidFill>
                  <a:srgbClr val="09244D"/>
                </a:solidFill>
                <a:effectLst/>
              </a:rPr>
              <a:t>EPO</a:t>
            </a:r>
          </a:p>
          <a:p>
            <a:pPr eaLnBrk="0" hangingPunct="0"/>
            <a:r>
              <a:rPr lang="en-CA" sz="2400" dirty="0" smtClean="0"/>
              <a:t>Additional Members in attendance were CCSA, ISACC, TTC and TTA</a:t>
            </a:r>
            <a:endParaRPr lang="en-US" sz="2400" dirty="0" smtClean="0">
              <a:effectLst/>
            </a:endParaRPr>
          </a:p>
          <a:p>
            <a:pPr rtl="0" eaLnBrk="0" fontAlgn="base" hangingPunct="0"/>
            <a:r>
              <a:rPr lang="en-US" sz="2500" dirty="0" smtClean="0"/>
              <a:t>Three</a:t>
            </a:r>
            <a:r>
              <a:rPr lang="en-US" sz="2500" dirty="0" smtClean="0">
                <a:solidFill>
                  <a:srgbClr val="09244D"/>
                </a:solidFill>
                <a:effectLst/>
              </a:rPr>
              <a:t> Resolutions reviewed:</a:t>
            </a:r>
            <a:endParaRPr lang="en-US" sz="2500" dirty="0" smtClean="0">
              <a:effectLst/>
            </a:endParaRPr>
          </a:p>
          <a:p>
            <a:pPr lvl="1" eaLnBrk="0" hangingPunct="0"/>
            <a:r>
              <a:rPr lang="en-GB" sz="2000" dirty="0" smtClean="0">
                <a:solidFill>
                  <a:srgbClr val="09244D"/>
                </a:solidFill>
                <a:effectLst/>
              </a:rPr>
              <a:t>Res 22: </a:t>
            </a:r>
            <a:r>
              <a:rPr lang="en-GB" sz="2000" dirty="0" smtClean="0"/>
              <a:t>Intellectual Property Rights</a:t>
            </a:r>
            <a:r>
              <a:rPr lang="en-GB" sz="2000" dirty="0" smtClean="0">
                <a:solidFill>
                  <a:srgbClr val="09244D"/>
                </a:solidFill>
                <a:effectLst/>
              </a:rPr>
              <a:t> Policies</a:t>
            </a:r>
            <a:endParaRPr lang="en-US" sz="2000" dirty="0" smtClean="0">
              <a:effectLst/>
            </a:endParaRPr>
          </a:p>
          <a:p>
            <a:pPr lvl="1" eaLnBrk="0" hangingPunct="0"/>
            <a:r>
              <a:rPr lang="en-US" sz="2000" dirty="0" smtClean="0">
                <a:solidFill>
                  <a:srgbClr val="09244D"/>
                </a:solidFill>
                <a:effectLst/>
              </a:rPr>
              <a:t>Res 23: Cooperation with Patent and Trademark Offices</a:t>
            </a:r>
            <a:endParaRPr lang="en-US" sz="2000" dirty="0" smtClean="0">
              <a:effectLst/>
            </a:endParaRPr>
          </a:p>
          <a:p>
            <a:pPr lvl="1" eaLnBrk="0" hangingPunct="0"/>
            <a:r>
              <a:rPr lang="en-US" sz="2000" dirty="0" smtClean="0">
                <a:solidFill>
                  <a:srgbClr val="09244D"/>
                </a:solidFill>
                <a:effectLst/>
              </a:rPr>
              <a:t>Res 24: Open Standards</a:t>
            </a:r>
            <a:endParaRPr lang="en-US" sz="2000" dirty="0"/>
          </a:p>
        </p:txBody>
      </p:sp>
      <p:sp>
        <p:nvSpPr>
          <p:cNvPr id="4" name="Slide Number Placeholder 3"/>
          <p:cNvSpPr>
            <a:spLocks noGrp="1"/>
          </p:cNvSpPr>
          <p:nvPr>
            <p:ph type="sldNum" sz="quarter" idx="10"/>
          </p:nvPr>
        </p:nvSpPr>
        <p:spPr/>
        <p:txBody>
          <a:bodyPr/>
          <a:lstStyle/>
          <a:p>
            <a:fld id="{590EC189-5695-42F2-80D6-9FA57BD515F9}" type="slidenum">
              <a:rPr lang="en-CA" smtClean="0"/>
              <a:pPr/>
              <a:t>2</a:t>
            </a:fld>
            <a:endParaRPr lang="en-CA"/>
          </a:p>
        </p:txBody>
      </p:sp>
    </p:spTree>
    <p:extLst>
      <p:ext uri="{BB962C8B-B14F-4D97-AF65-F5344CB8AC3E}">
        <p14:creationId xmlns:p14="http://schemas.microsoft.com/office/powerpoint/2010/main" xmlns="" val="2910352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en-US" dirty="0" smtClean="0"/>
              <a:t>ETSI Contribution</a:t>
            </a:r>
            <a:endParaRPr lang="en-US" dirty="0"/>
          </a:p>
        </p:txBody>
      </p:sp>
      <p:sp>
        <p:nvSpPr>
          <p:cNvPr id="3" name="Content Placeholder 2"/>
          <p:cNvSpPr>
            <a:spLocks noGrp="1"/>
          </p:cNvSpPr>
          <p:nvPr>
            <p:ph idx="1"/>
          </p:nvPr>
        </p:nvSpPr>
        <p:spPr>
          <a:xfrm>
            <a:off x="468313" y="1052736"/>
            <a:ext cx="8229600" cy="5030564"/>
          </a:xfrm>
        </p:spPr>
        <p:txBody>
          <a:bodyPr/>
          <a:lstStyle/>
          <a:p>
            <a:pPr algn="just" eaLnBrk="1" hangingPunct="1"/>
            <a:r>
              <a:rPr lang="en-GB" sz="2300" dirty="0"/>
              <a:t>ETSI IPR Policy is one of the key elements for the success of ETSI’s globally-applicable </a:t>
            </a:r>
            <a:r>
              <a:rPr lang="en-GB" sz="2300" dirty="0" smtClean="0"/>
              <a:t>standards</a:t>
            </a:r>
            <a:endParaRPr lang="en-GB" sz="2300" dirty="0"/>
          </a:p>
          <a:p>
            <a:pPr algn="just" eaLnBrk="1" hangingPunct="1"/>
            <a:r>
              <a:rPr lang="en-GB" sz="2300" dirty="0" smtClean="0"/>
              <a:t>ETSI </a:t>
            </a:r>
            <a:r>
              <a:rPr lang="en-GB" sz="2300" dirty="0"/>
              <a:t>is effectively facing new challenges and, where necessary, adapts/clarifies its Tools and Directives to meet the requirements of a changing </a:t>
            </a:r>
            <a:r>
              <a:rPr lang="en-GB" sz="2300" dirty="0" smtClean="0"/>
              <a:t>environment</a:t>
            </a:r>
          </a:p>
          <a:p>
            <a:pPr lvl="1"/>
            <a:r>
              <a:rPr lang="en-US" sz="2200" dirty="0" smtClean="0">
                <a:solidFill>
                  <a:srgbClr val="09244D"/>
                </a:solidFill>
                <a:effectLst/>
                <a:ea typeface="+mn-ea"/>
                <a:cs typeface="+mn-cs"/>
              </a:rPr>
              <a:t>New ETSI IPR Database</a:t>
            </a:r>
            <a:endParaRPr lang="en-US" sz="2200" dirty="0" smtClean="0">
              <a:effectLst/>
            </a:endParaRPr>
          </a:p>
          <a:p>
            <a:pPr lvl="2"/>
            <a:r>
              <a:rPr lang="en-US" sz="2000" dirty="0" smtClean="0">
                <a:ea typeface="+mn-ea"/>
                <a:cs typeface="+mn-cs"/>
              </a:rPr>
              <a:t>To increase transparency p</a:t>
            </a:r>
            <a:r>
              <a:rPr lang="en-US" sz="2000" dirty="0" smtClean="0">
                <a:solidFill>
                  <a:srgbClr val="09244D"/>
                </a:solidFill>
                <a:effectLst/>
                <a:ea typeface="+mn-ea"/>
                <a:cs typeface="+mn-cs"/>
              </a:rPr>
              <a:t>atent data is normalized with EPO database</a:t>
            </a:r>
            <a:endParaRPr lang="en-US" sz="2000" dirty="0" smtClean="0">
              <a:effectLst/>
            </a:endParaRPr>
          </a:p>
          <a:p>
            <a:pPr lvl="1"/>
            <a:r>
              <a:rPr lang="en-US" sz="2200" dirty="0" smtClean="0">
                <a:solidFill>
                  <a:srgbClr val="09244D"/>
                </a:solidFill>
                <a:effectLst/>
                <a:ea typeface="+mn-ea"/>
                <a:cs typeface="+mn-cs"/>
              </a:rPr>
              <a:t>New Software Copyright guidelines</a:t>
            </a:r>
            <a:endParaRPr lang="en-US" sz="2200" dirty="0" smtClean="0">
              <a:effectLst/>
            </a:endParaRPr>
          </a:p>
          <a:p>
            <a:pPr lvl="2"/>
            <a:r>
              <a:rPr lang="en-US" sz="2000" dirty="0" smtClean="0">
                <a:ea typeface="+mn-ea"/>
                <a:cs typeface="+mn-cs"/>
              </a:rPr>
              <a:t>in general, n</a:t>
            </a:r>
            <a:r>
              <a:rPr lang="en-US" sz="2000" dirty="0" smtClean="0">
                <a:solidFill>
                  <a:srgbClr val="09244D"/>
                </a:solidFill>
                <a:effectLst/>
                <a:ea typeface="+mn-ea"/>
                <a:cs typeface="+mn-cs"/>
              </a:rPr>
              <a:t>o requirement to use software incorporated in an ETSI deliverable in a conforming implementation</a:t>
            </a:r>
          </a:p>
          <a:p>
            <a:pPr lvl="2"/>
            <a:r>
              <a:rPr lang="en-CA" sz="2000" dirty="0" smtClean="0">
                <a:ea typeface="+mn-ea"/>
                <a:cs typeface="+mn-cs"/>
              </a:rPr>
              <a:t>Developed defined licensing framework</a:t>
            </a:r>
            <a:endParaRPr lang="en-US" sz="2000" dirty="0" smtClean="0">
              <a:ea typeface="+mn-ea"/>
              <a:cs typeface="+mn-cs"/>
            </a:endParaRPr>
          </a:p>
        </p:txBody>
      </p:sp>
      <p:sp>
        <p:nvSpPr>
          <p:cNvPr id="4" name="Slide Number Placeholder 3"/>
          <p:cNvSpPr>
            <a:spLocks noGrp="1"/>
          </p:cNvSpPr>
          <p:nvPr>
            <p:ph type="sldNum" sz="quarter" idx="10"/>
          </p:nvPr>
        </p:nvSpPr>
        <p:spPr/>
        <p:txBody>
          <a:bodyPr/>
          <a:lstStyle/>
          <a:p>
            <a:fld id="{590EC189-5695-42F2-80D6-9FA57BD515F9}" type="slidenum">
              <a:rPr lang="en-CA" smtClean="0"/>
              <a:pPr/>
              <a:t>3</a:t>
            </a:fld>
            <a:endParaRPr lang="en-CA"/>
          </a:p>
        </p:txBody>
      </p:sp>
    </p:spTree>
    <p:extLst>
      <p:ext uri="{BB962C8B-B14F-4D97-AF65-F5344CB8AC3E}">
        <p14:creationId xmlns:p14="http://schemas.microsoft.com/office/powerpoint/2010/main" xmlns="" val="383361825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4638"/>
            <a:ext cx="8229600" cy="850106"/>
          </a:xfrm>
        </p:spPr>
        <p:txBody>
          <a:bodyPr/>
          <a:lstStyle/>
          <a:p>
            <a:pPr eaLnBrk="1" hangingPunct="1">
              <a:defRPr/>
            </a:pPr>
            <a:r>
              <a:rPr lang="en-CA" sz="2600" dirty="0" smtClean="0"/>
              <a:t>NEW ETSI IPR Database Snapshot (End September 2011)</a:t>
            </a:r>
          </a:p>
        </p:txBody>
      </p:sp>
      <p:sp>
        <p:nvSpPr>
          <p:cNvPr id="1029" name="Rectangle 3"/>
          <p:cNvSpPr>
            <a:spLocks noGrp="1" noChangeArrowheads="1"/>
          </p:cNvSpPr>
          <p:nvPr>
            <p:ph type="body" idx="1"/>
          </p:nvPr>
        </p:nvSpPr>
        <p:spPr>
          <a:xfrm>
            <a:off x="468313" y="1052736"/>
            <a:ext cx="8229600" cy="5030564"/>
          </a:xfrm>
        </p:spPr>
        <p:txBody>
          <a:bodyPr/>
          <a:lstStyle/>
          <a:p>
            <a:pPr marL="355600" indent="-355600" eaLnBrk="1" hangingPunct="1">
              <a:spcBef>
                <a:spcPct val="0"/>
              </a:spcBef>
              <a:defRPr/>
            </a:pPr>
            <a:r>
              <a:rPr lang="en-GB" altLang="zh-CN" sz="2000" b="1" dirty="0" smtClean="0">
                <a:ea typeface="宋体" pitchFamily="2" charset="-122"/>
              </a:rPr>
              <a:t>111,049 Patents (approximately 9325 Patent Families) have been declared as being essential to 209 ETSI Projects and/or 4764 ETSI Standards by 171 Declaring Companies through 1145 Licensing Declarations</a:t>
            </a:r>
          </a:p>
        </p:txBody>
      </p:sp>
      <p:graphicFrame>
        <p:nvGraphicFramePr>
          <p:cNvPr id="17412" name="Object 5"/>
          <p:cNvGraphicFramePr>
            <a:graphicFrameLocks/>
          </p:cNvGraphicFramePr>
          <p:nvPr>
            <p:extLst>
              <p:ext uri="{D42A27DB-BD31-4B8C-83A1-F6EECF244321}">
                <p14:modId xmlns:p14="http://schemas.microsoft.com/office/powerpoint/2010/main" xmlns="" val="354393038"/>
              </p:ext>
            </p:extLst>
          </p:nvPr>
        </p:nvGraphicFramePr>
        <p:xfrm>
          <a:off x="1259632" y="2348880"/>
          <a:ext cx="6696744" cy="3888432"/>
        </p:xfrm>
        <a:graphic>
          <a:graphicData uri="http://schemas.openxmlformats.org/presentationml/2006/ole">
            <p:oleObj spid="_x0000_s1062" name="Chart" r:id="rId4" imgW="5486400" imgH="3200400" progId="Excel.Sheet.8">
              <p:embed/>
            </p:oleObj>
          </a:graphicData>
        </a:graphic>
      </p:graphicFrame>
      <p:sp>
        <p:nvSpPr>
          <p:cNvPr id="17413" name="Slide Number Placeholder 6"/>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186D8AC-DA69-46ED-9BF7-4D925352F8F1}" type="slidenum">
              <a:rPr lang="en-CA" smtClean="0">
                <a:latin typeface="Trebuchet MS" pitchFamily="34" charset="0"/>
              </a:rPr>
              <a:pPr eaLnBrk="1" hangingPunct="1"/>
              <a:t>4</a:t>
            </a:fld>
            <a:endParaRPr lang="en-CA" smtClean="0">
              <a:latin typeface="Trebuchet MS" pitchFamily="34" charset="0"/>
            </a:endParaRPr>
          </a:p>
        </p:txBody>
      </p:sp>
    </p:spTree>
    <p:extLst>
      <p:ext uri="{BB962C8B-B14F-4D97-AF65-F5344CB8AC3E}">
        <p14:creationId xmlns:p14="http://schemas.microsoft.com/office/powerpoint/2010/main" xmlns="" val="31880594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ITU Contribution</a:t>
            </a:r>
            <a:endParaRPr lang="en-US" dirty="0"/>
          </a:p>
        </p:txBody>
      </p:sp>
      <p:sp>
        <p:nvSpPr>
          <p:cNvPr id="3" name="Content Placeholder 2"/>
          <p:cNvSpPr>
            <a:spLocks noGrp="1"/>
          </p:cNvSpPr>
          <p:nvPr>
            <p:ph idx="1"/>
          </p:nvPr>
        </p:nvSpPr>
        <p:spPr>
          <a:xfrm>
            <a:off x="468313" y="1124744"/>
            <a:ext cx="8229600" cy="5256584"/>
          </a:xfrm>
        </p:spPr>
        <p:txBody>
          <a:bodyPr/>
          <a:lstStyle/>
          <a:p>
            <a:pPr rtl="0" fontAlgn="base"/>
            <a:r>
              <a:rPr lang="en-GB" sz="2500" dirty="0" smtClean="0">
                <a:solidFill>
                  <a:srgbClr val="09244D"/>
                </a:solidFill>
                <a:effectLst/>
                <a:latin typeface="+mn-lt"/>
                <a:ea typeface="+mn-ea"/>
                <a:cs typeface="+mn-cs"/>
              </a:rPr>
              <a:t>Proposed changes to the Common Patent Policy Guidelines (under review at ISO and IEC):</a:t>
            </a:r>
            <a:endParaRPr lang="en-US" sz="2500" dirty="0" smtClean="0">
              <a:effectLst/>
            </a:endParaRPr>
          </a:p>
          <a:p>
            <a:pPr lvl="1" rtl="0" fontAlgn="base"/>
            <a:r>
              <a:rPr lang="en-GB" sz="2100" dirty="0" smtClean="0">
                <a:solidFill>
                  <a:srgbClr val="09244D"/>
                </a:solidFill>
                <a:effectLst/>
                <a:latin typeface="+mn-lt"/>
                <a:ea typeface="+mn-ea"/>
                <a:cs typeface="+mn-cs"/>
              </a:rPr>
              <a:t>Definition of “Patent” has been clarified to address the “essentiality” issue</a:t>
            </a:r>
          </a:p>
          <a:p>
            <a:pPr lvl="1" rtl="0" fontAlgn="base"/>
            <a:r>
              <a:rPr lang="en-GB" sz="2100" dirty="0">
                <a:ea typeface="+mn-ea"/>
                <a:cs typeface="+mn-cs"/>
              </a:rPr>
              <a:t>T</a:t>
            </a:r>
            <a:r>
              <a:rPr lang="en-GB" sz="2100" dirty="0" smtClean="0">
                <a:solidFill>
                  <a:srgbClr val="09244D"/>
                </a:solidFill>
                <a:effectLst/>
                <a:latin typeface="+mn-lt"/>
                <a:ea typeface="+mn-ea"/>
                <a:cs typeface="+mn-cs"/>
              </a:rPr>
              <a:t>he obligation on a disclosing patent holder who later transfers the patent(s) to seek to bind the new owner to the original licensing commitment has been clarified</a:t>
            </a:r>
            <a:endParaRPr lang="en-US" sz="2100" dirty="0" smtClean="0">
              <a:effectLst/>
            </a:endParaRPr>
          </a:p>
          <a:p>
            <a:pPr lvl="1"/>
            <a:r>
              <a:rPr lang="en-GB" sz="2100" dirty="0" smtClean="0">
                <a:solidFill>
                  <a:srgbClr val="09244D"/>
                </a:solidFill>
                <a:effectLst/>
              </a:rPr>
              <a:t>Clarified that a licensing commitment cannot be withdrawn or amended (</a:t>
            </a:r>
            <a:r>
              <a:rPr lang="en-GB" sz="2100" dirty="0" smtClean="0"/>
              <a:t>absent a more favourable licensing commitment)</a:t>
            </a:r>
            <a:endParaRPr lang="en-GB" sz="2100" dirty="0" smtClean="0">
              <a:solidFill>
                <a:srgbClr val="09244D"/>
              </a:solidFill>
              <a:effectLst/>
            </a:endParaRPr>
          </a:p>
          <a:p>
            <a:r>
              <a:rPr lang="en-GB" sz="2500" dirty="0" smtClean="0">
                <a:solidFill>
                  <a:srgbClr val="09244D"/>
                </a:solidFill>
                <a:effectLst/>
              </a:rPr>
              <a:t>Proposed revisions to the Software Copyright Guidelines - topics being discussed include:</a:t>
            </a:r>
          </a:p>
          <a:p>
            <a:pPr lvl="1"/>
            <a:r>
              <a:rPr lang="en-GB" sz="2100" dirty="0" smtClean="0"/>
              <a:t>The definition of “software” and an appropriate licensing framework</a:t>
            </a:r>
            <a:endParaRPr lang="en-GB" sz="2100" dirty="0" smtClean="0">
              <a:solidFill>
                <a:srgbClr val="09244D"/>
              </a:solidFill>
              <a:effectLst/>
            </a:endParaRPr>
          </a:p>
        </p:txBody>
      </p:sp>
      <p:sp>
        <p:nvSpPr>
          <p:cNvPr id="4" name="Slide Number Placeholder 3"/>
          <p:cNvSpPr>
            <a:spLocks noGrp="1"/>
          </p:cNvSpPr>
          <p:nvPr>
            <p:ph type="sldNum" sz="quarter" idx="10"/>
          </p:nvPr>
        </p:nvSpPr>
        <p:spPr/>
        <p:txBody>
          <a:bodyPr/>
          <a:lstStyle/>
          <a:p>
            <a:fld id="{590EC189-5695-42F2-80D6-9FA57BD515F9}" type="slidenum">
              <a:rPr lang="en-CA" smtClean="0"/>
              <a:pPr/>
              <a:t>5</a:t>
            </a:fld>
            <a:endParaRPr lang="en-CA"/>
          </a:p>
        </p:txBody>
      </p:sp>
    </p:spTree>
    <p:extLst>
      <p:ext uri="{BB962C8B-B14F-4D97-AF65-F5344CB8AC3E}">
        <p14:creationId xmlns:p14="http://schemas.microsoft.com/office/powerpoint/2010/main" xmlns="" val="310707931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ITU Contribution</a:t>
            </a:r>
            <a:endParaRPr lang="en-US" dirty="0"/>
          </a:p>
        </p:txBody>
      </p:sp>
      <p:sp>
        <p:nvSpPr>
          <p:cNvPr id="3" name="Content Placeholder 2"/>
          <p:cNvSpPr>
            <a:spLocks noGrp="1"/>
          </p:cNvSpPr>
          <p:nvPr>
            <p:ph idx="1"/>
          </p:nvPr>
        </p:nvSpPr>
        <p:spPr>
          <a:xfrm>
            <a:off x="468313" y="1268760"/>
            <a:ext cx="8229600" cy="4814540"/>
          </a:xfrm>
        </p:spPr>
        <p:txBody>
          <a:bodyPr/>
          <a:lstStyle/>
          <a:p>
            <a:r>
              <a:rPr lang="en-US" sz="2800" dirty="0" smtClean="0"/>
              <a:t>Longstanding ITU-EPO Collaboration Agreement</a:t>
            </a:r>
          </a:p>
          <a:p>
            <a:pPr lvl="1"/>
            <a:r>
              <a:rPr lang="en-GB" sz="2000" dirty="0" smtClean="0"/>
              <a:t>ITU </a:t>
            </a:r>
            <a:r>
              <a:rPr lang="en-GB" sz="2000" dirty="0"/>
              <a:t>and EPO patent databases will be linked to increase transparency relative to the identity and status of claimed </a:t>
            </a:r>
            <a:r>
              <a:rPr lang="en-GB" sz="2000" dirty="0" smtClean="0"/>
              <a:t>patents</a:t>
            </a:r>
            <a:endParaRPr lang="en-GB" sz="2000" dirty="0"/>
          </a:p>
          <a:p>
            <a:pPr lvl="1"/>
            <a:r>
              <a:rPr lang="en-GB" sz="2000" dirty="0" smtClean="0"/>
              <a:t>ITU and EPO will continue to collaborate on ITU document format definition and dissemination policies to align them as much as possible on EPO prior art search needs</a:t>
            </a:r>
          </a:p>
          <a:p>
            <a:pPr lvl="1"/>
            <a:r>
              <a:rPr lang="en-GB" sz="2000" dirty="0" smtClean="0"/>
              <a:t>ITU is also seeking bilateral cooperation with other Patent Offices</a:t>
            </a:r>
            <a:endParaRPr lang="en-GB" sz="2000" dirty="0"/>
          </a:p>
          <a:p>
            <a:r>
              <a:rPr lang="en-GB" sz="2500" dirty="0" smtClean="0"/>
              <a:t>International Standards/IPR Conference in India</a:t>
            </a:r>
          </a:p>
          <a:p>
            <a:pPr lvl="1"/>
            <a:r>
              <a:rPr lang="en-GB" sz="2100" dirty="0" smtClean="0"/>
              <a:t>ITU, the </a:t>
            </a:r>
            <a:r>
              <a:rPr lang="en-GB" sz="2100" dirty="0"/>
              <a:t>Indian </a:t>
            </a:r>
            <a:r>
              <a:rPr lang="en-GB" sz="2100" dirty="0" smtClean="0"/>
              <a:t>Government and GISFI </a:t>
            </a:r>
            <a:r>
              <a:rPr lang="en-GB" sz="2100" dirty="0"/>
              <a:t>are organizing </a:t>
            </a:r>
            <a:r>
              <a:rPr lang="en-GB" sz="2100" dirty="0" smtClean="0"/>
              <a:t>a workshop in India on </a:t>
            </a:r>
            <a:r>
              <a:rPr lang="en-GB" sz="2100" b="1" dirty="0" smtClean="0"/>
              <a:t>19-20 </a:t>
            </a:r>
            <a:r>
              <a:rPr lang="en-GB" sz="2100" b="1" dirty="0"/>
              <a:t>December </a:t>
            </a:r>
            <a:r>
              <a:rPr lang="en-GB" sz="2100" b="1" dirty="0" smtClean="0"/>
              <a:t>2011</a:t>
            </a:r>
            <a:r>
              <a:rPr lang="en-GB" sz="2100" dirty="0" smtClean="0"/>
              <a:t> </a:t>
            </a:r>
            <a:r>
              <a:rPr lang="en-GB" sz="2100" dirty="0"/>
              <a:t>to provide </a:t>
            </a:r>
            <a:r>
              <a:rPr lang="en-GB" sz="2100" dirty="0" smtClean="0"/>
              <a:t>an international </a:t>
            </a:r>
            <a:r>
              <a:rPr lang="en-GB" sz="2100" dirty="0"/>
              <a:t>forum to discuss current issues relating to the inclusion of patented technology and software in </a:t>
            </a:r>
            <a:r>
              <a:rPr lang="en-GB" sz="2100" dirty="0" smtClean="0"/>
              <a:t>standards </a:t>
            </a:r>
            <a:endParaRPr lang="en-US" dirty="0" smtClean="0"/>
          </a:p>
        </p:txBody>
      </p:sp>
      <p:sp>
        <p:nvSpPr>
          <p:cNvPr id="4" name="Slide Number Placeholder 3"/>
          <p:cNvSpPr>
            <a:spLocks noGrp="1"/>
          </p:cNvSpPr>
          <p:nvPr>
            <p:ph type="sldNum" sz="quarter" idx="10"/>
          </p:nvPr>
        </p:nvSpPr>
        <p:spPr/>
        <p:txBody>
          <a:bodyPr/>
          <a:lstStyle/>
          <a:p>
            <a:fld id="{590EC189-5695-42F2-80D6-9FA57BD515F9}" type="slidenum">
              <a:rPr lang="en-CA" smtClean="0"/>
              <a:pPr/>
              <a:t>6</a:t>
            </a:fld>
            <a:endParaRPr lang="en-CA"/>
          </a:p>
        </p:txBody>
      </p:sp>
    </p:spTree>
    <p:extLst>
      <p:ext uri="{BB962C8B-B14F-4D97-AF65-F5344CB8AC3E}">
        <p14:creationId xmlns:p14="http://schemas.microsoft.com/office/powerpoint/2010/main" xmlns="" val="5199716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TIA Contribution</a:t>
            </a:r>
            <a:endParaRPr lang="en-US" dirty="0"/>
          </a:p>
        </p:txBody>
      </p:sp>
      <p:sp>
        <p:nvSpPr>
          <p:cNvPr id="3" name="Content Placeholder 2"/>
          <p:cNvSpPr>
            <a:spLocks noGrp="1"/>
          </p:cNvSpPr>
          <p:nvPr>
            <p:ph idx="1"/>
          </p:nvPr>
        </p:nvSpPr>
        <p:spPr>
          <a:xfrm>
            <a:off x="468313" y="1124744"/>
            <a:ext cx="8229600" cy="4958556"/>
          </a:xfrm>
        </p:spPr>
        <p:txBody>
          <a:bodyPr/>
          <a:lstStyle/>
          <a:p>
            <a:r>
              <a:rPr lang="en-US" sz="2300" dirty="0" smtClean="0"/>
              <a:t>In late 2010, ANSI proposed changes to the “Essential Requirements”  for American National Standards to address possible issues of duplicating or conflicting standards</a:t>
            </a:r>
          </a:p>
          <a:p>
            <a:pPr lvl="1"/>
            <a:r>
              <a:rPr lang="en-US" sz="2000" dirty="0" smtClean="0"/>
              <a:t>TIA responded that </a:t>
            </a:r>
            <a:r>
              <a:rPr lang="en-US" sz="2000" dirty="0"/>
              <a:t>these proposed requirements would hamper the ability of ICT </a:t>
            </a:r>
            <a:r>
              <a:rPr lang="en-US" sz="2000" dirty="0" smtClean="0"/>
              <a:t>accredited standards bodies </a:t>
            </a:r>
            <a:r>
              <a:rPr lang="en-US" sz="2000" dirty="0"/>
              <a:t>to respond in a timely manner to rapidly changing market demands and inhibit </a:t>
            </a:r>
            <a:r>
              <a:rPr lang="en-US" sz="2000" dirty="0" smtClean="0"/>
              <a:t>innovation/competition </a:t>
            </a:r>
            <a:r>
              <a:rPr lang="en-US" sz="2000" dirty="0"/>
              <a:t>in the ICT standardization </a:t>
            </a:r>
            <a:r>
              <a:rPr lang="en-US" sz="2000" dirty="0" smtClean="0"/>
              <a:t>system</a:t>
            </a:r>
          </a:p>
          <a:p>
            <a:pPr marL="347472" indent="-347472">
              <a:lnSpc>
                <a:spcPct val="80000"/>
              </a:lnSpc>
              <a:tabLst>
                <a:tab pos="457200" algn="l"/>
              </a:tabLst>
            </a:pPr>
            <a:r>
              <a:rPr lang="en-US" sz="2300" dirty="0"/>
              <a:t>On behalf of the National Science and Technology Council’s (NSTC) Sub-Committee on Standardization, NIST sought public </a:t>
            </a:r>
            <a:r>
              <a:rPr lang="en-US" sz="2300" dirty="0" smtClean="0"/>
              <a:t>comment </a:t>
            </a:r>
            <a:r>
              <a:rPr lang="en-US" sz="2300" dirty="0"/>
              <a:t>on Federal agency participation in the development and implementation of standards and conformity assessment activities and </a:t>
            </a:r>
            <a:r>
              <a:rPr lang="en-US" sz="2300" dirty="0" smtClean="0"/>
              <a:t>programs</a:t>
            </a:r>
          </a:p>
          <a:p>
            <a:pPr marL="747522" lvl="1" indent="-347472">
              <a:lnSpc>
                <a:spcPct val="80000"/>
              </a:lnSpc>
              <a:tabLst>
                <a:tab pos="457200" algn="l"/>
              </a:tabLst>
            </a:pPr>
            <a:r>
              <a:rPr lang="en-US" sz="2100" dirty="0" smtClean="0"/>
              <a:t>TIA’s response supported F/RAND-based IPR policies, the GSC definition of “Open Standards” and voluntary (but not mandatory) “ex ante” IPR policies   </a:t>
            </a:r>
            <a:endParaRPr lang="en-US" sz="2100" dirty="0"/>
          </a:p>
        </p:txBody>
      </p:sp>
      <p:sp>
        <p:nvSpPr>
          <p:cNvPr id="4" name="Slide Number Placeholder 3"/>
          <p:cNvSpPr>
            <a:spLocks noGrp="1"/>
          </p:cNvSpPr>
          <p:nvPr>
            <p:ph type="sldNum" sz="quarter" idx="10"/>
          </p:nvPr>
        </p:nvSpPr>
        <p:spPr/>
        <p:txBody>
          <a:bodyPr/>
          <a:lstStyle/>
          <a:p>
            <a:fld id="{590EC189-5695-42F2-80D6-9FA57BD515F9}" type="slidenum">
              <a:rPr lang="en-CA" smtClean="0"/>
              <a:pPr/>
              <a:t>7</a:t>
            </a:fld>
            <a:endParaRPr lang="en-CA"/>
          </a:p>
        </p:txBody>
      </p:sp>
    </p:spTree>
    <p:extLst>
      <p:ext uri="{BB962C8B-B14F-4D97-AF65-F5344CB8AC3E}">
        <p14:creationId xmlns:p14="http://schemas.microsoft.com/office/powerpoint/2010/main" xmlns="" val="249520100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TIA Contribution</a:t>
            </a:r>
            <a:endParaRPr lang="en-US" dirty="0"/>
          </a:p>
        </p:txBody>
      </p:sp>
      <p:sp>
        <p:nvSpPr>
          <p:cNvPr id="3" name="Content Placeholder 2"/>
          <p:cNvSpPr>
            <a:spLocks noGrp="1"/>
          </p:cNvSpPr>
          <p:nvPr>
            <p:ph idx="1"/>
          </p:nvPr>
        </p:nvSpPr>
        <p:spPr>
          <a:xfrm>
            <a:off x="468313" y="1124744"/>
            <a:ext cx="8229600" cy="4958556"/>
          </a:xfrm>
        </p:spPr>
        <p:txBody>
          <a:bodyPr/>
          <a:lstStyle/>
          <a:p>
            <a:r>
              <a:rPr lang="en-US" sz="2000" dirty="0" smtClean="0"/>
              <a:t>On </a:t>
            </a:r>
            <a:r>
              <a:rPr lang="en-US" sz="2000" dirty="0"/>
              <a:t>October 14, the NSTC </a:t>
            </a:r>
            <a:r>
              <a:rPr lang="en-US" sz="2000" dirty="0" err="1"/>
              <a:t>SoS</a:t>
            </a:r>
            <a:r>
              <a:rPr lang="en-US" sz="2000" dirty="0"/>
              <a:t> released its report titled “Federal Engagement in Standards Activities to Address National Priorities: Background and Proposed Policy </a:t>
            </a:r>
            <a:r>
              <a:rPr lang="en-US" sz="2000" dirty="0" smtClean="0"/>
              <a:t>Recommendations” </a:t>
            </a:r>
            <a:r>
              <a:rPr lang="en-US" sz="1600" dirty="0" smtClean="0"/>
              <a:t>(see  </a:t>
            </a:r>
            <a:r>
              <a:rPr lang="en-US" sz="1600" dirty="0" smtClean="0">
                <a:hlinkClick r:id="rId2"/>
              </a:rPr>
              <a:t>http://www.whitehouse.gov/sites/default/files/microsites/ostp/federal_engagement_in_standards_activities_october12-final.pdf</a:t>
            </a:r>
            <a:r>
              <a:rPr lang="en-US" sz="1600" dirty="0" smtClean="0"/>
              <a:t>) (observed that “there </a:t>
            </a:r>
            <a:r>
              <a:rPr lang="en-US" sz="1600" dirty="0"/>
              <a:t>is no one ideal, one-size-fits-all IPR policy and that standards organizations are in the best position to establish effective policies for addressing IPR issues related to the standards they </a:t>
            </a:r>
            <a:r>
              <a:rPr lang="en-US" sz="1600" dirty="0" smtClean="0"/>
              <a:t>develop”)</a:t>
            </a:r>
          </a:p>
          <a:p>
            <a:pPr marL="342900" lvl="2" indent="-342900"/>
            <a:r>
              <a:rPr lang="en-US" sz="2000" dirty="0"/>
              <a:t>In early May 2011, the </a:t>
            </a:r>
            <a:r>
              <a:rPr lang="en-US" sz="2000" dirty="0" smtClean="0"/>
              <a:t>US Federal Trade Commission </a:t>
            </a:r>
            <a:r>
              <a:rPr lang="en-US" sz="2000" dirty="0"/>
              <a:t>issued a call for comment seeking to examine the legal and policy issues surrounding the perceived problem of “hold-up” when patented technologies are included in collaborative </a:t>
            </a:r>
            <a:r>
              <a:rPr lang="en-US" sz="2000" dirty="0" smtClean="0"/>
              <a:t>standards</a:t>
            </a:r>
            <a:r>
              <a:rPr lang="en-US" sz="2100" dirty="0" smtClean="0"/>
              <a:t> (</a:t>
            </a:r>
            <a:r>
              <a:rPr lang="en-US" sz="1600" dirty="0" smtClean="0"/>
              <a:t>Comments can be found at: </a:t>
            </a:r>
            <a:r>
              <a:rPr lang="en-US" sz="1600" dirty="0" smtClean="0">
                <a:hlinkClick r:id="rId3"/>
              </a:rPr>
              <a:t>http://www.ftc.gov/opp/workshops/standards/index.shtml</a:t>
            </a:r>
            <a:r>
              <a:rPr lang="en-US" sz="1600" dirty="0" smtClean="0"/>
              <a:t>)</a:t>
            </a:r>
            <a:r>
              <a:rPr lang="en-US" sz="1200" dirty="0" smtClean="0"/>
              <a:t> </a:t>
            </a:r>
            <a:endParaRPr lang="en-US" sz="1200" dirty="0"/>
          </a:p>
          <a:p>
            <a:pPr lvl="1"/>
            <a:r>
              <a:rPr lang="en-US" sz="1700" dirty="0" smtClean="0"/>
              <a:t>TIA expressed the view that patent “hold up” is not a systemic problem, and </a:t>
            </a:r>
            <a:r>
              <a:rPr lang="en-US" sz="1800" dirty="0" smtClean="0"/>
              <a:t>“[</a:t>
            </a:r>
            <a:r>
              <a:rPr lang="en-US" sz="1800" dirty="0"/>
              <a:t>e]x ante disclosure of one set of terms and conditions fails to recognize the diversity in standards, licensing arrangements, and business interactions.  RAND based policies, however, recognize this diversity</a:t>
            </a:r>
            <a:r>
              <a:rPr lang="en-US" sz="1800" dirty="0" smtClean="0"/>
              <a:t>.”</a:t>
            </a:r>
            <a:endParaRPr lang="en-US" sz="1600" dirty="0"/>
          </a:p>
        </p:txBody>
      </p:sp>
      <p:sp>
        <p:nvSpPr>
          <p:cNvPr id="4" name="Slide Number Placeholder 3"/>
          <p:cNvSpPr>
            <a:spLocks noGrp="1"/>
          </p:cNvSpPr>
          <p:nvPr>
            <p:ph type="sldNum" sz="quarter" idx="10"/>
          </p:nvPr>
        </p:nvSpPr>
        <p:spPr/>
        <p:txBody>
          <a:bodyPr/>
          <a:lstStyle/>
          <a:p>
            <a:fld id="{590EC189-5695-42F2-80D6-9FA57BD515F9}" type="slidenum">
              <a:rPr lang="en-CA" smtClean="0"/>
              <a:pPr/>
              <a:t>8</a:t>
            </a:fld>
            <a:endParaRPr lang="en-CA"/>
          </a:p>
        </p:txBody>
      </p:sp>
    </p:spTree>
    <p:extLst>
      <p:ext uri="{BB962C8B-B14F-4D97-AF65-F5344CB8AC3E}">
        <p14:creationId xmlns:p14="http://schemas.microsoft.com/office/powerpoint/2010/main" xmlns="" val="17371680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TIA Contribution</a:t>
            </a:r>
            <a:endParaRPr lang="en-US" dirty="0"/>
          </a:p>
        </p:txBody>
      </p:sp>
      <p:sp>
        <p:nvSpPr>
          <p:cNvPr id="3" name="Content Placeholder 2"/>
          <p:cNvSpPr>
            <a:spLocks noGrp="1"/>
          </p:cNvSpPr>
          <p:nvPr>
            <p:ph idx="1"/>
          </p:nvPr>
        </p:nvSpPr>
        <p:spPr>
          <a:xfrm>
            <a:off x="468313" y="1196752"/>
            <a:ext cx="8229600" cy="4886548"/>
          </a:xfrm>
        </p:spPr>
        <p:txBody>
          <a:bodyPr/>
          <a:lstStyle/>
          <a:p>
            <a:r>
              <a:rPr lang="en-US" sz="2600" dirty="0" smtClean="0"/>
              <a:t>TIA also covered three “informational” items:</a:t>
            </a:r>
          </a:p>
          <a:p>
            <a:pPr lvl="1"/>
            <a:r>
              <a:rPr lang="en-US" sz="2200" dirty="0" smtClean="0"/>
              <a:t> The “</a:t>
            </a:r>
            <a:r>
              <a:rPr lang="en-US" sz="2200" i="1" dirty="0" smtClean="0"/>
              <a:t>Revised </a:t>
            </a:r>
            <a:r>
              <a:rPr lang="en-US" sz="2200" i="1" dirty="0"/>
              <a:t>rules for the assessment of horizontal cooperation agreements under EU competition law</a:t>
            </a:r>
            <a:r>
              <a:rPr lang="en-US" sz="2200" dirty="0"/>
              <a:t>” </a:t>
            </a:r>
            <a:r>
              <a:rPr lang="en-US" sz="2200" dirty="0" smtClean="0"/>
              <a:t> announced in </a:t>
            </a:r>
            <a:r>
              <a:rPr lang="en-US" sz="2200" dirty="0"/>
              <a:t>December </a:t>
            </a:r>
            <a:r>
              <a:rPr lang="en-US" sz="2200" dirty="0" smtClean="0"/>
              <a:t>2010 by the European Commission’s DG Competition </a:t>
            </a:r>
            <a:r>
              <a:rPr lang="en-US" sz="2200" dirty="0"/>
              <a:t>(see </a:t>
            </a:r>
            <a:r>
              <a:rPr lang="en-US" sz="2200" dirty="0">
                <a:hlinkClick r:id="rId2"/>
              </a:rPr>
              <a:t>http://ec.europa.eu/competition/antitrust/legislation/horizontal.html</a:t>
            </a:r>
            <a:r>
              <a:rPr lang="en-US" sz="2200" dirty="0" smtClean="0"/>
              <a:t>)</a:t>
            </a:r>
          </a:p>
          <a:p>
            <a:pPr lvl="1"/>
            <a:r>
              <a:rPr lang="en-US" sz="2200" dirty="0" smtClean="0"/>
              <a:t> The European </a:t>
            </a:r>
            <a:r>
              <a:rPr lang="en-US" sz="2200" dirty="0"/>
              <a:t>Interoperability Framework (version 2</a:t>
            </a:r>
            <a:r>
              <a:rPr lang="en-US" sz="2200" dirty="0" smtClean="0"/>
              <a:t>) announced by the EC </a:t>
            </a:r>
            <a:r>
              <a:rPr lang="en-US" sz="2200" dirty="0"/>
              <a:t>in December 2010 (see </a:t>
            </a:r>
            <a:r>
              <a:rPr lang="en-US" sz="2200" dirty="0">
                <a:hlinkClick r:id="rId3"/>
              </a:rPr>
              <a:t>http://ec.europa.eu/isa/policy/index_en.htm</a:t>
            </a:r>
            <a:r>
              <a:rPr lang="en-US" sz="2200" dirty="0"/>
              <a:t>)</a:t>
            </a:r>
          </a:p>
          <a:p>
            <a:pPr lvl="1"/>
            <a:r>
              <a:rPr lang="en-US" sz="2200" dirty="0" smtClean="0"/>
              <a:t>The </a:t>
            </a:r>
            <a:r>
              <a:rPr lang="en-US" sz="2200" dirty="0"/>
              <a:t>Indian Ministry of Communications &amp; Information Technology’s Department of Information </a:t>
            </a:r>
            <a:r>
              <a:rPr lang="en-US" sz="2200" dirty="0" smtClean="0"/>
              <a:t>Technology’s </a:t>
            </a:r>
            <a:r>
              <a:rPr lang="en-US" sz="2200" dirty="0"/>
              <a:t>“Policy on Open Standards for e-Governance</a:t>
            </a:r>
            <a:r>
              <a:rPr lang="en-US" sz="2200" dirty="0" smtClean="0"/>
              <a:t>” released in November of 2010.</a:t>
            </a:r>
            <a:r>
              <a:rPr lang="en-US" dirty="0" smtClean="0"/>
              <a:t> </a:t>
            </a:r>
            <a:endParaRPr lang="en-US" dirty="0"/>
          </a:p>
        </p:txBody>
      </p:sp>
      <p:sp>
        <p:nvSpPr>
          <p:cNvPr id="4" name="Slide Number Placeholder 3"/>
          <p:cNvSpPr>
            <a:spLocks noGrp="1"/>
          </p:cNvSpPr>
          <p:nvPr>
            <p:ph type="sldNum" sz="quarter" idx="10"/>
          </p:nvPr>
        </p:nvSpPr>
        <p:spPr/>
        <p:txBody>
          <a:bodyPr/>
          <a:lstStyle/>
          <a:p>
            <a:fld id="{590EC189-5695-42F2-80D6-9FA57BD515F9}" type="slidenum">
              <a:rPr lang="en-CA" smtClean="0"/>
              <a:pPr/>
              <a:t>9</a:t>
            </a:fld>
            <a:endParaRPr lang="en-CA"/>
          </a:p>
        </p:txBody>
      </p:sp>
    </p:spTree>
    <p:extLst>
      <p:ext uri="{BB962C8B-B14F-4D97-AF65-F5344CB8AC3E}">
        <p14:creationId xmlns:p14="http://schemas.microsoft.com/office/powerpoint/2010/main" xmlns="" val="338993284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02EA50E0-1687-4C17-9CE2-DAB8AD8BC722}"/>
</file>

<file path=customXml/itemProps2.xml><?xml version="1.0" encoding="utf-8"?>
<ds:datastoreItem xmlns:ds="http://schemas.openxmlformats.org/officeDocument/2006/customXml" ds:itemID="{D8B83E16-C372-46A6-9B7D-FA7CA8C7DA76}"/>
</file>

<file path=customXml/itemProps3.xml><?xml version="1.0" encoding="utf-8"?>
<ds:datastoreItem xmlns:ds="http://schemas.openxmlformats.org/officeDocument/2006/customXml" ds:itemID="{1276AB2D-CA70-4B4F-82CF-101D7815CF73}"/>
</file>

<file path=docProps/app.xml><?xml version="1.0" encoding="utf-8"?>
<Properties xmlns="http://schemas.openxmlformats.org/officeDocument/2006/extended-properties" xmlns:vt="http://schemas.openxmlformats.org/officeDocument/2006/docPropsVTypes">
  <TotalTime>918</TotalTime>
  <Words>1647</Words>
  <Application>Microsoft Office PowerPoint</Application>
  <PresentationFormat>On-screen Show (4:3)</PresentationFormat>
  <Paragraphs>137</Paragraphs>
  <Slides>17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Default Design</vt:lpstr>
      <vt:lpstr>Chart</vt:lpstr>
      <vt:lpstr>Slide 1</vt:lpstr>
      <vt:lpstr>Meeting Overview</vt:lpstr>
      <vt:lpstr>ETSI Contribution</vt:lpstr>
      <vt:lpstr>NEW ETSI IPR Database Snapshot (End September 2011)</vt:lpstr>
      <vt:lpstr>ITU Contribution</vt:lpstr>
      <vt:lpstr>ITU Contribution</vt:lpstr>
      <vt:lpstr>TIA Contribution</vt:lpstr>
      <vt:lpstr>TIA Contribution</vt:lpstr>
      <vt:lpstr>TIA Contribution</vt:lpstr>
      <vt:lpstr>EPO Contribution</vt:lpstr>
      <vt:lpstr>EPO Contribution</vt:lpstr>
      <vt:lpstr>ATIS Contribution</vt:lpstr>
      <vt:lpstr>ATIS Contribution</vt:lpstr>
      <vt:lpstr>ANSI Contribution</vt:lpstr>
      <vt:lpstr>ANSI Contribution</vt:lpstr>
      <vt:lpstr>Resolutions</vt:lpstr>
      <vt:lpstr>Recommendations to Plenary Concerning Next GSC IPR WG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of GSC-16 IPR WG Meeting</dc:title>
  <dc:creator>ISACC</dc:creator>
  <dc:description>GSC16-CL-06
2 November 2011</dc:description>
  <cp:lastModifiedBy>Ed Juskevicius</cp:lastModifiedBy>
  <cp:revision>89</cp:revision>
  <dcterms:created xsi:type="dcterms:W3CDTF">2011-06-28T13:16:06Z</dcterms:created>
  <dcterms:modified xsi:type="dcterms:W3CDTF">2011-11-02T21:59:40Z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0x010100CBCC221E8A5C574B889E2CBB12A471FC</vt:lpwstr>
  </property>
</Properties>
</file>