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9" r:id="rId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74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0" charset="0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0C6067-B795-47BC-944B-ADCBF354582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470866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1E00F-A10F-4B09-977C-3C5108B53FA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C_GSCMay26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</p:spPr>
      </p:pic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6" name="Rectangle 10"/>
          <p:cNvSpPr>
            <a:spLocks noChangeArrowheads="1"/>
          </p:cNvSpPr>
          <p:nvPr userDrawn="1"/>
        </p:nvSpPr>
        <p:spPr bwMode="auto">
          <a:xfrm>
            <a:off x="3025775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/>
              <a:t>TITLE OF </a:t>
            </a:r>
            <a:br>
              <a:rPr lang="en-CA"/>
            </a:br>
            <a:r>
              <a:rPr lang="en-CA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CE91EEE6-21A7-4895-B21E-52365AD3429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25D6B-4106-47FA-A1F7-634EDE8839D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1950-3708-4F12-B23D-70CD04CBC6B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C865F-ACEB-42C7-BF9C-DDD25058D88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0DC75-6C07-470A-890B-34FDAAA4F1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5CA5E-0122-4E1E-8196-9EB5D720FD5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44FFC-5294-4657-A8D1-F23A5C7C71C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3EEBC-5C43-4018-A0BE-A35D385D9FC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4AFAD-53E2-4F4D-90BB-DDD449EFC3A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B25B9-615D-4519-961E-1CEB4158AD7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E0CAA-E650-4C0F-AAAE-A3AD63A652D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-110" charset="0"/>
              </a:defRPr>
            </a:lvl1pPr>
          </a:lstStyle>
          <a:p>
            <a:pPr>
              <a:defRPr/>
            </a:pPr>
            <a:fld id="{24E0AB8F-D692-449E-9D8E-A96603AFCD8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pic>
        <p:nvPicPr>
          <p:cNvPr id="1035" name="Picture 11" descr="IC_GSClighthouse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188" y="5351463"/>
            <a:ext cx="63976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grpSp>
        <p:nvGrpSpPr>
          <p:cNvPr id="1038" name="Group 14"/>
          <p:cNvGrpSpPr>
            <a:grpSpLocks/>
          </p:cNvGrpSpPr>
          <p:nvPr userDrawn="1"/>
        </p:nvGrpSpPr>
        <p:grpSpPr bwMode="auto">
          <a:xfrm>
            <a:off x="7375525" y="5464175"/>
            <a:ext cx="1435100" cy="855663"/>
            <a:chOff x="4241" y="3559"/>
            <a:chExt cx="904" cy="539"/>
          </a:xfrm>
        </p:grpSpPr>
        <p:pic>
          <p:nvPicPr>
            <p:cNvPr id="1039" name="Picture 15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1040" name="Picture 16" descr="IC_GSCBoat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</p:spPr>
        </p:pic>
      </p:grpSp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7493000" y="236538"/>
            <a:ext cx="127150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CA" sz="1000" dirty="0" smtClean="0">
                <a:solidFill>
                  <a:srgbClr val="09244D"/>
                </a:solidFill>
              </a:rPr>
              <a:t>GSC16-GRSC9-23</a:t>
            </a:r>
            <a:endParaRPr lang="en-CA" sz="1000" dirty="0">
              <a:solidFill>
                <a:srgbClr val="09244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DDDDDD"/>
            </a:outerShdw>
          </a:effectLst>
          <a:latin typeface="Arial" pitchFamily="-110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DDDDDD"/>
            </a:outerShdw>
          </a:effectLst>
          <a:latin typeface="Arial" pitchFamily="-110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DDDDDD"/>
            </a:outerShdw>
          </a:effectLst>
          <a:latin typeface="Arial" pitchFamily="-110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DDDDDD"/>
            </a:outerShdw>
          </a:effectLst>
          <a:latin typeface="Arial" pitchFamily="-110" charset="0"/>
          <a:ea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DDDDDD"/>
            </a:outerShdw>
          </a:effectLst>
          <a:latin typeface="Arial" pitchFamily="-11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DDDDDD"/>
            </a:outerShdw>
          </a:effectLst>
          <a:latin typeface="Arial" pitchFamily="-11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DDDDDD"/>
            </a:outerShdw>
          </a:effectLst>
          <a:latin typeface="Arial" pitchFamily="-11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DDDDDD"/>
            </a:outerShdw>
          </a:effectLst>
          <a:latin typeface="Arial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ＭＳ Ｐゴシック" pitchFamily="-11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  <a:ea typeface="ＭＳ Ｐゴシック" pitchFamily="-110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  <a:ea typeface="ＭＳ Ｐゴシック" pitchFamily="-110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  <a:ea typeface="ＭＳ Ｐゴシック" pitchFamily="-110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8840"/>
            <a:ext cx="7846640" cy="208823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Mobile Multimedia Broadcast and Multicast</a:t>
            </a:r>
            <a:br>
              <a:rPr lang="en-US" altLang="ja-JP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en-US" altLang="ja-JP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PPSO Summary</a:t>
            </a:r>
            <a:r>
              <a:rPr lang="en-GB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/>
            </a:r>
            <a:br>
              <a:rPr lang="en-GB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endParaRPr lang="en-CA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Mark Epstein</a:t>
            </a:r>
          </a:p>
          <a:p>
            <a:pPr eaLnBrk="1" hangingPunct="1">
              <a:defRPr/>
            </a:pPr>
            <a:r>
              <a:rPr lang="en-GB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Senior Vice President</a:t>
            </a:r>
          </a:p>
          <a:p>
            <a:pPr eaLnBrk="1" hangingPunct="1">
              <a:defRPr/>
            </a:pPr>
            <a:r>
              <a:rPr lang="en-GB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Qualcomm</a:t>
            </a:r>
            <a:endParaRPr lang="en-CA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CA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088" name="Group 40"/>
          <p:cNvGraphicFramePr>
            <a:graphicFrameLocks noGrp="1"/>
          </p:cNvGraphicFramePr>
          <p:nvPr/>
        </p:nvGraphicFramePr>
        <p:xfrm>
          <a:off x="3587750" y="288925"/>
          <a:ext cx="5064125" cy="1478518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187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-110" charset="-128"/>
                        </a:rPr>
                        <a:t>Document No:</a:t>
                      </a:r>
                    </a:p>
                  </a:txBody>
                  <a:tcPr marT="45710" marB="45710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-110" charset="-128"/>
                        </a:rPr>
                        <a:t>GSC16-GRSC9-23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pitchFamily="-110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-110" charset="-128"/>
                        </a:rPr>
                        <a:t>Source:</a:t>
                      </a:r>
                    </a:p>
                  </a:txBody>
                  <a:tcPr marT="45710" marB="45710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-110" charset="-128"/>
                        </a:rPr>
                        <a:t>TIA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-110" charset="-128"/>
                        </a:rPr>
                        <a:t>Contact:</a:t>
                      </a:r>
                    </a:p>
                  </a:txBody>
                  <a:tcPr marT="45710" marB="45710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Verdana" pitchFamily="34" charset="0"/>
                          <a:ea typeface="ＭＳ Ｐゴシック" pitchFamily="-110" charset="-128"/>
                        </a:rPr>
                        <a:t>Mark Epstein (</a:t>
                      </a:r>
                      <a:r>
                        <a:rPr kumimoji="0" lang="en-US" altLang="ja-JP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Verdana" pitchFamily="34" charset="0"/>
                          <a:ea typeface="ＭＳ Ｐゴシック" pitchFamily="-110" charset="-128"/>
                        </a:rPr>
                        <a:t>mepstein@qualcomm</a:t>
                      </a: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Verdana" pitchFamily="34" charset="0"/>
                          <a:ea typeface="ＭＳ Ｐゴシック" pitchFamily="-110" charset="-128"/>
                        </a:rPr>
                        <a:t>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-110" charset="-128"/>
                        </a:rPr>
                        <a:t>GSC Session:</a:t>
                      </a:r>
                    </a:p>
                  </a:txBody>
                  <a:tcPr marT="45710" marB="45710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-110" charset="-128"/>
                        </a:rPr>
                        <a:t>GRSC-9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-110" charset="-128"/>
                        </a:rPr>
                        <a:t>Agenda Item:</a:t>
                      </a:r>
                    </a:p>
                  </a:txBody>
                  <a:tcPr marT="45710" marB="45710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-110" charset="-128"/>
                        </a:rPr>
                        <a:t>4.3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6BF3B6B1-C6B8-408C-96FC-F3F4F7772A9F}" type="slidenum">
              <a:rPr lang="en-CA"/>
              <a:pPr>
                <a:defRPr/>
              </a:pPr>
              <a:t>2</a:t>
            </a:fld>
            <a:endParaRPr lang="en-CA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6550" y="548680"/>
            <a:ext cx="6248400" cy="762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PPSO Summary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3550" y="1615480"/>
            <a:ext cx="8770938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900" b="1" dirty="0" smtClean="0"/>
              <a:t>This high interest area is quite active, as indicated by the significant activities of several PSOs</a:t>
            </a:r>
            <a:endParaRPr lang="en-US" sz="2900" dirty="0" smtClean="0"/>
          </a:p>
          <a:p>
            <a:pPr eaLnBrk="1" hangingPunct="1">
              <a:lnSpc>
                <a:spcPct val="90000"/>
              </a:lnSpc>
            </a:pPr>
            <a:endParaRPr lang="en-US" sz="2900" dirty="0" smtClean="0"/>
          </a:p>
          <a:p>
            <a:pPr eaLnBrk="1" hangingPunct="1">
              <a:lnSpc>
                <a:spcPct val="90000"/>
              </a:lnSpc>
            </a:pPr>
            <a:r>
              <a:rPr lang="en-US" sz="2900" b="1" dirty="0" smtClean="0"/>
              <a:t>Accordingly, it is recommended that Resolution 17 be reaffirmed without changes</a:t>
            </a:r>
            <a:endParaRPr lang="en-US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5A442EF-5675-4320-A260-3BA4A0C43E6F}"/>
</file>

<file path=customXml/itemProps2.xml><?xml version="1.0" encoding="utf-8"?>
<ds:datastoreItem xmlns:ds="http://schemas.openxmlformats.org/officeDocument/2006/customXml" ds:itemID="{607A15EF-46BB-460E-AE25-DFD2C3DD8DD8}"/>
</file>

<file path=customXml/itemProps3.xml><?xml version="1.0" encoding="utf-8"?>
<ds:datastoreItem xmlns:ds="http://schemas.openxmlformats.org/officeDocument/2006/customXml" ds:itemID="{C2FDE10D-A7F7-4AB5-A851-930E4D4ED815}"/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66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Mobile Multimedia Broadcast and Multicast PPSO Summary </vt:lpstr>
      <vt:lpstr>PPSO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Multimedia Broadcast and Multicast PPSO Summary</dc:title>
  <dc:creator>TIA</dc:creator>
  <dc:description>GSC16-GRSC9-23
1 November 2011</dc:description>
  <cp:lastModifiedBy>Ed Juskevicius</cp:lastModifiedBy>
  <cp:revision>34</cp:revision>
  <dcterms:created xsi:type="dcterms:W3CDTF">2011-10-11T23:36:41Z</dcterms:created>
  <dcterms:modified xsi:type="dcterms:W3CDTF">2011-11-01T18:24:58Z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11800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