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3" r:id="rId7"/>
    <p:sldId id="266" r:id="rId8"/>
    <p:sldId id="264" r:id="rId9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zh-CN" noProof="0" smtClean="0"/>
              <a:t>Click to edit Master text styles</a:t>
            </a:r>
          </a:p>
          <a:p>
            <a:pPr lvl="1"/>
            <a:r>
              <a:rPr lang="en-CA" altLang="zh-CN" noProof="0" smtClean="0"/>
              <a:t>Second level</a:t>
            </a:r>
          </a:p>
          <a:p>
            <a:pPr lvl="2"/>
            <a:r>
              <a:rPr lang="en-CA" altLang="zh-CN" noProof="0" smtClean="0"/>
              <a:t>Third level</a:t>
            </a:r>
          </a:p>
          <a:p>
            <a:pPr lvl="3"/>
            <a:r>
              <a:rPr lang="en-CA" altLang="zh-CN" noProof="0" smtClean="0"/>
              <a:t>Fourth level</a:t>
            </a:r>
          </a:p>
          <a:p>
            <a:pPr lvl="4"/>
            <a:r>
              <a:rPr lang="en-CA" altLang="zh-CN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5DD1B37-C883-4BCB-AA2C-78EED1E63F9D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B024B3-6B2F-4496-A51F-3CB522BF3DD9}" type="slidenum">
              <a:rPr lang="en-CA" altLang="zh-CN" smtClean="0"/>
              <a:pPr/>
              <a:t>1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331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72A8F8-2194-4107-9330-0C955C546407}" type="slidenum">
              <a:rPr lang="en-CA" altLang="zh-CN" smtClean="0"/>
              <a:pPr/>
              <a:t>2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52AA08-FCFD-4E3A-8F27-258705EFD4D0}" type="slidenum">
              <a:rPr lang="en-CA" altLang="zh-CN" smtClean="0"/>
              <a:pPr/>
              <a:t>3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536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398A65-DC5D-4AE1-8FE4-9C16006C94D2}" type="slidenum">
              <a:rPr lang="en-CA" altLang="zh-CN" smtClean="0"/>
              <a:pPr/>
              <a:t>4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4C8615-6392-4032-8AF0-0795FA719F7B}" type="slidenum">
              <a:rPr lang="en-CA" altLang="zh-CN" smtClean="0"/>
              <a:pPr/>
              <a:t>5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74CB16-2345-4A0E-A55B-F31CBB5D084D}" type="slidenum">
              <a:rPr lang="en-CA" altLang="zh-CN" smtClean="0"/>
              <a:pPr/>
              <a:t>6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30F37F-2A54-493E-97FB-7BE267FCA886}" type="slidenum">
              <a:rPr lang="en-CA" altLang="zh-CN" smtClean="0"/>
              <a:pPr/>
              <a:t>7</a:t>
            </a:fld>
            <a:endParaRPr lang="en-CA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557CB7-0301-42C8-8947-9F3F501AF2C6}" type="slidenum">
              <a:rPr lang="en-CA" altLang="zh-CN" smtClean="0"/>
              <a:pPr/>
              <a:t>8</a:t>
            </a:fld>
            <a:endParaRPr lang="en-CA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altLang="zh-CN" noProof="0" smtClean="0"/>
              <a:t>TITLE OF </a:t>
            </a:r>
            <a:br>
              <a:rPr lang="en-CA" altLang="zh-CN" noProof="0" smtClean="0"/>
            </a:br>
            <a:r>
              <a:rPr lang="en-CA" altLang="zh-CN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altLang="zh-CN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F9C5FB19-FAA9-4CCA-9CBE-934272E72F96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0" name="Picture 15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9A5A4-1A95-4C63-B28C-27C6FECE52A9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7C90-6352-4C49-94E6-7F46A88693AB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D55B-0E72-46F4-B8BE-D179D9F14DAD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6E736-7D7B-4306-8B43-373968AAD6FA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D8723-E3BA-4228-8F5C-D0E2952B59FA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43C8-F3A8-4792-B3EB-6759E18C3A81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88681-1322-448F-91D3-37281738516E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F52D7-9654-4984-8AFC-F623135C6941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8ADDA-0FFE-4742-9A32-EBDD8274F824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055FB-7745-4497-BB42-D0EEB458EE8E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zh-CN" smtClean="0"/>
              <a:t>Click to edit Master text styles</a:t>
            </a:r>
          </a:p>
          <a:p>
            <a:pPr lvl="1"/>
            <a:r>
              <a:rPr lang="en-CA" altLang="zh-CN" smtClean="0"/>
              <a:t>Second level</a:t>
            </a:r>
          </a:p>
          <a:p>
            <a:pPr lvl="2"/>
            <a:r>
              <a:rPr lang="en-CA" altLang="zh-CN" smtClean="0"/>
              <a:t>Third level</a:t>
            </a:r>
          </a:p>
          <a:p>
            <a:pPr lvl="3"/>
            <a:r>
              <a:rPr lang="en-CA" altLang="zh-CN" smtClean="0"/>
              <a:t>Fourth level</a:t>
            </a:r>
          </a:p>
          <a:p>
            <a:pPr lvl="4"/>
            <a:r>
              <a:rPr lang="en-CA" altLang="zh-CN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CE4D6E5-E545-44C6-B71D-6116AEC6B2E2}" type="slidenum">
              <a:rPr lang="en-CA" altLang="zh-CN"/>
              <a:pPr>
                <a:defRPr/>
              </a:pPr>
              <a:t>‹#›</a:t>
            </a:fld>
            <a:endParaRPr lang="en-CA" altLang="zh-CN"/>
          </a:p>
        </p:txBody>
      </p:sp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2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3" name="Picture 2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4"/>
          <p:cNvSpPr>
            <a:spLocks noChangeArrowheads="1"/>
          </p:cNvSpPr>
          <p:nvPr userDrawn="1"/>
        </p:nvSpPr>
        <p:spPr bwMode="auto">
          <a:xfrm>
            <a:off x="7259203" y="260350"/>
            <a:ext cx="14895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sz="1200" dirty="0" smtClean="0">
                <a:solidFill>
                  <a:srgbClr val="09244D"/>
                </a:solidFill>
              </a:rPr>
              <a:t>GSC16-GRSC9-19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5" name="Group 31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6" name="Picture 3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7" name="Picture 33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zh-CN" sz="3600" b="1" dirty="0" smtClean="0">
                <a:ea typeface="宋体" pitchFamily="2" charset="-122"/>
              </a:rPr>
              <a:t>Wireless Access Standardization in China</a:t>
            </a:r>
            <a:endParaRPr lang="en-CA" altLang="zh-CN" sz="3600" b="1" dirty="0" smtClean="0"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zh-CN" dirty="0" err="1" smtClean="0"/>
              <a:t>Zhiqin</a:t>
            </a:r>
            <a:r>
              <a:rPr lang="en-GB" altLang="zh-CN" dirty="0" smtClean="0"/>
              <a:t> WANG</a:t>
            </a:r>
            <a:endParaRPr lang="en-GB" dirty="0" smtClean="0"/>
          </a:p>
          <a:p>
            <a:pPr eaLnBrk="1" hangingPunct="1">
              <a:defRPr/>
            </a:pPr>
            <a:r>
              <a:rPr lang="en-US" dirty="0" smtClean="0"/>
              <a:t>CCSA</a:t>
            </a:r>
            <a:endParaRPr lang="en-CA" altLang="zh-CN" dirty="0" smtClean="0">
              <a:ea typeface="宋体" pitchFamily="2" charset="-122"/>
            </a:endParaRPr>
          </a:p>
          <a:p>
            <a:pPr eaLnBrk="1" hangingPunct="1">
              <a:defRPr/>
            </a:pPr>
            <a:endParaRPr lang="en-CA" altLang="zh-CN" dirty="0" smtClean="0">
              <a:ea typeface="宋体" pitchFamily="2" charset="-122"/>
            </a:endParaRPr>
          </a:p>
        </p:txBody>
      </p:sp>
      <p:graphicFrame>
        <p:nvGraphicFramePr>
          <p:cNvPr id="2088" name="Group 40"/>
          <p:cNvGraphicFramePr>
            <a:graphicFrameLocks noGrp="1"/>
          </p:cNvGraphicFramePr>
          <p:nvPr/>
        </p:nvGraphicFramePr>
        <p:xfrm>
          <a:off x="3587750" y="288925"/>
          <a:ext cx="5064125" cy="1311277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7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Document No: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GSC16-GRSC9-19</a:t>
                      </a:r>
                      <a:endParaRPr kumimoji="0" lang="en-CA" alt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Source: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CCSA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Contact: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Zhiqin</a:t>
                      </a:r>
                      <a:r>
                        <a:rPr kumimoji="0" lang="en-CA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WANG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GSC Session: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GRSC-9</a:t>
                      </a:r>
                      <a:endParaRPr kumimoji="0" lang="en-CA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Agenda Item: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4.1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7"/>
          <p:cNvSpPr>
            <a:spLocks noChangeShapeType="1"/>
          </p:cNvSpPr>
          <p:nvPr/>
        </p:nvSpPr>
        <p:spPr bwMode="auto">
          <a:xfrm flipV="1">
            <a:off x="4146550" y="2894013"/>
            <a:ext cx="928688" cy="3175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099" name="Line 40"/>
          <p:cNvSpPr>
            <a:spLocks noChangeShapeType="1"/>
          </p:cNvSpPr>
          <p:nvPr/>
        </p:nvSpPr>
        <p:spPr bwMode="auto">
          <a:xfrm flipV="1">
            <a:off x="4143375" y="4976813"/>
            <a:ext cx="9493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155BBF-2006-4E86-B196-8C3F12C809B2}" type="slidenum">
              <a:rPr lang="en-CA" altLang="zh-CN" smtClean="0">
                <a:ea typeface="宋体" charset="-122"/>
              </a:rPr>
              <a:pPr/>
              <a:t>2</a:t>
            </a:fld>
            <a:endParaRPr lang="en-CA" altLang="zh-CN" smtClean="0">
              <a:ea typeface="宋体" charset="-122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zh-CN" dirty="0" smtClean="0">
                <a:ea typeface="宋体" pitchFamily="2" charset="-122"/>
              </a:rPr>
              <a:t>Highlight of Current Activities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Wireless telecommunication technical committee of CCSA (CCSA TC5)  now focuses on the following wireless access technologies research and standardization.</a:t>
            </a:r>
            <a:endParaRPr lang="en-US" altLang="zh-CN" sz="2800" smtClean="0">
              <a:ea typeface="宋体" charset="-122"/>
            </a:endParaRPr>
          </a:p>
        </p:txBody>
      </p:sp>
      <p:sp>
        <p:nvSpPr>
          <p:cNvPr id="4103" name="Line 49"/>
          <p:cNvSpPr>
            <a:spLocks noChangeShapeType="1"/>
          </p:cNvSpPr>
          <p:nvPr/>
        </p:nvSpPr>
        <p:spPr bwMode="auto">
          <a:xfrm>
            <a:off x="3348038" y="5811838"/>
            <a:ext cx="1725612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04" name="Line 48"/>
          <p:cNvSpPr>
            <a:spLocks noChangeShapeType="1"/>
          </p:cNvSpPr>
          <p:nvPr/>
        </p:nvSpPr>
        <p:spPr bwMode="auto">
          <a:xfrm flipV="1">
            <a:off x="3305175" y="3551238"/>
            <a:ext cx="8223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 flipH="1">
            <a:off x="5110163" y="2781300"/>
            <a:ext cx="2414587" cy="358775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wrap="none" lIns="92075" tIns="46038" rIns="92075" bIns="46038"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altLang="zh-CN" sz="1600" b="1">
                <a:ea typeface="宋体" charset="-122"/>
              </a:rPr>
              <a:t>Wireless Access Tech.</a:t>
            </a:r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 flipH="1">
            <a:off x="5110163" y="3365500"/>
            <a:ext cx="2413000" cy="704850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lIns="92075" tIns="46038" rIns="92075" bIns="46038" anchor="ctr"/>
          <a:lstStyle/>
          <a:p>
            <a:pPr eaLnBrk="0" hangingPunct="0">
              <a:lnSpc>
                <a:spcPct val="90000"/>
              </a:lnSpc>
            </a:pPr>
            <a:r>
              <a:rPr lang="en-US" altLang="zh-CN" sz="1600" b="1">
                <a:ea typeface="宋体" charset="-122"/>
              </a:rPr>
              <a:t>Wireless Access Tech. supporting trunking service</a:t>
            </a:r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 flipH="1">
            <a:off x="5110163" y="4797425"/>
            <a:ext cx="2414587" cy="358775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wrap="none" lIns="92075" tIns="46038" rIns="92075" bIns="46038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zh-CN" sz="1600" b="1">
                <a:ea typeface="宋体" charset="-122"/>
              </a:rPr>
              <a:t>WLAN</a:t>
            </a:r>
          </a:p>
        </p:txBody>
      </p:sp>
      <p:sp>
        <p:nvSpPr>
          <p:cNvPr id="4108" name="Line 5"/>
          <p:cNvSpPr>
            <a:spLocks noChangeShapeType="1"/>
          </p:cNvSpPr>
          <p:nvPr/>
        </p:nvSpPr>
        <p:spPr bwMode="auto">
          <a:xfrm rot="5400000">
            <a:off x="3029744" y="3958431"/>
            <a:ext cx="2205038" cy="9525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09" name="Oval 6"/>
          <p:cNvSpPr>
            <a:spLocks noChangeArrowheads="1"/>
          </p:cNvSpPr>
          <p:nvPr/>
        </p:nvSpPr>
        <p:spPr bwMode="auto">
          <a:xfrm>
            <a:off x="4046538" y="2817813"/>
            <a:ext cx="166687" cy="160337"/>
          </a:xfrm>
          <a:prstGeom prst="ellipse">
            <a:avLst/>
          </a:prstGeom>
          <a:solidFill>
            <a:srgbClr val="0902F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4110" name="Line 7"/>
          <p:cNvSpPr>
            <a:spLocks noChangeShapeType="1"/>
          </p:cNvSpPr>
          <p:nvPr/>
        </p:nvSpPr>
        <p:spPr bwMode="auto">
          <a:xfrm>
            <a:off x="4208463" y="4479925"/>
            <a:ext cx="865187" cy="1588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11" name="Oval 9"/>
          <p:cNvSpPr>
            <a:spLocks noChangeArrowheads="1"/>
          </p:cNvSpPr>
          <p:nvPr/>
        </p:nvSpPr>
        <p:spPr bwMode="auto">
          <a:xfrm>
            <a:off x="4060825" y="4392613"/>
            <a:ext cx="166688" cy="160337"/>
          </a:xfrm>
          <a:prstGeom prst="ellipse">
            <a:avLst/>
          </a:prstGeom>
          <a:solidFill>
            <a:srgbClr val="0902F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pSp>
        <p:nvGrpSpPr>
          <p:cNvPr id="4112" name="Group 36"/>
          <p:cNvGrpSpPr>
            <a:grpSpLocks/>
          </p:cNvGrpSpPr>
          <p:nvPr/>
        </p:nvGrpSpPr>
        <p:grpSpPr bwMode="auto">
          <a:xfrm>
            <a:off x="4064000" y="3471863"/>
            <a:ext cx="1028700" cy="158750"/>
            <a:chOff x="2981" y="1593"/>
            <a:chExt cx="648" cy="100"/>
          </a:xfrm>
        </p:grpSpPr>
        <p:sp>
          <p:nvSpPr>
            <p:cNvPr id="4123" name="Oval 8"/>
            <p:cNvSpPr>
              <a:spLocks noChangeArrowheads="1"/>
            </p:cNvSpPr>
            <p:nvPr/>
          </p:nvSpPr>
          <p:spPr bwMode="auto">
            <a:xfrm>
              <a:off x="2981" y="1593"/>
              <a:ext cx="105" cy="100"/>
            </a:xfrm>
            <a:prstGeom prst="ellipse">
              <a:avLst/>
            </a:prstGeom>
            <a:solidFill>
              <a:srgbClr val="0902F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124" name="Line 16"/>
            <p:cNvSpPr>
              <a:spLocks noChangeShapeType="1"/>
            </p:cNvSpPr>
            <p:nvPr/>
          </p:nvSpPr>
          <p:spPr bwMode="auto">
            <a:xfrm>
              <a:off x="3084" y="1652"/>
              <a:ext cx="545" cy="1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13" name="Rectangle 28"/>
          <p:cNvSpPr>
            <a:spLocks noChangeArrowheads="1"/>
          </p:cNvSpPr>
          <p:nvPr/>
        </p:nvSpPr>
        <p:spPr bwMode="auto">
          <a:xfrm flipH="1">
            <a:off x="5110163" y="4265613"/>
            <a:ext cx="2414587" cy="357187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wrap="none" lIns="92075" tIns="46038" rIns="92075" bIns="46038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zh-CN" sz="1600" b="1">
                <a:ea typeface="宋体" charset="-122"/>
              </a:rPr>
              <a:t>UWB</a:t>
            </a:r>
          </a:p>
        </p:txBody>
      </p:sp>
      <p:sp>
        <p:nvSpPr>
          <p:cNvPr id="4114" name="Rectangle 29"/>
          <p:cNvSpPr>
            <a:spLocks noChangeArrowheads="1"/>
          </p:cNvSpPr>
          <p:nvPr/>
        </p:nvSpPr>
        <p:spPr bwMode="auto">
          <a:xfrm flipH="1">
            <a:off x="5092700" y="5414963"/>
            <a:ext cx="2414588" cy="635000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lIns="92075" tIns="46038" rIns="92075" bIns="46038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zh-CN" sz="1600" b="1">
                <a:ea typeface="宋体" charset="-122"/>
              </a:rPr>
              <a:t>WLAN and mobile access interworking</a:t>
            </a:r>
          </a:p>
        </p:txBody>
      </p:sp>
      <p:sp>
        <p:nvSpPr>
          <p:cNvPr id="4115" name="Oval 39"/>
          <p:cNvSpPr>
            <a:spLocks noChangeArrowheads="1"/>
          </p:cNvSpPr>
          <p:nvPr/>
        </p:nvSpPr>
        <p:spPr bwMode="auto">
          <a:xfrm>
            <a:off x="4048125" y="4908550"/>
            <a:ext cx="166688" cy="158750"/>
          </a:xfrm>
          <a:prstGeom prst="ellipse">
            <a:avLst/>
          </a:prstGeom>
          <a:solidFill>
            <a:srgbClr val="0902F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1317625" y="3228975"/>
            <a:ext cx="1955800" cy="9636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4117" name="矩形 46"/>
          <p:cNvSpPr>
            <a:spLocks noChangeArrowheads="1"/>
          </p:cNvSpPr>
          <p:nvPr/>
        </p:nvSpPr>
        <p:spPr bwMode="auto">
          <a:xfrm>
            <a:off x="1136650" y="3344863"/>
            <a:ext cx="22113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600" b="1">
                <a:ea typeface="宋体" charset="-122"/>
              </a:rPr>
              <a:t>TC5 WG3</a:t>
            </a:r>
          </a:p>
          <a:p>
            <a:pPr algn="ctr"/>
            <a:r>
              <a:rPr lang="en-US" altLang="zh-CN" sz="1600" b="1">
                <a:ea typeface="宋体" charset="-122"/>
              </a:rPr>
              <a:t>(Wireless Access WG)</a:t>
            </a:r>
          </a:p>
        </p:txBody>
      </p:sp>
      <p:sp>
        <p:nvSpPr>
          <p:cNvPr id="48" name="圆角矩形 47"/>
          <p:cNvSpPr/>
          <p:nvPr/>
        </p:nvSpPr>
        <p:spPr>
          <a:xfrm>
            <a:off x="1368425" y="5084763"/>
            <a:ext cx="1955800" cy="96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4119" name="矩形 48"/>
          <p:cNvSpPr>
            <a:spLocks noChangeArrowheads="1"/>
          </p:cNvSpPr>
          <p:nvPr/>
        </p:nvSpPr>
        <p:spPr bwMode="auto">
          <a:xfrm>
            <a:off x="1187450" y="5200650"/>
            <a:ext cx="22113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600" b="1">
                <a:ea typeface="宋体" charset="-122"/>
              </a:rPr>
              <a:t>TC5 WG9</a:t>
            </a:r>
          </a:p>
          <a:p>
            <a:pPr algn="ctr"/>
            <a:r>
              <a:rPr lang="en-US" altLang="zh-CN" sz="1600" b="1">
                <a:ea typeface="宋体" charset="-122"/>
              </a:rPr>
              <a:t>(TD&amp;WCDMA&amp;LTE WG)</a:t>
            </a:r>
          </a:p>
        </p:txBody>
      </p:sp>
      <p:sp>
        <p:nvSpPr>
          <p:cNvPr id="4120" name="Line 48"/>
          <p:cNvSpPr>
            <a:spLocks noChangeShapeType="1"/>
          </p:cNvSpPr>
          <p:nvPr/>
        </p:nvSpPr>
        <p:spPr bwMode="auto">
          <a:xfrm flipV="1">
            <a:off x="3313113" y="3962400"/>
            <a:ext cx="4667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21" name="Line 5"/>
          <p:cNvSpPr>
            <a:spLocks noChangeShapeType="1"/>
          </p:cNvSpPr>
          <p:nvPr/>
        </p:nvSpPr>
        <p:spPr bwMode="auto">
          <a:xfrm rot="5400000">
            <a:off x="2816225" y="4918076"/>
            <a:ext cx="19272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none" w="lg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22" name="Oval 42"/>
          <p:cNvSpPr>
            <a:spLocks noChangeArrowheads="1"/>
          </p:cNvSpPr>
          <p:nvPr/>
        </p:nvSpPr>
        <p:spPr bwMode="auto">
          <a:xfrm>
            <a:off x="3684588" y="5722938"/>
            <a:ext cx="166687" cy="158750"/>
          </a:xfrm>
          <a:prstGeom prst="ellipse">
            <a:avLst/>
          </a:prstGeom>
          <a:solidFill>
            <a:srgbClr val="0902F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9412EA-D2F9-443A-BFC6-7BEB725C0885}" type="slidenum">
              <a:rPr lang="en-CA" altLang="zh-CN" smtClean="0">
                <a:ea typeface="宋体" charset="-122"/>
              </a:rPr>
              <a:pPr/>
              <a:t>3</a:t>
            </a:fld>
            <a:endParaRPr lang="en-CA" altLang="zh-CN" smtClean="0">
              <a:ea typeface="宋体" charset="-122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zh-CN" sz="3200" dirty="0" smtClean="0">
                <a:ea typeface="宋体" pitchFamily="2" charset="-122"/>
              </a:rPr>
              <a:t>Development of Wireless Access Technologies</a:t>
            </a:r>
            <a:endParaRPr lang="en-CA" altLang="zh-CN" dirty="0" smtClean="0">
              <a:ea typeface="宋体" pitchFamily="2" charset="-122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684213" y="2205038"/>
            <a:ext cx="1871662" cy="792162"/>
          </a:xfrm>
          <a:prstGeom prst="ellipse">
            <a:avLst/>
          </a:prstGeom>
          <a:gradFill rotWithShape="0">
            <a:gsLst>
              <a:gs pos="0">
                <a:srgbClr val="0000FF"/>
              </a:gs>
              <a:gs pos="100000">
                <a:srgbClr val="99CCFF"/>
              </a:gs>
            </a:gsLst>
            <a:lin ang="2700000" scaled="1"/>
          </a:gradFill>
          <a:ln w="63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Narrowband </a:t>
            </a:r>
          </a:p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Wireless Access</a:t>
            </a:r>
            <a:endParaRPr kumimoji="1" lang="zh-CN" altLang="en-US" sz="16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  <a:ea typeface="ＭＳ Ｐゴシック" pitchFamily="34" charset="-128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5219700" y="2589213"/>
            <a:ext cx="936625" cy="317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zh-CN" altLang="en-US" sz="1600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627313" y="2589213"/>
            <a:ext cx="719137" cy="317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zh-CN" altLang="en-US" sz="1600"/>
          </a:p>
        </p:txBody>
      </p:sp>
      <p:sp>
        <p:nvSpPr>
          <p:cNvPr id="23" name="椭圆 22"/>
          <p:cNvSpPr/>
          <p:nvPr/>
        </p:nvSpPr>
        <p:spPr bwMode="auto">
          <a:xfrm>
            <a:off x="3348038" y="2205038"/>
            <a:ext cx="1800225" cy="792162"/>
          </a:xfrm>
          <a:prstGeom prst="ellipse">
            <a:avLst/>
          </a:prstGeom>
          <a:gradFill rotWithShape="0">
            <a:gsLst>
              <a:gs pos="0">
                <a:srgbClr val="0000FF"/>
              </a:gs>
              <a:gs pos="100000">
                <a:srgbClr val="99CCFF"/>
              </a:gs>
            </a:gsLst>
            <a:lin ang="2700000" scaled="1"/>
          </a:gradFill>
          <a:ln w="63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Broadband </a:t>
            </a:r>
          </a:p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Wireless Access</a:t>
            </a:r>
            <a:endParaRPr kumimoji="1" lang="zh-CN" altLang="en-US" sz="16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  <a:ea typeface="ＭＳ Ｐゴシック" pitchFamily="34" charset="-128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6227763" y="2133600"/>
            <a:ext cx="2376487" cy="911225"/>
          </a:xfrm>
          <a:prstGeom prst="ellipse">
            <a:avLst/>
          </a:prstGeom>
          <a:gradFill rotWithShape="0">
            <a:gsLst>
              <a:gs pos="0">
                <a:srgbClr val="0000FF"/>
              </a:gs>
              <a:gs pos="100000">
                <a:srgbClr val="99CCFF"/>
              </a:gs>
            </a:gsLst>
            <a:lin ang="2700000" scaled="1"/>
          </a:gradFill>
          <a:ln w="63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Broadband </a:t>
            </a:r>
          </a:p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Wireless Access</a:t>
            </a:r>
          </a:p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Supporting </a:t>
            </a:r>
            <a:r>
              <a:rPr kumimoji="1" lang="en-US" altLang="zh-CN" sz="1600" b="1" dirty="0" err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Trunking</a:t>
            </a:r>
            <a:endParaRPr kumimoji="1" lang="en-US" altLang="zh-CN" sz="16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  <a:ea typeface="ＭＳ Ｐゴシック" pitchFamily="34" charset="-128"/>
            </a:endParaRPr>
          </a:p>
          <a:p>
            <a:pPr algn="ctr" eaLnBrk="0" hangingPunct="0">
              <a:defRPr/>
            </a:pPr>
            <a:r>
              <a:rPr kumimoji="1" lang="en-US" altLang="zh-CN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ea typeface="ＭＳ Ｐゴシック" pitchFamily="34" charset="-128"/>
              </a:rPr>
              <a:t>service</a:t>
            </a:r>
          </a:p>
        </p:txBody>
      </p:sp>
      <p:sp>
        <p:nvSpPr>
          <p:cNvPr id="5129" name="Rectangle 8"/>
          <p:cNvSpPr txBox="1">
            <a:spLocks/>
          </p:cNvSpPr>
          <p:nvPr/>
        </p:nvSpPr>
        <p:spPr bwMode="auto">
          <a:xfrm>
            <a:off x="412750" y="3357563"/>
            <a:ext cx="27447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latin typeface="Calibri" pitchFamily="34" charset="0"/>
                <a:ea typeface="宋体" charset="-122"/>
              </a:rPr>
              <a:t>Service: fixed voice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latin typeface="Calibri" pitchFamily="34" charset="0"/>
                <a:ea typeface="宋体" charset="-122"/>
              </a:rPr>
              <a:t>Mainly applied in rural areas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latin typeface="Calibri" pitchFamily="34" charset="0"/>
                <a:ea typeface="宋体" charset="-122"/>
              </a:rPr>
              <a:t>Limited market and less users</a:t>
            </a:r>
            <a:endParaRPr lang="zh-CN" altLang="en-US" sz="2000">
              <a:solidFill>
                <a:srgbClr val="09244D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5130" name="Rectangle 9"/>
          <p:cNvSpPr>
            <a:spLocks/>
          </p:cNvSpPr>
          <p:nvPr/>
        </p:nvSpPr>
        <p:spPr bwMode="auto">
          <a:xfrm>
            <a:off x="3059113" y="3357563"/>
            <a:ext cx="274637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altLang="zh-CN" sz="2000">
                <a:latin typeface="Calibri" pitchFamily="34" charset="0"/>
                <a:ea typeface="宋体" charset="-122"/>
              </a:rPr>
              <a:t>Service: data, voice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altLang="zh-CN" sz="2000">
                <a:latin typeface="Calibri" pitchFamily="34" charset="0"/>
                <a:ea typeface="宋体" charset="-122"/>
              </a:rPr>
              <a:t>Supporting high speed data access</a:t>
            </a:r>
            <a:endParaRPr lang="zh-CN" altLang="en-US" sz="2000">
              <a:latin typeface="Calibri" pitchFamily="34" charset="0"/>
              <a:ea typeface="宋体" charset="-122"/>
            </a:endParaRPr>
          </a:p>
        </p:txBody>
      </p:sp>
      <p:sp>
        <p:nvSpPr>
          <p:cNvPr id="5131" name="Rectangle 10"/>
          <p:cNvSpPr>
            <a:spLocks/>
          </p:cNvSpPr>
          <p:nvPr/>
        </p:nvSpPr>
        <p:spPr bwMode="auto">
          <a:xfrm>
            <a:off x="6227763" y="3357563"/>
            <a:ext cx="25923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altLang="zh-CN" sz="2000">
                <a:latin typeface="Calibri" pitchFamily="34" charset="0"/>
                <a:ea typeface="宋体" charset="-122"/>
              </a:rPr>
              <a:t>Service: data, voice, trunking service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altLang="zh-CN" sz="2000">
                <a:latin typeface="Calibri" pitchFamily="34" charset="0"/>
                <a:ea typeface="宋体" charset="-122"/>
              </a:rPr>
              <a:t>Mainly targets private networks and industrial users</a:t>
            </a:r>
            <a:endParaRPr lang="zh-CN" altLang="en-US" sz="2000">
              <a:latin typeface="Calibri" pitchFamily="34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5A8673-FF46-47CB-99D5-BB7451A8391C}" type="slidenum">
              <a:rPr lang="en-CA" altLang="zh-CN" smtClean="0">
                <a:ea typeface="宋体" charset="-122"/>
              </a:rPr>
              <a:pPr/>
              <a:t>4</a:t>
            </a:fld>
            <a:endParaRPr lang="en-CA" altLang="zh-CN" smtClean="0">
              <a:ea typeface="宋体" charset="-122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zh-CN" dirty="0" smtClean="0">
                <a:ea typeface="宋体" pitchFamily="2" charset="-122"/>
              </a:rPr>
              <a:t>Challenges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58163" cy="4537075"/>
          </a:xfrm>
        </p:spPr>
        <p:txBody>
          <a:bodyPr/>
          <a:lstStyle/>
          <a:p>
            <a:pPr eaLnBrk="1" hangingPunct="1"/>
            <a:r>
              <a:rPr lang="en-US" altLang="zh-CN" sz="2000" smtClean="0">
                <a:ea typeface="宋体" charset="-122"/>
              </a:rPr>
              <a:t>Broadband wireless access is not competitive with 3G and enhanced 3G technology.</a:t>
            </a:r>
          </a:p>
          <a:p>
            <a:pPr eaLnBrk="1" hangingPunct="1"/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Since Basic telecom operators prefer deploying 3G cellular networks than building BWA networks, it’s better to enhance BWA technology and applied them to private network.</a:t>
            </a:r>
          </a:p>
          <a:p>
            <a:pPr eaLnBrk="1" hangingPunct="1"/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smtClean="0">
                <a:ea typeface="宋体" charset="-122"/>
              </a:rPr>
              <a:t>Now there exists several technologies supporting trunking services, such as SCDMA based, LTE based, TETRA and other technologies.</a:t>
            </a:r>
          </a:p>
          <a:p>
            <a:pPr eaLnBrk="1" hangingPunct="1"/>
            <a:endParaRPr lang="en-US" altLang="zh-CN" sz="2000" smtClean="0">
              <a:ea typeface="宋体" charset="-122"/>
            </a:endParaRPr>
          </a:p>
          <a:p>
            <a:pPr eaLnBrk="1" hangingPunct="1"/>
            <a:r>
              <a:rPr lang="en-US" altLang="zh-CN" sz="2000" b="1" smtClean="0">
                <a:solidFill>
                  <a:srgbClr val="C00000"/>
                </a:solidFill>
                <a:ea typeface="宋体" charset="-122"/>
              </a:rPr>
              <a:t>Potential market of private network is limited, therefore it’s not beneficial to develop multiple standards.</a:t>
            </a:r>
            <a:endParaRPr lang="en-CA" altLang="zh-CN" sz="2000" b="1" smtClean="0">
              <a:solidFill>
                <a:srgbClr val="C00000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99997A-ABFB-40DA-BF31-CDE918E5196B}" type="slidenum">
              <a:rPr lang="en-CA" altLang="zh-CN" smtClean="0">
                <a:ea typeface="宋体" charset="-122"/>
              </a:rPr>
              <a:pPr/>
              <a:t>5</a:t>
            </a:fld>
            <a:endParaRPr lang="en-CA" altLang="zh-CN" smtClean="0">
              <a:ea typeface="宋体" charset="-122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zh-CN" dirty="0" smtClean="0">
                <a:ea typeface="宋体" pitchFamily="2" charset="-122"/>
              </a:rPr>
              <a:t>Next Steps / Actions</a:t>
            </a: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539750" y="2420938"/>
            <a:ext cx="77771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ea typeface="宋体" charset="-122"/>
              </a:rPr>
              <a:t>Continuing pre-standard research on current and emerging technologies.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ea typeface="宋体" charset="-122"/>
              </a:rPr>
              <a:t>Find the possibility of integrating different technologies.</a:t>
            </a:r>
          </a:p>
        </p:txBody>
      </p:sp>
      <p:sp>
        <p:nvSpPr>
          <p:cNvPr id="7173" name="Rectangle 12"/>
          <p:cNvSpPr>
            <a:spLocks noChangeArrowheads="1"/>
          </p:cNvSpPr>
          <p:nvPr/>
        </p:nvSpPr>
        <p:spPr bwMode="auto">
          <a:xfrm flipH="1">
            <a:off x="395288" y="1585913"/>
            <a:ext cx="3671887" cy="488950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lIns="92075" tIns="46038" rIns="92075" bIns="46038" anchor="ctr"/>
          <a:lstStyle/>
          <a:p>
            <a:pPr eaLnBrk="0" hangingPunct="0">
              <a:lnSpc>
                <a:spcPct val="90000"/>
              </a:lnSpc>
            </a:pPr>
            <a:r>
              <a:rPr lang="en-US" altLang="zh-CN" sz="1600" b="1">
                <a:ea typeface="宋体" charset="-122"/>
              </a:rPr>
              <a:t>Wireless Access Tech. supporting trunking service</a:t>
            </a:r>
          </a:p>
        </p:txBody>
      </p:sp>
      <p:sp>
        <p:nvSpPr>
          <p:cNvPr id="7174" name="Rectangle 12"/>
          <p:cNvSpPr>
            <a:spLocks noChangeArrowheads="1"/>
          </p:cNvSpPr>
          <p:nvPr/>
        </p:nvSpPr>
        <p:spPr bwMode="auto">
          <a:xfrm flipH="1">
            <a:off x="395288" y="3587750"/>
            <a:ext cx="3889375" cy="488950"/>
          </a:xfrm>
          <a:prstGeom prst="rect">
            <a:avLst/>
          </a:prstGeom>
          <a:gradFill rotWithShape="0">
            <a:gsLst>
              <a:gs pos="0">
                <a:srgbClr val="CCE5FF"/>
              </a:gs>
              <a:gs pos="100000">
                <a:srgbClr val="99CC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lIns="92075" tIns="46038" rIns="92075" bIns="46038" anchor="ctr"/>
          <a:lstStyle/>
          <a:p>
            <a:pPr eaLnBrk="0" hangingPunct="0">
              <a:lnSpc>
                <a:spcPct val="90000"/>
              </a:lnSpc>
            </a:pPr>
            <a:r>
              <a:rPr lang="en-US" altLang="zh-CN" sz="1600" b="1">
                <a:ea typeface="宋体" charset="-122"/>
              </a:rPr>
              <a:t>Wireless Access Technology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539750" y="4221163"/>
            <a:ext cx="777716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ea typeface="宋体" charset="-122"/>
              </a:rPr>
              <a:t>Research on new wireless access technology.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>
                <a:solidFill>
                  <a:srgbClr val="09244D"/>
                </a:solidFill>
                <a:ea typeface="宋体" charset="-122"/>
              </a:rPr>
              <a:t>Developing standards on WLAN and mobile network interworking, to promote WLAN offloading in data traffic.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71C56B-DE7B-4316-A5E0-C7E5FE9F35E1}" type="slidenum">
              <a:rPr lang="en-CA" altLang="zh-CN" smtClean="0">
                <a:ea typeface="宋体" charset="-122"/>
              </a:rPr>
              <a:pPr/>
              <a:t>6</a:t>
            </a:fld>
            <a:endParaRPr lang="en-CA" altLang="zh-CN" smtClean="0">
              <a:ea typeface="宋体" charset="-122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6337300" cy="771525"/>
          </a:xfrm>
          <a:prstGeom prst="rect">
            <a:avLst/>
          </a:prstGeom>
          <a:noFill/>
          <a:ln w="9525">
            <a:solidFill>
              <a:srgbClr val="C688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400" b="1">
                <a:solidFill>
                  <a:srgbClr val="0924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Supplementary Slides</a:t>
            </a:r>
            <a:endParaRPr lang="en-CA" altLang="zh-CN" sz="4400" b="1">
              <a:solidFill>
                <a:srgbClr val="09244D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ea typeface="宋体" pitchFamily="2" charset="-122"/>
              </a:rPr>
              <a:t>SCDMA standards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lnSpc>
                <a:spcPct val="80000"/>
              </a:lnSpc>
            </a:pPr>
            <a:r>
              <a:rPr lang="en-US" altLang="zh-CN" sz="2400" smtClean="0">
                <a:latin typeface="Calibri" pitchFamily="34" charset="0"/>
                <a:ea typeface="宋体" charset="-122"/>
              </a:rPr>
              <a:t>YD/T 1956-2009  Technical requirements for air interface of 1800MHz SCDMA broadband wireless access system</a:t>
            </a:r>
          </a:p>
          <a:p>
            <a:pPr marL="400050">
              <a:lnSpc>
                <a:spcPct val="80000"/>
              </a:lnSpc>
            </a:pPr>
            <a:r>
              <a:rPr lang="en-US" altLang="zh-CN" sz="2400" smtClean="0">
                <a:latin typeface="Calibri" pitchFamily="34" charset="0"/>
                <a:ea typeface="宋体" charset="-122"/>
              </a:rPr>
              <a:t>YD/T 1989-2009 Test method for air interface of 1800MHz SCDMA broadband wireless access system  </a:t>
            </a:r>
          </a:p>
          <a:p>
            <a:pPr marL="400050">
              <a:lnSpc>
                <a:spcPct val="80000"/>
              </a:lnSpc>
            </a:pPr>
            <a:r>
              <a:rPr lang="en-US" altLang="zh-CN" sz="2400" smtClean="0">
                <a:latin typeface="Calibri" pitchFamily="34" charset="0"/>
                <a:ea typeface="宋体" charset="-122"/>
              </a:rPr>
              <a:t>YD/T 2115-2010 </a:t>
            </a:r>
            <a:r>
              <a:rPr kumimoji="1" lang="en-US" altLang="zh-CN" sz="2400" smtClean="0">
                <a:latin typeface="Calibri" pitchFamily="34" charset="0"/>
                <a:ea typeface="宋体" charset="-122"/>
              </a:rPr>
              <a:t>Technical requirements of  SCDMA broadband wireless access system</a:t>
            </a:r>
          </a:p>
          <a:p>
            <a:pPr marL="400050">
              <a:lnSpc>
                <a:spcPct val="80000"/>
              </a:lnSpc>
            </a:pPr>
            <a:r>
              <a:rPr lang="en-US" altLang="zh-CN" sz="2400" smtClean="0">
                <a:latin typeface="Calibri" pitchFamily="34" charset="0"/>
                <a:ea typeface="宋体" charset="-122"/>
              </a:rPr>
              <a:t>YD/T 2116-2010 </a:t>
            </a:r>
            <a:r>
              <a:rPr kumimoji="1" lang="en-US" altLang="zh-CN" sz="2400" smtClean="0">
                <a:latin typeface="Calibri" pitchFamily="34" charset="0"/>
                <a:ea typeface="宋体" charset="-122"/>
              </a:rPr>
              <a:t>Test method of  SCDMA broadband wireless access system</a:t>
            </a:r>
          </a:p>
          <a:p>
            <a:pPr marL="400050">
              <a:lnSpc>
                <a:spcPct val="80000"/>
              </a:lnSpc>
            </a:pPr>
            <a:r>
              <a:rPr lang="en-US" altLang="zh-CN" sz="2400" smtClean="0">
                <a:latin typeface="Calibri" pitchFamily="34" charset="0"/>
                <a:ea typeface="宋体" charset="-122"/>
              </a:rPr>
              <a:t>YD/T 2117-2010 </a:t>
            </a:r>
            <a:r>
              <a:rPr kumimoji="1" lang="en-US" altLang="zh-CN" sz="2400" smtClean="0">
                <a:latin typeface="Calibri" pitchFamily="34" charset="0"/>
                <a:ea typeface="宋体" charset="-122"/>
              </a:rPr>
              <a:t>Technical requirements of  SCDMA broadband wireless access system terminal </a:t>
            </a:r>
          </a:p>
          <a:p>
            <a:pPr marL="400050">
              <a:lnSpc>
                <a:spcPct val="80000"/>
              </a:lnSpc>
            </a:pPr>
            <a:r>
              <a:rPr lang="en-US" altLang="zh-CN" sz="2400" smtClean="0">
                <a:latin typeface="Calibri" pitchFamily="34" charset="0"/>
                <a:ea typeface="宋体" charset="-122"/>
              </a:rPr>
              <a:t>YD/T 2118-2010 </a:t>
            </a:r>
            <a:r>
              <a:rPr kumimoji="1" lang="en-US" altLang="zh-CN" sz="2400" smtClean="0">
                <a:latin typeface="Calibri" pitchFamily="34" charset="0"/>
                <a:ea typeface="宋体" charset="-122"/>
              </a:rPr>
              <a:t>Test method of  SCDMA broadband wireless  access system terminal </a:t>
            </a:r>
            <a:endParaRPr lang="en-US" altLang="zh-CN" sz="2400" smtClean="0">
              <a:latin typeface="Calibri" pitchFamily="34" charset="0"/>
              <a:ea typeface="宋体" charset="-122"/>
            </a:endParaRPr>
          </a:p>
          <a:p>
            <a:pPr marL="400050"/>
            <a:endParaRPr lang="zh-CN" altLang="en-US" smtClean="0">
              <a:ea typeface="宋体" charset="-122"/>
            </a:endParaRPr>
          </a:p>
        </p:txBody>
      </p:sp>
      <p:sp>
        <p:nvSpPr>
          <p:cNvPr id="9220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AE694F-6025-4512-B34D-005D741DC2FA}" type="slidenum">
              <a:rPr lang="en-CA" altLang="zh-CN" smtClean="0">
                <a:ea typeface="宋体" charset="-122"/>
              </a:rPr>
              <a:pPr/>
              <a:t>7</a:t>
            </a:fld>
            <a:endParaRPr lang="en-CA" altLang="zh-CN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灯片编号占位符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280697-D87D-4604-8C51-126B569F45D7}" type="slidenum">
              <a:rPr lang="en-CA" altLang="zh-CN" smtClean="0">
                <a:ea typeface="宋体" charset="-122"/>
              </a:rPr>
              <a:pPr/>
              <a:t>8</a:t>
            </a:fld>
            <a:endParaRPr lang="en-CA" altLang="zh-CN" smtClean="0">
              <a:ea typeface="宋体" charset="-122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zh-CN" sz="3600" dirty="0" smtClean="0">
                <a:ea typeface="宋体" pitchFamily="2" charset="-122"/>
              </a:rPr>
              <a:t>Current </a:t>
            </a:r>
            <a:r>
              <a:rPr lang="en-CA" altLang="zh-CN" sz="3600" dirty="0">
                <a:ea typeface="宋体" pitchFamily="2" charset="-122"/>
              </a:rPr>
              <a:t>r</a:t>
            </a:r>
            <a:r>
              <a:rPr lang="en-CA" altLang="zh-CN" sz="3600" dirty="0" smtClean="0">
                <a:ea typeface="宋体" pitchFamily="2" charset="-122"/>
              </a:rPr>
              <a:t>elevant research projects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24862" cy="452596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New generation of SCDMA supporting </a:t>
            </a:r>
            <a:r>
              <a:rPr lang="en-US" altLang="zh-CN" sz="2800" dirty="0" err="1" smtClean="0">
                <a:latin typeface="Calibri" pitchFamily="34" charset="0"/>
                <a:ea typeface="宋体" pitchFamily="2" charset="-122"/>
              </a:rPr>
              <a:t>trunking</a:t>
            </a: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 service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System requirement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Technical specification of equipment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Test method of equipment</a:t>
            </a:r>
          </a:p>
          <a:p>
            <a:pPr>
              <a:lnSpc>
                <a:spcPct val="80000"/>
              </a:lnSpc>
              <a:defRPr/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TD-LTE based </a:t>
            </a:r>
            <a:r>
              <a:rPr lang="en-US" altLang="zh-CN" sz="2800" dirty="0" err="1" smtClean="0">
                <a:latin typeface="Calibri" pitchFamily="34" charset="0"/>
                <a:ea typeface="宋体" pitchFamily="2" charset="-122"/>
              </a:rPr>
              <a:t>trunking</a:t>
            </a: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 system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Research on TD-LTE based </a:t>
            </a:r>
            <a:r>
              <a:rPr lang="en-US" altLang="zh-CN" sz="2400" dirty="0" err="1" smtClean="0">
                <a:latin typeface="Calibri" pitchFamily="34" charset="0"/>
                <a:ea typeface="宋体" pitchFamily="2" charset="-122"/>
              </a:rPr>
              <a:t>trunking</a:t>
            </a: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 system</a:t>
            </a:r>
          </a:p>
          <a:p>
            <a:pPr>
              <a:lnSpc>
                <a:spcPct val="80000"/>
              </a:lnSpc>
              <a:defRPr/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WLAN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IP mobility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WLAN and 3GPP interworking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zh-CN" sz="2400" dirty="0" smtClean="0">
              <a:latin typeface="Calibri" pitchFamily="34" charset="0"/>
              <a:ea typeface="宋体" pitchFamily="2" charset="-122"/>
            </a:endParaRPr>
          </a:p>
          <a:p>
            <a:pPr eaLnBrk="1" hangingPunct="1">
              <a:defRPr/>
            </a:pPr>
            <a:endParaRPr lang="en-CA" altLang="zh-CN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4A147EF-72B8-4778-885C-C38BC723C9F6}"/>
</file>

<file path=customXml/itemProps2.xml><?xml version="1.0" encoding="utf-8"?>
<ds:datastoreItem xmlns:ds="http://schemas.openxmlformats.org/officeDocument/2006/customXml" ds:itemID="{210AE3AD-AAC9-4823-8357-FC2106E1C299}"/>
</file>

<file path=customXml/itemProps3.xml><?xml version="1.0" encoding="utf-8"?>
<ds:datastoreItem xmlns:ds="http://schemas.openxmlformats.org/officeDocument/2006/customXml" ds:itemID="{449F4360-4594-471B-B27E-F64921615930}"/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402</Words>
  <Application>Microsoft Office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Wireless Access Standardization in China</vt:lpstr>
      <vt:lpstr>Highlight of Current Activities</vt:lpstr>
      <vt:lpstr>Development of Wireless Access Technologies</vt:lpstr>
      <vt:lpstr>Challenges</vt:lpstr>
      <vt:lpstr>Next Steps / Actions</vt:lpstr>
      <vt:lpstr>Slide 6</vt:lpstr>
      <vt:lpstr>SCDMA standards</vt:lpstr>
      <vt:lpstr>Current relevant research projects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Access Standardization in China</dc:title>
  <dc:creator>CCSA</dc:creator>
  <dc:description>GSC16-GRSC9-19
28 October 2011</dc:description>
  <cp:lastModifiedBy>Ed Juskevicius</cp:lastModifiedBy>
  <cp:revision>43</cp:revision>
  <dcterms:created xsi:type="dcterms:W3CDTF">2011-06-28T13:16:06Z</dcterms:created>
  <dcterms:modified xsi:type="dcterms:W3CDTF">2011-10-28T18:43:10Z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11400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