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301" r:id="rId3"/>
    <p:sldId id="282" r:id="rId4"/>
    <p:sldId id="257" r:id="rId5"/>
    <p:sldId id="283" r:id="rId6"/>
    <p:sldId id="303" r:id="rId7"/>
    <p:sldId id="302" r:id="rId8"/>
    <p:sldId id="299" r:id="rId9"/>
    <p:sldId id="284" r:id="rId10"/>
    <p:sldId id="285" r:id="rId11"/>
    <p:sldId id="286" r:id="rId12"/>
    <p:sldId id="270" r:id="rId13"/>
    <p:sldId id="287" r:id="rId14"/>
    <p:sldId id="288" r:id="rId15"/>
    <p:sldId id="289" r:id="rId16"/>
    <p:sldId id="290" r:id="rId17"/>
    <p:sldId id="291" r:id="rId18"/>
    <p:sldId id="296" r:id="rId19"/>
    <p:sldId id="292" r:id="rId20"/>
    <p:sldId id="293" r:id="rId21"/>
    <p:sldId id="300" r:id="rId22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3333"/>
    <a:srgbClr val="C68803"/>
    <a:srgbClr val="09244D"/>
    <a:srgbClr val="663300"/>
    <a:srgbClr val="FF0000"/>
    <a:srgbClr val="96969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2724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280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1F58265-C332-42D4-8494-5BB6A5374D3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C_GSCMay26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425" y="212725"/>
            <a:ext cx="2663825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2"/>
          <p:cNvSpPr txBox="1">
            <a:spLocks noChangeArrowheads="1"/>
          </p:cNvSpPr>
          <p:nvPr userDrawn="1"/>
        </p:nvSpPr>
        <p:spPr bwMode="auto">
          <a:xfrm>
            <a:off x="179388" y="6381750"/>
            <a:ext cx="2305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CA" sz="1200" b="1">
                <a:solidFill>
                  <a:srgbClr val="09244D"/>
                </a:solidFill>
              </a:rPr>
              <a:t>Halifax, 31 Oct – 3 Nov 2011</a:t>
            </a:r>
            <a:endParaRPr lang="en-CA" sz="1200" b="1"/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3232150" y="6381750"/>
            <a:ext cx="266382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CA" altLang="ja-JP" sz="1200" b="1" dirty="0">
                <a:solidFill>
                  <a:srgbClr val="09244D"/>
                </a:solidFill>
                <a:ea typeface="ＭＳ Ｐゴシック" charset="-128"/>
              </a:rPr>
              <a:t>ICT Accessibility For All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CA" noProof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CA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66050" y="6337300"/>
            <a:ext cx="909638" cy="404813"/>
          </a:xfrm>
        </p:spPr>
        <p:txBody>
          <a:bodyPr/>
          <a:lstStyle>
            <a:lvl1pPr>
              <a:defRPr>
                <a:solidFill>
                  <a:srgbClr val="09244D"/>
                </a:solidFill>
              </a:defRPr>
            </a:lvl1pPr>
          </a:lstStyle>
          <a:p>
            <a:pPr>
              <a:defRPr/>
            </a:pPr>
            <a:fld id="{39CB0ACB-9F08-41CC-A014-7D5A03531D7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823D3-58F1-45B0-A205-0B4EB964344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08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08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A5214-444A-4BF5-9DAF-909009F8EBE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CCD4B-EBCA-4268-8C81-6EA1774A82F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38CC0-3878-4B9F-89DB-5D772DC3597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5573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ACDEB-8210-4F80-AE17-6EABE3A98E2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2231E-817E-45C7-83DD-F25267FA028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3C698-71DB-4428-9F87-9544BAD63ED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F7B04-570A-4A93-929B-873B69160BE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02E9-90C3-4446-B864-C287E3B7381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99370-7607-4C6A-8E1F-2A0EC9D21C0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34150" y="63373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rebuchet MS" pitchFamily="34" charset="0"/>
              </a:defRPr>
            </a:lvl1pPr>
          </a:lstStyle>
          <a:p>
            <a:pPr>
              <a:defRPr/>
            </a:pPr>
            <a:fld id="{EAF6E592-0366-46F5-BA74-9D2CFA1C51B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1" name="Text Box 16"/>
          <p:cNvSpPr txBox="1">
            <a:spLocks noChangeArrowheads="1"/>
          </p:cNvSpPr>
          <p:nvPr userDrawn="1"/>
        </p:nvSpPr>
        <p:spPr bwMode="auto">
          <a:xfrm>
            <a:off x="179388" y="6381750"/>
            <a:ext cx="2305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CA" altLang="ja-JP" sz="1200" b="1">
                <a:solidFill>
                  <a:srgbClr val="09244D"/>
                </a:solidFill>
                <a:ea typeface="ＭＳ Ｐゴシック" pitchFamily="50" charset="-128"/>
              </a:rPr>
              <a:t>Halifax, 31 Oct – 3 Nov 2011</a:t>
            </a:r>
            <a:endParaRPr lang="en-CA" altLang="ja-JP" sz="1200" b="1">
              <a:ea typeface="ＭＳ Ｐゴシック" pitchFamily="50" charset="-128"/>
            </a:endParaRPr>
          </a:p>
        </p:txBody>
      </p:sp>
      <p:sp>
        <p:nvSpPr>
          <p:cNvPr id="12" name="Rectangle 17"/>
          <p:cNvSpPr>
            <a:spLocks noChangeArrowheads="1"/>
          </p:cNvSpPr>
          <p:nvPr userDrawn="1"/>
        </p:nvSpPr>
        <p:spPr bwMode="auto">
          <a:xfrm>
            <a:off x="3232150" y="6381750"/>
            <a:ext cx="266382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CA" altLang="ja-JP" sz="1200" b="1" dirty="0">
                <a:solidFill>
                  <a:srgbClr val="09244D"/>
                </a:solidFill>
                <a:ea typeface="ＭＳ Ｐゴシック" charset="-128"/>
              </a:rPr>
              <a:t>ICT Accessibility For All</a:t>
            </a:r>
          </a:p>
        </p:txBody>
      </p:sp>
      <p:sp>
        <p:nvSpPr>
          <p:cNvPr id="13" name="Rectangle 24"/>
          <p:cNvSpPr>
            <a:spLocks noChangeArrowheads="1"/>
          </p:cNvSpPr>
          <p:nvPr userDrawn="1"/>
        </p:nvSpPr>
        <p:spPr bwMode="auto">
          <a:xfrm>
            <a:off x="7424738" y="260350"/>
            <a:ext cx="1323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CA" altLang="ja-JP" sz="1200" b="1">
                <a:solidFill>
                  <a:srgbClr val="09244D"/>
                </a:solidFill>
                <a:ea typeface="ＭＳ Ｐゴシック"/>
                <a:cs typeface="ＭＳ Ｐゴシック"/>
              </a:rPr>
              <a:t> </a:t>
            </a:r>
            <a:r>
              <a:rPr lang="en-CA" altLang="ja-JP" sz="1200">
                <a:solidFill>
                  <a:srgbClr val="09244D"/>
                </a:solidFill>
                <a:ea typeface="ＭＳ Ｐゴシック"/>
                <a:cs typeface="ＭＳ Ｐゴシック"/>
              </a:rPr>
              <a:t>GSC16-CL-39r1</a:t>
            </a:r>
          </a:p>
        </p:txBody>
      </p:sp>
      <p:pic>
        <p:nvPicPr>
          <p:cNvPr id="1032" name="Picture 23" descr="IC_GSClighthouse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3525" y="5418138"/>
            <a:ext cx="657225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3" name="Group 31"/>
          <p:cNvGrpSpPr>
            <a:grpSpLocks/>
          </p:cNvGrpSpPr>
          <p:nvPr userDrawn="1"/>
        </p:nvGrpSpPr>
        <p:grpSpPr bwMode="auto">
          <a:xfrm>
            <a:off x="7600950" y="5661025"/>
            <a:ext cx="1187450" cy="671513"/>
            <a:chOff x="4241" y="3559"/>
            <a:chExt cx="904" cy="539"/>
          </a:xfrm>
        </p:grpSpPr>
        <p:pic>
          <p:nvPicPr>
            <p:cNvPr id="1034" name="Picture 32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241" y="4012"/>
              <a:ext cx="904" cy="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035" name="Picture 33" descr="IC_GSCBoat"/>
            <p:cNvPicPr>
              <a:picLocks noChangeAspect="1" noChangeArrowheads="1"/>
            </p:cNvPicPr>
            <p:nvPr userDrawn="1"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36" y="3559"/>
              <a:ext cx="373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924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9244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9244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9244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9244D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9244D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9244D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9244D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924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imacfie@microsoft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c16.ca/english/documents/closingplenary/GSC16-CL-06.pptx" TargetMode="External"/><Relationship Id="rId2" Type="http://schemas.openxmlformats.org/officeDocument/2006/relationships/hyperlink" Target="http://www.gsc16.ca/english/documents/closingplenary/GSC16-CL-05.pptx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c16.ca/english/documents/openplenary/GSC16-PLEN-42.pptx" TargetMode="External"/><Relationship Id="rId2" Type="http://schemas.openxmlformats.org/officeDocument/2006/relationships/hyperlink" Target="http://www.gsc16.ca/english/documents/openplenary/GSC16-PLEN-63.ppt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gsc16.ca/english/documents/openplenary/GSC16-PLEN-42a1r2.xlsx" TargetMode="External"/><Relationship Id="rId4" Type="http://schemas.openxmlformats.org/officeDocument/2006/relationships/hyperlink" Target="http://www.itu.int/dms_pub/itu-t/oth/21/06/T210600000C0026MSWE.do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c16.ca/english/gsc16-resolution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c16.ca/english/gsc16-resolution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c16.ca/english/gsc16-resolution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hyperlink" Target="http://www.gsc16.ca/english/documents_md_gsc16communiqu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sc16.ca/english/documents/adminworkinggroup/GSC16-ADMIN-02r1.docx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c16.ca/english/meetingschedule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c16.ca/english/documents/openplenary/GSC16-PLEN-02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sc16.ca/english/documents/openplenary/GSC16-PLEN-02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hyperlink" Target="http://www.gsc16.ca/english/documents.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c16.ca/english/documents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c16.ca/english/documents/closingplenary/GSC16-CL-03.ppt" TargetMode="External"/><Relationship Id="rId2" Type="http://schemas.openxmlformats.org/officeDocument/2006/relationships/hyperlink" Target="http://www.gsc16.ca/english/documents/closingplenary/GSC16-CL-02.pptx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sc16.ca/english/documents/closingplenary/GSC16-CL-04.pp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b="1" smtClean="0"/>
              <a:t>GSC-16 Closing Plenary</a:t>
            </a:r>
            <a:br>
              <a:rPr lang="en-US" altLang="en-US" b="1" smtClean="0"/>
            </a:br>
            <a:r>
              <a:rPr lang="en-US" altLang="en-US" b="1" smtClean="0"/>
              <a:t>Summary Report</a:t>
            </a:r>
            <a:endParaRPr lang="zh-CN" altLang="en-US" b="1" smtClean="0">
              <a:ea typeface="宋体" pitchFamily="2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eaLnBrk="1" hangingPunct="1">
              <a:lnSpc>
                <a:spcPct val="90000"/>
              </a:lnSpc>
              <a:defRPr/>
            </a:pPr>
            <a:r>
              <a:rPr lang="en-US" altLang="zh-CN" dirty="0"/>
              <a:t>Jim </a:t>
            </a:r>
            <a:r>
              <a:rPr lang="en-US" altLang="zh-CN" dirty="0" err="1"/>
              <a:t>MacFie</a:t>
            </a:r>
            <a:r>
              <a:rPr lang="en-US" altLang="zh-CN" dirty="0"/>
              <a:t>, Chair</a:t>
            </a:r>
          </a:p>
          <a:p>
            <a:pPr marL="342900" indent="-342900" eaLnBrk="1" hangingPunct="1">
              <a:lnSpc>
                <a:spcPct val="90000"/>
              </a:lnSpc>
              <a:defRPr/>
            </a:pPr>
            <a:r>
              <a:rPr lang="en-US" altLang="zh-CN" dirty="0" smtClean="0"/>
              <a:t>Ed </a:t>
            </a:r>
            <a:r>
              <a:rPr lang="en-US" altLang="zh-CN" dirty="0" err="1" smtClean="0"/>
              <a:t>Juskevicius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Rapporteur</a:t>
            </a:r>
            <a:endParaRPr lang="en-GB" altLang="zh-CN" dirty="0"/>
          </a:p>
        </p:txBody>
      </p:sp>
      <p:graphicFrame>
        <p:nvGraphicFramePr>
          <p:cNvPr id="14361" name="Group 25"/>
          <p:cNvGraphicFramePr>
            <a:graphicFrameLocks noGrp="1"/>
          </p:cNvGraphicFramePr>
          <p:nvPr/>
        </p:nvGraphicFramePr>
        <p:xfrm>
          <a:off x="3587750" y="288925"/>
          <a:ext cx="5064125" cy="1308100"/>
        </p:xfrm>
        <a:graphic>
          <a:graphicData uri="http://schemas.openxmlformats.org/drawingml/2006/table">
            <a:tbl>
              <a:tblPr/>
              <a:tblGrid>
                <a:gridCol w="1081088"/>
                <a:gridCol w="3983037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Trebuchet MS" pitchFamily="34" charset="0"/>
                        </a:rPr>
                        <a:t>Document No: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GSC16-CL-39r1</a:t>
                      </a:r>
                      <a:endParaRPr kumimoji="0" lang="en-CA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9244D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Trebuchet MS" pitchFamily="34" charset="0"/>
                        </a:rPr>
                        <a:t>Source: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Arial" charset="0"/>
                        </a:rPr>
                        <a:t>GSC-16 Chair, GSC-16 Rapporteur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Trebuchet MS" pitchFamily="34" charset="0"/>
                        </a:rPr>
                        <a:t>Contact: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Arial" charset="0"/>
                        </a:rPr>
                        <a:t>Jim MacFie, </a:t>
                      </a:r>
                      <a:r>
                        <a:rPr kumimoji="0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Arial" charset="0"/>
                          <a:hlinkClick r:id="rId2"/>
                        </a:rPr>
                        <a:t>jimacfie@microsoft.com</a:t>
                      </a: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9244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Trebuchet MS" pitchFamily="34" charset="0"/>
                        </a:rPr>
                        <a:t>GSC Session: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Arial" charset="0"/>
                        </a:rPr>
                        <a:t>Closing Plenary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Trebuchet MS" pitchFamily="34" charset="0"/>
                        </a:rPr>
                        <a:t>Agenda Item: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Arial" charset="0"/>
                        </a:rPr>
                        <a:t>2.1</a:t>
                      </a: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9244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/>
          <p:cNvSpPr txBox="1">
            <a:spLocks noGrp="1"/>
          </p:cNvSpPr>
          <p:nvPr/>
        </p:nvSpPr>
        <p:spPr bwMode="auto">
          <a:xfrm>
            <a:off x="653415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895B30C-C594-46B3-B890-024FF3C67692}" type="slidenum">
              <a:rPr lang="en-CA" sz="1200">
                <a:latin typeface="Trebuchet MS" pitchFamily="34" charset="0"/>
              </a:rPr>
              <a:pPr algn="r"/>
              <a:t>10</a:t>
            </a:fld>
            <a:endParaRPr lang="en-CA" sz="1200">
              <a:latin typeface="Trebuchet MS" pitchFamily="34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Meeting Reports (2)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4513" y="1143000"/>
            <a:ext cx="7989887" cy="4940300"/>
          </a:xfrm>
        </p:spPr>
        <p:txBody>
          <a:bodyPr/>
          <a:lstStyle/>
          <a:p>
            <a:pPr eaLnBrk="1" hangingPunct="1"/>
            <a:r>
              <a:rPr lang="en-US" altLang="ja-JP" b="1" smtClean="0">
                <a:ea typeface="ＭＳ Ｐゴシック"/>
                <a:cs typeface="ＭＳ Ｐゴシック"/>
              </a:rPr>
              <a:t>ADMIN WG </a:t>
            </a:r>
            <a:r>
              <a:rPr lang="en-US" altLang="ja-JP" smtClean="0">
                <a:ea typeface="ＭＳ Ｐゴシック"/>
                <a:cs typeface="ＭＳ Ｐゴシック"/>
              </a:rPr>
              <a:t>(</a:t>
            </a:r>
            <a:r>
              <a:rPr lang="en-US" altLang="ja-JP" sz="2800" smtClean="0">
                <a:ea typeface="ＭＳ Ｐゴシック"/>
                <a:cs typeface="ＭＳ Ｐゴシック"/>
                <a:hlinkClick r:id="rId2"/>
              </a:rPr>
              <a:t>GSC16-CL-05</a:t>
            </a:r>
            <a:r>
              <a:rPr lang="en-US" altLang="ja-JP" smtClean="0">
                <a:ea typeface="ＭＳ Ｐゴシック"/>
                <a:cs typeface="ＭＳ Ｐゴシック"/>
              </a:rPr>
              <a:t>)</a:t>
            </a:r>
          </a:p>
          <a:p>
            <a:pPr lvl="1" eaLnBrk="1" hangingPunct="1">
              <a:spcAft>
                <a:spcPts val="1200"/>
              </a:spcAft>
            </a:pPr>
            <a:r>
              <a:rPr lang="en-US" altLang="ja-JP" sz="2400" smtClean="0">
                <a:ea typeface="ＭＳ Ｐゴシック"/>
                <a:cs typeface="ＭＳ Ｐゴシック"/>
              </a:rPr>
              <a:t>This report was presented and approved at the               GSC-16 Closing Plenary</a:t>
            </a:r>
          </a:p>
          <a:p>
            <a:pPr eaLnBrk="1" hangingPunct="1"/>
            <a:r>
              <a:rPr lang="en-US" altLang="ja-JP" b="1" smtClean="0">
                <a:ea typeface="ＭＳ Ｐゴシック"/>
                <a:cs typeface="ＭＳ Ｐゴシック"/>
              </a:rPr>
              <a:t>IPR WG</a:t>
            </a:r>
            <a:r>
              <a:rPr lang="en-US" altLang="ja-JP" smtClean="0">
                <a:ea typeface="ＭＳ Ｐゴシック"/>
                <a:cs typeface="ＭＳ Ｐゴシック"/>
              </a:rPr>
              <a:t> (</a:t>
            </a:r>
            <a:r>
              <a:rPr lang="en-US" altLang="ja-JP" sz="2800" smtClean="0">
                <a:ea typeface="ＭＳ Ｐゴシック"/>
                <a:cs typeface="ＭＳ Ｐゴシック"/>
                <a:hlinkClick r:id="rId3"/>
              </a:rPr>
              <a:t>GSC16-CL-06</a:t>
            </a:r>
            <a:r>
              <a:rPr lang="en-US" altLang="ja-JP" smtClean="0">
                <a:ea typeface="ＭＳ Ｐゴシック"/>
                <a:cs typeface="ＭＳ Ｐゴシック"/>
              </a:rPr>
              <a:t>)</a:t>
            </a:r>
          </a:p>
          <a:p>
            <a:pPr lvl="1" eaLnBrk="1" hangingPunct="1">
              <a:spcAft>
                <a:spcPts val="1200"/>
              </a:spcAft>
            </a:pPr>
            <a:r>
              <a:rPr lang="en-US" altLang="ja-JP" sz="2400" smtClean="0">
                <a:ea typeface="ＭＳ Ｐゴシック"/>
                <a:cs typeface="ＭＳ Ｐゴシック"/>
              </a:rPr>
              <a:t>This report was presented and approved at the                GSC-16 Closing Plenary</a:t>
            </a:r>
            <a:endParaRPr lang="en-US" altLang="ja-JP" sz="2000" smtClean="0">
              <a:ea typeface="ＭＳ Ｐゴシック"/>
              <a:cs typeface="ＭＳ Ｐゴシック"/>
            </a:endParaRPr>
          </a:p>
          <a:p>
            <a:pPr eaLnBrk="1" hangingPunct="1"/>
            <a:endParaRPr lang="en-US" altLang="ja-JP" b="1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3"/>
          <p:cNvSpPr txBox="1">
            <a:spLocks noGrp="1"/>
          </p:cNvSpPr>
          <p:nvPr/>
        </p:nvSpPr>
        <p:spPr bwMode="auto">
          <a:xfrm>
            <a:off x="653415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1834F34-EB13-4138-A687-FF6225AD7E73}" type="slidenum">
              <a:rPr lang="en-CA" sz="1200">
                <a:latin typeface="Trebuchet MS" pitchFamily="34" charset="0"/>
              </a:rPr>
              <a:pPr algn="r"/>
              <a:t>11</a:t>
            </a:fld>
            <a:endParaRPr lang="en-CA" sz="1200">
              <a:latin typeface="Trebuchet MS" pitchFamily="34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Plenary Task Force Reports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003300"/>
            <a:ext cx="8305800" cy="4940300"/>
          </a:xfrm>
        </p:spPr>
        <p:txBody>
          <a:bodyPr/>
          <a:lstStyle/>
          <a:p>
            <a:pPr eaLnBrk="1" hangingPunct="1"/>
            <a:r>
              <a:rPr lang="en-US" altLang="ja-JP" sz="2400" b="1" smtClean="0">
                <a:ea typeface="ＭＳ Ｐゴシック"/>
                <a:cs typeface="ＭＳ Ｐゴシック"/>
              </a:rPr>
              <a:t>Intelligent Transportation Systems (</a:t>
            </a:r>
            <a:r>
              <a:rPr lang="en-US" altLang="ja-JP" sz="2400" smtClean="0">
                <a:ea typeface="ＭＳ Ｐゴシック"/>
                <a:cs typeface="ＭＳ Ｐゴシック"/>
                <a:hlinkClick r:id="rId2"/>
              </a:rPr>
              <a:t>GSC16-PLEN-63</a:t>
            </a:r>
            <a:r>
              <a:rPr lang="en-US" altLang="ja-JP" sz="2400" b="1" smtClean="0">
                <a:ea typeface="ＭＳ Ｐゴシック"/>
                <a:cs typeface="ＭＳ Ｐゴシック"/>
              </a:rPr>
              <a:t>)</a:t>
            </a:r>
            <a:endParaRPr lang="en-US" altLang="ja-JP" sz="2400" smtClean="0">
              <a:ea typeface="ＭＳ Ｐゴシック"/>
              <a:cs typeface="ＭＳ Ｐゴシック"/>
            </a:endParaRPr>
          </a:p>
          <a:p>
            <a:pPr lvl="1" eaLnBrk="1" hangingPunct="1">
              <a:spcAft>
                <a:spcPts val="600"/>
              </a:spcAft>
            </a:pPr>
            <a:r>
              <a:rPr lang="en-US" altLang="ja-JP" sz="1800" smtClean="0">
                <a:ea typeface="ＭＳ Ｐゴシック"/>
                <a:cs typeface="ＭＳ Ｐゴシック"/>
              </a:rPr>
              <a:t>Standardization of cooperative ITS progressing in most PSOs</a:t>
            </a:r>
          </a:p>
          <a:p>
            <a:pPr lvl="1" eaLnBrk="1" hangingPunct="1">
              <a:lnSpc>
                <a:spcPct val="110000"/>
              </a:lnSpc>
              <a:spcAft>
                <a:spcPts val="500"/>
              </a:spcAft>
            </a:pPr>
            <a:r>
              <a:rPr lang="en-US" altLang="ja-JP" sz="1800" smtClean="0">
                <a:ea typeface="ＭＳ Ｐゴシック"/>
                <a:cs typeface="ＭＳ Ｐゴシック"/>
              </a:rPr>
              <a:t>Preliminary ITU-R report on advanced ITS radiocommunications developed in SG5 WP5A via cooperation of TTA, ETSI and ARIB</a:t>
            </a:r>
          </a:p>
          <a:p>
            <a:pPr lvl="1" eaLnBrk="1" hangingPunct="1">
              <a:spcAft>
                <a:spcPts val="500"/>
              </a:spcAft>
            </a:pPr>
            <a:r>
              <a:rPr lang="en-US" altLang="ja-JP" sz="1800" smtClean="0">
                <a:ea typeface="ＭＳ Ｐゴシック"/>
                <a:cs typeface="ＭＳ Ｐゴシック"/>
              </a:rPr>
              <a:t>New collaboration on “ITS Communications Standards” proposed</a:t>
            </a:r>
          </a:p>
          <a:p>
            <a:pPr lvl="1" eaLnBrk="1" hangingPunct="1">
              <a:lnSpc>
                <a:spcPct val="110000"/>
              </a:lnSpc>
              <a:spcAft>
                <a:spcPts val="600"/>
              </a:spcAft>
            </a:pPr>
            <a:r>
              <a:rPr lang="en-US" altLang="ja-JP" sz="1800" smtClean="0">
                <a:ea typeface="ＭＳ Ｐゴシック"/>
                <a:cs typeface="ＭＳ Ｐゴシック"/>
              </a:rPr>
              <a:t>Task Force will continue to exchange ITS information and facilitate cooperative activities among GSC Members</a:t>
            </a:r>
          </a:p>
          <a:p>
            <a:pPr eaLnBrk="1" hangingPunct="1"/>
            <a:r>
              <a:rPr lang="en-US" altLang="ja-JP" sz="2400" b="1" smtClean="0">
                <a:ea typeface="ＭＳ Ｐゴシック"/>
                <a:cs typeface="ＭＳ Ｐゴシック"/>
              </a:rPr>
              <a:t>M2M Standardization (</a:t>
            </a:r>
            <a:r>
              <a:rPr lang="en-US" altLang="ja-JP" sz="2400" smtClean="0">
                <a:ea typeface="ＭＳ Ｐゴシック"/>
                <a:cs typeface="ＭＳ Ｐゴシック"/>
                <a:hlinkClick r:id="rId3"/>
              </a:rPr>
              <a:t>GSC16-PLEN-42</a:t>
            </a:r>
            <a:r>
              <a:rPr lang="en-US" altLang="ja-JP" sz="2400" b="1" smtClean="0">
                <a:ea typeface="ＭＳ Ｐゴシック"/>
                <a:cs typeface="ＭＳ Ｐゴシック"/>
              </a:rPr>
              <a:t>)</a:t>
            </a:r>
            <a:endParaRPr lang="en-US" altLang="ja-JP" sz="2400" smtClean="0">
              <a:ea typeface="ＭＳ Ｐゴシック"/>
              <a:cs typeface="ＭＳ Ｐゴシック"/>
            </a:endParaRPr>
          </a:p>
          <a:p>
            <a:pPr lvl="1" eaLnBrk="1" hangingPunct="1">
              <a:lnSpc>
                <a:spcPct val="110000"/>
              </a:lnSpc>
              <a:spcAft>
                <a:spcPts val="500"/>
              </a:spcAft>
            </a:pPr>
            <a:r>
              <a:rPr lang="en-GB" sz="1800" smtClean="0"/>
              <a:t>GSC M2M Standardization Task Force (MSTF) was established after GSC-15 per </a:t>
            </a:r>
            <a:r>
              <a:rPr lang="en-GB" sz="1800" smtClean="0">
                <a:hlinkClick r:id="rId4"/>
              </a:rPr>
              <a:t>Resolution GSC-15/30</a:t>
            </a:r>
            <a:r>
              <a:rPr lang="en-GB" sz="1800" smtClean="0"/>
              <a:t>.</a:t>
            </a:r>
          </a:p>
          <a:p>
            <a:pPr lvl="1" eaLnBrk="1" hangingPunct="1">
              <a:lnSpc>
                <a:spcPct val="110000"/>
              </a:lnSpc>
              <a:spcAft>
                <a:spcPts val="500"/>
              </a:spcAft>
            </a:pPr>
            <a:r>
              <a:rPr lang="en-GB" sz="1800" smtClean="0"/>
              <a:t>Activity map listing current M2M standardization activities worldwide produced in </a:t>
            </a:r>
            <a:r>
              <a:rPr lang="en-US" altLang="ja-JP" sz="1800" smtClean="0">
                <a:ea typeface="ＭＳ Ｐゴシック"/>
                <a:cs typeface="ＭＳ Ｐゴシック"/>
                <a:hlinkClick r:id="rId5"/>
              </a:rPr>
              <a:t>GSC16-PLEN-42a1r2</a:t>
            </a:r>
            <a:r>
              <a:rPr lang="en-GB" sz="1800" smtClean="0"/>
              <a:t> </a:t>
            </a:r>
            <a:endParaRPr lang="en-US" altLang="ja-JP" sz="1800" smtClean="0">
              <a:ea typeface="ＭＳ Ｐゴシック"/>
              <a:cs typeface="ＭＳ Ｐゴシック"/>
            </a:endParaRPr>
          </a:p>
          <a:p>
            <a:pPr lvl="1" eaLnBrk="1" hangingPunct="1">
              <a:spcAft>
                <a:spcPts val="1200"/>
              </a:spcAft>
            </a:pPr>
            <a:r>
              <a:rPr lang="en-US" altLang="ja-JP" sz="1800" smtClean="0">
                <a:ea typeface="ＭＳ Ｐゴシック"/>
                <a:cs typeface="ＭＳ Ｐゴシック"/>
              </a:rPr>
              <a:t>MSTF will continue to encourage PSOs to review their M2M activities and to report progress to the Task Force and to GSC-17</a:t>
            </a:r>
            <a:endParaRPr lang="en-US" altLang="ja-JP" sz="2400" b="1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ED19E66-99F1-4DAC-8B14-5F2DC9362310}" type="slidenum">
              <a:rPr lang="en-CA" smtClean="0"/>
              <a:pPr/>
              <a:t>12</a:t>
            </a:fld>
            <a:endParaRPr lang="en-CA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Output Resolutions (1)</a:t>
            </a:r>
            <a:endParaRPr lang="en-US" dirty="0"/>
          </a:p>
        </p:txBody>
      </p:sp>
      <p:sp>
        <p:nvSpPr>
          <p:cNvPr id="5" name="Arc 4"/>
          <p:cNvSpPr/>
          <p:nvPr/>
        </p:nvSpPr>
        <p:spPr>
          <a:xfrm>
            <a:off x="6019800" y="3429000"/>
            <a:ext cx="76200" cy="762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14400"/>
            <a:ext cx="8877300" cy="445611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625600" y="5562600"/>
            <a:ext cx="5854700" cy="346075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600" i="1">
                <a:hlinkClick r:id="rId3"/>
              </a:rPr>
              <a:t>http://www.gsc16.ca/english/gsc16-resolution.html</a:t>
            </a:r>
            <a:endParaRPr lang="en-CA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1CFB598-0818-46D8-B9CE-DDCE1362ABCD}" type="slidenum">
              <a:rPr lang="en-CA" smtClean="0"/>
              <a:pPr/>
              <a:t>13</a:t>
            </a:fld>
            <a:endParaRPr lang="en-CA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Output Resolutions (2)</a:t>
            </a:r>
            <a:endParaRPr lang="en-US" dirty="0"/>
          </a:p>
        </p:txBody>
      </p:sp>
      <p:sp>
        <p:nvSpPr>
          <p:cNvPr id="5" name="Arc 4"/>
          <p:cNvSpPr/>
          <p:nvPr/>
        </p:nvSpPr>
        <p:spPr>
          <a:xfrm>
            <a:off x="6019800" y="3429000"/>
            <a:ext cx="76200" cy="762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914400"/>
            <a:ext cx="8867775" cy="44608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71600" y="5486400"/>
            <a:ext cx="6107113" cy="8302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7713" indent="-747713">
              <a:defRPr/>
            </a:pPr>
            <a:r>
              <a:rPr lang="en-US" altLang="ja-JP" sz="1600" b="1" dirty="0">
                <a:solidFill>
                  <a:srgbClr val="09244D"/>
                </a:solidFill>
                <a:ea typeface="ＭＳ Ｐゴシック"/>
                <a:cs typeface="ＭＳ Ｐゴシック"/>
              </a:rPr>
              <a:t>* </a:t>
            </a:r>
            <a:r>
              <a:rPr lang="en-US" altLang="ja-JP" sz="1600" b="1" u="sng" dirty="0">
                <a:solidFill>
                  <a:srgbClr val="09244D"/>
                </a:solidFill>
                <a:ea typeface="ＭＳ Ｐゴシック"/>
                <a:cs typeface="ＭＳ Ｐゴシック"/>
              </a:rPr>
              <a:t>Note</a:t>
            </a:r>
            <a:r>
              <a:rPr lang="en-US" altLang="ja-JP" sz="1600" b="1" dirty="0">
                <a:solidFill>
                  <a:srgbClr val="09244D"/>
                </a:solidFill>
                <a:ea typeface="ＭＳ Ｐゴシック"/>
                <a:cs typeface="ＭＳ Ｐゴシック"/>
              </a:rPr>
              <a:t>:  GTSC-9 asked the </a:t>
            </a:r>
            <a:r>
              <a:rPr lang="en-US" altLang="ja-JP" sz="1600" b="1" dirty="0" err="1">
                <a:solidFill>
                  <a:srgbClr val="09244D"/>
                </a:solidFill>
                <a:ea typeface="ＭＳ Ｐゴシック"/>
                <a:cs typeface="ＭＳ Ｐゴシック"/>
              </a:rPr>
              <a:t>HoDs</a:t>
            </a:r>
            <a:r>
              <a:rPr lang="en-US" altLang="ja-JP" sz="1600" b="1" dirty="0">
                <a:solidFill>
                  <a:srgbClr val="09244D"/>
                </a:solidFill>
                <a:ea typeface="ＭＳ Ｐゴシック"/>
                <a:cs typeface="ＭＳ Ｐゴシック"/>
              </a:rPr>
              <a:t> to consider ‘promoting’  Resolution 12 on Home Networking to become a Plenary resolution before GSC-17.</a:t>
            </a:r>
            <a:endParaRPr lang="en-CA" sz="1600" dirty="0">
              <a:solidFill>
                <a:srgbClr val="0924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BD15914-91EB-44C0-ACAC-D52EC747C254}" type="slidenum">
              <a:rPr lang="en-CA" smtClean="0"/>
              <a:pPr/>
              <a:t>14</a:t>
            </a:fld>
            <a:endParaRPr lang="en-CA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Output Resolutions (3)</a:t>
            </a:r>
            <a:endParaRPr lang="en-US" dirty="0"/>
          </a:p>
        </p:txBody>
      </p:sp>
      <p:sp>
        <p:nvSpPr>
          <p:cNvPr id="5" name="Arc 4"/>
          <p:cNvSpPr/>
          <p:nvPr/>
        </p:nvSpPr>
        <p:spPr>
          <a:xfrm>
            <a:off x="6019800" y="3429000"/>
            <a:ext cx="76200" cy="762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85838"/>
            <a:ext cx="8858250" cy="434816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625600" y="5562600"/>
            <a:ext cx="5854700" cy="346075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600" i="1">
                <a:hlinkClick r:id="rId3"/>
              </a:rPr>
              <a:t>http://www.gsc16.ca/english/gsc16-resolution.html</a:t>
            </a:r>
            <a:endParaRPr lang="en-CA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D854E55-A04E-4438-9A9E-1C335507DE43}" type="slidenum">
              <a:rPr lang="en-CA" smtClean="0"/>
              <a:pPr/>
              <a:t>15</a:t>
            </a:fld>
            <a:endParaRPr lang="en-CA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Output Resolutions (4)</a:t>
            </a:r>
            <a:endParaRPr lang="en-US" dirty="0"/>
          </a:p>
        </p:txBody>
      </p:sp>
      <p:sp>
        <p:nvSpPr>
          <p:cNvPr id="5" name="Arc 4"/>
          <p:cNvSpPr/>
          <p:nvPr/>
        </p:nvSpPr>
        <p:spPr>
          <a:xfrm>
            <a:off x="6019800" y="3429000"/>
            <a:ext cx="76200" cy="762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36638"/>
            <a:ext cx="8877300" cy="330676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625600" y="5064125"/>
            <a:ext cx="5854700" cy="346075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600" i="1">
                <a:hlinkClick r:id="rId3"/>
              </a:rPr>
              <a:t>http://www.gsc16.ca/english/gsc16-resolution.html</a:t>
            </a:r>
            <a:endParaRPr lang="en-CA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34DB896-3B8D-45E0-BFC1-20005C9F0FFF}" type="slidenum">
              <a:rPr lang="en-CA" smtClean="0"/>
              <a:pPr/>
              <a:t>16</a:t>
            </a:fld>
            <a:endParaRPr lang="en-CA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GSC-16 </a:t>
            </a:r>
            <a:r>
              <a:rPr lang="en-CA" dirty="0" smtClean="0"/>
              <a:t>Communiqué</a:t>
            </a:r>
            <a:endParaRPr lang="en-US" dirty="0"/>
          </a:p>
        </p:txBody>
      </p:sp>
      <p:sp>
        <p:nvSpPr>
          <p:cNvPr id="5" name="Arc 4"/>
          <p:cNvSpPr/>
          <p:nvPr/>
        </p:nvSpPr>
        <p:spPr>
          <a:xfrm>
            <a:off x="6019800" y="3429000"/>
            <a:ext cx="76200" cy="762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1066800"/>
            <a:ext cx="830580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CA" sz="3000">
                <a:solidFill>
                  <a:srgbClr val="09244D"/>
                </a:solidFill>
              </a:rPr>
              <a:t>Communiqué published in</a:t>
            </a:r>
            <a:r>
              <a:rPr lang="en-CA" sz="3000"/>
              <a:t> </a:t>
            </a:r>
            <a:r>
              <a:rPr lang="en-CA" sz="3000">
                <a:hlinkClick r:id="rId2"/>
              </a:rPr>
              <a:t>GSC16-CL-38r2</a:t>
            </a:r>
            <a:endParaRPr lang="en-CA" sz="30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ja-JP" sz="3200" b="1">
              <a:solidFill>
                <a:srgbClr val="09244D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0638" y="1847850"/>
            <a:ext cx="3179762" cy="41036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7250" y="1847850"/>
            <a:ext cx="3181350" cy="41052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8C4509-1FD9-4DBD-9544-269157EF9EA8}" type="slidenum">
              <a:rPr lang="en-CA" smtClean="0"/>
              <a:pPr/>
              <a:t>17</a:t>
            </a:fld>
            <a:endParaRPr lang="en-CA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smtClean="0"/>
              <a:t>Potential Topics for the</a:t>
            </a:r>
            <a:br>
              <a:rPr lang="en-CA" smtClean="0"/>
            </a:br>
            <a:r>
              <a:rPr lang="en-CA" smtClean="0"/>
              <a:t>Opening Plenary of GSC-17</a:t>
            </a:r>
            <a:endParaRPr lang="en-US" smtClean="0"/>
          </a:p>
        </p:txBody>
      </p:sp>
      <p:sp>
        <p:nvSpPr>
          <p:cNvPr id="5" name="Arc 4"/>
          <p:cNvSpPr/>
          <p:nvPr/>
        </p:nvSpPr>
        <p:spPr>
          <a:xfrm>
            <a:off x="6019800" y="3429000"/>
            <a:ext cx="76200" cy="762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7652" name="Rectangle 3"/>
          <p:cNvSpPr txBox="1">
            <a:spLocks noChangeArrowheads="1"/>
          </p:cNvSpPr>
          <p:nvPr/>
        </p:nvSpPr>
        <p:spPr bwMode="auto">
          <a:xfrm>
            <a:off x="696913" y="1447800"/>
            <a:ext cx="7989887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spcAft>
                <a:spcPct val="10000"/>
              </a:spcAft>
              <a:buFontTx/>
              <a:buChar char="•"/>
            </a:pPr>
            <a:r>
              <a:rPr lang="en-US" altLang="ja-JP" sz="2800" b="1">
                <a:solidFill>
                  <a:srgbClr val="09244D"/>
                </a:solidFill>
                <a:ea typeface="ＭＳ Ｐゴシック"/>
                <a:cs typeface="ＭＳ Ｐゴシック"/>
              </a:rPr>
              <a:t>High Interest Subject Panel Sessions:</a:t>
            </a:r>
          </a:p>
          <a:p>
            <a:pPr marL="742950" lvl="1" indent="-285750" eaLnBrk="0" hangingPunct="0">
              <a:spcBef>
                <a:spcPct val="15000"/>
              </a:spcBef>
              <a:buFontTx/>
              <a:buChar char="–"/>
            </a:pPr>
            <a:r>
              <a:rPr lang="en-US" altLang="ja-JP">
                <a:solidFill>
                  <a:srgbClr val="09244D"/>
                </a:solidFill>
                <a:ea typeface="ＭＳ Ｐゴシック"/>
                <a:cs typeface="ＭＳ Ｐゴシック"/>
              </a:rPr>
              <a:t>Continuing Cooperation on IMT Standardization (Lead = ARIB)</a:t>
            </a:r>
          </a:p>
          <a:p>
            <a:pPr marL="742950" lvl="1" indent="-285750" eaLnBrk="0" hangingPunct="0">
              <a:spcBef>
                <a:spcPct val="15000"/>
              </a:spcBef>
              <a:buFontTx/>
              <a:buChar char="–"/>
            </a:pPr>
            <a:r>
              <a:rPr lang="en-US" altLang="ja-JP">
                <a:solidFill>
                  <a:srgbClr val="09244D"/>
                </a:solidFill>
                <a:ea typeface="ＭＳ Ｐゴシック"/>
                <a:cs typeface="ＭＳ Ｐゴシック"/>
              </a:rPr>
              <a:t>Emergency Communications (TIA)</a:t>
            </a:r>
          </a:p>
          <a:p>
            <a:pPr marL="742950" lvl="1" indent="-285750" eaLnBrk="0" hangingPunct="0">
              <a:spcBef>
                <a:spcPct val="15000"/>
              </a:spcBef>
              <a:buFontTx/>
              <a:buChar char="–"/>
            </a:pPr>
            <a:r>
              <a:rPr lang="en-US" altLang="ja-JP">
                <a:solidFill>
                  <a:srgbClr val="09244D"/>
                </a:solidFill>
                <a:ea typeface="ＭＳ Ｐゴシック"/>
                <a:cs typeface="ＭＳ Ｐゴシック"/>
              </a:rPr>
              <a:t>Security and Lawful Interception (TIA)</a:t>
            </a:r>
          </a:p>
          <a:p>
            <a:pPr marL="742950" lvl="1" indent="-285750" eaLnBrk="0" hangingPunct="0">
              <a:spcBef>
                <a:spcPct val="15000"/>
              </a:spcBef>
              <a:buFontTx/>
              <a:buChar char="–"/>
            </a:pPr>
            <a:r>
              <a:rPr lang="en-US" altLang="ja-JP">
                <a:solidFill>
                  <a:srgbClr val="09244D"/>
                </a:solidFill>
                <a:ea typeface="ＭＳ Ｐゴシック"/>
                <a:cs typeface="ＭＳ Ｐゴシック"/>
              </a:rPr>
              <a:t>Identity Management and Identification Systems (ITU)</a:t>
            </a:r>
          </a:p>
          <a:p>
            <a:pPr marL="742950" lvl="1" indent="-285750" eaLnBrk="0" hangingPunct="0">
              <a:spcBef>
                <a:spcPct val="15000"/>
              </a:spcBef>
              <a:buFontTx/>
              <a:buChar char="–"/>
            </a:pPr>
            <a:r>
              <a:rPr lang="en-US" altLang="ja-JP">
                <a:solidFill>
                  <a:srgbClr val="09244D"/>
                </a:solidFill>
                <a:ea typeface="ＭＳ Ｐゴシック"/>
                <a:cs typeface="ＭＳ Ｐゴシック"/>
              </a:rPr>
              <a:t>IPTV (ATIS)</a:t>
            </a:r>
          </a:p>
          <a:p>
            <a:pPr marL="742950" lvl="1" indent="-285750" eaLnBrk="0" hangingPunct="0">
              <a:spcBef>
                <a:spcPct val="15000"/>
              </a:spcBef>
              <a:buFontTx/>
              <a:buChar char="–"/>
            </a:pPr>
            <a:r>
              <a:rPr lang="en-US" altLang="ja-JP">
                <a:solidFill>
                  <a:srgbClr val="09244D"/>
                </a:solidFill>
                <a:ea typeface="ＭＳ Ｐゴシック"/>
                <a:cs typeface="ＭＳ Ｐゴシック"/>
              </a:rPr>
              <a:t>Intelligent Transportation Systems (TIA)</a:t>
            </a:r>
          </a:p>
          <a:p>
            <a:pPr marL="742950" lvl="1" indent="-285750" eaLnBrk="0" hangingPunct="0">
              <a:spcBef>
                <a:spcPct val="15000"/>
              </a:spcBef>
              <a:buFontTx/>
              <a:buChar char="–"/>
            </a:pPr>
            <a:r>
              <a:rPr lang="en-US" altLang="ja-JP">
                <a:solidFill>
                  <a:srgbClr val="09244D"/>
                </a:solidFill>
                <a:ea typeface="ＭＳ Ｐゴシック"/>
                <a:cs typeface="ＭＳ Ｐゴシック"/>
              </a:rPr>
              <a:t>ICT and the Environment (TTC)</a:t>
            </a:r>
          </a:p>
          <a:p>
            <a:pPr marL="742950" lvl="1" indent="-285750" eaLnBrk="0" hangingPunct="0">
              <a:spcBef>
                <a:spcPct val="15000"/>
              </a:spcBef>
              <a:buFontTx/>
              <a:buChar char="–"/>
            </a:pPr>
            <a:r>
              <a:rPr lang="en-US" altLang="ja-JP">
                <a:solidFill>
                  <a:srgbClr val="09244D"/>
                </a:solidFill>
                <a:ea typeface="ＭＳ Ｐゴシック"/>
                <a:cs typeface="ＭＳ Ｐゴシック"/>
              </a:rPr>
              <a:t>Interoperability (TTC)</a:t>
            </a:r>
          </a:p>
          <a:p>
            <a:pPr marL="742950" lvl="1" indent="-285750" eaLnBrk="0" hangingPunct="0">
              <a:spcBef>
                <a:spcPct val="15000"/>
              </a:spcBef>
              <a:buFontTx/>
              <a:buChar char="–"/>
            </a:pPr>
            <a:r>
              <a:rPr lang="en-US" altLang="ja-JP">
                <a:solidFill>
                  <a:srgbClr val="09244D"/>
                </a:solidFill>
                <a:ea typeface="ＭＳ Ｐゴシック"/>
                <a:cs typeface="ＭＳ Ｐゴシック"/>
              </a:rPr>
              <a:t>Machine to Machine Communications (ETSI)</a:t>
            </a:r>
          </a:p>
          <a:p>
            <a:pPr marL="742950" lvl="1" indent="-285750" eaLnBrk="0" hangingPunct="0">
              <a:spcBef>
                <a:spcPct val="15000"/>
              </a:spcBef>
              <a:buFontTx/>
              <a:buChar char="–"/>
            </a:pPr>
            <a:r>
              <a:rPr lang="en-US" altLang="ja-JP">
                <a:solidFill>
                  <a:srgbClr val="09244D"/>
                </a:solidFill>
                <a:ea typeface="ＭＳ Ｐゴシック"/>
                <a:cs typeface="ＭＳ Ｐゴシック"/>
              </a:rPr>
              <a:t>Smart Grid (TIA)</a:t>
            </a:r>
          </a:p>
          <a:p>
            <a:pPr marL="742950" lvl="1" indent="-285750" eaLnBrk="0" hangingPunct="0">
              <a:spcBef>
                <a:spcPct val="15000"/>
              </a:spcBef>
              <a:buFontTx/>
              <a:buChar char="–"/>
            </a:pPr>
            <a:r>
              <a:rPr lang="en-US" altLang="ja-JP">
                <a:solidFill>
                  <a:srgbClr val="09244D"/>
                </a:solidFill>
                <a:ea typeface="ＭＳ Ｐゴシック"/>
                <a:cs typeface="ＭＳ Ｐゴシック"/>
              </a:rPr>
              <a:t>Cloud Services (ATIS)</a:t>
            </a:r>
          </a:p>
          <a:p>
            <a:pPr marL="742950" lvl="1" indent="-285750" eaLnBrk="0" hangingPunct="0">
              <a:spcBef>
                <a:spcPct val="15000"/>
              </a:spcBef>
              <a:buFontTx/>
              <a:buChar char="–"/>
            </a:pPr>
            <a:r>
              <a:rPr lang="en-US" altLang="ja-JP">
                <a:solidFill>
                  <a:srgbClr val="09244D"/>
                </a:solidFill>
                <a:ea typeface="ＭＳ Ｐゴシック"/>
                <a:cs typeface="ＭＳ Ｐゴシック"/>
              </a:rPr>
              <a:t>ICT Accessibility (TIA)</a:t>
            </a:r>
          </a:p>
          <a:p>
            <a:pPr marL="742950" lvl="1" indent="-285750" eaLnBrk="0" hangingPunct="0">
              <a:spcBef>
                <a:spcPct val="15000"/>
              </a:spcBef>
              <a:buFontTx/>
              <a:buChar char="–"/>
            </a:pPr>
            <a:r>
              <a:rPr lang="en-US" altLang="ja-JP">
                <a:solidFill>
                  <a:srgbClr val="09244D"/>
                </a:solidFill>
                <a:ea typeface="ＭＳ Ｐゴシック"/>
                <a:cs typeface="ＭＳ Ｐゴシック"/>
              </a:rPr>
              <a:t>Wireless Mobile Charging (TTA)</a:t>
            </a:r>
            <a:endParaRPr lang="en-US" altLang="ja-JP" sz="2000">
              <a:solidFill>
                <a:srgbClr val="09244D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89CABCD-C235-48E8-A40F-119005E1C7F3}" type="slidenum">
              <a:rPr lang="en-CA" smtClean="0"/>
              <a:pPr/>
              <a:t>18</a:t>
            </a:fld>
            <a:endParaRPr lang="en-CA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Potential GTSC-10 Topics</a:t>
            </a:r>
            <a:endParaRPr lang="en-US" dirty="0"/>
          </a:p>
        </p:txBody>
      </p:sp>
      <p:sp>
        <p:nvSpPr>
          <p:cNvPr id="5" name="Arc 4"/>
          <p:cNvSpPr/>
          <p:nvPr/>
        </p:nvSpPr>
        <p:spPr>
          <a:xfrm>
            <a:off x="6019800" y="3429000"/>
            <a:ext cx="76200" cy="762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8676" name="Rectangle 3"/>
          <p:cNvSpPr txBox="1">
            <a:spLocks noChangeArrowheads="1"/>
          </p:cNvSpPr>
          <p:nvPr/>
        </p:nvSpPr>
        <p:spPr bwMode="auto">
          <a:xfrm>
            <a:off x="620713" y="1231900"/>
            <a:ext cx="7989887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altLang="ja-JP" sz="3000">
                <a:solidFill>
                  <a:srgbClr val="09244D"/>
                </a:solidFill>
                <a:ea typeface="ＭＳ Ｐゴシック"/>
                <a:cs typeface="ＭＳ Ｐゴシック"/>
              </a:rPr>
              <a:t>High Interest Subject Panel Sessions:</a:t>
            </a:r>
          </a:p>
          <a:p>
            <a:pPr marL="742950" lvl="1" indent="-285750" eaLnBrk="0" hangingPunct="0">
              <a:spcBef>
                <a:spcPts val="1200"/>
              </a:spcBef>
              <a:buFontTx/>
              <a:buChar char="–"/>
            </a:pPr>
            <a:r>
              <a:rPr lang="en-US" altLang="ja-JP" sz="2400">
                <a:solidFill>
                  <a:srgbClr val="09244D"/>
                </a:solidFill>
                <a:ea typeface="ＭＳ Ｐゴシック"/>
                <a:cs typeface="ＭＳ Ｐゴシック"/>
              </a:rPr>
              <a:t>NGN evolving to Future Networks (ETSI)</a:t>
            </a:r>
          </a:p>
          <a:p>
            <a:pPr marL="742950" lvl="1" indent="-285750" eaLnBrk="0" hangingPunct="0">
              <a:spcBef>
                <a:spcPts val="1200"/>
              </a:spcBef>
              <a:buFontTx/>
              <a:buChar char="–"/>
            </a:pPr>
            <a:r>
              <a:rPr lang="en-US" altLang="ja-JP" sz="2400">
                <a:solidFill>
                  <a:srgbClr val="09244D"/>
                </a:solidFill>
                <a:ea typeface="ＭＳ Ｐゴシック"/>
                <a:cs typeface="ＭＳ Ｐゴシック"/>
              </a:rPr>
              <a:t>Cybersecurity (ATIS)</a:t>
            </a:r>
          </a:p>
          <a:p>
            <a:pPr marL="742950" lvl="1" indent="-285750" eaLnBrk="0" hangingPunct="0">
              <a:spcBef>
                <a:spcPts val="1200"/>
              </a:spcBef>
              <a:buFontTx/>
              <a:buChar char="–"/>
            </a:pPr>
            <a:r>
              <a:rPr lang="en-US" altLang="ja-JP" sz="2400">
                <a:solidFill>
                  <a:srgbClr val="09244D"/>
                </a:solidFill>
                <a:ea typeface="ＭＳ Ｐゴシック"/>
                <a:cs typeface="ＭＳ Ｐゴシック"/>
              </a:rPr>
              <a:t>Home Networking (ITU) *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endParaRPr lang="en-US" altLang="ja-JP" sz="2000">
              <a:solidFill>
                <a:srgbClr val="09244D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1295400" y="4427538"/>
            <a:ext cx="6107113" cy="9286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863600" indent="-863600">
              <a:tabLst>
                <a:tab pos="863600" algn="l"/>
              </a:tabLst>
            </a:pPr>
            <a:r>
              <a:rPr lang="en-US" altLang="ja-JP">
                <a:solidFill>
                  <a:srgbClr val="09244D"/>
                </a:solidFill>
                <a:ea typeface="ＭＳ Ｐゴシック"/>
                <a:cs typeface="ＭＳ Ｐゴシック"/>
              </a:rPr>
              <a:t>* </a:t>
            </a:r>
            <a:r>
              <a:rPr lang="en-US" altLang="ja-JP" u="sng">
                <a:solidFill>
                  <a:srgbClr val="09244D"/>
                </a:solidFill>
                <a:ea typeface="ＭＳ Ｐゴシック"/>
                <a:cs typeface="ＭＳ Ｐゴシック"/>
              </a:rPr>
              <a:t>Note</a:t>
            </a:r>
            <a:r>
              <a:rPr lang="en-US" altLang="ja-JP">
                <a:solidFill>
                  <a:srgbClr val="09244D"/>
                </a:solidFill>
                <a:ea typeface="ＭＳ Ｐゴシック"/>
                <a:cs typeface="ＭＳ Ｐゴシック"/>
              </a:rPr>
              <a:t>:	GTSC-9 asked the HoDs to consider ‘promoting’  Resolution 12 on Home Networking to become a Plenary resolution before GSC-17.</a:t>
            </a:r>
            <a:endParaRPr lang="en-CA">
              <a:solidFill>
                <a:srgbClr val="0924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2EAC3D-7A30-496E-83FB-2626FB4DD198}" type="slidenum">
              <a:rPr lang="en-CA" smtClean="0"/>
              <a:pPr/>
              <a:t>19</a:t>
            </a:fld>
            <a:endParaRPr lang="en-CA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Potential GRSC-10 Topics</a:t>
            </a:r>
            <a:endParaRPr lang="en-US" dirty="0"/>
          </a:p>
        </p:txBody>
      </p:sp>
      <p:sp>
        <p:nvSpPr>
          <p:cNvPr id="5" name="Arc 4"/>
          <p:cNvSpPr/>
          <p:nvPr/>
        </p:nvSpPr>
        <p:spPr>
          <a:xfrm>
            <a:off x="6019800" y="3429000"/>
            <a:ext cx="76200" cy="762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9700" name="Rectangle 3"/>
          <p:cNvSpPr txBox="1">
            <a:spLocks noChangeArrowheads="1"/>
          </p:cNvSpPr>
          <p:nvPr/>
        </p:nvSpPr>
        <p:spPr bwMode="auto">
          <a:xfrm>
            <a:off x="620713" y="1231900"/>
            <a:ext cx="7989887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altLang="ja-JP" sz="3000">
                <a:solidFill>
                  <a:srgbClr val="09244D"/>
                </a:solidFill>
                <a:ea typeface="ＭＳ Ｐゴシック"/>
                <a:cs typeface="ＭＳ Ｐゴシック"/>
              </a:rPr>
              <a:t>High Interest Subject Panel Sessions:</a:t>
            </a:r>
          </a:p>
          <a:p>
            <a:pPr marL="742950" lvl="1" indent="-285750" eaLnBrk="0" hangingPunct="0">
              <a:spcBef>
                <a:spcPts val="1200"/>
              </a:spcBef>
              <a:buFontTx/>
              <a:buChar char="–"/>
            </a:pPr>
            <a:r>
              <a:rPr lang="en-US" altLang="ja-JP" sz="2400">
                <a:solidFill>
                  <a:srgbClr val="09244D"/>
                </a:solidFill>
                <a:ea typeface="ＭＳ Ｐゴシック"/>
                <a:cs typeface="ＭＳ Ｐゴシック"/>
              </a:rPr>
              <a:t>Broadband wireless access, RLANs and ad-hoc Networking (ISACC)</a:t>
            </a:r>
          </a:p>
          <a:p>
            <a:pPr marL="742950" lvl="1" indent="-285750" eaLnBrk="0" hangingPunct="0">
              <a:spcBef>
                <a:spcPts val="1200"/>
              </a:spcBef>
              <a:buFontTx/>
              <a:buChar char="–"/>
            </a:pPr>
            <a:r>
              <a:rPr lang="en-US" altLang="ja-JP" sz="2400">
                <a:solidFill>
                  <a:srgbClr val="09244D"/>
                </a:solidFill>
                <a:ea typeface="ＭＳ Ｐゴシック"/>
                <a:cs typeface="ＭＳ Ｐゴシック"/>
              </a:rPr>
              <a:t>Mobile Multimedia Broadcast and Multicast (TIA)</a:t>
            </a:r>
          </a:p>
          <a:p>
            <a:pPr marL="742950" lvl="1" indent="-285750" eaLnBrk="0" hangingPunct="0">
              <a:spcBef>
                <a:spcPts val="1200"/>
              </a:spcBef>
              <a:buFontTx/>
              <a:buChar char="–"/>
            </a:pPr>
            <a:r>
              <a:rPr lang="en-US" altLang="ja-JP" sz="2400">
                <a:solidFill>
                  <a:srgbClr val="09244D"/>
                </a:solidFill>
                <a:ea typeface="ＭＳ Ｐゴシック"/>
                <a:cs typeface="ＭＳ Ｐゴシック"/>
              </a:rPr>
              <a:t>Reconfigurable Radio Systems (TIA)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endParaRPr lang="en-US" altLang="ja-JP" sz="2400">
              <a:solidFill>
                <a:srgbClr val="09244D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 txBox="1">
            <a:spLocks noGrp="1"/>
          </p:cNvSpPr>
          <p:nvPr/>
        </p:nvSpPr>
        <p:spPr bwMode="auto">
          <a:xfrm>
            <a:off x="653415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E46DB54-0194-47C0-932B-1A135547CE10}" type="slidenum">
              <a:rPr lang="en-CA" sz="1200">
                <a:latin typeface="Trebuchet MS" pitchFamily="34" charset="0"/>
              </a:rPr>
              <a:pPr algn="r"/>
              <a:t>2</a:t>
            </a:fld>
            <a:endParaRPr lang="en-CA" sz="1200">
              <a:latin typeface="Trebuchet MS" pitchFamily="34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CA" smtClean="0"/>
              <a:t>Contents</a:t>
            </a:r>
            <a:endParaRPr lang="en-US" smtClean="0"/>
          </a:p>
        </p:txBody>
      </p:sp>
      <p:sp>
        <p:nvSpPr>
          <p:cNvPr id="5" name="Arc 4"/>
          <p:cNvSpPr/>
          <p:nvPr/>
        </p:nvSpPr>
        <p:spPr>
          <a:xfrm>
            <a:off x="6019800" y="3429000"/>
            <a:ext cx="76200" cy="762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3797" name="Rectangle 3"/>
          <p:cNvSpPr txBox="1">
            <a:spLocks noChangeArrowheads="1"/>
          </p:cNvSpPr>
          <p:nvPr/>
        </p:nvSpPr>
        <p:spPr bwMode="auto">
          <a:xfrm>
            <a:off x="457200" y="914400"/>
            <a:ext cx="830580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0050" lvl="1" indent="-285750" eaLnBrk="0" hangingPunct="0">
              <a:spcBef>
                <a:spcPts val="1800"/>
              </a:spcBef>
              <a:buFontTx/>
              <a:buChar char="•"/>
              <a:tabLst>
                <a:tab pos="1885950" algn="l"/>
              </a:tabLst>
            </a:pPr>
            <a:r>
              <a:rPr lang="en-US" altLang="ja-JP" sz="2800" b="1">
                <a:solidFill>
                  <a:srgbClr val="09244D"/>
                </a:solidFill>
                <a:ea typeface="ＭＳ Ｐゴシック"/>
                <a:cs typeface="ＭＳ Ｐゴシック"/>
              </a:rPr>
              <a:t>GSC-16:</a:t>
            </a:r>
          </a:p>
          <a:p>
            <a:pPr lvl="2" indent="-342900" eaLnBrk="0" hangingPunct="0">
              <a:spcBef>
                <a:spcPct val="15000"/>
              </a:spcBef>
              <a:buFontTx/>
              <a:buChar char="•"/>
              <a:tabLst>
                <a:tab pos="1885950" algn="l"/>
              </a:tabLst>
            </a:pPr>
            <a:r>
              <a:rPr lang="en-US" altLang="ja-JP" sz="2400">
                <a:solidFill>
                  <a:srgbClr val="09244D"/>
                </a:solidFill>
                <a:ea typeface="ＭＳ Ｐゴシック"/>
                <a:cs typeface="ＭＳ Ｐゴシック"/>
              </a:rPr>
              <a:t>Schedule</a:t>
            </a:r>
          </a:p>
          <a:p>
            <a:pPr lvl="2" indent="-342900" eaLnBrk="0" hangingPunct="0">
              <a:spcBef>
                <a:spcPct val="15000"/>
              </a:spcBef>
              <a:buFontTx/>
              <a:buChar char="•"/>
              <a:tabLst>
                <a:tab pos="1885950" algn="l"/>
              </a:tabLst>
            </a:pPr>
            <a:r>
              <a:rPr lang="en-US" altLang="ja-JP" sz="2400">
                <a:solidFill>
                  <a:srgbClr val="09244D"/>
                </a:solidFill>
                <a:ea typeface="ＭＳ Ｐゴシック"/>
                <a:cs typeface="ＭＳ Ｐゴシック"/>
              </a:rPr>
              <a:t>Attendance</a:t>
            </a:r>
          </a:p>
          <a:p>
            <a:pPr lvl="2" indent="-342900" eaLnBrk="0" hangingPunct="0">
              <a:spcBef>
                <a:spcPct val="15000"/>
              </a:spcBef>
              <a:buFontTx/>
              <a:buChar char="•"/>
              <a:tabLst>
                <a:tab pos="1885950" algn="l"/>
              </a:tabLst>
            </a:pPr>
            <a:r>
              <a:rPr lang="en-US" altLang="ja-JP" sz="2400">
                <a:solidFill>
                  <a:srgbClr val="09244D"/>
                </a:solidFill>
                <a:ea typeface="ＭＳ Ｐゴシック"/>
                <a:cs typeface="ＭＳ Ｐゴシック"/>
              </a:rPr>
              <a:t>Contributions and Other Documents</a:t>
            </a:r>
          </a:p>
          <a:p>
            <a:pPr lvl="2" indent="-342900" eaLnBrk="0" hangingPunct="0">
              <a:spcBef>
                <a:spcPct val="15000"/>
              </a:spcBef>
              <a:buFontTx/>
              <a:buChar char="•"/>
              <a:tabLst>
                <a:tab pos="1885950" algn="l"/>
              </a:tabLst>
            </a:pPr>
            <a:r>
              <a:rPr lang="en-US" altLang="ja-JP" sz="2400">
                <a:solidFill>
                  <a:srgbClr val="09244D"/>
                </a:solidFill>
                <a:ea typeface="ＭＳ Ｐゴシック"/>
                <a:cs typeface="ＭＳ Ｐゴシック"/>
              </a:rPr>
              <a:t>Meeting Reports</a:t>
            </a:r>
          </a:p>
          <a:p>
            <a:pPr lvl="2" indent="-342900" eaLnBrk="0" hangingPunct="0">
              <a:spcBef>
                <a:spcPct val="15000"/>
              </a:spcBef>
              <a:buFontTx/>
              <a:buChar char="•"/>
              <a:tabLst>
                <a:tab pos="1885950" algn="l"/>
              </a:tabLst>
            </a:pPr>
            <a:r>
              <a:rPr lang="en-US" altLang="ja-JP" sz="2400">
                <a:solidFill>
                  <a:srgbClr val="09244D"/>
                </a:solidFill>
                <a:ea typeface="ＭＳ Ｐゴシック"/>
                <a:cs typeface="ＭＳ Ｐゴシック"/>
              </a:rPr>
              <a:t>Plenary Task Force Reports</a:t>
            </a:r>
          </a:p>
          <a:p>
            <a:pPr lvl="2" indent="-342900" eaLnBrk="0" hangingPunct="0">
              <a:spcBef>
                <a:spcPct val="15000"/>
              </a:spcBef>
              <a:buFontTx/>
              <a:buChar char="•"/>
              <a:tabLst>
                <a:tab pos="1885950" algn="l"/>
              </a:tabLst>
            </a:pPr>
            <a:r>
              <a:rPr lang="en-US" altLang="ja-JP" sz="2400">
                <a:solidFill>
                  <a:srgbClr val="09244D"/>
                </a:solidFill>
                <a:ea typeface="ＭＳ Ｐゴシック"/>
                <a:cs typeface="ＭＳ Ｐゴシック"/>
              </a:rPr>
              <a:t>Output Resolutions</a:t>
            </a:r>
          </a:p>
          <a:p>
            <a:pPr lvl="2" indent="-342900" eaLnBrk="0" hangingPunct="0">
              <a:spcBef>
                <a:spcPct val="15000"/>
              </a:spcBef>
              <a:buFontTx/>
              <a:buChar char="•"/>
              <a:tabLst>
                <a:tab pos="1885950" algn="l"/>
              </a:tabLst>
            </a:pPr>
            <a:r>
              <a:rPr lang="en-CA" sz="2400">
                <a:solidFill>
                  <a:srgbClr val="09244D"/>
                </a:solidFill>
              </a:rPr>
              <a:t>GSC-16 Communiqué</a:t>
            </a:r>
          </a:p>
          <a:p>
            <a:pPr marL="400050" lvl="1" indent="-285750" eaLnBrk="0" hangingPunct="0">
              <a:spcBef>
                <a:spcPct val="35000"/>
              </a:spcBef>
              <a:buFontTx/>
              <a:buChar char="•"/>
              <a:tabLst>
                <a:tab pos="1885950" algn="l"/>
              </a:tabLst>
            </a:pPr>
            <a:r>
              <a:rPr lang="en-US" altLang="ja-JP" sz="2800" b="1">
                <a:solidFill>
                  <a:srgbClr val="09244D"/>
                </a:solidFill>
                <a:ea typeface="ＭＳ Ｐゴシック"/>
                <a:cs typeface="ＭＳ Ｐゴシック"/>
              </a:rPr>
              <a:t>GSC-17 and Beyond:</a:t>
            </a:r>
          </a:p>
          <a:p>
            <a:pPr lvl="2" indent="-342900" eaLnBrk="0" hangingPunct="0">
              <a:spcBef>
                <a:spcPct val="20000"/>
              </a:spcBef>
              <a:buFontTx/>
              <a:buChar char="•"/>
              <a:tabLst>
                <a:tab pos="1885950" algn="l"/>
              </a:tabLst>
            </a:pPr>
            <a:r>
              <a:rPr lang="en-US" altLang="ja-JP" sz="2400">
                <a:solidFill>
                  <a:srgbClr val="09244D"/>
                </a:solidFill>
                <a:ea typeface="ＭＳ Ｐゴシック"/>
                <a:cs typeface="ＭＳ Ｐゴシック"/>
              </a:rPr>
              <a:t>Potential Topics for the Opening Plenary of GSC-17, GTSC-10, and GRSC-10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66E0517-A406-44EA-9DB5-F2B32BA5CF9D}" type="slidenum">
              <a:rPr lang="en-CA" smtClean="0"/>
              <a:pPr/>
              <a:t>20</a:t>
            </a:fld>
            <a:endParaRPr lang="en-CA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GSC-17 and Beyond</a:t>
            </a:r>
            <a:endParaRPr lang="en-US" dirty="0"/>
          </a:p>
        </p:txBody>
      </p:sp>
      <p:sp>
        <p:nvSpPr>
          <p:cNvPr id="5" name="Arc 4"/>
          <p:cNvSpPr/>
          <p:nvPr/>
        </p:nvSpPr>
        <p:spPr>
          <a:xfrm>
            <a:off x="6019800" y="3429000"/>
            <a:ext cx="76200" cy="762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0724" name="Rectangle 3"/>
          <p:cNvSpPr txBox="1">
            <a:spLocks noChangeArrowheads="1"/>
          </p:cNvSpPr>
          <p:nvPr/>
        </p:nvSpPr>
        <p:spPr bwMode="auto">
          <a:xfrm>
            <a:off x="457200" y="1231900"/>
            <a:ext cx="7989888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0050" lvl="1" indent="-285750" eaLnBrk="0" hangingPunct="0">
              <a:spcBef>
                <a:spcPct val="20000"/>
              </a:spcBef>
              <a:buFontTx/>
              <a:buChar char="•"/>
              <a:tabLst>
                <a:tab pos="1885950" algn="l"/>
              </a:tabLst>
            </a:pPr>
            <a:r>
              <a:rPr lang="en-US" altLang="ja-JP" sz="2800">
                <a:solidFill>
                  <a:srgbClr val="09244D"/>
                </a:solidFill>
                <a:ea typeface="ＭＳ Ｐゴシック"/>
                <a:cs typeface="ＭＳ Ｐゴシック"/>
              </a:rPr>
              <a:t>The currently agreed sequence of hosts and locations for future GSC meetings is described in Section 10 of </a:t>
            </a:r>
            <a:r>
              <a:rPr lang="en-US" altLang="ja-JP" sz="2800">
                <a:solidFill>
                  <a:srgbClr val="09244D"/>
                </a:solidFill>
                <a:ea typeface="ＭＳ Ｐゴシック"/>
                <a:cs typeface="ＭＳ Ｐゴシック"/>
                <a:hlinkClick r:id="rId2"/>
              </a:rPr>
              <a:t>GSC16-ADMIN-02r1</a:t>
            </a:r>
            <a:endParaRPr lang="en-US" altLang="ja-JP" sz="2800">
              <a:solidFill>
                <a:srgbClr val="09244D"/>
              </a:solidFill>
              <a:ea typeface="ＭＳ Ｐゴシック"/>
              <a:cs typeface="ＭＳ Ｐゴシック"/>
            </a:endParaRPr>
          </a:p>
          <a:p>
            <a:pPr marL="400050" lvl="1" indent="-285750" eaLnBrk="0" hangingPunct="0">
              <a:spcBef>
                <a:spcPts val="1800"/>
              </a:spcBef>
              <a:buFontTx/>
              <a:buChar char="•"/>
              <a:tabLst>
                <a:tab pos="1885950" algn="l"/>
              </a:tabLst>
            </a:pPr>
            <a:r>
              <a:rPr lang="en-US" altLang="ja-JP" sz="2800">
                <a:solidFill>
                  <a:srgbClr val="09244D"/>
                </a:solidFill>
                <a:ea typeface="ＭＳ Ｐゴシック"/>
                <a:cs typeface="ＭＳ Ｐゴシック"/>
              </a:rPr>
              <a:t>The next six meetings are planned to be:</a:t>
            </a:r>
          </a:p>
          <a:p>
            <a:pPr lvl="2" indent="-342900" eaLnBrk="0" hangingPunct="0">
              <a:spcBef>
                <a:spcPct val="20000"/>
              </a:spcBef>
              <a:buFontTx/>
              <a:buChar char="•"/>
              <a:tabLst>
                <a:tab pos="1885950" algn="l"/>
              </a:tabLst>
            </a:pPr>
            <a:r>
              <a:rPr lang="en-US" altLang="ja-JP" sz="2400">
                <a:solidFill>
                  <a:srgbClr val="09244D"/>
                </a:solidFill>
                <a:ea typeface="ＭＳ Ｐゴシック"/>
                <a:cs typeface="ＭＳ Ｐゴシック"/>
              </a:rPr>
              <a:t>GSC-17, hosted by TTA, May 2013, Jeju Island</a:t>
            </a:r>
          </a:p>
          <a:p>
            <a:pPr lvl="2" indent="-342900" eaLnBrk="0" hangingPunct="0">
              <a:spcBef>
                <a:spcPct val="20000"/>
              </a:spcBef>
              <a:buFontTx/>
              <a:buChar char="•"/>
              <a:tabLst>
                <a:tab pos="1885950" algn="l"/>
              </a:tabLst>
            </a:pPr>
            <a:r>
              <a:rPr lang="en-US" altLang="ja-JP" sz="2400">
                <a:solidFill>
                  <a:srgbClr val="09244D"/>
                </a:solidFill>
                <a:ea typeface="ＭＳ Ｐゴシック"/>
                <a:cs typeface="ＭＳ Ｐゴシック"/>
              </a:rPr>
              <a:t>GSC-18, hosted by ITU</a:t>
            </a:r>
          </a:p>
          <a:p>
            <a:pPr lvl="2" indent="-342900" eaLnBrk="0" hangingPunct="0">
              <a:spcBef>
                <a:spcPct val="20000"/>
              </a:spcBef>
              <a:buFontTx/>
              <a:buChar char="•"/>
              <a:tabLst>
                <a:tab pos="1885950" algn="l"/>
              </a:tabLst>
            </a:pPr>
            <a:r>
              <a:rPr lang="en-US" altLang="ja-JP" sz="2400">
                <a:solidFill>
                  <a:srgbClr val="09244D"/>
                </a:solidFill>
                <a:ea typeface="ＭＳ Ｐゴシック"/>
                <a:cs typeface="ＭＳ Ｐゴシック"/>
              </a:rPr>
              <a:t>GSC-19, hosted by ETSI</a:t>
            </a:r>
          </a:p>
          <a:p>
            <a:pPr lvl="2" indent="-342900" eaLnBrk="0" hangingPunct="0">
              <a:spcBef>
                <a:spcPct val="20000"/>
              </a:spcBef>
              <a:buFontTx/>
              <a:buChar char="•"/>
              <a:tabLst>
                <a:tab pos="1885950" algn="l"/>
              </a:tabLst>
            </a:pPr>
            <a:r>
              <a:rPr lang="en-US" altLang="ja-JP" sz="2400">
                <a:solidFill>
                  <a:srgbClr val="09244D"/>
                </a:solidFill>
                <a:ea typeface="ＭＳ Ｐゴシック"/>
                <a:cs typeface="ＭＳ Ｐゴシック"/>
              </a:rPr>
              <a:t>GSC-20, hosted by ATIS/TIA</a:t>
            </a:r>
          </a:p>
          <a:p>
            <a:pPr lvl="2" indent="-342900" eaLnBrk="0" hangingPunct="0">
              <a:spcBef>
                <a:spcPct val="20000"/>
              </a:spcBef>
              <a:buFontTx/>
              <a:buChar char="•"/>
              <a:tabLst>
                <a:tab pos="1885950" algn="l"/>
              </a:tabLst>
            </a:pPr>
            <a:r>
              <a:rPr lang="en-US" altLang="ja-JP" sz="2400">
                <a:solidFill>
                  <a:srgbClr val="09244D"/>
                </a:solidFill>
                <a:ea typeface="ＭＳ Ｐゴシック"/>
                <a:cs typeface="ＭＳ Ｐゴシック"/>
              </a:rPr>
              <a:t>GSC-21, hosted by CCSA</a:t>
            </a:r>
          </a:p>
          <a:p>
            <a:pPr lvl="2" indent="-342900" eaLnBrk="0" hangingPunct="0">
              <a:spcBef>
                <a:spcPct val="20000"/>
              </a:spcBef>
              <a:buFontTx/>
              <a:buChar char="•"/>
              <a:tabLst>
                <a:tab pos="1885950" algn="l"/>
              </a:tabLst>
            </a:pPr>
            <a:r>
              <a:rPr lang="en-US" altLang="ja-JP" sz="2400">
                <a:solidFill>
                  <a:srgbClr val="09244D"/>
                </a:solidFill>
                <a:ea typeface="ＭＳ Ｐゴシック"/>
                <a:cs typeface="ＭＳ Ｐゴシック"/>
              </a:rPr>
              <a:t>GSC-22, hosted by ARIB/TTC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3"/>
          <p:cNvSpPr txBox="1">
            <a:spLocks noGrp="1"/>
          </p:cNvSpPr>
          <p:nvPr/>
        </p:nvSpPr>
        <p:spPr bwMode="auto">
          <a:xfrm>
            <a:off x="653415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E4DBF3E-62A6-42C0-8BCA-619C2B64F871}" type="slidenum">
              <a:rPr lang="en-CA" sz="1200">
                <a:latin typeface="Trebuchet MS" pitchFamily="34" charset="0"/>
              </a:rPr>
              <a:pPr algn="r"/>
              <a:t>21</a:t>
            </a:fld>
            <a:endParaRPr lang="en-CA" sz="1200">
              <a:latin typeface="Trebuchet MS" pitchFamily="34" charset="0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6400" y="128588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Summary</a:t>
            </a:r>
            <a:endParaRPr lang="en-US" b="0" dirty="0">
              <a:effectLst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143000"/>
            <a:ext cx="8229600" cy="44958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35000"/>
              </a:spcBef>
            </a:pPr>
            <a:r>
              <a:rPr lang="en-US" sz="2400" smtClean="0"/>
              <a:t>Many HIS areas progressed since GSC-15</a:t>
            </a:r>
          </a:p>
          <a:p>
            <a:pPr eaLnBrk="1" hangingPunct="1">
              <a:lnSpc>
                <a:spcPct val="95000"/>
              </a:lnSpc>
              <a:spcBef>
                <a:spcPct val="35000"/>
              </a:spcBef>
            </a:pPr>
            <a:r>
              <a:rPr lang="en-US" sz="2400" smtClean="0"/>
              <a:t>Substantial increase in activity and interest on M2M Communications, Smart Grid, ICT and the Environment, ICT Accessibility, Cloud Services</a:t>
            </a:r>
          </a:p>
          <a:p>
            <a:pPr eaLnBrk="1" hangingPunct="1">
              <a:lnSpc>
                <a:spcPct val="95000"/>
              </a:lnSpc>
              <a:spcBef>
                <a:spcPct val="35000"/>
              </a:spcBef>
            </a:pPr>
            <a:r>
              <a:rPr lang="en-US" sz="2400" smtClean="0"/>
              <a:t>HIS panels (with PPSOs leading the discussions and controlling time) were effective</a:t>
            </a:r>
          </a:p>
          <a:p>
            <a:pPr eaLnBrk="1" hangingPunct="1">
              <a:lnSpc>
                <a:spcPct val="95000"/>
              </a:lnSpc>
              <a:spcBef>
                <a:spcPct val="35000"/>
              </a:spcBef>
            </a:pPr>
            <a:r>
              <a:rPr lang="en-US" sz="2400" smtClean="0"/>
              <a:t>The participants were commended for their commitment to work on global standards</a:t>
            </a:r>
          </a:p>
          <a:p>
            <a:pPr eaLnBrk="1" hangingPunct="1">
              <a:lnSpc>
                <a:spcPct val="95000"/>
              </a:lnSpc>
              <a:spcBef>
                <a:spcPct val="35000"/>
              </a:spcBef>
            </a:pPr>
            <a:r>
              <a:rPr lang="en-US" sz="2400" smtClean="0"/>
              <a:t>The ISACC Secretariat was commended for the efficient way in which GSC-16 was organized and facilitated throughout the week in Halifax.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3"/>
          <p:cNvSpPr txBox="1">
            <a:spLocks noGrp="1"/>
          </p:cNvSpPr>
          <p:nvPr/>
        </p:nvSpPr>
        <p:spPr bwMode="auto">
          <a:xfrm>
            <a:off x="653415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A5B9BF2-D154-401E-8478-59F9D50ABDE5}" type="slidenum">
              <a:rPr lang="en-CA" sz="1200">
                <a:latin typeface="Trebuchet MS" pitchFamily="34" charset="0"/>
              </a:rPr>
              <a:pPr algn="r"/>
              <a:t>3</a:t>
            </a:fld>
            <a:endParaRPr lang="en-CA" sz="1200">
              <a:latin typeface="Trebuchet MS" pitchFamily="34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smtClean="0"/>
              <a:t>GSC-16 Schedule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" y="969963"/>
            <a:ext cx="8982075" cy="466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435100" y="5791200"/>
            <a:ext cx="6248400" cy="346075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600">
                <a:hlinkClick r:id="rId3"/>
              </a:rPr>
              <a:t>http://www.gsc16.ca/english/meetingschedule.html</a:t>
            </a:r>
            <a:r>
              <a:rPr lang="en-CA" sz="1600"/>
              <a:t> </a:t>
            </a:r>
          </a:p>
        </p:txBody>
      </p:sp>
      <p:pic>
        <p:nvPicPr>
          <p:cNvPr id="18438" name="Picture 23" descr="IC_GSClighthous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3525" y="5418138"/>
            <a:ext cx="657225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F1217F0-0243-40B7-ACFF-35BE5002D3E1}" type="slidenum">
              <a:rPr lang="en-CA" smtClean="0"/>
              <a:pPr/>
              <a:t>4</a:t>
            </a:fld>
            <a:endParaRPr lang="en-CA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GSC-16 Attendance (1)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86800" cy="4940300"/>
          </a:xfrm>
        </p:spPr>
        <p:txBody>
          <a:bodyPr/>
          <a:lstStyle/>
          <a:p>
            <a:pPr eaLnBrk="1" hangingPunct="1"/>
            <a:r>
              <a:rPr lang="en-US" altLang="ja-JP" sz="2800" smtClean="0">
                <a:ea typeface="ＭＳ Ｐゴシック"/>
                <a:cs typeface="ＭＳ Ｐゴシック"/>
              </a:rPr>
              <a:t>Total of 105 people attended GSC-16 including Members, Observers, Exhibitors and Sponsors:</a:t>
            </a:r>
          </a:p>
          <a:p>
            <a:pPr eaLnBrk="1" hangingPunct="1"/>
            <a:endParaRPr lang="en-US" altLang="ja-JP" sz="2800" smtClean="0">
              <a:ea typeface="ＭＳ Ｐゴシック"/>
              <a:cs typeface="ＭＳ Ｐゴシック"/>
            </a:endParaRPr>
          </a:p>
          <a:p>
            <a:pPr lvl="2" eaLnBrk="1" hangingPunct="1"/>
            <a:endParaRPr lang="en-US" altLang="ja-JP" smtClean="0">
              <a:ea typeface="ＭＳ Ｐゴシック"/>
              <a:cs typeface="ＭＳ Ｐゴシック"/>
            </a:endParaRPr>
          </a:p>
        </p:txBody>
      </p:sp>
      <p:pic>
        <p:nvPicPr>
          <p:cNvPr id="15364" name="Picture 5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8275" y="2203450"/>
            <a:ext cx="6257925" cy="33591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435100" y="5791200"/>
            <a:ext cx="6248400" cy="346075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600" i="1"/>
              <a:t>The final list of GSC-16 participants is in </a:t>
            </a:r>
            <a:r>
              <a:rPr lang="en-CA" sz="1600" i="1">
                <a:hlinkClick r:id="rId3"/>
              </a:rPr>
              <a:t>GSC16-PLEN-02</a:t>
            </a:r>
            <a:r>
              <a:rPr lang="en-CA" sz="1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2CF707-17F6-40D4-B16B-BBC223A9CDCC}" type="slidenum">
              <a:rPr lang="en-CA" smtClean="0"/>
              <a:pPr/>
              <a:t>5</a:t>
            </a:fld>
            <a:endParaRPr lang="en-CA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GSC-16 Attendance (2)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90600"/>
            <a:ext cx="7620000" cy="49403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en-US" altLang="ja-JP" sz="2800" b="1" dirty="0" smtClean="0">
                <a:ea typeface="ＭＳ Ｐゴシック" charset="-128"/>
              </a:rPr>
              <a:t>Members (92 Delegates)</a:t>
            </a:r>
            <a:r>
              <a:rPr lang="en-US" altLang="ja-JP" sz="2800" dirty="0" smtClean="0">
                <a:ea typeface="ＭＳ Ｐゴシック" charset="-128"/>
              </a:rPr>
              <a:t>:</a:t>
            </a:r>
          </a:p>
          <a:p>
            <a:pPr lvl="1" eaLnBrk="1" hangingPunct="1">
              <a:buFont typeface="Arial" pitchFamily="34" charset="0"/>
              <a:buChar char="•"/>
              <a:tabLst>
                <a:tab pos="2406650" algn="l"/>
              </a:tabLst>
              <a:defRPr/>
            </a:pPr>
            <a:r>
              <a:rPr lang="en-US" altLang="ja-JP" sz="2000" dirty="0" smtClean="0">
                <a:ea typeface="ＭＳ Ｐゴシック" charset="-128"/>
              </a:rPr>
              <a:t>  3 from ARIB	(vs.   5 at GSC-15,   5 at GSC-14)</a:t>
            </a:r>
          </a:p>
          <a:p>
            <a:pPr lvl="1" eaLnBrk="1" hangingPunct="1">
              <a:buFont typeface="Arial" pitchFamily="34" charset="0"/>
              <a:buChar char="•"/>
              <a:tabLst>
                <a:tab pos="2406650" algn="l"/>
              </a:tabLst>
              <a:defRPr/>
            </a:pPr>
            <a:r>
              <a:rPr lang="en-US" altLang="ja-JP" sz="2000" dirty="0" smtClean="0">
                <a:ea typeface="ＭＳ Ｐゴシック" charset="-128"/>
              </a:rPr>
              <a:t>12 from ATIS	(vs. 10 at GSC-15, 13 at GSC-14)</a:t>
            </a:r>
          </a:p>
          <a:p>
            <a:pPr lvl="1" eaLnBrk="1" hangingPunct="1">
              <a:buFont typeface="Arial" pitchFamily="34" charset="0"/>
              <a:buChar char="•"/>
              <a:tabLst>
                <a:tab pos="2406650" algn="l"/>
              </a:tabLst>
              <a:defRPr/>
            </a:pPr>
            <a:r>
              <a:rPr lang="en-US" altLang="ja-JP" sz="2000" dirty="0" smtClean="0">
                <a:ea typeface="ＭＳ Ｐゴシック" charset="-128"/>
              </a:rPr>
              <a:t>  9 from CCSA	(vs. 16 at GSC-15, 11 at GSC-14)</a:t>
            </a:r>
          </a:p>
          <a:p>
            <a:pPr lvl="1" eaLnBrk="1" hangingPunct="1">
              <a:buFont typeface="Arial" pitchFamily="34" charset="0"/>
              <a:buChar char="•"/>
              <a:tabLst>
                <a:tab pos="2406650" algn="l"/>
              </a:tabLst>
              <a:defRPr/>
            </a:pPr>
            <a:r>
              <a:rPr lang="en-US" altLang="ja-JP" sz="2000" dirty="0" smtClean="0">
                <a:ea typeface="ＭＳ Ｐゴシック" charset="-128"/>
              </a:rPr>
              <a:t>11 from ETSI	(vs. 11 at GSC-15, 10 at GSC-14)</a:t>
            </a:r>
          </a:p>
          <a:p>
            <a:pPr lvl="1" eaLnBrk="1" hangingPunct="1">
              <a:buFont typeface="Arial" pitchFamily="34" charset="0"/>
              <a:buChar char="•"/>
              <a:tabLst>
                <a:tab pos="2406650" algn="l"/>
                <a:tab pos="4521200" algn="l"/>
              </a:tabLst>
              <a:defRPr/>
            </a:pPr>
            <a:r>
              <a:rPr lang="en-US" altLang="ja-JP" sz="2000" dirty="0" smtClean="0">
                <a:ea typeface="ＭＳ Ｐゴシック" charset="-128"/>
              </a:rPr>
              <a:t>16 from ISACC	 (vs.  6 at GSC-15,   6 at GSC-14)</a:t>
            </a:r>
          </a:p>
          <a:p>
            <a:pPr lvl="1" eaLnBrk="1" hangingPunct="1">
              <a:buFont typeface="Arial" pitchFamily="34" charset="0"/>
              <a:buChar char="•"/>
              <a:tabLst>
                <a:tab pos="2406650" algn="l"/>
              </a:tabLst>
              <a:defRPr/>
            </a:pPr>
            <a:r>
              <a:rPr lang="en-US" altLang="ja-JP" sz="2000" dirty="0" smtClean="0">
                <a:ea typeface="ＭＳ Ｐゴシック" charset="-128"/>
              </a:rPr>
              <a:t>  9 from ITU 	(vs. 14 at GSC-15, 15 at GSC-14)</a:t>
            </a:r>
          </a:p>
          <a:p>
            <a:pPr lvl="1" eaLnBrk="1" hangingPunct="1">
              <a:buFont typeface="Arial" pitchFamily="34" charset="0"/>
              <a:buChar char="•"/>
              <a:tabLst>
                <a:tab pos="2406650" algn="l"/>
              </a:tabLst>
              <a:defRPr/>
            </a:pPr>
            <a:r>
              <a:rPr lang="en-US" altLang="ja-JP" sz="2000" dirty="0" smtClean="0">
                <a:ea typeface="ＭＳ Ｐゴシック" charset="-128"/>
              </a:rPr>
              <a:t>12 from TIA 	(vs. 11 at GSC-15, 11 at GSC-14)</a:t>
            </a:r>
          </a:p>
          <a:p>
            <a:pPr lvl="1" eaLnBrk="1" hangingPunct="1">
              <a:buFont typeface="Arial" pitchFamily="34" charset="0"/>
              <a:buChar char="•"/>
              <a:tabLst>
                <a:tab pos="2406650" algn="l"/>
              </a:tabLst>
              <a:defRPr/>
            </a:pPr>
            <a:r>
              <a:rPr lang="en-US" altLang="ja-JP" sz="2000" dirty="0" smtClean="0">
                <a:ea typeface="ＭＳ Ｐゴシック" charset="-128"/>
              </a:rPr>
              <a:t>12 from TTA 	(vs. 10 at GSC-15,   8 at GSC-14)</a:t>
            </a:r>
          </a:p>
          <a:p>
            <a:pPr lvl="1" eaLnBrk="1" hangingPunct="1">
              <a:buFont typeface="Arial" pitchFamily="34" charset="0"/>
              <a:buChar char="•"/>
              <a:tabLst>
                <a:tab pos="2406650" algn="l"/>
              </a:tabLst>
              <a:defRPr/>
            </a:pPr>
            <a:r>
              <a:rPr lang="en-US" altLang="ja-JP" sz="2000" dirty="0" smtClean="0">
                <a:ea typeface="ＭＳ Ｐゴシック" charset="-128"/>
              </a:rPr>
              <a:t>  8 from TTC 	(vs. 10 at GSC-15, 12 at GSC-14)</a:t>
            </a:r>
          </a:p>
          <a:p>
            <a:pPr eaLnBrk="1" hangingPunct="1">
              <a:spcBef>
                <a:spcPts val="1500"/>
              </a:spcBef>
              <a:defRPr/>
            </a:pPr>
            <a:r>
              <a:rPr lang="en-US" altLang="ja-JP" sz="2800" b="1" dirty="0" smtClean="0">
                <a:ea typeface="ＭＳ Ｐゴシック" charset="-128"/>
              </a:rPr>
              <a:t>Task Force Chairs (2</a:t>
            </a:r>
            <a:r>
              <a:rPr lang="en-US" altLang="ja-JP" sz="2800" dirty="0" smtClean="0">
                <a:ea typeface="ＭＳ Ｐゴシック" charset="-128"/>
              </a:rPr>
              <a:t>, included above)</a:t>
            </a:r>
          </a:p>
          <a:p>
            <a:pPr eaLnBrk="1" hangingPunct="1">
              <a:spcBef>
                <a:spcPts val="1500"/>
              </a:spcBef>
              <a:defRPr/>
            </a:pPr>
            <a:r>
              <a:rPr lang="en-US" altLang="ja-JP" sz="2800" b="1" dirty="0" smtClean="0">
                <a:ea typeface="ＭＳ Ｐゴシック" charset="-128"/>
              </a:rPr>
              <a:t>Observers (8 representatives</a:t>
            </a:r>
            <a:r>
              <a:rPr lang="en-US" altLang="ja-JP" sz="2800" dirty="0" smtClean="0">
                <a:ea typeface="ＭＳ Ｐゴシック" charset="-128"/>
              </a:rPr>
              <a:t>, one of which was also on a PSO delegation</a:t>
            </a:r>
            <a:r>
              <a:rPr lang="en-US" altLang="ja-JP" sz="2800" b="1" dirty="0" smtClean="0">
                <a:ea typeface="ＭＳ Ｐゴシック" charset="-128"/>
              </a:rPr>
              <a:t>)</a:t>
            </a:r>
            <a:endParaRPr lang="en-US" altLang="ja-JP" sz="2800" dirty="0" smtClean="0">
              <a:ea typeface="ＭＳ Ｐゴシック" charset="-128"/>
            </a:endParaRPr>
          </a:p>
          <a:p>
            <a:pPr eaLnBrk="1" hangingPunct="1">
              <a:spcBef>
                <a:spcPts val="1500"/>
              </a:spcBef>
              <a:defRPr/>
            </a:pPr>
            <a:r>
              <a:rPr lang="en-US" altLang="ja-JP" sz="2800" b="1" dirty="0" smtClean="0">
                <a:ea typeface="ＭＳ Ｐゴシック" charset="-128"/>
              </a:rPr>
              <a:t>Exhibitors (2), Sponsors (2), Secretariat (2)</a:t>
            </a:r>
          </a:p>
          <a:p>
            <a:pPr lvl="2" eaLnBrk="1" hangingPunct="1">
              <a:defRPr/>
            </a:pPr>
            <a:endParaRPr lang="en-US" altLang="ja-JP" dirty="0" smtClean="0">
              <a:ea typeface="ＭＳ Ｐゴシック" charset="-128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625600" y="5978525"/>
            <a:ext cx="5854700" cy="346075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600" i="1"/>
              <a:t>The final list of GSC-16 participants is in </a:t>
            </a:r>
            <a:r>
              <a:rPr lang="en-CA" sz="1600" i="1">
                <a:hlinkClick r:id="rId2"/>
              </a:rPr>
              <a:t>GSC16-PLEN-02</a:t>
            </a:r>
            <a:r>
              <a:rPr lang="en-CA" sz="1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 txBox="1">
            <a:spLocks noGrp="1"/>
          </p:cNvSpPr>
          <p:nvPr/>
        </p:nvSpPr>
        <p:spPr bwMode="auto">
          <a:xfrm>
            <a:off x="653415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307046D-E7E6-4AF7-8994-480A4F9BD6E7}" type="slidenum">
              <a:rPr lang="en-CA" sz="1200">
                <a:latin typeface="Trebuchet MS" pitchFamily="34" charset="0"/>
              </a:rPr>
              <a:pPr algn="r"/>
              <a:t>6</a:t>
            </a:fld>
            <a:endParaRPr lang="en-CA" sz="1200">
              <a:latin typeface="Trebuchet MS" pitchFamily="34" charset="0"/>
            </a:endParaRPr>
          </a:p>
        </p:txBody>
      </p:sp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0" y="1130300"/>
            <a:ext cx="7721600" cy="4279900"/>
          </a:xfrm>
          <a:prstGeom prst="rect">
            <a:avLst/>
          </a:prstGeom>
          <a:noFill/>
          <a:ln w="15875">
            <a:solidFill>
              <a:srgbClr val="333399"/>
            </a:solidFill>
            <a:miter lim="800000"/>
            <a:headEnd/>
            <a:tailEnd/>
          </a:ln>
          <a:effectLst/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000" b="1">
                <a:solidFill>
                  <a:srgbClr val="C6880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GSC-16 Attendance (3)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 txBox="1">
            <a:spLocks noGrp="1"/>
          </p:cNvSpPr>
          <p:nvPr/>
        </p:nvSpPr>
        <p:spPr bwMode="auto">
          <a:xfrm>
            <a:off x="653415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61C8D8B-DBF9-4D99-B100-BC3486B630D7}" type="slidenum">
              <a:rPr lang="en-CA" sz="1200">
                <a:latin typeface="Trebuchet MS" pitchFamily="34" charset="0"/>
              </a:rPr>
              <a:pPr algn="r"/>
              <a:t>7</a:t>
            </a:fld>
            <a:endParaRPr lang="en-CA" sz="1200">
              <a:latin typeface="Trebuchet MS" pitchFamily="34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mtClean="0"/>
              <a:t>Meeting Documents</a:t>
            </a:r>
            <a:br>
              <a:rPr lang="en-US" smtClean="0"/>
            </a:br>
            <a:r>
              <a:rPr lang="en-US" sz="2000" b="0" smtClean="0">
                <a:effectLst/>
                <a:hlinkClick r:id="rId2"/>
              </a:rPr>
              <a:t>http://www.gsc16.ca/english/documents.html</a:t>
            </a:r>
            <a:r>
              <a:rPr lang="en-US" smtClean="0"/>
              <a:t> </a:t>
            </a:r>
          </a:p>
        </p:txBody>
      </p:sp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346200"/>
            <a:ext cx="6172200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/>
          <p:cNvSpPr txBox="1">
            <a:spLocks noGrp="1"/>
          </p:cNvSpPr>
          <p:nvPr/>
        </p:nvSpPr>
        <p:spPr bwMode="auto">
          <a:xfrm>
            <a:off x="653415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8DB541E-78E1-4172-8D67-1AF897E9BEEB}" type="slidenum">
              <a:rPr lang="en-CA" sz="1200">
                <a:latin typeface="Trebuchet MS" pitchFamily="34" charset="0"/>
              </a:rPr>
              <a:pPr algn="r"/>
              <a:t>8</a:t>
            </a:fld>
            <a:endParaRPr lang="en-CA" sz="1200">
              <a:latin typeface="Trebuchet MS" pitchFamily="34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Quantity of Contributions</a:t>
            </a:r>
            <a:br>
              <a:rPr lang="en-US" smtClean="0"/>
            </a:br>
            <a:r>
              <a:rPr lang="en-US" smtClean="0"/>
              <a:t>and Other Documents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95400" y="4648200"/>
            <a:ext cx="6858000" cy="5937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7713" indent="-747713"/>
            <a:r>
              <a:rPr lang="en-US" altLang="ja-JP" sz="1600" i="1" u="sng">
                <a:solidFill>
                  <a:srgbClr val="09244D"/>
                </a:solidFill>
                <a:ea typeface="ＭＳ Ｐゴシック"/>
                <a:cs typeface="ＭＳ Ｐゴシック"/>
              </a:rPr>
              <a:t>Note</a:t>
            </a:r>
            <a:r>
              <a:rPr lang="en-US" altLang="ja-JP" sz="1600" i="1">
                <a:solidFill>
                  <a:srgbClr val="09244D"/>
                </a:solidFill>
                <a:ea typeface="ＭＳ Ｐゴシック"/>
                <a:cs typeface="ＭＳ Ｐゴシック"/>
              </a:rPr>
              <a:t>:  	‘OBS GIS’ documents were presented by Observer organizations during a special general information session on November 2</a:t>
            </a:r>
            <a:r>
              <a:rPr lang="en-US" altLang="ja-JP" sz="1600" i="1" baseline="30000">
                <a:solidFill>
                  <a:srgbClr val="09244D"/>
                </a:solidFill>
                <a:ea typeface="ＭＳ Ｐゴシック"/>
                <a:cs typeface="ＭＳ Ｐゴシック"/>
              </a:rPr>
              <a:t>nd</a:t>
            </a:r>
            <a:r>
              <a:rPr lang="en-US" altLang="ja-JP" sz="1600" i="1">
                <a:solidFill>
                  <a:srgbClr val="09244D"/>
                </a:solidFill>
                <a:ea typeface="ＭＳ Ｐゴシック"/>
                <a:cs typeface="ＭＳ Ｐゴシック"/>
              </a:rPr>
              <a:t> </a:t>
            </a:r>
            <a:endParaRPr lang="en-CA" sz="1600" i="1">
              <a:solidFill>
                <a:srgbClr val="09244D"/>
              </a:solidFill>
            </a:endParaRPr>
          </a:p>
        </p:txBody>
      </p:sp>
      <p:pic>
        <p:nvPicPr>
          <p:cNvPr id="17870" name="Picture 4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828800"/>
            <a:ext cx="8839200" cy="229711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7871" name="Text Box 463"/>
          <p:cNvSpPr txBox="1">
            <a:spLocks noChangeArrowheads="1"/>
          </p:cNvSpPr>
          <p:nvPr/>
        </p:nvSpPr>
        <p:spPr bwMode="auto">
          <a:xfrm>
            <a:off x="1625600" y="5562600"/>
            <a:ext cx="5854700" cy="346075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600" i="1">
                <a:hlinkClick r:id="rId3"/>
              </a:rPr>
              <a:t>http://www.gsc16.ca/english/documents.html</a:t>
            </a:r>
            <a:endParaRPr lang="en-CA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3"/>
          <p:cNvSpPr txBox="1">
            <a:spLocks noGrp="1"/>
          </p:cNvSpPr>
          <p:nvPr/>
        </p:nvSpPr>
        <p:spPr bwMode="auto">
          <a:xfrm>
            <a:off x="653415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80AADC9-7F6D-4FD6-B7C0-2A7474C67B3C}" type="slidenum">
              <a:rPr lang="en-CA" sz="1200">
                <a:latin typeface="Trebuchet MS" pitchFamily="34" charset="0"/>
              </a:rPr>
              <a:pPr algn="r"/>
              <a:t>9</a:t>
            </a:fld>
            <a:endParaRPr lang="en-CA" sz="1200">
              <a:latin typeface="Trebuchet MS" pitchFamily="34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Meeting Reports (1)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4513" y="990600"/>
            <a:ext cx="7989887" cy="49403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altLang="ja-JP" b="1" dirty="0" smtClean="0">
                <a:ea typeface="MS PGothic"/>
                <a:cs typeface="MS PGothic"/>
              </a:rPr>
              <a:t>GSC-16 Opening Plenary </a:t>
            </a:r>
            <a:r>
              <a:rPr lang="en-US" altLang="ja-JP" dirty="0" smtClean="0">
                <a:ea typeface="MS PGothic"/>
                <a:cs typeface="MS PGothic"/>
              </a:rPr>
              <a:t>(</a:t>
            </a:r>
            <a:r>
              <a:rPr lang="en-US" altLang="ja-JP" sz="3000" dirty="0" smtClean="0">
                <a:ea typeface="MS PGothic"/>
                <a:cs typeface="MS PGothic"/>
                <a:hlinkClick r:id="rId2"/>
              </a:rPr>
              <a:t>GSC16-CL-02</a:t>
            </a:r>
            <a:r>
              <a:rPr lang="en-US" altLang="ja-JP" dirty="0" smtClean="0">
                <a:ea typeface="MS PGothic"/>
                <a:cs typeface="MS PGothic"/>
              </a:rPr>
              <a:t>)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n-US" altLang="ja-JP" sz="2400" dirty="0" smtClean="0">
                <a:ea typeface="MS PGothic"/>
                <a:cs typeface="MS PGothic"/>
              </a:rPr>
              <a:t>This report was presented and approved in draft form at the GSC-16 Closing Plenary; summaries of some HIS panels were not yet ready and will be published once available in GSC16-CL-</a:t>
            </a:r>
            <a:r>
              <a:rPr lang="en-US" altLang="ja-JP" sz="2400" dirty="0" err="1" smtClean="0">
                <a:ea typeface="MS PGothic"/>
                <a:cs typeface="MS PGothic"/>
              </a:rPr>
              <a:t>02r1</a:t>
            </a:r>
            <a:endParaRPr lang="en-US" altLang="ja-JP" sz="2100" dirty="0" smtClean="0">
              <a:ea typeface="MS PGothic"/>
              <a:cs typeface="MS PGothic"/>
            </a:endParaRPr>
          </a:p>
          <a:p>
            <a:pPr eaLnBrk="1" hangingPunct="1">
              <a:defRPr/>
            </a:pPr>
            <a:r>
              <a:rPr lang="en-US" altLang="ja-JP" b="1" dirty="0" smtClean="0">
                <a:ea typeface="MS PGothic"/>
                <a:cs typeface="MS PGothic"/>
              </a:rPr>
              <a:t>GRSC-9</a:t>
            </a:r>
            <a:r>
              <a:rPr lang="en-US" altLang="ja-JP" dirty="0" smtClean="0">
                <a:ea typeface="MS PGothic"/>
                <a:cs typeface="MS PGothic"/>
              </a:rPr>
              <a:t> (</a:t>
            </a:r>
            <a:r>
              <a:rPr lang="en-US" altLang="ja-JP" sz="3000" dirty="0" smtClean="0">
                <a:ea typeface="MS PGothic"/>
                <a:cs typeface="MS PGothic"/>
                <a:hlinkClick r:id="rId3"/>
              </a:rPr>
              <a:t>GSC16-CL-03</a:t>
            </a:r>
            <a:r>
              <a:rPr lang="en-US" altLang="ja-JP" dirty="0" smtClean="0">
                <a:ea typeface="MS PGothic"/>
                <a:cs typeface="MS PGothic"/>
              </a:rPr>
              <a:t>)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n-US" altLang="ja-JP" sz="2400" dirty="0" smtClean="0">
                <a:ea typeface="MS PGothic"/>
                <a:cs typeface="MS PGothic"/>
              </a:rPr>
              <a:t>This report was presented and approved at the                GSC-16 Closing Plenary</a:t>
            </a:r>
            <a:endParaRPr lang="en-US" altLang="ja-JP" sz="2000" dirty="0" smtClean="0">
              <a:ea typeface="MS PGothic"/>
              <a:cs typeface="MS PGothic"/>
            </a:endParaRPr>
          </a:p>
          <a:p>
            <a:pPr eaLnBrk="1" hangingPunct="1">
              <a:defRPr/>
            </a:pPr>
            <a:r>
              <a:rPr lang="en-US" altLang="ja-JP" b="1" dirty="0" smtClean="0">
                <a:ea typeface="MS PGothic"/>
                <a:cs typeface="MS PGothic"/>
              </a:rPr>
              <a:t>GTSC-9</a:t>
            </a:r>
            <a:r>
              <a:rPr lang="en-US" altLang="ja-JP" dirty="0" smtClean="0">
                <a:ea typeface="MS PGothic"/>
                <a:cs typeface="MS PGothic"/>
              </a:rPr>
              <a:t> (</a:t>
            </a:r>
            <a:r>
              <a:rPr lang="en-US" altLang="ja-JP" sz="3000" dirty="0" smtClean="0">
                <a:ea typeface="MS PGothic"/>
                <a:cs typeface="MS PGothic"/>
                <a:hlinkClick r:id="rId4"/>
              </a:rPr>
              <a:t>GSC16-CL-04</a:t>
            </a:r>
            <a:r>
              <a:rPr lang="en-US" altLang="ja-JP" dirty="0" smtClean="0">
                <a:ea typeface="MS PGothic"/>
                <a:cs typeface="MS PGothic"/>
              </a:rPr>
              <a:t>)</a:t>
            </a:r>
          </a:p>
          <a:p>
            <a:pPr lvl="1" eaLnBrk="1" hangingPunct="1">
              <a:defRPr/>
            </a:pPr>
            <a:r>
              <a:rPr lang="en-US" altLang="ja-JP" sz="2400" dirty="0" smtClean="0">
                <a:ea typeface="MS PGothic"/>
                <a:cs typeface="MS PGothic"/>
              </a:rPr>
              <a:t>This report was presented and approved at the                 GSC-16 Closing Plenary</a:t>
            </a:r>
            <a:endParaRPr lang="en-US" altLang="ja-JP" sz="2000" dirty="0" smtClean="0">
              <a:ea typeface="MS PGothic"/>
              <a:cs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C-16_PowerPoint_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CC221E8A5C574B889E2CBB12A471FC" ma:contentTypeVersion="1" ma:contentTypeDescription="Create a new document." ma:contentTypeScope="" ma:versionID="99f44ad212ba6942fa1c339a891249a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C31925-2FAF-44E6-B177-3496631FDB40}"/>
</file>

<file path=customXml/itemProps2.xml><?xml version="1.0" encoding="utf-8"?>
<ds:datastoreItem xmlns:ds="http://schemas.openxmlformats.org/officeDocument/2006/customXml" ds:itemID="{8F2596D0-42D0-427E-93FE-ECC1B3253646}"/>
</file>

<file path=customXml/itemProps3.xml><?xml version="1.0" encoding="utf-8"?>
<ds:datastoreItem xmlns:ds="http://schemas.openxmlformats.org/officeDocument/2006/customXml" ds:itemID="{033A81B0-13DE-45E8-B6BE-54823210228A}"/>
</file>

<file path=docProps/app.xml><?xml version="1.0" encoding="utf-8"?>
<Properties xmlns="http://schemas.openxmlformats.org/officeDocument/2006/extended-properties" xmlns:vt="http://schemas.openxmlformats.org/officeDocument/2006/docPropsVTypes">
  <Template>GSC-16_PowerPoint_Template</Template>
  <TotalTime>1336</TotalTime>
  <Words>775</Words>
  <Application>Microsoft Office PowerPoint</Application>
  <PresentationFormat>On-screen Show (4:3)</PresentationFormat>
  <Paragraphs>142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Trebuchet MS</vt:lpstr>
      <vt:lpstr>ＭＳ Ｐゴシック</vt:lpstr>
      <vt:lpstr>宋体</vt:lpstr>
      <vt:lpstr>GSC-16_PowerPoint_Template</vt:lpstr>
      <vt:lpstr>GSC-16_PowerPoint_Template</vt:lpstr>
      <vt:lpstr>GSC-16 Closing Plenary Summary Report</vt:lpstr>
      <vt:lpstr>Contents</vt:lpstr>
      <vt:lpstr>GSC-16 Schedule</vt:lpstr>
      <vt:lpstr>GSC-16 Attendance (1)</vt:lpstr>
      <vt:lpstr>GSC-16 Attendance (2)</vt:lpstr>
      <vt:lpstr>Slide 6</vt:lpstr>
      <vt:lpstr>Meeting Documents http://www.gsc16.ca/english/documents.html </vt:lpstr>
      <vt:lpstr>Quantity of Contributions and Other Documents</vt:lpstr>
      <vt:lpstr>Meeting Reports (1)</vt:lpstr>
      <vt:lpstr>Meeting Reports (2)</vt:lpstr>
      <vt:lpstr>Plenary Task Force Reports</vt:lpstr>
      <vt:lpstr>Output Resolutions (1)</vt:lpstr>
      <vt:lpstr>Output Resolutions (2)</vt:lpstr>
      <vt:lpstr>Output Resolutions (3)</vt:lpstr>
      <vt:lpstr>Output Resolutions (4)</vt:lpstr>
      <vt:lpstr>GSC-16 Communiqué</vt:lpstr>
      <vt:lpstr>Potential Topics for the Opening Plenary of GSC-17</vt:lpstr>
      <vt:lpstr>Potential GTSC-10 Topics</vt:lpstr>
      <vt:lpstr>Potential GRSC-10 Topics</vt:lpstr>
      <vt:lpstr>GSC-17 and Beyond</vt:lpstr>
      <vt:lpstr>Summary</vt:lpstr>
    </vt:vector>
  </TitlesOfParts>
  <Company>ISACC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GSC-16 Closing Plenary Summary Report</dc:title>
  <dc:creator>GSC-16 Chair and Rapporteur</dc:creator>
  <dc:description>GSC16-CL-39r1_x000d_
November 2011</dc:description>
  <cp:lastModifiedBy>GSC-16</cp:lastModifiedBy>
  <cp:revision>115</cp:revision>
  <dcterms:created xsi:type="dcterms:W3CDTF">2011-10-29T18:46:53Z</dcterms:created>
  <dcterms:modified xsi:type="dcterms:W3CDTF">2011-11-30T15:29:10Z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0x010100CBCC221E8A5C574B889E2CBB12A471FC</vt:lpwstr>
  </property>
</Properties>
</file>