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56" r:id="rId2"/>
    <p:sldId id="257" r:id="rId3"/>
    <p:sldId id="258" r:id="rId4"/>
    <p:sldId id="259" r:id="rId5"/>
    <p:sldId id="268" r:id="rId6"/>
    <p:sldId id="260" r:id="rId7"/>
    <p:sldId id="269" r:id="rId8"/>
    <p:sldId id="261" r:id="rId9"/>
    <p:sldId id="262" r:id="rId10"/>
    <p:sldId id="264" r:id="rId11"/>
  </p:sldIdLst>
  <p:sldSz cx="9144000" cy="6858000" type="screen4x3"/>
  <p:notesSz cx="6858000" cy="9144000"/>
  <p:defaultTextStyle>
    <a:defPPr>
      <a:defRPr lang="en-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9244D"/>
    <a:srgbClr val="C6880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56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2280"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CA"/>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CA"/>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CA"/>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475B335-F0EB-407F-99A9-145F54997BC0}" type="slidenum">
              <a:rPr lang="en-CA"/>
              <a:pPr/>
              <a:t>‹#›</a:t>
            </a:fld>
            <a:endParaRPr lang="en-CA"/>
          </a:p>
        </p:txBody>
      </p:sp>
    </p:spTree>
    <p:extLst>
      <p:ext uri="{BB962C8B-B14F-4D97-AF65-F5344CB8AC3E}">
        <p14:creationId xmlns:p14="http://schemas.microsoft.com/office/powerpoint/2010/main" xmlns="" val="162315683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130425"/>
            <a:ext cx="7772400" cy="1470025"/>
          </a:xfrm>
        </p:spPr>
        <p:txBody>
          <a:bodyPr/>
          <a:lstStyle>
            <a:lvl1pPr>
              <a:defRPr b="0"/>
            </a:lvl1pPr>
          </a:lstStyle>
          <a:p>
            <a:pPr lvl="0"/>
            <a:r>
              <a:rPr lang="en-US" noProof="0" smtClean="0"/>
              <a:t>Click to edit Master title style</a:t>
            </a:r>
            <a:endParaRPr lang="en-CA" noProof="0" smtClean="0"/>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Tx/>
              <a:buNone/>
              <a:defRPr b="1">
                <a:effectLst>
                  <a:outerShdw blurRad="38100" dist="38100" dir="2700000" algn="tl">
                    <a:srgbClr val="C0C0C0"/>
                  </a:outerShdw>
                </a:effectLst>
              </a:defRPr>
            </a:lvl1pPr>
          </a:lstStyle>
          <a:p>
            <a:pPr lvl="0"/>
            <a:r>
              <a:rPr lang="en-US" noProof="0" smtClean="0"/>
              <a:t>Click to edit Master subtitle style</a:t>
            </a:r>
            <a:endParaRPr lang="en-CA" noProof="0" smtClean="0"/>
          </a:p>
        </p:txBody>
      </p:sp>
      <p:sp>
        <p:nvSpPr>
          <p:cNvPr id="6150" name="Rectangle 6"/>
          <p:cNvSpPr>
            <a:spLocks noGrp="1" noChangeArrowheads="1"/>
          </p:cNvSpPr>
          <p:nvPr>
            <p:ph type="sldNum" sz="quarter" idx="4"/>
          </p:nvPr>
        </p:nvSpPr>
        <p:spPr>
          <a:xfrm>
            <a:off x="7766050" y="6337300"/>
            <a:ext cx="909638" cy="404813"/>
          </a:xfrm>
        </p:spPr>
        <p:txBody>
          <a:bodyPr/>
          <a:lstStyle>
            <a:lvl1pPr>
              <a:defRPr>
                <a:solidFill>
                  <a:srgbClr val="09244D"/>
                </a:solidFill>
              </a:defRPr>
            </a:lvl1pPr>
          </a:lstStyle>
          <a:p>
            <a:fld id="{ED2E7B96-C80D-4AA5-A79B-CCF2792D2022}" type="slidenum">
              <a:rPr lang="en-CA"/>
              <a:pPr/>
              <a:t>‹#›</a:t>
            </a:fld>
            <a:endParaRPr lang="en-CA"/>
          </a:p>
        </p:txBody>
      </p:sp>
      <p:pic>
        <p:nvPicPr>
          <p:cNvPr id="6151" name="Picture 7" descr="IC_GSCMay26"/>
          <p:cNvPicPr>
            <a:picLocks noChangeAspect="1" noChangeArrowheads="1"/>
          </p:cNvPicPr>
          <p:nvPr userDrawn="1"/>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352425" y="212725"/>
            <a:ext cx="2663825" cy="1824038"/>
          </a:xfrm>
          <a:prstGeom prst="rect">
            <a:avLst/>
          </a:prstGeom>
          <a:noFill/>
          <a:extLst>
            <a:ext uri="{909E8E84-426E-40DD-AFC4-6F175D3DCCD1}">
              <a14:hiddenFill xmlns:a14="http://schemas.microsoft.com/office/drawing/2010/main" xmlns="">
                <a:solidFill>
                  <a:srgbClr val="FFFFFF"/>
                </a:solidFill>
              </a14:hiddenFill>
            </a:ext>
          </a:extLst>
        </p:spPr>
      </p:pic>
      <p:sp>
        <p:nvSpPr>
          <p:cNvPr id="6156" name="Text Box 12"/>
          <p:cNvSpPr txBox="1">
            <a:spLocks noChangeArrowheads="1"/>
          </p:cNvSpPr>
          <p:nvPr userDrawn="1"/>
        </p:nvSpPr>
        <p:spPr bwMode="auto">
          <a:xfrm>
            <a:off x="179388" y="6381750"/>
            <a:ext cx="230505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lang="en-CA" sz="1200" b="1">
                <a:solidFill>
                  <a:srgbClr val="09244D"/>
                </a:solidFill>
              </a:rPr>
              <a:t>Halifax, 31 Oct – 3 Nov 2011</a:t>
            </a:r>
            <a:endParaRPr lang="en-CA" sz="1200" b="1"/>
          </a:p>
        </p:txBody>
      </p:sp>
      <p:sp>
        <p:nvSpPr>
          <p:cNvPr id="8" name="Rectangle 17"/>
          <p:cNvSpPr>
            <a:spLocks noChangeArrowheads="1"/>
          </p:cNvSpPr>
          <p:nvPr userDrawn="1"/>
        </p:nvSpPr>
        <p:spPr bwMode="auto">
          <a:xfrm>
            <a:off x="3232150" y="6381750"/>
            <a:ext cx="2663825" cy="331788"/>
          </a:xfrm>
          <a:prstGeom prst="rect">
            <a:avLst/>
          </a:prstGeom>
          <a:noFill/>
          <a:ln w="9525">
            <a:noFill/>
            <a:miter lim="800000"/>
            <a:headEnd/>
            <a:tailEnd/>
          </a:ln>
          <a:effectLst/>
        </p:spPr>
        <p:txBody>
          <a:bodyPr/>
          <a:lstStyle/>
          <a:p>
            <a:pPr algn="ctr">
              <a:defRPr/>
            </a:pPr>
            <a:r>
              <a:rPr lang="en-CA" altLang="ja-JP" sz="1200" b="1" dirty="0">
                <a:solidFill>
                  <a:srgbClr val="09244D"/>
                </a:solidFill>
                <a:ea typeface="ＭＳ Ｐゴシック" charset="-128"/>
              </a:rPr>
              <a:t>ICT Accessibility For All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AFC557E3-CEBD-4FDB-9F47-FCBB1BBD1E1C}" type="slidenum">
              <a:rPr lang="en-CA"/>
              <a:pPr/>
              <a:t>‹#›</a:t>
            </a:fld>
            <a:endParaRPr lang="en-CA"/>
          </a:p>
        </p:txBody>
      </p:sp>
    </p:spTree>
    <p:extLst>
      <p:ext uri="{BB962C8B-B14F-4D97-AF65-F5344CB8AC3E}">
        <p14:creationId xmlns:p14="http://schemas.microsoft.com/office/powerpoint/2010/main" xmlns="" val="2211338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74638"/>
            <a:ext cx="2058988" cy="5808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29325" cy="5808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055DDE48-5238-4E73-A182-5EFC74729D21}" type="slidenum">
              <a:rPr lang="en-CA"/>
              <a:pPr/>
              <a:t>‹#›</a:t>
            </a:fld>
            <a:endParaRPr lang="en-CA"/>
          </a:p>
        </p:txBody>
      </p:sp>
    </p:spTree>
    <p:extLst>
      <p:ext uri="{BB962C8B-B14F-4D97-AF65-F5344CB8AC3E}">
        <p14:creationId xmlns:p14="http://schemas.microsoft.com/office/powerpoint/2010/main" xmlns="" val="3179186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1143000"/>
          </a:xfrm>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73758190-59B5-4FAF-92D8-77798514AC83}" type="slidenum">
              <a:rPr lang="en-CA"/>
              <a:pPr/>
              <a:t>‹#›</a:t>
            </a:fld>
            <a:endParaRPr lang="en-CA"/>
          </a:p>
        </p:txBody>
      </p:sp>
    </p:spTree>
    <p:extLst>
      <p:ext uri="{BB962C8B-B14F-4D97-AF65-F5344CB8AC3E}">
        <p14:creationId xmlns:p14="http://schemas.microsoft.com/office/powerpoint/2010/main" xmlns="" val="25648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365658CA-A683-4E85-ADD3-5DAC5B25D0BC}" type="slidenum">
              <a:rPr lang="en-CA"/>
              <a:pPr/>
              <a:t>‹#›</a:t>
            </a:fld>
            <a:endParaRPr lang="en-CA"/>
          </a:p>
        </p:txBody>
      </p:sp>
    </p:spTree>
    <p:extLst>
      <p:ext uri="{BB962C8B-B14F-4D97-AF65-F5344CB8AC3E}">
        <p14:creationId xmlns:p14="http://schemas.microsoft.com/office/powerpoint/2010/main" xmlns="" val="3702569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5573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5573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D65EB01D-C23C-4BFB-8069-A0EC0676A311}" type="slidenum">
              <a:rPr lang="en-CA"/>
              <a:pPr/>
              <a:t>‹#›</a:t>
            </a:fld>
            <a:endParaRPr lang="en-CA"/>
          </a:p>
        </p:txBody>
      </p:sp>
    </p:spTree>
    <p:extLst>
      <p:ext uri="{BB962C8B-B14F-4D97-AF65-F5344CB8AC3E}">
        <p14:creationId xmlns:p14="http://schemas.microsoft.com/office/powerpoint/2010/main" xmlns="" val="46494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0A1333EC-76A9-446B-B6FA-E83403118FA9}" type="slidenum">
              <a:rPr lang="en-CA"/>
              <a:pPr/>
              <a:t>‹#›</a:t>
            </a:fld>
            <a:endParaRPr lang="en-CA"/>
          </a:p>
        </p:txBody>
      </p:sp>
    </p:spTree>
    <p:extLst>
      <p:ext uri="{BB962C8B-B14F-4D97-AF65-F5344CB8AC3E}">
        <p14:creationId xmlns:p14="http://schemas.microsoft.com/office/powerpoint/2010/main" xmlns="" val="3390408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20CDA0B7-EA43-4A85-AC91-5E9744891604}" type="slidenum">
              <a:rPr lang="en-CA"/>
              <a:pPr/>
              <a:t>‹#›</a:t>
            </a:fld>
            <a:endParaRPr lang="en-CA"/>
          </a:p>
        </p:txBody>
      </p:sp>
    </p:spTree>
    <p:extLst>
      <p:ext uri="{BB962C8B-B14F-4D97-AF65-F5344CB8AC3E}">
        <p14:creationId xmlns:p14="http://schemas.microsoft.com/office/powerpoint/2010/main" xmlns="" val="1032084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A6095BCE-9E5A-411F-8EE0-CC981FF02FE6}" type="slidenum">
              <a:rPr lang="en-CA"/>
              <a:pPr/>
              <a:t>‹#›</a:t>
            </a:fld>
            <a:endParaRPr lang="en-CA"/>
          </a:p>
        </p:txBody>
      </p:sp>
    </p:spTree>
    <p:extLst>
      <p:ext uri="{BB962C8B-B14F-4D97-AF65-F5344CB8AC3E}">
        <p14:creationId xmlns:p14="http://schemas.microsoft.com/office/powerpoint/2010/main" xmlns="" val="2183146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56032FF8-54F8-4A7F-B626-B700A1154695}" type="slidenum">
              <a:rPr lang="en-CA"/>
              <a:pPr/>
              <a:t>‹#›</a:t>
            </a:fld>
            <a:endParaRPr lang="en-CA"/>
          </a:p>
        </p:txBody>
      </p:sp>
    </p:spTree>
    <p:extLst>
      <p:ext uri="{BB962C8B-B14F-4D97-AF65-F5344CB8AC3E}">
        <p14:creationId xmlns:p14="http://schemas.microsoft.com/office/powerpoint/2010/main" xmlns="" val="3057707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4EDEAF2E-4214-40DB-A233-D0A0424DC30C}" type="slidenum">
              <a:rPr lang="en-CA"/>
              <a:pPr/>
              <a:t>‹#›</a:t>
            </a:fld>
            <a:endParaRPr lang="en-CA"/>
          </a:p>
        </p:txBody>
      </p:sp>
    </p:spTree>
    <p:extLst>
      <p:ext uri="{BB962C8B-B14F-4D97-AF65-F5344CB8AC3E}">
        <p14:creationId xmlns:p14="http://schemas.microsoft.com/office/powerpoint/2010/main" xmlns="" val="3397018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81000"/>
            <a:ext cx="82296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1027" name="Rectangle 3"/>
          <p:cNvSpPr>
            <a:spLocks noGrp="1" noChangeArrowheads="1"/>
          </p:cNvSpPr>
          <p:nvPr>
            <p:ph type="body" idx="1"/>
          </p:nvPr>
        </p:nvSpPr>
        <p:spPr bwMode="auto">
          <a:xfrm>
            <a:off x="468313" y="1557338"/>
            <a:ext cx="8229600" cy="45259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1030" name="Rectangle 6"/>
          <p:cNvSpPr>
            <a:spLocks noGrp="1" noChangeArrowheads="1"/>
          </p:cNvSpPr>
          <p:nvPr>
            <p:ph type="sldNum" sz="quarter" idx="4"/>
          </p:nvPr>
        </p:nvSpPr>
        <p:spPr bwMode="auto">
          <a:xfrm>
            <a:off x="6534150" y="6337300"/>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rebuchet MS" pitchFamily="34" charset="0"/>
              </a:defRPr>
            </a:lvl1pPr>
          </a:lstStyle>
          <a:p>
            <a:fld id="{2B784003-CA28-42A6-AE01-896FD01E6E4B}" type="slidenum">
              <a:rPr lang="en-CA"/>
              <a:pPr/>
              <a:t>‹#›</a:t>
            </a:fld>
            <a:endParaRPr lang="en-CA"/>
          </a:p>
        </p:txBody>
      </p:sp>
      <p:sp>
        <p:nvSpPr>
          <p:cNvPr id="11" name="Text Box 16"/>
          <p:cNvSpPr txBox="1">
            <a:spLocks noChangeArrowheads="1"/>
          </p:cNvSpPr>
          <p:nvPr userDrawn="1"/>
        </p:nvSpPr>
        <p:spPr bwMode="auto">
          <a:xfrm>
            <a:off x="179388" y="6381750"/>
            <a:ext cx="2305050" cy="274638"/>
          </a:xfrm>
          <a:prstGeom prst="rect">
            <a:avLst/>
          </a:prstGeom>
          <a:noFill/>
          <a:ln w="9525">
            <a:noFill/>
            <a:miter lim="800000"/>
            <a:headEnd/>
            <a:tailEnd/>
          </a:ln>
          <a:effectLst/>
        </p:spPr>
        <p:txBody>
          <a:bodyPr>
            <a:spAutoFit/>
          </a:bodyPr>
          <a:lstStyle/>
          <a:p>
            <a:pPr>
              <a:defRPr/>
            </a:pPr>
            <a:r>
              <a:rPr lang="en-CA" altLang="ja-JP" sz="1200" b="1">
                <a:solidFill>
                  <a:srgbClr val="09244D"/>
                </a:solidFill>
                <a:ea typeface="ＭＳ Ｐゴシック" pitchFamily="50" charset="-128"/>
              </a:rPr>
              <a:t>Halifax, 31 Oct – 3 Nov 2011</a:t>
            </a:r>
            <a:endParaRPr lang="en-CA" altLang="ja-JP" sz="1200" b="1">
              <a:ea typeface="ＭＳ Ｐゴシック" pitchFamily="50" charset="-128"/>
            </a:endParaRPr>
          </a:p>
        </p:txBody>
      </p:sp>
      <p:sp>
        <p:nvSpPr>
          <p:cNvPr id="12" name="Rectangle 17"/>
          <p:cNvSpPr>
            <a:spLocks noChangeArrowheads="1"/>
          </p:cNvSpPr>
          <p:nvPr userDrawn="1"/>
        </p:nvSpPr>
        <p:spPr bwMode="auto">
          <a:xfrm>
            <a:off x="3232150" y="6381750"/>
            <a:ext cx="2663825" cy="331788"/>
          </a:xfrm>
          <a:prstGeom prst="rect">
            <a:avLst/>
          </a:prstGeom>
          <a:noFill/>
          <a:ln w="9525">
            <a:noFill/>
            <a:miter lim="800000"/>
            <a:headEnd/>
            <a:tailEnd/>
          </a:ln>
          <a:effectLst/>
        </p:spPr>
        <p:txBody>
          <a:bodyPr/>
          <a:lstStyle/>
          <a:p>
            <a:pPr algn="ctr">
              <a:defRPr/>
            </a:pPr>
            <a:r>
              <a:rPr lang="en-CA" altLang="ja-JP" sz="1200" b="1" dirty="0">
                <a:solidFill>
                  <a:srgbClr val="09244D"/>
                </a:solidFill>
                <a:ea typeface="ＭＳ Ｐゴシック" charset="-128"/>
              </a:rPr>
              <a:t>ICT Accessibility For All</a:t>
            </a:r>
          </a:p>
        </p:txBody>
      </p:sp>
      <p:sp>
        <p:nvSpPr>
          <p:cNvPr id="13" name="Rectangle 24"/>
          <p:cNvSpPr>
            <a:spLocks noChangeArrowheads="1"/>
          </p:cNvSpPr>
          <p:nvPr userDrawn="1"/>
        </p:nvSpPr>
        <p:spPr bwMode="auto">
          <a:xfrm>
            <a:off x="7592627" y="260350"/>
            <a:ext cx="1156086" cy="276999"/>
          </a:xfrm>
          <a:prstGeom prst="rect">
            <a:avLst/>
          </a:prstGeom>
          <a:noFill/>
          <a:ln w="9525">
            <a:noFill/>
            <a:miter lim="800000"/>
            <a:headEnd/>
            <a:tailEnd/>
          </a:ln>
          <a:effectLst/>
        </p:spPr>
        <p:txBody>
          <a:bodyPr wrap="none">
            <a:spAutoFit/>
          </a:bodyPr>
          <a:lstStyle/>
          <a:p>
            <a:pPr algn="r">
              <a:defRPr/>
            </a:pPr>
            <a:r>
              <a:rPr lang="en-CA" altLang="ja-JP" sz="1200" dirty="0" smtClean="0">
                <a:solidFill>
                  <a:srgbClr val="09244D"/>
                </a:solidFill>
                <a:ea typeface="ＭＳ Ｐゴシック" charset="-128"/>
              </a:rPr>
              <a:t>GSC16-CL-05</a:t>
            </a:r>
            <a:endParaRPr lang="en-CA" altLang="ja-JP" sz="1200" dirty="0">
              <a:solidFill>
                <a:srgbClr val="09244D"/>
              </a:solidFill>
              <a:ea typeface="ＭＳ Ｐゴシック" charset="-128"/>
            </a:endParaRPr>
          </a:p>
        </p:txBody>
      </p:sp>
      <p:pic>
        <p:nvPicPr>
          <p:cNvPr id="14" name="Picture 23" descr="IC_GSClighthouse"/>
          <p:cNvPicPr>
            <a:picLocks noChangeAspect="1" noChangeArrowheads="1"/>
          </p:cNvPicPr>
          <p:nvPr userDrawn="1"/>
        </p:nvPicPr>
        <p:blipFill>
          <a:blip r:embed="rId13" cstate="print">
            <a:clrChange>
              <a:clrFrom>
                <a:srgbClr val="FFFFFF"/>
              </a:clrFrom>
              <a:clrTo>
                <a:srgbClr val="FFFFFF">
                  <a:alpha val="0"/>
                </a:srgbClr>
              </a:clrTo>
            </a:clrChange>
          </a:blip>
          <a:srcRect/>
          <a:stretch>
            <a:fillRect/>
          </a:stretch>
        </p:blipFill>
        <p:spPr bwMode="auto">
          <a:xfrm>
            <a:off x="212725" y="5465763"/>
            <a:ext cx="593725" cy="836612"/>
          </a:xfrm>
          <a:prstGeom prst="rect">
            <a:avLst/>
          </a:prstGeom>
          <a:noFill/>
          <a:ln w="9525">
            <a:noFill/>
            <a:miter lim="800000"/>
            <a:headEnd/>
            <a:tailEnd/>
          </a:ln>
        </p:spPr>
      </p:pic>
      <p:grpSp>
        <p:nvGrpSpPr>
          <p:cNvPr id="15" name="Group 31"/>
          <p:cNvGrpSpPr>
            <a:grpSpLocks/>
          </p:cNvGrpSpPr>
          <p:nvPr userDrawn="1"/>
        </p:nvGrpSpPr>
        <p:grpSpPr bwMode="auto">
          <a:xfrm>
            <a:off x="7740352" y="5633819"/>
            <a:ext cx="1149648" cy="754281"/>
            <a:chOff x="4241" y="3559"/>
            <a:chExt cx="904" cy="539"/>
          </a:xfrm>
        </p:grpSpPr>
        <p:pic>
          <p:nvPicPr>
            <p:cNvPr id="16" name="Picture 32"/>
            <p:cNvPicPr>
              <a:picLocks noChangeAspect="1" noChangeArrowheads="1"/>
            </p:cNvPicPr>
            <p:nvPr userDrawn="1"/>
          </p:nvPicPr>
          <p:blipFill>
            <a:blip r:embed="rId14" cstate="print"/>
            <a:srcRect/>
            <a:stretch>
              <a:fillRect/>
            </a:stretch>
          </p:blipFill>
          <p:spPr bwMode="auto">
            <a:xfrm>
              <a:off x="4241" y="4012"/>
              <a:ext cx="904" cy="86"/>
            </a:xfrm>
            <a:prstGeom prst="rect">
              <a:avLst/>
            </a:prstGeom>
            <a:noFill/>
            <a:ln w="9525" algn="ctr">
              <a:noFill/>
              <a:miter lim="800000"/>
              <a:headEnd/>
              <a:tailEnd/>
            </a:ln>
          </p:spPr>
        </p:pic>
        <p:pic>
          <p:nvPicPr>
            <p:cNvPr id="17" name="Picture 33" descr="IC_GSCBoat"/>
            <p:cNvPicPr>
              <a:picLocks noChangeAspect="1" noChangeArrowheads="1"/>
            </p:cNvPicPr>
            <p:nvPr userDrawn="1"/>
          </p:nvPicPr>
          <p:blipFill>
            <a:blip r:embed="rId15" cstate="print">
              <a:clrChange>
                <a:clrFrom>
                  <a:srgbClr val="FFFFFF"/>
                </a:clrFrom>
                <a:clrTo>
                  <a:srgbClr val="FFFFFF">
                    <a:alpha val="0"/>
                  </a:srgbClr>
                </a:clrTo>
              </a:clrChange>
            </a:blip>
            <a:srcRect/>
            <a:stretch>
              <a:fillRect/>
            </a:stretch>
          </p:blipFill>
          <p:spPr bwMode="auto">
            <a:xfrm>
              <a:off x="4636" y="3559"/>
              <a:ext cx="373" cy="410"/>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mj-lt"/>
          <a:ea typeface="+mj-ea"/>
          <a:cs typeface="+mj-cs"/>
        </a:defRPr>
      </a:lvl1pPr>
      <a:lvl2pPr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9pPr>
    </p:titleStyle>
    <p:bodyStyle>
      <a:lvl1pPr marL="342900" indent="-342900" algn="l" rtl="0" eaLnBrk="1" fontAlgn="base" hangingPunct="1">
        <a:spcBef>
          <a:spcPct val="20000"/>
        </a:spcBef>
        <a:spcAft>
          <a:spcPct val="0"/>
        </a:spcAft>
        <a:buChar char="•"/>
        <a:defRPr sz="3200">
          <a:solidFill>
            <a:srgbClr val="09244D"/>
          </a:solidFill>
          <a:latin typeface="+mn-lt"/>
          <a:ea typeface="+mn-ea"/>
          <a:cs typeface="+mn-cs"/>
        </a:defRPr>
      </a:lvl1pPr>
      <a:lvl2pPr marL="742950" indent="-285750" algn="l" rtl="0" eaLnBrk="1" fontAlgn="base" hangingPunct="1">
        <a:spcBef>
          <a:spcPct val="20000"/>
        </a:spcBef>
        <a:spcAft>
          <a:spcPct val="0"/>
        </a:spcAft>
        <a:buChar char="–"/>
        <a:defRPr sz="2800">
          <a:solidFill>
            <a:srgbClr val="09244D"/>
          </a:solidFill>
          <a:latin typeface="+mn-lt"/>
        </a:defRPr>
      </a:lvl2pPr>
      <a:lvl3pPr marL="1143000" indent="-228600" algn="l" rtl="0" eaLnBrk="1" fontAlgn="base" hangingPunct="1">
        <a:spcBef>
          <a:spcPct val="20000"/>
        </a:spcBef>
        <a:spcAft>
          <a:spcPct val="0"/>
        </a:spcAft>
        <a:buChar char="•"/>
        <a:defRPr sz="2400">
          <a:solidFill>
            <a:srgbClr val="09244D"/>
          </a:solidFill>
          <a:latin typeface="+mn-lt"/>
        </a:defRPr>
      </a:lvl3pPr>
      <a:lvl4pPr marL="1600200" indent="-228600" algn="l" rtl="0" eaLnBrk="1" fontAlgn="base" hangingPunct="1">
        <a:spcBef>
          <a:spcPct val="20000"/>
        </a:spcBef>
        <a:spcAft>
          <a:spcPct val="0"/>
        </a:spcAft>
        <a:buChar char="–"/>
        <a:defRPr sz="2000">
          <a:solidFill>
            <a:srgbClr val="09244D"/>
          </a:solidFill>
          <a:latin typeface="+mn-lt"/>
        </a:defRPr>
      </a:lvl4pPr>
      <a:lvl5pPr marL="2057400" indent="-228600" algn="l" rtl="0" eaLnBrk="1" fontAlgn="base" hangingPunct="1">
        <a:spcBef>
          <a:spcPct val="20000"/>
        </a:spcBef>
        <a:spcAft>
          <a:spcPct val="0"/>
        </a:spcAft>
        <a:buChar char="»"/>
        <a:defRPr sz="2000">
          <a:solidFill>
            <a:srgbClr val="09244D"/>
          </a:solidFill>
          <a:latin typeface="+mn-lt"/>
        </a:defRPr>
      </a:lvl5pPr>
      <a:lvl6pPr marL="2514600" indent="-228600" algn="l" rtl="0" eaLnBrk="1" fontAlgn="base" hangingPunct="1">
        <a:spcBef>
          <a:spcPct val="20000"/>
        </a:spcBef>
        <a:spcAft>
          <a:spcPct val="0"/>
        </a:spcAft>
        <a:buChar char="»"/>
        <a:defRPr sz="2000">
          <a:solidFill>
            <a:srgbClr val="09244D"/>
          </a:solidFill>
          <a:latin typeface="+mn-lt"/>
        </a:defRPr>
      </a:lvl6pPr>
      <a:lvl7pPr marL="2971800" indent="-228600" algn="l" rtl="0" eaLnBrk="1" fontAlgn="base" hangingPunct="1">
        <a:spcBef>
          <a:spcPct val="20000"/>
        </a:spcBef>
        <a:spcAft>
          <a:spcPct val="0"/>
        </a:spcAft>
        <a:buChar char="»"/>
        <a:defRPr sz="2000">
          <a:solidFill>
            <a:srgbClr val="09244D"/>
          </a:solidFill>
          <a:latin typeface="+mn-lt"/>
        </a:defRPr>
      </a:lvl7pPr>
      <a:lvl8pPr marL="3429000" indent="-228600" algn="l" rtl="0" eaLnBrk="1" fontAlgn="base" hangingPunct="1">
        <a:spcBef>
          <a:spcPct val="20000"/>
        </a:spcBef>
        <a:spcAft>
          <a:spcPct val="0"/>
        </a:spcAft>
        <a:buChar char="»"/>
        <a:defRPr sz="2000">
          <a:solidFill>
            <a:srgbClr val="09244D"/>
          </a:solidFill>
          <a:latin typeface="+mn-lt"/>
        </a:defRPr>
      </a:lvl8pPr>
      <a:lvl9pPr marL="3886200" indent="-228600" algn="l" rtl="0" eaLnBrk="1" fontAlgn="base" hangingPunct="1">
        <a:spcBef>
          <a:spcPct val="20000"/>
        </a:spcBef>
        <a:spcAft>
          <a:spcPct val="0"/>
        </a:spcAft>
        <a:buChar char="»"/>
        <a:defRPr sz="2000">
          <a:solidFill>
            <a:srgbClr val="09244D"/>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imacfie@microsoft.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spcBef>
                <a:spcPct val="50000"/>
              </a:spcBef>
            </a:pPr>
            <a:r>
              <a:rPr lang="en-US" altLang="en-US" b="1" dirty="0"/>
              <a:t>Admin Working Group</a:t>
            </a:r>
            <a:br>
              <a:rPr lang="en-US" altLang="en-US" b="1" dirty="0"/>
            </a:br>
            <a:r>
              <a:rPr lang="en-US" altLang="en-US" b="1" dirty="0"/>
              <a:t>Report to Closing Plenary</a:t>
            </a:r>
            <a:endParaRPr lang="zh-CN" altLang="en-US" b="1" dirty="0"/>
          </a:p>
        </p:txBody>
      </p:sp>
      <p:sp>
        <p:nvSpPr>
          <p:cNvPr id="2051" name="Rectangle 3"/>
          <p:cNvSpPr>
            <a:spLocks noGrp="1" noChangeArrowheads="1"/>
          </p:cNvSpPr>
          <p:nvPr>
            <p:ph type="subTitle" idx="1"/>
          </p:nvPr>
        </p:nvSpPr>
        <p:spPr/>
        <p:txBody>
          <a:bodyPr/>
          <a:lstStyle/>
          <a:p>
            <a:pPr marL="342900" indent="-342900">
              <a:lnSpc>
                <a:spcPct val="90000"/>
              </a:lnSpc>
            </a:pPr>
            <a:r>
              <a:rPr lang="en-US" altLang="zh-CN" dirty="0"/>
              <a:t>Jim </a:t>
            </a:r>
            <a:r>
              <a:rPr lang="en-US" altLang="zh-CN" dirty="0" err="1"/>
              <a:t>MacFie</a:t>
            </a:r>
            <a:r>
              <a:rPr lang="en-US" altLang="zh-CN" dirty="0"/>
              <a:t>, Chair</a:t>
            </a:r>
          </a:p>
          <a:p>
            <a:pPr marL="342900" indent="-342900">
              <a:lnSpc>
                <a:spcPct val="90000"/>
              </a:lnSpc>
            </a:pPr>
            <a:r>
              <a:rPr lang="en-US" altLang="zh-CN" dirty="0"/>
              <a:t>Steve Barclay, Vice Chair</a:t>
            </a:r>
            <a:endParaRPr lang="en-GB" altLang="zh-CN" dirty="0"/>
          </a:p>
        </p:txBody>
      </p:sp>
      <p:graphicFrame>
        <p:nvGraphicFramePr>
          <p:cNvPr id="2088" name="Group 40"/>
          <p:cNvGraphicFramePr>
            <a:graphicFrameLocks noGrp="1"/>
          </p:cNvGraphicFramePr>
          <p:nvPr>
            <p:extLst>
              <p:ext uri="{D42A27DB-BD31-4B8C-83A1-F6EECF244321}">
                <p14:modId xmlns:p14="http://schemas.microsoft.com/office/powerpoint/2010/main" xmlns="" val="2810157914"/>
              </p:ext>
            </p:extLst>
          </p:nvPr>
        </p:nvGraphicFramePr>
        <p:xfrm>
          <a:off x="3587750" y="288925"/>
          <a:ext cx="5064125" cy="1310640"/>
        </p:xfrm>
        <a:graphic>
          <a:graphicData uri="http://schemas.openxmlformats.org/drawingml/2006/table">
            <a:tbl>
              <a:tblPr/>
              <a:tblGrid>
                <a:gridCol w="1081088"/>
                <a:gridCol w="3983037"/>
              </a:tblGrid>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Document No:</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905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200" b="1" i="0" u="none" strike="noStrike" cap="none" normalizeH="0" baseline="0" dirty="0" smtClean="0">
                          <a:ln>
                            <a:noFill/>
                          </a:ln>
                          <a:solidFill>
                            <a:srgbClr val="09244D"/>
                          </a:solidFill>
                          <a:effectLst/>
                          <a:latin typeface="Arial" charset="0"/>
                          <a:ea typeface="ＭＳ Ｐゴシック" charset="-128"/>
                        </a:rPr>
                        <a:t>GSC16-CL-05</a:t>
                      </a:r>
                      <a:endParaRPr kumimoji="0" lang="en-CA" sz="1200" b="1" i="0" u="none" strike="noStrike" cap="none" normalizeH="0" baseline="0" dirty="0" smtClean="0">
                        <a:ln>
                          <a:noFill/>
                        </a:ln>
                        <a:solidFill>
                          <a:srgbClr val="09244D"/>
                        </a:solidFill>
                        <a:effectLst/>
                        <a:latin typeface="Arial" charset="0"/>
                        <a:ea typeface="ＭＳ Ｐゴシック" charset="-128"/>
                      </a:endParaRP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905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Source:</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000" b="0" i="0" u="none" strike="noStrike" cap="none" normalizeH="0" baseline="0" dirty="0" smtClean="0">
                          <a:ln>
                            <a:noFill/>
                          </a:ln>
                          <a:solidFill>
                            <a:srgbClr val="09244D"/>
                          </a:solidFill>
                          <a:effectLst/>
                          <a:latin typeface="Arial" charset="0"/>
                        </a:rPr>
                        <a:t>ADMIN WG Chair &amp; Vice Chair</a:t>
                      </a: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Contact:</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000" b="0" i="0" u="none" strike="noStrike" cap="none" normalizeH="0" baseline="0" dirty="0" smtClean="0">
                          <a:ln>
                            <a:noFill/>
                          </a:ln>
                          <a:solidFill>
                            <a:srgbClr val="09244D"/>
                          </a:solidFill>
                          <a:effectLst/>
                          <a:latin typeface="Arial" charset="0"/>
                        </a:rPr>
                        <a:t>Jim </a:t>
                      </a:r>
                      <a:r>
                        <a:rPr kumimoji="0" lang="en-CA" sz="1000" b="0" i="0" u="none" strike="noStrike" cap="none" normalizeH="0" baseline="0" dirty="0" err="1" smtClean="0">
                          <a:ln>
                            <a:noFill/>
                          </a:ln>
                          <a:solidFill>
                            <a:srgbClr val="09244D"/>
                          </a:solidFill>
                          <a:effectLst/>
                          <a:latin typeface="Arial" charset="0"/>
                        </a:rPr>
                        <a:t>MacFie</a:t>
                      </a:r>
                      <a:r>
                        <a:rPr kumimoji="0" lang="en-CA" sz="1000" b="0" i="0" u="none" strike="noStrike" cap="none" normalizeH="0" baseline="0" dirty="0" smtClean="0">
                          <a:ln>
                            <a:noFill/>
                          </a:ln>
                          <a:solidFill>
                            <a:srgbClr val="09244D"/>
                          </a:solidFill>
                          <a:effectLst/>
                          <a:latin typeface="Arial" charset="0"/>
                        </a:rPr>
                        <a:t>, </a:t>
                      </a:r>
                      <a:r>
                        <a:rPr kumimoji="0" lang="en-CA" sz="1000" b="0" i="0" u="none" strike="noStrike" cap="none" normalizeH="0" baseline="0" dirty="0" smtClean="0">
                          <a:ln>
                            <a:noFill/>
                          </a:ln>
                          <a:solidFill>
                            <a:srgbClr val="09244D"/>
                          </a:solidFill>
                          <a:effectLst/>
                          <a:latin typeface="Arial" charset="0"/>
                          <a:hlinkClick r:id="rId2"/>
                        </a:rPr>
                        <a:t>jimacfie@microsoft.com</a:t>
                      </a:r>
                      <a:endParaRPr kumimoji="0" lang="en-CA" sz="1000" b="0" i="0" u="none" strike="noStrike" cap="none" normalizeH="0" baseline="0" dirty="0" smtClean="0">
                        <a:ln>
                          <a:noFill/>
                        </a:ln>
                        <a:solidFill>
                          <a:srgbClr val="09244D"/>
                        </a:solidFill>
                        <a:effectLst/>
                        <a:latin typeface="Arial" charset="0"/>
                      </a:endParaRP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222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GSC Session:</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000" b="0" i="0" u="none" strike="noStrike" cap="none" normalizeH="0" baseline="0" dirty="0" smtClean="0">
                          <a:ln>
                            <a:noFill/>
                          </a:ln>
                          <a:solidFill>
                            <a:srgbClr val="09244D"/>
                          </a:solidFill>
                          <a:effectLst/>
                          <a:latin typeface="Arial" charset="0"/>
                        </a:rPr>
                        <a:t>Closing Plenary</a:t>
                      </a: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222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Agenda Item:</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905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000" b="0" i="0" u="none" strike="noStrike" cap="none" normalizeH="0" baseline="0" dirty="0" smtClean="0">
                          <a:ln>
                            <a:noFill/>
                          </a:ln>
                          <a:solidFill>
                            <a:srgbClr val="09244D"/>
                          </a:solidFill>
                          <a:effectLst/>
                          <a:latin typeface="Arial" charset="0"/>
                        </a:rPr>
                        <a:t>2.2</a:t>
                      </a: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9050" cap="flat" cmpd="sng" algn="ctr">
                      <a:solidFill>
                        <a:srgbClr val="09244D"/>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734467D-4BBB-4DD2-9ED4-F1F29E6FAF0C}" type="slidenum">
              <a:rPr lang="en-CA"/>
              <a:pPr/>
              <a:t>10</a:t>
            </a:fld>
            <a:endParaRPr lang="en-CA"/>
          </a:p>
        </p:txBody>
      </p:sp>
      <p:sp>
        <p:nvSpPr>
          <p:cNvPr id="28674" name="Rectangle 2"/>
          <p:cNvSpPr>
            <a:spLocks noGrp="1" noChangeArrowheads="1"/>
          </p:cNvSpPr>
          <p:nvPr>
            <p:ph type="title"/>
          </p:nvPr>
        </p:nvSpPr>
        <p:spPr/>
        <p:txBody>
          <a:bodyPr/>
          <a:lstStyle/>
          <a:p>
            <a:pPr eaLnBrk="0" hangingPunct="0"/>
            <a:r>
              <a:rPr lang="en-US" dirty="0"/>
              <a:t>Proposed Resolution</a:t>
            </a:r>
          </a:p>
        </p:txBody>
      </p:sp>
      <p:sp>
        <p:nvSpPr>
          <p:cNvPr id="28675" name="Rectangle 3"/>
          <p:cNvSpPr>
            <a:spLocks noGrp="1" noChangeArrowheads="1"/>
          </p:cNvSpPr>
          <p:nvPr>
            <p:ph type="body" idx="1"/>
          </p:nvPr>
        </p:nvSpPr>
        <p:spPr>
          <a:xfrm>
            <a:off x="468313" y="1066800"/>
            <a:ext cx="8229600" cy="5016500"/>
          </a:xfrm>
        </p:spPr>
        <p:txBody>
          <a:bodyPr/>
          <a:lstStyle/>
          <a:p>
            <a:r>
              <a:rPr lang="en-US" dirty="0"/>
              <a:t>No Admin WG Resolution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26CFA16-3B8B-4D7F-AEDB-E15E96345BE4}" type="slidenum">
              <a:rPr lang="en-CA"/>
              <a:pPr/>
              <a:t>2</a:t>
            </a:fld>
            <a:endParaRPr lang="en-CA"/>
          </a:p>
        </p:txBody>
      </p:sp>
      <p:sp>
        <p:nvSpPr>
          <p:cNvPr id="19458" name="Rectangle 2"/>
          <p:cNvSpPr>
            <a:spLocks noGrp="1" noChangeArrowheads="1"/>
          </p:cNvSpPr>
          <p:nvPr>
            <p:ph type="title"/>
          </p:nvPr>
        </p:nvSpPr>
        <p:spPr/>
        <p:txBody>
          <a:bodyPr/>
          <a:lstStyle/>
          <a:p>
            <a:pPr eaLnBrk="0" hangingPunct="0"/>
            <a:r>
              <a:rPr lang="en-US" dirty="0"/>
              <a:t>Participants</a:t>
            </a:r>
          </a:p>
        </p:txBody>
      </p:sp>
      <p:sp>
        <p:nvSpPr>
          <p:cNvPr id="19459" name="Rectangle 3"/>
          <p:cNvSpPr>
            <a:spLocks noGrp="1" noChangeArrowheads="1"/>
          </p:cNvSpPr>
          <p:nvPr>
            <p:ph type="body" idx="1"/>
          </p:nvPr>
        </p:nvSpPr>
        <p:spPr>
          <a:xfrm>
            <a:off x="468313" y="1143000"/>
            <a:ext cx="8229600" cy="4940300"/>
          </a:xfrm>
        </p:spPr>
        <p:txBody>
          <a:bodyPr/>
          <a:lstStyle/>
          <a:p>
            <a:r>
              <a:rPr lang="en-US" altLang="ja-JP" smtClean="0">
                <a:ea typeface="MS PGothic"/>
                <a:cs typeface="MS PGothic"/>
              </a:rPr>
              <a:t>13 </a:t>
            </a:r>
            <a:r>
              <a:rPr lang="en-US" altLang="ja-JP" dirty="0">
                <a:ea typeface="MS PGothic"/>
                <a:cs typeface="MS PGothic"/>
              </a:rPr>
              <a:t>participants</a:t>
            </a:r>
          </a:p>
          <a:p>
            <a:pPr lvl="1"/>
            <a:r>
              <a:rPr lang="en-US" altLang="ja-JP" sz="2400" dirty="0">
                <a:ea typeface="MS PGothic"/>
                <a:cs typeface="MS PGothic"/>
              </a:rPr>
              <a:t>Representation by ITU, ISACC, </a:t>
            </a:r>
            <a:r>
              <a:rPr lang="en-US" altLang="ja-JP" sz="2400" dirty="0" smtClean="0">
                <a:ea typeface="MS PGothic"/>
                <a:cs typeface="MS PGothic"/>
              </a:rPr>
              <a:t>TTA</a:t>
            </a:r>
            <a:r>
              <a:rPr lang="en-US" altLang="ja-JP" sz="2400" dirty="0">
                <a:ea typeface="MS PGothic"/>
                <a:cs typeface="MS PGothic"/>
              </a:rPr>
              <a:t>, TTC, </a:t>
            </a:r>
            <a:r>
              <a:rPr lang="en-US" altLang="ja-JP" sz="2400" dirty="0" smtClean="0">
                <a:ea typeface="MS PGothic"/>
                <a:cs typeface="MS PGothic"/>
              </a:rPr>
              <a:t>ETSI</a:t>
            </a:r>
            <a:r>
              <a:rPr lang="en-US" altLang="ja-JP" sz="2400" dirty="0">
                <a:ea typeface="MS PGothic"/>
                <a:cs typeface="MS PGothic"/>
              </a:rPr>
              <a:t>, </a:t>
            </a:r>
            <a:r>
              <a:rPr lang="en-US" altLang="ja-JP" sz="2400" dirty="0" smtClean="0">
                <a:ea typeface="MS PGothic"/>
                <a:cs typeface="MS PGothic"/>
              </a:rPr>
              <a:t>ARIB, ATIS, TIA</a:t>
            </a:r>
            <a:endParaRPr lang="en-US" altLang="ja-JP" dirty="0">
              <a:ea typeface="MS PGothic"/>
              <a:cs typeface="MS PGothic"/>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1B2EC5D-3F8A-4913-B0B4-502162CAE01F}" type="slidenum">
              <a:rPr lang="en-CA"/>
              <a:pPr/>
              <a:t>3</a:t>
            </a:fld>
            <a:endParaRPr lang="en-CA"/>
          </a:p>
        </p:txBody>
      </p:sp>
      <p:sp>
        <p:nvSpPr>
          <p:cNvPr id="21506" name="Rectangle 2"/>
          <p:cNvSpPr>
            <a:spLocks noGrp="1" noChangeArrowheads="1"/>
          </p:cNvSpPr>
          <p:nvPr>
            <p:ph type="title"/>
          </p:nvPr>
        </p:nvSpPr>
        <p:spPr/>
        <p:txBody>
          <a:bodyPr/>
          <a:lstStyle/>
          <a:p>
            <a:pPr eaLnBrk="0" hangingPunct="0"/>
            <a:r>
              <a:rPr lang="en-US" dirty="0"/>
              <a:t>Objectives</a:t>
            </a:r>
          </a:p>
        </p:txBody>
      </p:sp>
      <p:sp>
        <p:nvSpPr>
          <p:cNvPr id="21507" name="Rectangle 3"/>
          <p:cNvSpPr>
            <a:spLocks noGrp="1" noChangeArrowheads="1"/>
          </p:cNvSpPr>
          <p:nvPr>
            <p:ph type="body" idx="1"/>
          </p:nvPr>
        </p:nvSpPr>
        <p:spPr>
          <a:xfrm>
            <a:off x="468313" y="1143000"/>
            <a:ext cx="8229600" cy="4940300"/>
          </a:xfrm>
        </p:spPr>
        <p:txBody>
          <a:bodyPr>
            <a:normAutofit/>
          </a:bodyPr>
          <a:lstStyle/>
          <a:p>
            <a:r>
              <a:rPr lang="en-US" dirty="0" smtClean="0"/>
              <a:t>Discuss</a:t>
            </a:r>
            <a:endParaRPr lang="en-US" dirty="0"/>
          </a:p>
          <a:p>
            <a:pPr lvl="1"/>
            <a:r>
              <a:rPr lang="en-US" dirty="0" smtClean="0"/>
              <a:t>Proposed edits </a:t>
            </a:r>
            <a:r>
              <a:rPr lang="en-US" dirty="0"/>
              <a:t>to the </a:t>
            </a:r>
            <a:r>
              <a:rPr lang="en-US" i="1" dirty="0"/>
              <a:t>GSC Governing Principles</a:t>
            </a:r>
            <a:r>
              <a:rPr lang="en-US" dirty="0"/>
              <a:t> </a:t>
            </a:r>
            <a:r>
              <a:rPr lang="en-US" dirty="0" smtClean="0"/>
              <a:t>(proposed version 1.7.1</a:t>
            </a:r>
            <a:r>
              <a:rPr lang="en-US" dirty="0"/>
              <a:t>) contained in </a:t>
            </a:r>
            <a:r>
              <a:rPr lang="en-US" b="1" dirty="0" smtClean="0"/>
              <a:t>GSC16-ADMIN-02</a:t>
            </a:r>
            <a:endParaRPr lang="en-US" b="1" dirty="0"/>
          </a:p>
          <a:p>
            <a:pPr lvl="1"/>
            <a:r>
              <a:rPr lang="en-US" dirty="0" smtClean="0"/>
              <a:t>Proposed edits </a:t>
            </a:r>
            <a:r>
              <a:rPr lang="en-US" dirty="0"/>
              <a:t>to the </a:t>
            </a:r>
            <a:r>
              <a:rPr lang="en-US" i="1" dirty="0"/>
              <a:t>GSC Guidance for Meeting Hosts </a:t>
            </a:r>
            <a:r>
              <a:rPr lang="en-US" dirty="0" smtClean="0"/>
              <a:t>(proposed version 1.2.1</a:t>
            </a:r>
            <a:r>
              <a:rPr lang="en-US" dirty="0"/>
              <a:t>) contained in </a:t>
            </a:r>
            <a:r>
              <a:rPr lang="en-US" b="1" dirty="0" smtClean="0"/>
              <a:t>GSC16-ADMIN-03</a:t>
            </a:r>
            <a:endParaRPr lang="en-US" b="1" dirty="0"/>
          </a:p>
          <a:p>
            <a:pPr lvl="1"/>
            <a:r>
              <a:rPr lang="en-US" dirty="0" smtClean="0"/>
              <a:t>List </a:t>
            </a:r>
            <a:r>
              <a:rPr lang="en-US" dirty="0"/>
              <a:t>of GSC, GTSC, and GRSC High Interest Subjects (HISs) contained in </a:t>
            </a:r>
            <a:r>
              <a:rPr lang="en-US" b="1" dirty="0" smtClean="0"/>
              <a:t>GSC16-ADMIN-02a1</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08A9DB2-4D86-4D24-85F2-51618552A395}" type="slidenum">
              <a:rPr lang="en-CA"/>
              <a:pPr/>
              <a:t>4</a:t>
            </a:fld>
            <a:endParaRPr lang="en-CA"/>
          </a:p>
        </p:txBody>
      </p:sp>
      <p:sp>
        <p:nvSpPr>
          <p:cNvPr id="22530" name="Rectangle 2"/>
          <p:cNvSpPr>
            <a:spLocks noGrp="1" noChangeArrowheads="1"/>
          </p:cNvSpPr>
          <p:nvPr>
            <p:ph type="title"/>
          </p:nvPr>
        </p:nvSpPr>
        <p:spPr>
          <a:solidFill>
            <a:schemeClr val="bg1"/>
          </a:solidFill>
          <a:ln>
            <a:noFill/>
          </a:ln>
        </p:spPr>
        <p:txBody>
          <a:bodyPr/>
          <a:lstStyle/>
          <a:p>
            <a:pPr eaLnBrk="0" hangingPunct="0"/>
            <a:r>
              <a:rPr lang="en-US" dirty="0"/>
              <a:t>Governing </a:t>
            </a:r>
            <a:r>
              <a:rPr lang="en-US" dirty="0" smtClean="0"/>
              <a:t>Principles (1/2)</a:t>
            </a:r>
            <a:endParaRPr lang="en-US" dirty="0"/>
          </a:p>
        </p:txBody>
      </p:sp>
      <p:sp>
        <p:nvSpPr>
          <p:cNvPr id="22531" name="Rectangle 3"/>
          <p:cNvSpPr>
            <a:spLocks noGrp="1" noChangeArrowheads="1"/>
          </p:cNvSpPr>
          <p:nvPr>
            <p:ph type="body" idx="1"/>
          </p:nvPr>
        </p:nvSpPr>
        <p:spPr>
          <a:xfrm>
            <a:off x="468313" y="1143000"/>
            <a:ext cx="8229600" cy="4800600"/>
          </a:xfrm>
        </p:spPr>
        <p:txBody>
          <a:bodyPr>
            <a:normAutofit fontScale="70000" lnSpcReduction="20000"/>
          </a:bodyPr>
          <a:lstStyle/>
          <a:p>
            <a:pPr>
              <a:lnSpc>
                <a:spcPct val="120000"/>
              </a:lnSpc>
            </a:pPr>
            <a:r>
              <a:rPr lang="en-US" altLang="ja-JP" dirty="0" smtClean="0">
                <a:ea typeface="MS PGothic"/>
                <a:cs typeface="MS PGothic"/>
              </a:rPr>
              <a:t>Endorsed </a:t>
            </a:r>
            <a:r>
              <a:rPr lang="en-US" altLang="ja-JP" dirty="0">
                <a:ea typeface="MS PGothic"/>
                <a:cs typeface="MS PGothic"/>
              </a:rPr>
              <a:t>incorporation of text </a:t>
            </a:r>
            <a:r>
              <a:rPr lang="en-US" altLang="ja-JP" b="1" dirty="0">
                <a:ea typeface="MS PGothic"/>
                <a:cs typeface="MS PGothic"/>
              </a:rPr>
              <a:t>(contained in </a:t>
            </a:r>
            <a:r>
              <a:rPr lang="en-US" altLang="ja-JP" b="1" dirty="0" smtClean="0">
                <a:ea typeface="MS PGothic"/>
                <a:cs typeface="MS PGothic"/>
              </a:rPr>
              <a:t>GSC16-ADMIN-02)</a:t>
            </a:r>
            <a:r>
              <a:rPr lang="en-US" altLang="ja-JP" dirty="0" smtClean="0">
                <a:ea typeface="MS PGothic"/>
                <a:cs typeface="MS PGothic"/>
              </a:rPr>
              <a:t> </a:t>
            </a:r>
            <a:r>
              <a:rPr lang="en-US" altLang="ja-JP" dirty="0">
                <a:ea typeface="MS PGothic"/>
                <a:cs typeface="MS PGothic"/>
              </a:rPr>
              <a:t>into </a:t>
            </a:r>
            <a:r>
              <a:rPr lang="en-US" altLang="ja-JP" dirty="0" smtClean="0">
                <a:ea typeface="MS PGothic"/>
                <a:cs typeface="MS PGothic"/>
              </a:rPr>
              <a:t>draft version 1.7.1 to various sections to consistently refer to “GSC Members”, update the current state of GSC (participation, Task Forces, etc.), include a historical summary of past GSC meetings, and modify the document title to </a:t>
            </a:r>
            <a:r>
              <a:rPr lang="en-US" altLang="ja-JP" i="1" dirty="0" smtClean="0">
                <a:ea typeface="MS PGothic"/>
                <a:cs typeface="MS PGothic"/>
              </a:rPr>
              <a:t>Governing Principles </a:t>
            </a:r>
            <a:r>
              <a:rPr lang="en-US" altLang="ja-JP" i="1" u="sng" dirty="0" smtClean="0">
                <a:ea typeface="MS PGothic"/>
                <a:cs typeface="MS PGothic"/>
              </a:rPr>
              <a:t>and Operating Procedures</a:t>
            </a:r>
            <a:r>
              <a:rPr lang="en-US" altLang="ja-JP" dirty="0" smtClean="0">
                <a:ea typeface="MS PGothic"/>
                <a:cs typeface="MS PGothic"/>
              </a:rPr>
              <a:t>.</a:t>
            </a:r>
          </a:p>
          <a:p>
            <a:pPr>
              <a:lnSpc>
                <a:spcPct val="120000"/>
              </a:lnSpc>
            </a:pPr>
            <a:r>
              <a:rPr lang="en-US" altLang="ja-JP" dirty="0" smtClean="0">
                <a:ea typeface="MS PGothic"/>
                <a:cs typeface="MS PGothic"/>
              </a:rPr>
              <a:t>Endorsed proposed modification of text addressing approval </a:t>
            </a:r>
            <a:r>
              <a:rPr lang="en-US" altLang="ja-JP" dirty="0">
                <a:ea typeface="MS PGothic"/>
                <a:cs typeface="MS PGothic"/>
              </a:rPr>
              <a:t>of the </a:t>
            </a:r>
            <a:r>
              <a:rPr lang="en-US" altLang="ja-JP" dirty="0" smtClean="0">
                <a:ea typeface="MS PGothic"/>
                <a:cs typeface="MS PGothic"/>
              </a:rPr>
              <a:t>Communiqué</a:t>
            </a:r>
            <a:r>
              <a:rPr lang="en-US" altLang="ja-JP" dirty="0">
                <a:ea typeface="MS PGothic"/>
                <a:cs typeface="MS PGothic"/>
              </a:rPr>
              <a:t> </a:t>
            </a:r>
            <a:r>
              <a:rPr lang="en-US" altLang="ja-JP" dirty="0" smtClean="0">
                <a:ea typeface="MS PGothic"/>
                <a:cs typeface="MS PGothic"/>
              </a:rPr>
              <a:t>(section 8.0).</a:t>
            </a:r>
          </a:p>
          <a:p>
            <a:pPr>
              <a:lnSpc>
                <a:spcPct val="120000"/>
              </a:lnSpc>
            </a:pPr>
            <a:r>
              <a:rPr lang="en-US" altLang="ja-JP" u="sng" dirty="0">
                <a:ea typeface="MS PGothic"/>
                <a:cs typeface="MS PGothic"/>
              </a:rPr>
              <a:t>Most updated version of the </a:t>
            </a:r>
            <a:r>
              <a:rPr lang="en-US" altLang="ja-JP" i="1" u="sng" dirty="0">
                <a:ea typeface="MS PGothic"/>
                <a:cs typeface="MS PGothic"/>
              </a:rPr>
              <a:t>GSC Governing Principles</a:t>
            </a:r>
            <a:r>
              <a:rPr lang="en-US" altLang="ja-JP" u="sng" dirty="0">
                <a:ea typeface="MS PGothic"/>
                <a:cs typeface="MS PGothic"/>
              </a:rPr>
              <a:t> </a:t>
            </a:r>
            <a:r>
              <a:rPr lang="en-US" altLang="ja-JP" b="1" u="sng" dirty="0">
                <a:ea typeface="MS PGothic"/>
                <a:cs typeface="MS PGothic"/>
              </a:rPr>
              <a:t>(currently GSC16-ADMIN-02r1)</a:t>
            </a:r>
            <a:r>
              <a:rPr lang="en-US" altLang="ja-JP" u="sng" dirty="0">
                <a:ea typeface="MS PGothic"/>
                <a:cs typeface="MS PGothic"/>
              </a:rPr>
              <a:t> </a:t>
            </a:r>
            <a:r>
              <a:rPr lang="en-US" altLang="ja-JP" u="sng" dirty="0" smtClean="0">
                <a:ea typeface="MS PGothic"/>
                <a:cs typeface="MS PGothic"/>
              </a:rPr>
              <a:t>will be </a:t>
            </a:r>
            <a:r>
              <a:rPr lang="en-US" altLang="ja-JP" u="sng" dirty="0">
                <a:ea typeface="MS PGothic"/>
                <a:cs typeface="MS PGothic"/>
              </a:rPr>
              <a:t>issued </a:t>
            </a:r>
            <a:r>
              <a:rPr lang="en-US" altLang="ja-JP" u="sng" dirty="0" smtClean="0">
                <a:ea typeface="MS PGothic"/>
                <a:cs typeface="MS PGothic"/>
              </a:rPr>
              <a:t>as version 1.8 following </a:t>
            </a:r>
            <a:r>
              <a:rPr lang="en-US" altLang="ja-JP" u="sng" dirty="0">
                <a:ea typeface="MS PGothic"/>
                <a:cs typeface="MS PGothic"/>
              </a:rPr>
              <a:t>GSC </a:t>
            </a:r>
            <a:r>
              <a:rPr lang="en-US" altLang="ja-JP" u="sng" dirty="0" err="1">
                <a:ea typeface="MS PGothic"/>
                <a:cs typeface="MS PGothic"/>
              </a:rPr>
              <a:t>HoD</a:t>
            </a:r>
            <a:r>
              <a:rPr lang="en-US" altLang="ja-JP" u="sng" dirty="0">
                <a:ea typeface="MS PGothic"/>
                <a:cs typeface="MS PGothic"/>
              </a:rPr>
              <a:t> approval.</a:t>
            </a:r>
          </a:p>
          <a:p>
            <a:pPr>
              <a:lnSpc>
                <a:spcPct val="120000"/>
              </a:lnSpc>
            </a:pPr>
            <a:endParaRPr lang="en-US" altLang="ja-JP" dirty="0" smtClean="0">
              <a:ea typeface="MS PGothic"/>
              <a:cs typeface="MS PGothic"/>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08A9DB2-4D86-4D24-85F2-51618552A395}" type="slidenum">
              <a:rPr lang="en-CA"/>
              <a:pPr/>
              <a:t>5</a:t>
            </a:fld>
            <a:endParaRPr lang="en-CA"/>
          </a:p>
        </p:txBody>
      </p:sp>
      <p:sp>
        <p:nvSpPr>
          <p:cNvPr id="22530" name="Rectangle 2"/>
          <p:cNvSpPr>
            <a:spLocks noGrp="1" noChangeArrowheads="1"/>
          </p:cNvSpPr>
          <p:nvPr>
            <p:ph type="title"/>
          </p:nvPr>
        </p:nvSpPr>
        <p:spPr>
          <a:solidFill>
            <a:schemeClr val="bg1"/>
          </a:solidFill>
          <a:ln>
            <a:noFill/>
          </a:ln>
        </p:spPr>
        <p:txBody>
          <a:bodyPr/>
          <a:lstStyle/>
          <a:p>
            <a:pPr eaLnBrk="0" hangingPunct="0"/>
            <a:r>
              <a:rPr lang="en-US" dirty="0"/>
              <a:t>Governing </a:t>
            </a:r>
            <a:r>
              <a:rPr lang="en-US" dirty="0" smtClean="0"/>
              <a:t>Principles (2/2)</a:t>
            </a:r>
            <a:endParaRPr lang="en-US" dirty="0"/>
          </a:p>
        </p:txBody>
      </p:sp>
      <p:sp>
        <p:nvSpPr>
          <p:cNvPr id="22531" name="Rectangle 3"/>
          <p:cNvSpPr>
            <a:spLocks noGrp="1" noChangeArrowheads="1"/>
          </p:cNvSpPr>
          <p:nvPr>
            <p:ph type="body" idx="1"/>
          </p:nvPr>
        </p:nvSpPr>
        <p:spPr>
          <a:xfrm>
            <a:off x="468313" y="1143000"/>
            <a:ext cx="8229600" cy="4876800"/>
          </a:xfrm>
        </p:spPr>
        <p:txBody>
          <a:bodyPr>
            <a:normAutofit fontScale="92500" lnSpcReduction="20000"/>
          </a:bodyPr>
          <a:lstStyle/>
          <a:p>
            <a:r>
              <a:rPr lang="en-US" altLang="ja-JP" dirty="0" smtClean="0">
                <a:ea typeface="MS PGothic"/>
                <a:cs typeface="MS PGothic"/>
              </a:rPr>
              <a:t>Discussion</a:t>
            </a:r>
            <a:r>
              <a:rPr lang="en-US" altLang="ja-JP" dirty="0">
                <a:ea typeface="MS PGothic"/>
                <a:cs typeface="MS PGothic"/>
              </a:rPr>
              <a:t> </a:t>
            </a:r>
            <a:r>
              <a:rPr lang="en-US" altLang="ja-JP" dirty="0" smtClean="0">
                <a:ea typeface="MS PGothic"/>
                <a:cs typeface="MS PGothic"/>
              </a:rPr>
              <a:t>Points:</a:t>
            </a:r>
          </a:p>
          <a:p>
            <a:pPr lvl="1"/>
            <a:r>
              <a:rPr lang="en-US" altLang="ja-JP" dirty="0" smtClean="0">
                <a:ea typeface="MS PGothic"/>
                <a:cs typeface="MS PGothic"/>
              </a:rPr>
              <a:t>Proposal to modify the </a:t>
            </a:r>
            <a:r>
              <a:rPr lang="en-US" altLang="ja-JP" dirty="0">
                <a:ea typeface="MS PGothic"/>
                <a:cs typeface="MS PGothic"/>
              </a:rPr>
              <a:t>threshold for adoption of a new HIS (7.1.1.1) from three to four </a:t>
            </a:r>
            <a:r>
              <a:rPr lang="en-US" altLang="ja-JP" dirty="0" smtClean="0">
                <a:ea typeface="MS PGothic"/>
                <a:cs typeface="MS PGothic"/>
              </a:rPr>
              <a:t>Members.</a:t>
            </a:r>
            <a:endParaRPr lang="en-US" altLang="ja-JP" dirty="0">
              <a:ea typeface="MS PGothic"/>
              <a:cs typeface="MS PGothic"/>
            </a:endParaRPr>
          </a:p>
          <a:p>
            <a:pPr lvl="1"/>
            <a:r>
              <a:rPr lang="en-US" altLang="ja-JP" dirty="0" smtClean="0">
                <a:ea typeface="MS PGothic"/>
                <a:cs typeface="MS PGothic"/>
              </a:rPr>
              <a:t>Proposal </a:t>
            </a:r>
            <a:r>
              <a:rPr lang="en-US" altLang="ja-JP" dirty="0">
                <a:ea typeface="MS PGothic"/>
                <a:cs typeface="MS PGothic"/>
              </a:rPr>
              <a:t>to increase </a:t>
            </a:r>
            <a:r>
              <a:rPr lang="en-US" altLang="ja-JP" dirty="0" smtClean="0">
                <a:ea typeface="MS PGothic"/>
                <a:cs typeface="MS PGothic"/>
              </a:rPr>
              <a:t>the meeting hosting frequency (10.0) from </a:t>
            </a:r>
            <a:r>
              <a:rPr lang="en-US" altLang="ja-JP" dirty="0">
                <a:ea typeface="MS PGothic"/>
                <a:cs typeface="MS PGothic"/>
              </a:rPr>
              <a:t>“12 to 15” to “15 +/- 3” </a:t>
            </a:r>
            <a:r>
              <a:rPr lang="en-US" altLang="ja-JP" dirty="0" smtClean="0">
                <a:ea typeface="MS PGothic"/>
                <a:cs typeface="MS PGothic"/>
              </a:rPr>
              <a:t>months.</a:t>
            </a:r>
          </a:p>
          <a:p>
            <a:pPr lvl="1"/>
            <a:r>
              <a:rPr lang="en-US" altLang="ja-JP" dirty="0" smtClean="0">
                <a:ea typeface="MS PGothic"/>
                <a:cs typeface="MS PGothic"/>
              </a:rPr>
              <a:t>Proposal to clarify the nature of GSC Task Forces (6.4), and that such groups should be “lightweight” and for the sharing and coordination of information between GSCs, and must report back to the GSC.</a:t>
            </a:r>
          </a:p>
          <a:p>
            <a:r>
              <a:rPr lang="en-US" altLang="ja-JP" i="1" dirty="0" smtClean="0">
                <a:ea typeface="MS PGothic"/>
                <a:cs typeface="MS PGothic"/>
              </a:rPr>
              <a:t>Contributions on these three topics are invited.</a:t>
            </a:r>
          </a:p>
        </p:txBody>
      </p:sp>
    </p:spTree>
    <p:extLst>
      <p:ext uri="{BB962C8B-B14F-4D97-AF65-F5344CB8AC3E}">
        <p14:creationId xmlns:p14="http://schemas.microsoft.com/office/powerpoint/2010/main" xmlns="" val="3369753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61D91AC-3A97-4E70-818D-7745C886E0B6}" type="slidenum">
              <a:rPr lang="en-CA"/>
              <a:pPr/>
              <a:t>6</a:t>
            </a:fld>
            <a:endParaRPr lang="en-CA"/>
          </a:p>
        </p:txBody>
      </p:sp>
      <p:sp>
        <p:nvSpPr>
          <p:cNvPr id="23554" name="Rectangle 2"/>
          <p:cNvSpPr>
            <a:spLocks noGrp="1" noChangeArrowheads="1"/>
          </p:cNvSpPr>
          <p:nvPr>
            <p:ph type="title"/>
          </p:nvPr>
        </p:nvSpPr>
        <p:spPr>
          <a:solidFill>
            <a:schemeClr val="bg1"/>
          </a:solidFill>
          <a:ln>
            <a:noFill/>
          </a:ln>
        </p:spPr>
        <p:txBody>
          <a:bodyPr/>
          <a:lstStyle/>
          <a:p>
            <a:pPr eaLnBrk="0" hangingPunct="0"/>
            <a:r>
              <a:rPr lang="en-US" dirty="0"/>
              <a:t>Guidance for Meeting </a:t>
            </a:r>
            <a:r>
              <a:rPr lang="en-US" dirty="0" smtClean="0"/>
              <a:t>Hosts (1/2)</a:t>
            </a:r>
            <a:endParaRPr lang="en-US" dirty="0"/>
          </a:p>
        </p:txBody>
      </p:sp>
      <p:sp>
        <p:nvSpPr>
          <p:cNvPr id="23555" name="Rectangle 3"/>
          <p:cNvSpPr>
            <a:spLocks noGrp="1" noChangeArrowheads="1"/>
          </p:cNvSpPr>
          <p:nvPr>
            <p:ph type="body" idx="1"/>
          </p:nvPr>
        </p:nvSpPr>
        <p:spPr>
          <a:xfrm>
            <a:off x="468313" y="1143000"/>
            <a:ext cx="8229600" cy="4867275"/>
          </a:xfrm>
        </p:spPr>
        <p:txBody>
          <a:bodyPr>
            <a:normAutofit fontScale="92500"/>
          </a:bodyPr>
          <a:lstStyle/>
          <a:p>
            <a:r>
              <a:rPr lang="en-US" altLang="ja-JP" sz="2600" dirty="0" smtClean="0">
                <a:ea typeface="MS PGothic"/>
                <a:cs typeface="MS PGothic"/>
              </a:rPr>
              <a:t>Endorsed </a:t>
            </a:r>
            <a:r>
              <a:rPr lang="en-US" altLang="ja-JP" sz="2600" dirty="0">
                <a:ea typeface="MS PGothic"/>
                <a:cs typeface="MS PGothic"/>
              </a:rPr>
              <a:t>version </a:t>
            </a:r>
            <a:r>
              <a:rPr lang="en-US" altLang="ja-JP" sz="2600" dirty="0" smtClean="0">
                <a:ea typeface="MS PGothic"/>
                <a:cs typeface="MS PGothic"/>
              </a:rPr>
              <a:t>1.2.1 </a:t>
            </a:r>
            <a:r>
              <a:rPr lang="en-US" altLang="ja-JP" sz="2600" b="1" dirty="0">
                <a:ea typeface="MS PGothic"/>
                <a:cs typeface="MS PGothic"/>
              </a:rPr>
              <a:t>(contained in </a:t>
            </a:r>
            <a:r>
              <a:rPr lang="en-US" altLang="ja-JP" sz="2600" b="1" dirty="0" smtClean="0">
                <a:ea typeface="MS PGothic"/>
                <a:cs typeface="MS PGothic"/>
              </a:rPr>
              <a:t>GSC16-ADMIN-03</a:t>
            </a:r>
            <a:r>
              <a:rPr lang="en-US" altLang="ja-JP" sz="2600" b="1" dirty="0">
                <a:ea typeface="MS PGothic"/>
                <a:cs typeface="MS PGothic"/>
              </a:rPr>
              <a:t>)</a:t>
            </a:r>
            <a:r>
              <a:rPr lang="en-US" altLang="ja-JP" sz="2600" dirty="0">
                <a:ea typeface="MS PGothic"/>
                <a:cs typeface="MS PGothic"/>
              </a:rPr>
              <a:t>, which provided clarifications on </a:t>
            </a:r>
            <a:r>
              <a:rPr lang="en-US" altLang="ja-JP" sz="2600" dirty="0" smtClean="0">
                <a:ea typeface="MS PGothic"/>
                <a:cs typeface="MS PGothic"/>
              </a:rPr>
              <a:t>the current state of GSC (e.g., duration of Opening Plenary) and updates to templates/sample documentation</a:t>
            </a:r>
            <a:endParaRPr lang="en-US" altLang="ja-JP" sz="2600" dirty="0">
              <a:ea typeface="MS PGothic"/>
              <a:cs typeface="MS PGothic"/>
            </a:endParaRPr>
          </a:p>
          <a:p>
            <a:r>
              <a:rPr lang="en-US" altLang="ja-JP" sz="2600" dirty="0">
                <a:ea typeface="MS PGothic"/>
                <a:cs typeface="MS PGothic"/>
              </a:rPr>
              <a:t>Endorsed proposed modification of </a:t>
            </a:r>
            <a:r>
              <a:rPr lang="en-US" altLang="ja-JP" sz="2600" dirty="0" smtClean="0">
                <a:ea typeface="MS PGothic"/>
                <a:cs typeface="MS PGothic"/>
              </a:rPr>
              <a:t>text addressing when the GSC Chair will organize the Communiqué drafting group.</a:t>
            </a:r>
          </a:p>
          <a:p>
            <a:r>
              <a:rPr lang="en-US" altLang="ja-JP" sz="2600" dirty="0" smtClean="0">
                <a:ea typeface="MS PGothic"/>
                <a:cs typeface="MS PGothic"/>
              </a:rPr>
              <a:t>Endorsed the inclusion of an HIS Summary template.</a:t>
            </a:r>
          </a:p>
          <a:p>
            <a:r>
              <a:rPr lang="en-US" altLang="ja-JP" sz="2600" dirty="0" smtClean="0">
                <a:ea typeface="MS PGothic"/>
                <a:cs typeface="MS PGothic"/>
              </a:rPr>
              <a:t>Endorsed modification to Resolution template.</a:t>
            </a:r>
          </a:p>
          <a:p>
            <a:r>
              <a:rPr lang="en-US" altLang="ja-JP" sz="2600" u="sng" dirty="0" smtClean="0">
                <a:ea typeface="MS PGothic"/>
                <a:cs typeface="MS PGothic"/>
              </a:rPr>
              <a:t>Most updated version </a:t>
            </a:r>
            <a:r>
              <a:rPr lang="en-US" altLang="ja-JP" sz="2600" b="1" u="sng" dirty="0" smtClean="0">
                <a:ea typeface="MS PGothic"/>
                <a:cs typeface="MS PGothic"/>
              </a:rPr>
              <a:t>(currently GSC16-ADMIN-03r1) </a:t>
            </a:r>
            <a:r>
              <a:rPr lang="en-US" altLang="ja-JP" sz="2600" u="sng" dirty="0" smtClean="0">
                <a:ea typeface="MS PGothic"/>
                <a:cs typeface="MS PGothic"/>
              </a:rPr>
              <a:t>of the </a:t>
            </a:r>
            <a:r>
              <a:rPr lang="en-US" altLang="ja-JP" sz="2600" i="1" u="sng" dirty="0" smtClean="0">
                <a:ea typeface="MS PGothic"/>
                <a:cs typeface="MS PGothic"/>
              </a:rPr>
              <a:t>GSC Guidance for Meeting Hosts </a:t>
            </a:r>
            <a:r>
              <a:rPr lang="en-US" altLang="ja-JP" sz="2600" u="sng" dirty="0" smtClean="0">
                <a:ea typeface="MS PGothic"/>
                <a:cs typeface="MS PGothic"/>
              </a:rPr>
              <a:t>will be issued as version 1.3 following GSC </a:t>
            </a:r>
            <a:r>
              <a:rPr lang="en-US" altLang="ja-JP" sz="2600" u="sng" dirty="0" err="1" smtClean="0">
                <a:ea typeface="MS PGothic"/>
                <a:cs typeface="MS PGothic"/>
              </a:rPr>
              <a:t>HoD</a:t>
            </a:r>
            <a:r>
              <a:rPr lang="en-US" altLang="ja-JP" sz="2600" u="sng" dirty="0" smtClean="0">
                <a:ea typeface="MS PGothic"/>
                <a:cs typeface="MS PGothic"/>
              </a:rPr>
              <a:t> approval.</a:t>
            </a:r>
            <a:endParaRPr lang="ja-JP" altLang="en-US" sz="2600" u="sng" dirty="0">
              <a:ea typeface="MS PGothic"/>
              <a:cs typeface="MS PGothic"/>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61D91AC-3A97-4E70-818D-7745C886E0B6}" type="slidenum">
              <a:rPr lang="en-CA"/>
              <a:pPr/>
              <a:t>7</a:t>
            </a:fld>
            <a:endParaRPr lang="en-CA"/>
          </a:p>
        </p:txBody>
      </p:sp>
      <p:sp>
        <p:nvSpPr>
          <p:cNvPr id="23554" name="Rectangle 2"/>
          <p:cNvSpPr>
            <a:spLocks noGrp="1" noChangeArrowheads="1"/>
          </p:cNvSpPr>
          <p:nvPr>
            <p:ph type="title"/>
          </p:nvPr>
        </p:nvSpPr>
        <p:spPr>
          <a:solidFill>
            <a:schemeClr val="bg1"/>
          </a:solidFill>
          <a:ln>
            <a:noFill/>
          </a:ln>
        </p:spPr>
        <p:txBody>
          <a:bodyPr/>
          <a:lstStyle/>
          <a:p>
            <a:pPr eaLnBrk="0" hangingPunct="0"/>
            <a:r>
              <a:rPr lang="en-US" dirty="0"/>
              <a:t>Guidance for Meeting </a:t>
            </a:r>
            <a:r>
              <a:rPr lang="en-US" dirty="0" smtClean="0"/>
              <a:t>Hosts (2/2)</a:t>
            </a:r>
            <a:endParaRPr lang="en-US" dirty="0"/>
          </a:p>
        </p:txBody>
      </p:sp>
      <p:sp>
        <p:nvSpPr>
          <p:cNvPr id="23555" name="Rectangle 3"/>
          <p:cNvSpPr>
            <a:spLocks noGrp="1" noChangeArrowheads="1"/>
          </p:cNvSpPr>
          <p:nvPr>
            <p:ph type="body" idx="1"/>
          </p:nvPr>
        </p:nvSpPr>
        <p:spPr>
          <a:xfrm>
            <a:off x="468313" y="1143000"/>
            <a:ext cx="8229600" cy="4867275"/>
          </a:xfrm>
        </p:spPr>
        <p:txBody>
          <a:bodyPr>
            <a:noAutofit/>
          </a:bodyPr>
          <a:lstStyle/>
          <a:p>
            <a:pPr marL="342900" lvl="1" indent="-342900">
              <a:buFontTx/>
              <a:buChar char="•"/>
            </a:pPr>
            <a:r>
              <a:rPr lang="en-US" altLang="ja-JP" dirty="0">
                <a:ea typeface="MS PGothic"/>
                <a:cs typeface="MS PGothic"/>
              </a:rPr>
              <a:t>Discussion Points:</a:t>
            </a:r>
          </a:p>
          <a:p>
            <a:pPr marL="742950" lvl="2" indent="-342900">
              <a:buFont typeface="Arial" pitchFamily="34" charset="0"/>
              <a:buChar char="−"/>
            </a:pPr>
            <a:r>
              <a:rPr lang="en-US" altLang="ja-JP" sz="2200" dirty="0" smtClean="0">
                <a:ea typeface="MS PGothic"/>
                <a:cs typeface="MS PGothic"/>
              </a:rPr>
              <a:t>Proposal </a:t>
            </a:r>
            <a:r>
              <a:rPr lang="en-US" altLang="ja-JP" sz="2200" dirty="0">
                <a:ea typeface="MS PGothic"/>
                <a:cs typeface="MS PGothic"/>
              </a:rPr>
              <a:t>to begin drafting the Communiqué on the first day of the GSC meeting week</a:t>
            </a:r>
            <a:r>
              <a:rPr lang="en-US" altLang="ja-JP" sz="2200" dirty="0" smtClean="0">
                <a:ea typeface="MS PGothic"/>
                <a:cs typeface="MS PGothic"/>
              </a:rPr>
              <a:t>.</a:t>
            </a:r>
          </a:p>
          <a:p>
            <a:pPr marL="1200150" lvl="3" indent="-342900">
              <a:buFont typeface="Arial" pitchFamily="34" charset="0"/>
              <a:buChar char="•"/>
            </a:pPr>
            <a:r>
              <a:rPr lang="en-US" altLang="ja-JP" sz="1800" dirty="0" smtClean="0">
                <a:ea typeface="MS PGothic"/>
                <a:cs typeface="MS PGothic"/>
              </a:rPr>
              <a:t>To ensure the Communiqué is approved on the closing day.</a:t>
            </a:r>
          </a:p>
          <a:p>
            <a:pPr marL="742950" lvl="2" indent="-342900">
              <a:buFont typeface="Arial" pitchFamily="34" charset="0"/>
              <a:buChar char="−"/>
            </a:pPr>
            <a:r>
              <a:rPr lang="en-US" altLang="ja-JP" sz="2200" dirty="0" smtClean="0">
                <a:ea typeface="MS PGothic"/>
                <a:cs typeface="MS PGothic"/>
              </a:rPr>
              <a:t>Proposal to add clarifying text within the document to introduce the templates and sample documents (Annex A).</a:t>
            </a:r>
          </a:p>
          <a:p>
            <a:pPr marL="457200" lvl="1" indent="-457200">
              <a:buFont typeface="Arial" pitchFamily="34" charset="0"/>
              <a:buChar char="•"/>
            </a:pPr>
            <a:r>
              <a:rPr lang="en-US" altLang="ja-JP" sz="2800" i="1" dirty="0" smtClean="0">
                <a:ea typeface="MS PGothic"/>
                <a:cs typeface="MS PGothic"/>
              </a:rPr>
              <a:t>Contributions </a:t>
            </a:r>
            <a:r>
              <a:rPr lang="en-US" altLang="ja-JP" sz="2800" i="1" dirty="0">
                <a:ea typeface="MS PGothic"/>
                <a:cs typeface="MS PGothic"/>
              </a:rPr>
              <a:t>on </a:t>
            </a:r>
            <a:r>
              <a:rPr lang="en-US" altLang="ja-JP" sz="2800" i="1" dirty="0" smtClean="0">
                <a:ea typeface="MS PGothic"/>
                <a:cs typeface="MS PGothic"/>
              </a:rPr>
              <a:t>these two topics are </a:t>
            </a:r>
            <a:r>
              <a:rPr lang="en-US" altLang="ja-JP" sz="2800" i="1" dirty="0">
                <a:ea typeface="MS PGothic"/>
                <a:cs typeface="MS PGothic"/>
              </a:rPr>
              <a:t>invited</a:t>
            </a:r>
            <a:r>
              <a:rPr lang="en-US" altLang="ja-JP" sz="2800" i="1" dirty="0" smtClean="0">
                <a:ea typeface="MS PGothic"/>
                <a:cs typeface="MS PGothic"/>
              </a:rPr>
              <a:t>.</a:t>
            </a:r>
            <a:endParaRPr lang="en-US" altLang="ja-JP" sz="2800" i="1" dirty="0">
              <a:ea typeface="MS PGothic"/>
              <a:cs typeface="MS PGothic"/>
            </a:endParaRPr>
          </a:p>
        </p:txBody>
      </p:sp>
    </p:spTree>
    <p:extLst>
      <p:ext uri="{BB962C8B-B14F-4D97-AF65-F5344CB8AC3E}">
        <p14:creationId xmlns:p14="http://schemas.microsoft.com/office/powerpoint/2010/main" xmlns="" val="31434839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E1125FC-1B23-4A2A-8E21-21E0A0E713D8}" type="slidenum">
              <a:rPr lang="en-CA"/>
              <a:pPr/>
              <a:t>8</a:t>
            </a:fld>
            <a:endParaRPr lang="en-CA"/>
          </a:p>
        </p:txBody>
      </p:sp>
      <p:sp>
        <p:nvSpPr>
          <p:cNvPr id="24578" name="Rectangle 2"/>
          <p:cNvSpPr>
            <a:spLocks noGrp="1" noChangeArrowheads="1"/>
          </p:cNvSpPr>
          <p:nvPr>
            <p:ph type="title"/>
          </p:nvPr>
        </p:nvSpPr>
        <p:spPr/>
        <p:txBody>
          <a:bodyPr/>
          <a:lstStyle/>
          <a:p>
            <a:pPr eaLnBrk="0" hangingPunct="0"/>
            <a:r>
              <a:rPr lang="en-US" dirty="0"/>
              <a:t>Maintenance of HIS List</a:t>
            </a:r>
          </a:p>
        </p:txBody>
      </p:sp>
      <p:sp>
        <p:nvSpPr>
          <p:cNvPr id="24579" name="Rectangle 3"/>
          <p:cNvSpPr>
            <a:spLocks noGrp="1" noChangeArrowheads="1"/>
          </p:cNvSpPr>
          <p:nvPr>
            <p:ph type="body" idx="1"/>
          </p:nvPr>
        </p:nvSpPr>
        <p:spPr>
          <a:xfrm>
            <a:off x="468313" y="1066800"/>
            <a:ext cx="8229600" cy="4943475"/>
          </a:xfrm>
        </p:spPr>
        <p:txBody>
          <a:bodyPr/>
          <a:lstStyle/>
          <a:p>
            <a:r>
              <a:rPr lang="en-US" altLang="ja-JP" dirty="0">
                <a:ea typeface="MS PGothic"/>
                <a:cs typeface="MS PGothic"/>
              </a:rPr>
              <a:t>Admin WG </a:t>
            </a:r>
            <a:r>
              <a:rPr lang="en-US" altLang="ja-JP" dirty="0" smtClean="0">
                <a:ea typeface="MS PGothic"/>
                <a:cs typeface="MS PGothic"/>
              </a:rPr>
              <a:t>leadership will review the list </a:t>
            </a:r>
            <a:r>
              <a:rPr lang="en-US" altLang="ja-JP" dirty="0">
                <a:ea typeface="MS PGothic"/>
                <a:cs typeface="MS PGothic"/>
              </a:rPr>
              <a:t>of HISs </a:t>
            </a:r>
            <a:r>
              <a:rPr lang="en-US" altLang="ja-JP" b="1" dirty="0">
                <a:ea typeface="MS PGothic"/>
                <a:cs typeface="MS PGothic"/>
              </a:rPr>
              <a:t>(contained in </a:t>
            </a:r>
            <a:r>
              <a:rPr lang="en-US" altLang="ja-JP" b="1" dirty="0" smtClean="0">
                <a:ea typeface="MS PGothic"/>
                <a:cs typeface="MS PGothic"/>
              </a:rPr>
              <a:t>GSC16-ADMIN-02a1) </a:t>
            </a:r>
            <a:r>
              <a:rPr lang="en-US" altLang="ja-JP" dirty="0" smtClean="0">
                <a:ea typeface="MS PGothic"/>
                <a:cs typeface="MS PGothic"/>
              </a:rPr>
              <a:t>for any potential updates following the GSC-16 meetings.</a:t>
            </a:r>
          </a:p>
          <a:p>
            <a:r>
              <a:rPr lang="en-US" altLang="ja-JP" dirty="0" smtClean="0">
                <a:ea typeface="MS PGothic"/>
                <a:cs typeface="MS PGothic"/>
              </a:rPr>
              <a:t>Following the GSC-16 meetings, most updated version will be posted to the GSC document repository.</a:t>
            </a:r>
            <a:endParaRPr lang="en-US" altLang="ja-JP" dirty="0">
              <a:ea typeface="MS PGothic"/>
              <a:cs typeface="MS PGothic"/>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3E32E4E-3151-4825-9A7E-73FAA73AB9E9}" type="slidenum">
              <a:rPr lang="en-CA"/>
              <a:pPr/>
              <a:t>9</a:t>
            </a:fld>
            <a:endParaRPr lang="en-CA"/>
          </a:p>
        </p:txBody>
      </p:sp>
      <p:sp>
        <p:nvSpPr>
          <p:cNvPr id="25602" name="Rectangle 2"/>
          <p:cNvSpPr>
            <a:spLocks noGrp="1" noChangeArrowheads="1"/>
          </p:cNvSpPr>
          <p:nvPr>
            <p:ph type="title"/>
          </p:nvPr>
        </p:nvSpPr>
        <p:spPr/>
        <p:txBody>
          <a:bodyPr/>
          <a:lstStyle/>
          <a:p>
            <a:pPr eaLnBrk="0" hangingPunct="0"/>
            <a:r>
              <a:rPr lang="en-US" dirty="0"/>
              <a:t>Admin WG at </a:t>
            </a:r>
            <a:r>
              <a:rPr lang="en-US" dirty="0" smtClean="0"/>
              <a:t>GSC-17</a:t>
            </a:r>
            <a:endParaRPr lang="en-US" dirty="0"/>
          </a:p>
        </p:txBody>
      </p:sp>
      <p:sp>
        <p:nvSpPr>
          <p:cNvPr id="25603" name="Rectangle 3"/>
          <p:cNvSpPr>
            <a:spLocks noGrp="1" noChangeArrowheads="1"/>
          </p:cNvSpPr>
          <p:nvPr>
            <p:ph type="body" idx="1"/>
          </p:nvPr>
        </p:nvSpPr>
        <p:spPr>
          <a:xfrm>
            <a:off x="468313" y="1066800"/>
            <a:ext cx="8229600" cy="4943475"/>
          </a:xfrm>
        </p:spPr>
        <p:txBody>
          <a:bodyPr/>
          <a:lstStyle/>
          <a:p>
            <a:r>
              <a:rPr lang="en-US" altLang="ja-JP" dirty="0" smtClean="0">
                <a:ea typeface="MS PGothic"/>
                <a:cs typeface="MS PGothic"/>
              </a:rPr>
              <a:t>Recommends meeting </a:t>
            </a:r>
            <a:r>
              <a:rPr lang="en-US" altLang="ja-JP" dirty="0">
                <a:ea typeface="MS PGothic"/>
                <a:cs typeface="MS PGothic"/>
              </a:rPr>
              <a:t>during the </a:t>
            </a:r>
            <a:r>
              <a:rPr lang="en-US" altLang="ja-JP" dirty="0" smtClean="0">
                <a:ea typeface="MS PGothic"/>
                <a:cs typeface="MS PGothic"/>
              </a:rPr>
              <a:t>GSC-17 meetings.</a:t>
            </a:r>
            <a:endParaRPr lang="ja-JP" altLang="en-US" u="sng" dirty="0">
              <a:ea typeface="MS PGothic"/>
              <a:cs typeface="MS PGothic"/>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SC-16_PowerPoint_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BCC221E8A5C574B889E2CBB12A471FC" ma:contentTypeVersion="1" ma:contentTypeDescription="Create a new document." ma:contentTypeScope="" ma:versionID="99f44ad212ba6942fa1c339a891249a5">
  <xsd:schema xmlns:xsd="http://www.w3.org/2001/XMLSchema" xmlns:xs="http://www.w3.org/2001/XMLSchema" xmlns:p="http://schemas.microsoft.com/office/2006/metadata/properties" xmlns:ns1="http://schemas.microsoft.com/sharepoint/v3" targetNamespace="http://schemas.microsoft.com/office/2006/metadata/properties" ma:root="true" ma:fieldsID="ded79842d4747cc85621c7c303666ab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D0357E-009A-4B8C-BCC5-1C5248015C76}"/>
</file>

<file path=customXml/itemProps2.xml><?xml version="1.0" encoding="utf-8"?>
<ds:datastoreItem xmlns:ds="http://schemas.openxmlformats.org/officeDocument/2006/customXml" ds:itemID="{14F4D72A-594F-42A0-9CD2-40AC261EC248}"/>
</file>

<file path=customXml/itemProps3.xml><?xml version="1.0" encoding="utf-8"?>
<ds:datastoreItem xmlns:ds="http://schemas.openxmlformats.org/officeDocument/2006/customXml" ds:itemID="{74E261A0-0EBA-45B8-B4DF-6AB7E036EB49}"/>
</file>

<file path=docProps/app.xml><?xml version="1.0" encoding="utf-8"?>
<Properties xmlns="http://schemas.openxmlformats.org/officeDocument/2006/extended-properties" xmlns:vt="http://schemas.openxmlformats.org/officeDocument/2006/docPropsVTypes">
  <Template>GSC-16_PowerPoint_Template</Template>
  <TotalTime>173</TotalTime>
  <Words>539</Words>
  <Application>Microsoft Office PowerPoint</Application>
  <PresentationFormat>On-screen Show (4:3)</PresentationFormat>
  <Paragraphs>59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GSC-16_PowerPoint_Template</vt:lpstr>
      <vt:lpstr>Admin Working Group Report to Closing Plenary</vt:lpstr>
      <vt:lpstr>Participants</vt:lpstr>
      <vt:lpstr>Objectives</vt:lpstr>
      <vt:lpstr>Governing Principles (1/2)</vt:lpstr>
      <vt:lpstr>Governing Principles (2/2)</vt:lpstr>
      <vt:lpstr>Guidance for Meeting Hosts (1/2)</vt:lpstr>
      <vt:lpstr>Guidance for Meeting Hosts (2/2)</vt:lpstr>
      <vt:lpstr>Maintenance of HIS List</vt:lpstr>
      <vt:lpstr>Admin WG at GSC-17</vt:lpstr>
      <vt:lpstr>Proposed Resolution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 Working Group Report to Closing Plenary</dc:title>
  <dc:creator>ISACC and TIA</dc:creator>
  <dc:description>GSC16-CL-05 
1 November 2011</dc:description>
  <cp:lastModifiedBy>Ed Juskevicius</cp:lastModifiedBy>
  <cp:revision>36</cp:revision>
  <dcterms:created xsi:type="dcterms:W3CDTF">2011-10-29T18:46:53Z</dcterms:created>
  <dcterms:modified xsi:type="dcterms:W3CDTF">2011-11-02T01:59:32Z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0x010100CBCC221E8A5C574B889E2CBB12A471FC</vt:lpwstr>
  </property>
</Properties>
</file>