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56" r:id="rId2"/>
    <p:sldId id="257" r:id="rId3"/>
    <p:sldId id="270" r:id="rId4"/>
    <p:sldId id="271" r:id="rId5"/>
    <p:sldId id="274" r:id="rId6"/>
    <p:sldId id="273" r:id="rId7"/>
    <p:sldId id="272" r:id="rId8"/>
    <p:sldId id="275" r:id="rId9"/>
    <p:sldId id="276" r:id="rId10"/>
    <p:sldId id="277" r:id="rId11"/>
    <p:sldId id="278" r:id="rId12"/>
    <p:sldId id="279" r:id="rId13"/>
    <p:sldId id="264" r:id="rId14"/>
    <p:sldId id="280" r:id="rId15"/>
    <p:sldId id="281" r:id="rId16"/>
  </p:sldIdLst>
  <p:sldSz cx="9144000" cy="6858000" type="screen4x3"/>
  <p:notesSz cx="6858000" cy="9144000"/>
  <p:defaultTextStyle>
    <a:defPPr>
      <a:defRPr lang="en-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9244D"/>
    <a:srgbClr val="C6880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56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674"/>
    </p:cViewPr>
  </p:sorterViewPr>
  <p:notesViewPr>
    <p:cSldViewPr>
      <p:cViewPr varScale="1">
        <p:scale>
          <a:sx n="66" d="100"/>
          <a:sy n="66" d="100"/>
        </p:scale>
        <p:origin x="-2280"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CA"/>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CA"/>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CA"/>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475B335-F0EB-407F-99A9-145F54997BC0}" type="slidenum">
              <a:rPr lang="en-CA"/>
              <a:pPr/>
              <a:t>‹#›</a:t>
            </a:fld>
            <a:endParaRPr lang="en-CA"/>
          </a:p>
        </p:txBody>
      </p:sp>
    </p:spTree>
    <p:extLst>
      <p:ext uri="{BB962C8B-B14F-4D97-AF65-F5344CB8AC3E}">
        <p14:creationId xmlns:p14="http://schemas.microsoft.com/office/powerpoint/2010/main" xmlns="" val="162315683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miter lim="800000"/>
            <a:headEnd/>
            <a:tailEnd/>
          </a:ln>
        </p:spPr>
        <p:txBody>
          <a:bodyPr/>
          <a:lstStyle/>
          <a:p>
            <a:fld id="{2CD41436-5D89-45C8-B43B-C01688F3601C}" type="slidenum">
              <a:rPr lang="ja-JP" altLang="en-US">
                <a:latin typeface="Verdana" pitchFamily="34" charset="0"/>
              </a:rPr>
              <a:pPr/>
              <a:t>7</a:t>
            </a:fld>
            <a:endParaRPr lang="en-US" altLang="ja-JP">
              <a:latin typeface="Verdana" pitchFamily="34" charset="0"/>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ja-JP" alt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miter lim="800000"/>
            <a:headEnd/>
            <a:tailEnd/>
          </a:ln>
        </p:spPr>
        <p:txBody>
          <a:bodyPr/>
          <a:lstStyle/>
          <a:p>
            <a:fld id="{F3E57F90-734F-47C8-BF73-7EB2B129EBAC}" type="slidenum">
              <a:rPr lang="en-US" smtClean="0">
                <a:latin typeface="Arial" pitchFamily="34" charset="0"/>
              </a:rPr>
              <a:pPr/>
              <a:t>11</a:t>
            </a:fld>
            <a:endParaRPr lang="en-US" smtClean="0">
              <a:latin typeface="Arial" pitchFamily="34" charset="0"/>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r>
              <a:rPr lang="en-US" smtClean="0">
                <a:latin typeface="Arial" pitchFamily="34" charset="0"/>
              </a:rPr>
              <a:t>-</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130425"/>
            <a:ext cx="7772400" cy="1470025"/>
          </a:xfrm>
        </p:spPr>
        <p:txBody>
          <a:bodyPr/>
          <a:lstStyle>
            <a:lvl1pPr>
              <a:defRPr b="0"/>
            </a:lvl1pPr>
          </a:lstStyle>
          <a:p>
            <a:pPr lvl="0"/>
            <a:r>
              <a:rPr lang="en-US" noProof="0" smtClean="0"/>
              <a:t>Click to edit Master title style</a:t>
            </a:r>
            <a:endParaRPr lang="en-CA" noProof="0" smtClean="0"/>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buFontTx/>
              <a:buNone/>
              <a:defRPr b="1">
                <a:effectLst>
                  <a:outerShdw blurRad="38100" dist="38100" dir="2700000" algn="tl">
                    <a:srgbClr val="C0C0C0"/>
                  </a:outerShdw>
                </a:effectLst>
              </a:defRPr>
            </a:lvl1pPr>
          </a:lstStyle>
          <a:p>
            <a:pPr lvl="0"/>
            <a:r>
              <a:rPr lang="en-US" noProof="0" smtClean="0"/>
              <a:t>Click to edit Master subtitle style</a:t>
            </a:r>
            <a:endParaRPr lang="en-CA" noProof="0" smtClean="0"/>
          </a:p>
        </p:txBody>
      </p:sp>
      <p:sp>
        <p:nvSpPr>
          <p:cNvPr id="6150" name="Rectangle 6"/>
          <p:cNvSpPr>
            <a:spLocks noGrp="1" noChangeArrowheads="1"/>
          </p:cNvSpPr>
          <p:nvPr>
            <p:ph type="sldNum" sz="quarter" idx="4"/>
          </p:nvPr>
        </p:nvSpPr>
        <p:spPr>
          <a:xfrm>
            <a:off x="7766050" y="6337300"/>
            <a:ext cx="909638" cy="404813"/>
          </a:xfrm>
        </p:spPr>
        <p:txBody>
          <a:bodyPr/>
          <a:lstStyle>
            <a:lvl1pPr>
              <a:defRPr>
                <a:solidFill>
                  <a:srgbClr val="09244D"/>
                </a:solidFill>
              </a:defRPr>
            </a:lvl1pPr>
          </a:lstStyle>
          <a:p>
            <a:fld id="{ED2E7B96-C80D-4AA5-A79B-CCF2792D2022}" type="slidenum">
              <a:rPr lang="en-CA"/>
              <a:pPr/>
              <a:t>‹#›</a:t>
            </a:fld>
            <a:endParaRPr lang="en-CA"/>
          </a:p>
        </p:txBody>
      </p:sp>
      <p:pic>
        <p:nvPicPr>
          <p:cNvPr id="6151" name="Picture 7" descr="IC_GSCMay26"/>
          <p:cNvPicPr>
            <a:picLocks noChangeAspect="1" noChangeArrowheads="1"/>
          </p:cNvPicPr>
          <p:nvPr userDrawn="1"/>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352425" y="212725"/>
            <a:ext cx="2663825" cy="1824038"/>
          </a:xfrm>
          <a:prstGeom prst="rect">
            <a:avLst/>
          </a:prstGeom>
          <a:noFill/>
          <a:extLst>
            <a:ext uri="{909E8E84-426E-40DD-AFC4-6F175D3DCCD1}">
              <a14:hiddenFill xmlns:a14="http://schemas.microsoft.com/office/drawing/2010/main" xmlns="">
                <a:solidFill>
                  <a:srgbClr val="FFFFFF"/>
                </a:solidFill>
              </a14:hiddenFill>
            </a:ext>
          </a:extLst>
        </p:spPr>
      </p:pic>
      <p:sp>
        <p:nvSpPr>
          <p:cNvPr id="6156" name="Text Box 12"/>
          <p:cNvSpPr txBox="1">
            <a:spLocks noChangeArrowheads="1"/>
          </p:cNvSpPr>
          <p:nvPr userDrawn="1"/>
        </p:nvSpPr>
        <p:spPr bwMode="auto">
          <a:xfrm>
            <a:off x="179388" y="6381750"/>
            <a:ext cx="230505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lang="en-CA" sz="1200" b="1">
                <a:solidFill>
                  <a:srgbClr val="09244D"/>
                </a:solidFill>
              </a:rPr>
              <a:t>Halifax, 31 Oct – 3 Nov 2011</a:t>
            </a:r>
            <a:endParaRPr lang="en-CA" sz="1200" b="1"/>
          </a:p>
        </p:txBody>
      </p:sp>
      <p:sp>
        <p:nvSpPr>
          <p:cNvPr id="8" name="Rectangle 17"/>
          <p:cNvSpPr>
            <a:spLocks noChangeArrowheads="1"/>
          </p:cNvSpPr>
          <p:nvPr userDrawn="1"/>
        </p:nvSpPr>
        <p:spPr bwMode="auto">
          <a:xfrm>
            <a:off x="3232150" y="6381750"/>
            <a:ext cx="2663825" cy="331788"/>
          </a:xfrm>
          <a:prstGeom prst="rect">
            <a:avLst/>
          </a:prstGeom>
          <a:noFill/>
          <a:ln w="9525">
            <a:noFill/>
            <a:miter lim="800000"/>
            <a:headEnd/>
            <a:tailEnd/>
          </a:ln>
          <a:effectLst/>
        </p:spPr>
        <p:txBody>
          <a:bodyPr/>
          <a:lstStyle/>
          <a:p>
            <a:pPr algn="ctr">
              <a:defRPr/>
            </a:pPr>
            <a:r>
              <a:rPr lang="en-CA" altLang="ja-JP" sz="1200" b="1" dirty="0">
                <a:solidFill>
                  <a:srgbClr val="09244D"/>
                </a:solidFill>
                <a:ea typeface="ＭＳ Ｐゴシック" charset="-128"/>
              </a:rPr>
              <a:t>ICT Accessibility For All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AFC557E3-CEBD-4FDB-9F47-FCBB1BBD1E1C}" type="slidenum">
              <a:rPr lang="en-CA"/>
              <a:pPr/>
              <a:t>‹#›</a:t>
            </a:fld>
            <a:endParaRPr lang="en-CA"/>
          </a:p>
        </p:txBody>
      </p:sp>
    </p:spTree>
    <p:extLst>
      <p:ext uri="{BB962C8B-B14F-4D97-AF65-F5344CB8AC3E}">
        <p14:creationId xmlns:p14="http://schemas.microsoft.com/office/powerpoint/2010/main" xmlns="" val="2211338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74638"/>
            <a:ext cx="2058988" cy="5808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29325" cy="5808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055DDE48-5238-4E73-A182-5EFC74729D21}" type="slidenum">
              <a:rPr lang="en-CA"/>
              <a:pPr/>
              <a:t>‹#›</a:t>
            </a:fld>
            <a:endParaRPr lang="en-CA"/>
          </a:p>
        </p:txBody>
      </p:sp>
    </p:spTree>
    <p:extLst>
      <p:ext uri="{BB962C8B-B14F-4D97-AF65-F5344CB8AC3E}">
        <p14:creationId xmlns:p14="http://schemas.microsoft.com/office/powerpoint/2010/main" xmlns="" val="3179186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1143000"/>
          </a:xfrm>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73758190-59B5-4FAF-92D8-77798514AC83}" type="slidenum">
              <a:rPr lang="en-CA"/>
              <a:pPr/>
              <a:t>‹#›</a:t>
            </a:fld>
            <a:endParaRPr lang="en-CA"/>
          </a:p>
        </p:txBody>
      </p:sp>
    </p:spTree>
    <p:extLst>
      <p:ext uri="{BB962C8B-B14F-4D97-AF65-F5344CB8AC3E}">
        <p14:creationId xmlns:p14="http://schemas.microsoft.com/office/powerpoint/2010/main" xmlns="" val="25648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365658CA-A683-4E85-ADD3-5DAC5B25D0BC}" type="slidenum">
              <a:rPr lang="en-CA"/>
              <a:pPr/>
              <a:t>‹#›</a:t>
            </a:fld>
            <a:endParaRPr lang="en-CA"/>
          </a:p>
        </p:txBody>
      </p:sp>
    </p:spTree>
    <p:extLst>
      <p:ext uri="{BB962C8B-B14F-4D97-AF65-F5344CB8AC3E}">
        <p14:creationId xmlns:p14="http://schemas.microsoft.com/office/powerpoint/2010/main" xmlns="" val="3702569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5573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5573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D65EB01D-C23C-4BFB-8069-A0EC0676A311}" type="slidenum">
              <a:rPr lang="en-CA"/>
              <a:pPr/>
              <a:t>‹#›</a:t>
            </a:fld>
            <a:endParaRPr lang="en-CA"/>
          </a:p>
        </p:txBody>
      </p:sp>
    </p:spTree>
    <p:extLst>
      <p:ext uri="{BB962C8B-B14F-4D97-AF65-F5344CB8AC3E}">
        <p14:creationId xmlns:p14="http://schemas.microsoft.com/office/powerpoint/2010/main" xmlns="" val="46494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0A1333EC-76A9-446B-B6FA-E83403118FA9}" type="slidenum">
              <a:rPr lang="en-CA"/>
              <a:pPr/>
              <a:t>‹#›</a:t>
            </a:fld>
            <a:endParaRPr lang="en-CA"/>
          </a:p>
        </p:txBody>
      </p:sp>
    </p:spTree>
    <p:extLst>
      <p:ext uri="{BB962C8B-B14F-4D97-AF65-F5344CB8AC3E}">
        <p14:creationId xmlns:p14="http://schemas.microsoft.com/office/powerpoint/2010/main" xmlns="" val="3390408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20CDA0B7-EA43-4A85-AC91-5E9744891604}" type="slidenum">
              <a:rPr lang="en-CA"/>
              <a:pPr/>
              <a:t>‹#›</a:t>
            </a:fld>
            <a:endParaRPr lang="en-CA"/>
          </a:p>
        </p:txBody>
      </p:sp>
    </p:spTree>
    <p:extLst>
      <p:ext uri="{BB962C8B-B14F-4D97-AF65-F5344CB8AC3E}">
        <p14:creationId xmlns:p14="http://schemas.microsoft.com/office/powerpoint/2010/main" xmlns="" val="1032084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A6095BCE-9E5A-411F-8EE0-CC981FF02FE6}" type="slidenum">
              <a:rPr lang="en-CA"/>
              <a:pPr/>
              <a:t>‹#›</a:t>
            </a:fld>
            <a:endParaRPr lang="en-CA"/>
          </a:p>
        </p:txBody>
      </p:sp>
    </p:spTree>
    <p:extLst>
      <p:ext uri="{BB962C8B-B14F-4D97-AF65-F5344CB8AC3E}">
        <p14:creationId xmlns:p14="http://schemas.microsoft.com/office/powerpoint/2010/main" xmlns="" val="2183146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56032FF8-54F8-4A7F-B626-B700A1154695}" type="slidenum">
              <a:rPr lang="en-CA"/>
              <a:pPr/>
              <a:t>‹#›</a:t>
            </a:fld>
            <a:endParaRPr lang="en-CA"/>
          </a:p>
        </p:txBody>
      </p:sp>
    </p:spTree>
    <p:extLst>
      <p:ext uri="{BB962C8B-B14F-4D97-AF65-F5344CB8AC3E}">
        <p14:creationId xmlns:p14="http://schemas.microsoft.com/office/powerpoint/2010/main" xmlns="" val="3057707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4EDEAF2E-4214-40DB-A233-D0A0424DC30C}" type="slidenum">
              <a:rPr lang="en-CA"/>
              <a:pPr/>
              <a:t>‹#›</a:t>
            </a:fld>
            <a:endParaRPr lang="en-CA"/>
          </a:p>
        </p:txBody>
      </p:sp>
    </p:spTree>
    <p:extLst>
      <p:ext uri="{BB962C8B-B14F-4D97-AF65-F5344CB8AC3E}">
        <p14:creationId xmlns:p14="http://schemas.microsoft.com/office/powerpoint/2010/main" xmlns="" val="3397018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81000"/>
            <a:ext cx="82296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CA" smtClean="0"/>
          </a:p>
        </p:txBody>
      </p:sp>
      <p:sp>
        <p:nvSpPr>
          <p:cNvPr id="1027" name="Rectangle 3"/>
          <p:cNvSpPr>
            <a:spLocks noGrp="1" noChangeArrowheads="1"/>
          </p:cNvSpPr>
          <p:nvPr>
            <p:ph type="body" idx="1"/>
          </p:nvPr>
        </p:nvSpPr>
        <p:spPr bwMode="auto">
          <a:xfrm>
            <a:off x="468313" y="1557338"/>
            <a:ext cx="8229600" cy="45259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1030" name="Rectangle 6"/>
          <p:cNvSpPr>
            <a:spLocks noGrp="1" noChangeArrowheads="1"/>
          </p:cNvSpPr>
          <p:nvPr>
            <p:ph type="sldNum" sz="quarter" idx="4"/>
          </p:nvPr>
        </p:nvSpPr>
        <p:spPr bwMode="auto">
          <a:xfrm>
            <a:off x="6534150" y="6337300"/>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rebuchet MS" pitchFamily="34" charset="0"/>
              </a:defRPr>
            </a:lvl1pPr>
          </a:lstStyle>
          <a:p>
            <a:fld id="{2B784003-CA28-42A6-AE01-896FD01E6E4B}" type="slidenum">
              <a:rPr lang="en-CA"/>
              <a:pPr/>
              <a:t>‹#›</a:t>
            </a:fld>
            <a:endParaRPr lang="en-CA"/>
          </a:p>
        </p:txBody>
      </p:sp>
      <p:sp>
        <p:nvSpPr>
          <p:cNvPr id="11" name="Text Box 16"/>
          <p:cNvSpPr txBox="1">
            <a:spLocks noChangeArrowheads="1"/>
          </p:cNvSpPr>
          <p:nvPr userDrawn="1"/>
        </p:nvSpPr>
        <p:spPr bwMode="auto">
          <a:xfrm>
            <a:off x="179388" y="6381750"/>
            <a:ext cx="2305050" cy="274638"/>
          </a:xfrm>
          <a:prstGeom prst="rect">
            <a:avLst/>
          </a:prstGeom>
          <a:noFill/>
          <a:ln w="9525">
            <a:noFill/>
            <a:miter lim="800000"/>
            <a:headEnd/>
            <a:tailEnd/>
          </a:ln>
          <a:effectLst/>
        </p:spPr>
        <p:txBody>
          <a:bodyPr>
            <a:spAutoFit/>
          </a:bodyPr>
          <a:lstStyle/>
          <a:p>
            <a:pPr>
              <a:defRPr/>
            </a:pPr>
            <a:r>
              <a:rPr lang="en-CA" altLang="ja-JP" sz="1200" b="1">
                <a:solidFill>
                  <a:srgbClr val="09244D"/>
                </a:solidFill>
                <a:ea typeface="ＭＳ Ｐゴシック" pitchFamily="50" charset="-128"/>
              </a:rPr>
              <a:t>Halifax, 31 Oct – 3 Nov 2011</a:t>
            </a:r>
            <a:endParaRPr lang="en-CA" altLang="ja-JP" sz="1200" b="1">
              <a:ea typeface="ＭＳ Ｐゴシック" pitchFamily="50" charset="-128"/>
            </a:endParaRPr>
          </a:p>
        </p:txBody>
      </p:sp>
      <p:sp>
        <p:nvSpPr>
          <p:cNvPr id="12" name="Rectangle 17"/>
          <p:cNvSpPr>
            <a:spLocks noChangeArrowheads="1"/>
          </p:cNvSpPr>
          <p:nvPr userDrawn="1"/>
        </p:nvSpPr>
        <p:spPr bwMode="auto">
          <a:xfrm>
            <a:off x="3232150" y="6381750"/>
            <a:ext cx="2663825" cy="331788"/>
          </a:xfrm>
          <a:prstGeom prst="rect">
            <a:avLst/>
          </a:prstGeom>
          <a:noFill/>
          <a:ln w="9525">
            <a:noFill/>
            <a:miter lim="800000"/>
            <a:headEnd/>
            <a:tailEnd/>
          </a:ln>
          <a:effectLst/>
        </p:spPr>
        <p:txBody>
          <a:bodyPr/>
          <a:lstStyle/>
          <a:p>
            <a:pPr algn="ctr">
              <a:defRPr/>
            </a:pPr>
            <a:r>
              <a:rPr lang="en-CA" altLang="ja-JP" sz="1200" b="1" dirty="0">
                <a:solidFill>
                  <a:srgbClr val="09244D"/>
                </a:solidFill>
                <a:ea typeface="ＭＳ Ｐゴシック" charset="-128"/>
              </a:rPr>
              <a:t>ICT Accessibility For All</a:t>
            </a:r>
          </a:p>
        </p:txBody>
      </p:sp>
      <p:sp>
        <p:nvSpPr>
          <p:cNvPr id="13" name="Rectangle 24"/>
          <p:cNvSpPr>
            <a:spLocks noChangeArrowheads="1"/>
          </p:cNvSpPr>
          <p:nvPr userDrawn="1"/>
        </p:nvSpPr>
        <p:spPr bwMode="auto">
          <a:xfrm>
            <a:off x="7592627" y="260350"/>
            <a:ext cx="1156086" cy="276999"/>
          </a:xfrm>
          <a:prstGeom prst="rect">
            <a:avLst/>
          </a:prstGeom>
          <a:noFill/>
          <a:ln w="9525">
            <a:noFill/>
            <a:miter lim="800000"/>
            <a:headEnd/>
            <a:tailEnd/>
          </a:ln>
          <a:effectLst/>
        </p:spPr>
        <p:txBody>
          <a:bodyPr wrap="none">
            <a:spAutoFit/>
          </a:bodyPr>
          <a:lstStyle/>
          <a:p>
            <a:pPr algn="r">
              <a:defRPr/>
            </a:pPr>
            <a:r>
              <a:rPr lang="en-CA" altLang="ja-JP" sz="1200" dirty="0" smtClean="0">
                <a:solidFill>
                  <a:srgbClr val="09244D"/>
                </a:solidFill>
                <a:ea typeface="ＭＳ Ｐゴシック" charset="-128"/>
              </a:rPr>
              <a:t>GSC16-CL-02</a:t>
            </a:r>
            <a:endParaRPr lang="en-CA" altLang="ja-JP" sz="1200" dirty="0">
              <a:solidFill>
                <a:srgbClr val="09244D"/>
              </a:solidFill>
              <a:ea typeface="ＭＳ Ｐゴシック" charset="-128"/>
            </a:endParaRPr>
          </a:p>
        </p:txBody>
      </p:sp>
      <p:pic>
        <p:nvPicPr>
          <p:cNvPr id="14" name="Picture 23" descr="IC_GSClighthouse"/>
          <p:cNvPicPr>
            <a:picLocks noChangeAspect="1" noChangeArrowheads="1"/>
          </p:cNvPicPr>
          <p:nvPr userDrawn="1"/>
        </p:nvPicPr>
        <p:blipFill>
          <a:blip r:embed="rId13" cstate="print">
            <a:clrChange>
              <a:clrFrom>
                <a:srgbClr val="FFFFFF"/>
              </a:clrFrom>
              <a:clrTo>
                <a:srgbClr val="FFFFFF">
                  <a:alpha val="0"/>
                </a:srgbClr>
              </a:clrTo>
            </a:clrChange>
          </a:blip>
          <a:srcRect/>
          <a:stretch>
            <a:fillRect/>
          </a:stretch>
        </p:blipFill>
        <p:spPr bwMode="auto">
          <a:xfrm>
            <a:off x="212725" y="5465763"/>
            <a:ext cx="593725" cy="836612"/>
          </a:xfrm>
          <a:prstGeom prst="rect">
            <a:avLst/>
          </a:prstGeom>
          <a:noFill/>
          <a:ln w="9525">
            <a:noFill/>
            <a:miter lim="800000"/>
            <a:headEnd/>
            <a:tailEnd/>
          </a:ln>
        </p:spPr>
      </p:pic>
      <p:grpSp>
        <p:nvGrpSpPr>
          <p:cNvPr id="15" name="Group 31"/>
          <p:cNvGrpSpPr>
            <a:grpSpLocks/>
          </p:cNvGrpSpPr>
          <p:nvPr userDrawn="1"/>
        </p:nvGrpSpPr>
        <p:grpSpPr bwMode="auto">
          <a:xfrm>
            <a:off x="7740352" y="5633819"/>
            <a:ext cx="1149648" cy="754281"/>
            <a:chOff x="4241" y="3559"/>
            <a:chExt cx="904" cy="539"/>
          </a:xfrm>
        </p:grpSpPr>
        <p:pic>
          <p:nvPicPr>
            <p:cNvPr id="16" name="Picture 32"/>
            <p:cNvPicPr>
              <a:picLocks noChangeAspect="1" noChangeArrowheads="1"/>
            </p:cNvPicPr>
            <p:nvPr userDrawn="1"/>
          </p:nvPicPr>
          <p:blipFill>
            <a:blip r:embed="rId14" cstate="print"/>
            <a:srcRect/>
            <a:stretch>
              <a:fillRect/>
            </a:stretch>
          </p:blipFill>
          <p:spPr bwMode="auto">
            <a:xfrm>
              <a:off x="4241" y="4012"/>
              <a:ext cx="904" cy="86"/>
            </a:xfrm>
            <a:prstGeom prst="rect">
              <a:avLst/>
            </a:prstGeom>
            <a:noFill/>
            <a:ln w="9525" algn="ctr">
              <a:noFill/>
              <a:miter lim="800000"/>
              <a:headEnd/>
              <a:tailEnd/>
            </a:ln>
          </p:spPr>
        </p:pic>
        <p:pic>
          <p:nvPicPr>
            <p:cNvPr id="17" name="Picture 33" descr="IC_GSCBoat"/>
            <p:cNvPicPr>
              <a:picLocks noChangeAspect="1" noChangeArrowheads="1"/>
            </p:cNvPicPr>
            <p:nvPr userDrawn="1"/>
          </p:nvPicPr>
          <p:blipFill>
            <a:blip r:embed="rId15" cstate="print">
              <a:clrChange>
                <a:clrFrom>
                  <a:srgbClr val="FFFFFF"/>
                </a:clrFrom>
                <a:clrTo>
                  <a:srgbClr val="FFFFFF">
                    <a:alpha val="0"/>
                  </a:srgbClr>
                </a:clrTo>
              </a:clrChange>
            </a:blip>
            <a:srcRect/>
            <a:stretch>
              <a:fillRect/>
            </a:stretch>
          </p:blipFill>
          <p:spPr bwMode="auto">
            <a:xfrm>
              <a:off x="4636" y="3559"/>
              <a:ext cx="373" cy="410"/>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mj-lt"/>
          <a:ea typeface="+mj-ea"/>
          <a:cs typeface="+mj-cs"/>
        </a:defRPr>
      </a:lvl1pPr>
      <a:lvl2pPr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2pPr>
      <a:lvl3pPr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3pPr>
      <a:lvl4pPr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4pPr>
      <a:lvl5pPr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5pPr>
      <a:lvl6pPr marL="457200"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6pPr>
      <a:lvl7pPr marL="914400"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7pPr>
      <a:lvl8pPr marL="1371600"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8pPr>
      <a:lvl9pPr marL="1828800" algn="ctr" rtl="0" eaLnBrk="1" fontAlgn="base" hangingPunct="1">
        <a:spcBef>
          <a:spcPct val="0"/>
        </a:spcBef>
        <a:spcAft>
          <a:spcPct val="0"/>
        </a:spcAft>
        <a:defRPr sz="4000" b="1">
          <a:solidFill>
            <a:srgbClr val="C68803"/>
          </a:solidFill>
          <a:effectLst>
            <a:outerShdw blurRad="38100" dist="38100" dir="2700000" algn="tl">
              <a:srgbClr val="C0C0C0"/>
            </a:outerShdw>
          </a:effectLst>
          <a:latin typeface="Arial" charset="0"/>
        </a:defRPr>
      </a:lvl9pPr>
    </p:titleStyle>
    <p:bodyStyle>
      <a:lvl1pPr marL="342900" indent="-342900" algn="l" rtl="0" eaLnBrk="1" fontAlgn="base" hangingPunct="1">
        <a:spcBef>
          <a:spcPct val="20000"/>
        </a:spcBef>
        <a:spcAft>
          <a:spcPct val="0"/>
        </a:spcAft>
        <a:buChar char="•"/>
        <a:defRPr sz="3200">
          <a:solidFill>
            <a:srgbClr val="09244D"/>
          </a:solidFill>
          <a:latin typeface="+mn-lt"/>
          <a:ea typeface="+mn-ea"/>
          <a:cs typeface="+mn-cs"/>
        </a:defRPr>
      </a:lvl1pPr>
      <a:lvl2pPr marL="742950" indent="-285750" algn="l" rtl="0" eaLnBrk="1" fontAlgn="base" hangingPunct="1">
        <a:spcBef>
          <a:spcPct val="20000"/>
        </a:spcBef>
        <a:spcAft>
          <a:spcPct val="0"/>
        </a:spcAft>
        <a:buChar char="–"/>
        <a:defRPr sz="2800">
          <a:solidFill>
            <a:srgbClr val="09244D"/>
          </a:solidFill>
          <a:latin typeface="+mn-lt"/>
        </a:defRPr>
      </a:lvl2pPr>
      <a:lvl3pPr marL="1143000" indent="-228600" algn="l" rtl="0" eaLnBrk="1" fontAlgn="base" hangingPunct="1">
        <a:spcBef>
          <a:spcPct val="20000"/>
        </a:spcBef>
        <a:spcAft>
          <a:spcPct val="0"/>
        </a:spcAft>
        <a:buChar char="•"/>
        <a:defRPr sz="2400">
          <a:solidFill>
            <a:srgbClr val="09244D"/>
          </a:solidFill>
          <a:latin typeface="+mn-lt"/>
        </a:defRPr>
      </a:lvl3pPr>
      <a:lvl4pPr marL="1600200" indent="-228600" algn="l" rtl="0" eaLnBrk="1" fontAlgn="base" hangingPunct="1">
        <a:spcBef>
          <a:spcPct val="20000"/>
        </a:spcBef>
        <a:spcAft>
          <a:spcPct val="0"/>
        </a:spcAft>
        <a:buChar char="–"/>
        <a:defRPr sz="2000">
          <a:solidFill>
            <a:srgbClr val="09244D"/>
          </a:solidFill>
          <a:latin typeface="+mn-lt"/>
        </a:defRPr>
      </a:lvl4pPr>
      <a:lvl5pPr marL="2057400" indent="-228600" algn="l" rtl="0" eaLnBrk="1" fontAlgn="base" hangingPunct="1">
        <a:spcBef>
          <a:spcPct val="20000"/>
        </a:spcBef>
        <a:spcAft>
          <a:spcPct val="0"/>
        </a:spcAft>
        <a:buChar char="»"/>
        <a:defRPr sz="2000">
          <a:solidFill>
            <a:srgbClr val="09244D"/>
          </a:solidFill>
          <a:latin typeface="+mn-lt"/>
        </a:defRPr>
      </a:lvl5pPr>
      <a:lvl6pPr marL="2514600" indent="-228600" algn="l" rtl="0" eaLnBrk="1" fontAlgn="base" hangingPunct="1">
        <a:spcBef>
          <a:spcPct val="20000"/>
        </a:spcBef>
        <a:spcAft>
          <a:spcPct val="0"/>
        </a:spcAft>
        <a:buChar char="»"/>
        <a:defRPr sz="2000">
          <a:solidFill>
            <a:srgbClr val="09244D"/>
          </a:solidFill>
          <a:latin typeface="+mn-lt"/>
        </a:defRPr>
      </a:lvl6pPr>
      <a:lvl7pPr marL="2971800" indent="-228600" algn="l" rtl="0" eaLnBrk="1" fontAlgn="base" hangingPunct="1">
        <a:spcBef>
          <a:spcPct val="20000"/>
        </a:spcBef>
        <a:spcAft>
          <a:spcPct val="0"/>
        </a:spcAft>
        <a:buChar char="»"/>
        <a:defRPr sz="2000">
          <a:solidFill>
            <a:srgbClr val="09244D"/>
          </a:solidFill>
          <a:latin typeface="+mn-lt"/>
        </a:defRPr>
      </a:lvl7pPr>
      <a:lvl8pPr marL="3429000" indent="-228600" algn="l" rtl="0" eaLnBrk="1" fontAlgn="base" hangingPunct="1">
        <a:spcBef>
          <a:spcPct val="20000"/>
        </a:spcBef>
        <a:spcAft>
          <a:spcPct val="0"/>
        </a:spcAft>
        <a:buChar char="»"/>
        <a:defRPr sz="2000">
          <a:solidFill>
            <a:srgbClr val="09244D"/>
          </a:solidFill>
          <a:latin typeface="+mn-lt"/>
        </a:defRPr>
      </a:lvl8pPr>
      <a:lvl9pPr marL="3886200" indent="-228600" algn="l" rtl="0" eaLnBrk="1" fontAlgn="base" hangingPunct="1">
        <a:spcBef>
          <a:spcPct val="20000"/>
        </a:spcBef>
        <a:spcAft>
          <a:spcPct val="0"/>
        </a:spcAft>
        <a:buChar char="»"/>
        <a:defRPr sz="2000">
          <a:solidFill>
            <a:srgbClr val="09244D"/>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imacfie@microsoft.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gsc16.ca/english/documents/openplenary/GSC16-PLEN-76.ppt" TargetMode="External"/><Relationship Id="rId2" Type="http://schemas.openxmlformats.org/officeDocument/2006/relationships/hyperlink" Target="http://www.gsc16.ca/english/documents/openplenary/GSC16-PLEN-25.ppt" TargetMode="External"/><Relationship Id="rId1" Type="http://schemas.openxmlformats.org/officeDocument/2006/relationships/slideLayout" Target="../slideLayouts/slideLayout2.xml"/><Relationship Id="rId5" Type="http://schemas.openxmlformats.org/officeDocument/2006/relationships/hyperlink" Target="http://www.gsc16.ca/english/documents/openplenary/GSC16-PLEN-81.ppt" TargetMode="External"/><Relationship Id="rId4" Type="http://schemas.openxmlformats.org/officeDocument/2006/relationships/hyperlink" Target="http://www.gsc16.ca/english/documents/openplenary/GSC16-PLEN-59.ppt"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gsc16.ca/english/documents/openplenary/GSC16-PLEN-36.ppt" TargetMode="External"/><Relationship Id="rId7" Type="http://schemas.openxmlformats.org/officeDocument/2006/relationships/hyperlink" Target="http://www.gsc16.ca/english/documents/openplenary/GSC16-PLEN-60.ppt" TargetMode="External"/><Relationship Id="rId2" Type="http://schemas.openxmlformats.org/officeDocument/2006/relationships/hyperlink" Target="http://www.gsc16.ca/english/documents/openplenary/GSC16-PLEN-35.pptx" TargetMode="External"/><Relationship Id="rId1" Type="http://schemas.openxmlformats.org/officeDocument/2006/relationships/slideLayout" Target="../slideLayouts/slideLayout7.xml"/><Relationship Id="rId6" Type="http://schemas.openxmlformats.org/officeDocument/2006/relationships/hyperlink" Target="http://www.gsc16.ca/english/documents/openplenary/GSC16-PLEN-58.pptx" TargetMode="External"/><Relationship Id="rId5" Type="http://schemas.openxmlformats.org/officeDocument/2006/relationships/hyperlink" Target="http://www.gsc16.ca/english/documents/openplenary/GSC16-PLEN-53.ppt" TargetMode="External"/><Relationship Id="rId4" Type="http://schemas.openxmlformats.org/officeDocument/2006/relationships/hyperlink" Target="http://www.gsc16.ca/english/documents/openplenary/GSC16-PLEN-47.ppt"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spcBef>
                <a:spcPct val="50000"/>
              </a:spcBef>
            </a:pPr>
            <a:r>
              <a:rPr lang="en-US" altLang="en-US" b="1" dirty="0" smtClean="0"/>
              <a:t>GSC-16 Opening Plenary</a:t>
            </a:r>
            <a:r>
              <a:rPr lang="en-US" altLang="en-US" b="1" dirty="0"/>
              <a:t/>
            </a:r>
            <a:br>
              <a:rPr lang="en-US" altLang="en-US" b="1" dirty="0"/>
            </a:br>
            <a:r>
              <a:rPr lang="en-US" altLang="en-US" b="1" dirty="0" smtClean="0"/>
              <a:t>Summary Report</a:t>
            </a:r>
            <a:endParaRPr lang="zh-CN" altLang="en-US" b="1" dirty="0"/>
          </a:p>
        </p:txBody>
      </p:sp>
      <p:sp>
        <p:nvSpPr>
          <p:cNvPr id="2051" name="Rectangle 3"/>
          <p:cNvSpPr>
            <a:spLocks noGrp="1" noChangeArrowheads="1"/>
          </p:cNvSpPr>
          <p:nvPr>
            <p:ph type="subTitle" idx="1"/>
          </p:nvPr>
        </p:nvSpPr>
        <p:spPr/>
        <p:txBody>
          <a:bodyPr/>
          <a:lstStyle/>
          <a:p>
            <a:pPr marL="342900" indent="-342900">
              <a:lnSpc>
                <a:spcPct val="90000"/>
              </a:lnSpc>
            </a:pPr>
            <a:r>
              <a:rPr lang="en-US" altLang="zh-CN" dirty="0"/>
              <a:t>Jim </a:t>
            </a:r>
            <a:r>
              <a:rPr lang="en-US" altLang="zh-CN" dirty="0" err="1"/>
              <a:t>MacFie</a:t>
            </a:r>
            <a:r>
              <a:rPr lang="en-US" altLang="zh-CN" dirty="0"/>
              <a:t>, Chair</a:t>
            </a:r>
          </a:p>
          <a:p>
            <a:pPr marL="342900" indent="-342900">
              <a:lnSpc>
                <a:spcPct val="90000"/>
              </a:lnSpc>
            </a:pPr>
            <a:r>
              <a:rPr lang="en-US" altLang="zh-CN" dirty="0" smtClean="0"/>
              <a:t>Ed </a:t>
            </a:r>
            <a:r>
              <a:rPr lang="en-US" altLang="zh-CN" dirty="0" err="1" smtClean="0"/>
              <a:t>Juskevicius</a:t>
            </a:r>
            <a:r>
              <a:rPr lang="en-US" altLang="zh-CN" dirty="0" smtClean="0"/>
              <a:t>, </a:t>
            </a:r>
            <a:r>
              <a:rPr lang="en-US" altLang="zh-CN" dirty="0" err="1" smtClean="0"/>
              <a:t>Rapporteur</a:t>
            </a:r>
            <a:endParaRPr lang="en-GB" altLang="zh-CN" dirty="0"/>
          </a:p>
        </p:txBody>
      </p:sp>
      <p:graphicFrame>
        <p:nvGraphicFramePr>
          <p:cNvPr id="2088" name="Group 40"/>
          <p:cNvGraphicFramePr>
            <a:graphicFrameLocks noGrp="1"/>
          </p:cNvGraphicFramePr>
          <p:nvPr>
            <p:extLst>
              <p:ext uri="{D42A27DB-BD31-4B8C-83A1-F6EECF244321}">
                <p14:modId xmlns:p14="http://schemas.microsoft.com/office/powerpoint/2010/main" xmlns="" val="2810157914"/>
              </p:ext>
            </p:extLst>
          </p:nvPr>
        </p:nvGraphicFramePr>
        <p:xfrm>
          <a:off x="3587750" y="288925"/>
          <a:ext cx="5064125" cy="1310640"/>
        </p:xfrm>
        <a:graphic>
          <a:graphicData uri="http://schemas.openxmlformats.org/drawingml/2006/table">
            <a:tbl>
              <a:tblPr/>
              <a:tblGrid>
                <a:gridCol w="1081088"/>
                <a:gridCol w="3983037"/>
              </a:tblGrid>
              <a:tr h="244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Document No:</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905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200" b="1" i="0" u="none" strike="noStrike" cap="none" normalizeH="0" baseline="0" dirty="0" smtClean="0">
                          <a:ln>
                            <a:noFill/>
                          </a:ln>
                          <a:solidFill>
                            <a:srgbClr val="09244D"/>
                          </a:solidFill>
                          <a:effectLst/>
                          <a:latin typeface="Arial" charset="0"/>
                          <a:ea typeface="ＭＳ Ｐゴシック" charset="-128"/>
                        </a:rPr>
                        <a:t>GSC16-CL-02</a:t>
                      </a:r>
                      <a:endParaRPr kumimoji="0" lang="en-CA" sz="1200" b="1" i="0" u="none" strike="noStrike" cap="none" normalizeH="0" baseline="0" dirty="0" smtClean="0">
                        <a:ln>
                          <a:noFill/>
                        </a:ln>
                        <a:solidFill>
                          <a:srgbClr val="09244D"/>
                        </a:solidFill>
                        <a:effectLst/>
                        <a:latin typeface="Arial" charset="0"/>
                        <a:ea typeface="ＭＳ Ｐゴシック" charset="-128"/>
                      </a:endParaRP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905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Source:</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000" b="0" i="0" u="none" strike="noStrike" cap="none" normalizeH="0" baseline="0" dirty="0" smtClean="0">
                          <a:ln>
                            <a:noFill/>
                          </a:ln>
                          <a:solidFill>
                            <a:srgbClr val="09244D"/>
                          </a:solidFill>
                          <a:effectLst/>
                          <a:latin typeface="Arial" charset="0"/>
                        </a:rPr>
                        <a:t>GSC-16 </a:t>
                      </a:r>
                      <a:r>
                        <a:rPr kumimoji="0" lang="en-CA" sz="1000" b="0" i="0" u="none" strike="noStrike" cap="none" normalizeH="0" baseline="0" dirty="0" smtClean="0">
                          <a:ln>
                            <a:noFill/>
                          </a:ln>
                          <a:solidFill>
                            <a:srgbClr val="09244D"/>
                          </a:solidFill>
                          <a:effectLst/>
                          <a:latin typeface="Arial" charset="0"/>
                        </a:rPr>
                        <a:t>Chair, GSC-16 </a:t>
                      </a:r>
                      <a:r>
                        <a:rPr kumimoji="0" lang="en-CA" sz="1000" b="0" i="0" u="none" strike="noStrike" cap="none" normalizeH="0" baseline="0" dirty="0" err="1" smtClean="0">
                          <a:ln>
                            <a:noFill/>
                          </a:ln>
                          <a:solidFill>
                            <a:srgbClr val="09244D"/>
                          </a:solidFill>
                          <a:effectLst/>
                          <a:latin typeface="Arial" charset="0"/>
                        </a:rPr>
                        <a:t>Rapporteur</a:t>
                      </a:r>
                      <a:endParaRPr kumimoji="0" lang="en-CA" sz="1000" b="0" i="0" u="none" strike="noStrike" cap="none" normalizeH="0" baseline="0" dirty="0" smtClean="0">
                        <a:ln>
                          <a:noFill/>
                        </a:ln>
                        <a:solidFill>
                          <a:srgbClr val="09244D"/>
                        </a:solidFill>
                        <a:effectLst/>
                        <a:latin typeface="Arial" charset="0"/>
                      </a:endParaRP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Contact:</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000" b="0" i="0" u="none" strike="noStrike" cap="none" normalizeH="0" baseline="0" dirty="0" smtClean="0">
                          <a:ln>
                            <a:noFill/>
                          </a:ln>
                          <a:solidFill>
                            <a:srgbClr val="09244D"/>
                          </a:solidFill>
                          <a:effectLst/>
                          <a:latin typeface="Arial" charset="0"/>
                        </a:rPr>
                        <a:t>Jim </a:t>
                      </a:r>
                      <a:r>
                        <a:rPr kumimoji="0" lang="en-CA" sz="1000" b="0" i="0" u="none" strike="noStrike" cap="none" normalizeH="0" baseline="0" dirty="0" err="1" smtClean="0">
                          <a:ln>
                            <a:noFill/>
                          </a:ln>
                          <a:solidFill>
                            <a:srgbClr val="09244D"/>
                          </a:solidFill>
                          <a:effectLst/>
                          <a:latin typeface="Arial" charset="0"/>
                        </a:rPr>
                        <a:t>MacFie</a:t>
                      </a:r>
                      <a:r>
                        <a:rPr kumimoji="0" lang="en-CA" sz="1000" b="0" i="0" u="none" strike="noStrike" cap="none" normalizeH="0" baseline="0" dirty="0" smtClean="0">
                          <a:ln>
                            <a:noFill/>
                          </a:ln>
                          <a:solidFill>
                            <a:srgbClr val="09244D"/>
                          </a:solidFill>
                          <a:effectLst/>
                          <a:latin typeface="Arial" charset="0"/>
                        </a:rPr>
                        <a:t>, </a:t>
                      </a:r>
                      <a:r>
                        <a:rPr kumimoji="0" lang="en-CA" sz="1000" b="0" i="0" u="none" strike="noStrike" cap="none" normalizeH="0" baseline="0" dirty="0" smtClean="0">
                          <a:ln>
                            <a:noFill/>
                          </a:ln>
                          <a:solidFill>
                            <a:srgbClr val="09244D"/>
                          </a:solidFill>
                          <a:effectLst/>
                          <a:latin typeface="Arial" charset="0"/>
                          <a:hlinkClick r:id="rId2"/>
                        </a:rPr>
                        <a:t>jimacfie@microsoft.com</a:t>
                      </a:r>
                      <a:endParaRPr kumimoji="0" lang="en-CA" sz="1000" b="0" i="0" u="none" strike="noStrike" cap="none" normalizeH="0" baseline="0" dirty="0" smtClean="0">
                        <a:ln>
                          <a:noFill/>
                        </a:ln>
                        <a:solidFill>
                          <a:srgbClr val="09244D"/>
                        </a:solidFill>
                        <a:effectLst/>
                        <a:latin typeface="Arial" charset="0"/>
                      </a:endParaRP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r>
              <a:tr h="222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GSC Session:</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000" b="0" i="0" u="none" strike="noStrike" cap="none" normalizeH="0" baseline="0" dirty="0" smtClean="0">
                          <a:ln>
                            <a:noFill/>
                          </a:ln>
                          <a:solidFill>
                            <a:srgbClr val="09244D"/>
                          </a:solidFill>
                          <a:effectLst/>
                          <a:latin typeface="Arial" charset="0"/>
                        </a:rPr>
                        <a:t>Closing Plenary</a:t>
                      </a: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r>
              <a:tr h="222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Agenda Item:</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905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rgbClr val="09244D"/>
                          </a:solidFill>
                          <a:effectLst/>
                          <a:latin typeface="Arial" charset="0"/>
                        </a:rPr>
                        <a:t>2.1</a:t>
                      </a:r>
                      <a:endParaRPr kumimoji="0" lang="en-CA" sz="1000" b="0" i="0" u="none" strike="noStrike" cap="none" normalizeH="0" baseline="0" dirty="0" smtClean="0">
                        <a:ln>
                          <a:noFill/>
                        </a:ln>
                        <a:solidFill>
                          <a:srgbClr val="09244D"/>
                        </a:solidFill>
                        <a:effectLst/>
                        <a:latin typeface="Arial" charset="0"/>
                      </a:endParaRP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9050" cap="flat" cmpd="sng" algn="ctr">
                      <a:solidFill>
                        <a:srgbClr val="09244D"/>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CA" dirty="0" smtClean="0"/>
              <a:t>Cloud HIS Summary</a:t>
            </a:r>
            <a:endParaRPr lang="en-CA" dirty="0"/>
          </a:p>
        </p:txBody>
      </p:sp>
      <p:sp>
        <p:nvSpPr>
          <p:cNvPr id="19459" name="Rectangle 3"/>
          <p:cNvSpPr>
            <a:spLocks noGrp="1" noChangeArrowheads="1"/>
          </p:cNvSpPr>
          <p:nvPr>
            <p:ph idx="1"/>
          </p:nvPr>
        </p:nvSpPr>
        <p:spPr>
          <a:xfrm>
            <a:off x="468313" y="1143000"/>
            <a:ext cx="8229600" cy="4525962"/>
          </a:xfrm>
        </p:spPr>
        <p:txBody>
          <a:bodyPr>
            <a:normAutofit lnSpcReduction="10000"/>
          </a:bodyPr>
          <a:lstStyle/>
          <a:p>
            <a:r>
              <a:rPr lang="en-US" sz="1600" i="1" dirty="0" smtClean="0"/>
              <a:t>The market is demanding cloud services, but inconsistencies in approach and environment are a barrier to adoption</a:t>
            </a:r>
          </a:p>
          <a:p>
            <a:r>
              <a:rPr lang="en-US" sz="1600" i="1" dirty="0" smtClean="0"/>
              <a:t>Work with demand-side to develop commercial priorities such as CDN-I and </a:t>
            </a:r>
            <a:r>
              <a:rPr lang="en-US" sz="1600" i="1" dirty="0" err="1" smtClean="0"/>
              <a:t>Telepresence</a:t>
            </a:r>
            <a:endParaRPr lang="en-US" sz="1600" i="1" dirty="0" smtClean="0"/>
          </a:p>
          <a:p>
            <a:r>
              <a:rPr lang="en-US" sz="1600" i="1" dirty="0" smtClean="0"/>
              <a:t>Work with supply side for solution certification</a:t>
            </a:r>
          </a:p>
          <a:p>
            <a:pPr lvl="1"/>
            <a:r>
              <a:rPr lang="en-US" sz="1600" i="1" dirty="0" smtClean="0"/>
              <a:t>Interoperability, Security and Privacy, Data Structures</a:t>
            </a:r>
          </a:p>
          <a:p>
            <a:r>
              <a:rPr lang="en-CA" sz="1600" i="1" dirty="0" smtClean="0"/>
              <a:t>The World is Flat: Global, Regional, and National organizations contribute value</a:t>
            </a:r>
          </a:p>
          <a:p>
            <a:pPr lvl="1"/>
            <a:r>
              <a:rPr lang="en-US" sz="1600" i="1" dirty="0" smtClean="0"/>
              <a:t>A person with an idea in Halifax can have a global impact!</a:t>
            </a:r>
          </a:p>
          <a:p>
            <a:pPr lvl="1"/>
            <a:r>
              <a:rPr lang="en-US" sz="1600" i="1" dirty="0" smtClean="0"/>
              <a:t>It’s not just telecom. Close collaboration with IT is required.</a:t>
            </a:r>
            <a:endParaRPr lang="en-CA" sz="1600" i="1" dirty="0" smtClean="0"/>
          </a:p>
          <a:p>
            <a:r>
              <a:rPr lang="en-US" sz="1600" i="1" dirty="0" smtClean="0"/>
              <a:t>A lightweight framework of standards (e.g., Terms &amp; Definitions, Architecture) is needed to organize and streamline these contributions.</a:t>
            </a:r>
          </a:p>
          <a:p>
            <a:pPr lvl="1"/>
            <a:r>
              <a:rPr lang="en-US" sz="1600" i="1" dirty="0" smtClean="0"/>
              <a:t>This enables the comparison services from different suppliers </a:t>
            </a:r>
          </a:p>
          <a:p>
            <a:pPr lvl="1"/>
            <a:r>
              <a:rPr lang="en-US" sz="1600" i="1" dirty="0" smtClean="0"/>
              <a:t>This provides structure in commercial contracts (e.g. SLAs)</a:t>
            </a:r>
          </a:p>
          <a:p>
            <a:r>
              <a:rPr lang="en-US" sz="1600" i="1" dirty="0" smtClean="0"/>
              <a:t>There are overlaps of standardization activities among the SDOs and Consortia.</a:t>
            </a:r>
          </a:p>
          <a:p>
            <a:pPr lvl="1"/>
            <a:r>
              <a:rPr lang="en-US" sz="1600" i="1" dirty="0" smtClean="0"/>
              <a:t>How do we get less people working on the infrastructure and more people working on services?</a:t>
            </a:r>
          </a:p>
        </p:txBody>
      </p:sp>
      <p:sp>
        <p:nvSpPr>
          <p:cNvPr id="4" name="Slide Number Placeholder 3"/>
          <p:cNvSpPr>
            <a:spLocks noGrp="1"/>
          </p:cNvSpPr>
          <p:nvPr>
            <p:ph type="sldNum" sz="quarter" idx="10"/>
          </p:nvPr>
        </p:nvSpPr>
        <p:spPr/>
        <p:txBody>
          <a:bodyPr/>
          <a:lstStyle/>
          <a:p>
            <a:fld id="{90EBD106-C532-4467-8179-D69C72619C2D}" type="slidenum">
              <a:rPr lang="en-CA"/>
              <a:pPr/>
              <a:t>10</a:t>
            </a:fld>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0"/>
          </p:nvPr>
        </p:nvSpPr>
        <p:spPr>
          <a:xfrm>
            <a:off x="6553200" y="6248400"/>
            <a:ext cx="2133600" cy="365125"/>
          </a:xfrm>
          <a:noFill/>
          <a:ln>
            <a:miter lim="800000"/>
            <a:headEnd/>
            <a:tailEnd/>
          </a:ln>
        </p:spPr>
        <p:txBody>
          <a:bodyPr/>
          <a:lstStyle/>
          <a:p>
            <a:fld id="{24E64DDA-808D-4A93-86B5-4FF162F91C36}" type="slidenum">
              <a:rPr lang="en-US" smtClean="0"/>
              <a:pPr/>
              <a:t>11</a:t>
            </a:fld>
            <a:endParaRPr lang="en-US" smtClean="0"/>
          </a:p>
        </p:txBody>
      </p:sp>
      <p:sp>
        <p:nvSpPr>
          <p:cNvPr id="91138" name="Rectangle 2"/>
          <p:cNvSpPr>
            <a:spLocks noGrp="1"/>
          </p:cNvSpPr>
          <p:nvPr>
            <p:ph type="title"/>
          </p:nvPr>
        </p:nvSpPr>
        <p:spPr>
          <a:xfrm>
            <a:off x="457200" y="76200"/>
            <a:ext cx="8229600" cy="1143000"/>
          </a:xfrm>
        </p:spPr>
        <p:txBody>
          <a:bodyPr/>
          <a:lstStyle/>
          <a:p>
            <a:pPr eaLnBrk="1" hangingPunct="1">
              <a:defRPr/>
            </a:pPr>
            <a:r>
              <a:rPr lang="en-US" sz="3600" dirty="0" smtClean="0"/>
              <a:t>ICT Accessibility Summary</a:t>
            </a:r>
            <a:endParaRPr lang="en-US" sz="3600" dirty="0"/>
          </a:p>
        </p:txBody>
      </p:sp>
      <p:sp>
        <p:nvSpPr>
          <p:cNvPr id="3076" name="Rectangle 3"/>
          <p:cNvSpPr>
            <a:spLocks noGrp="1"/>
          </p:cNvSpPr>
          <p:nvPr>
            <p:ph type="body" idx="1"/>
          </p:nvPr>
        </p:nvSpPr>
        <p:spPr>
          <a:xfrm>
            <a:off x="539750" y="1219200"/>
            <a:ext cx="8147050" cy="4840287"/>
          </a:xfrm>
        </p:spPr>
        <p:txBody>
          <a:bodyPr/>
          <a:lstStyle/>
          <a:p>
            <a:pPr marL="573088" eaLnBrk="1" hangingPunct="1">
              <a:lnSpc>
                <a:spcPct val="90000"/>
              </a:lnSpc>
            </a:pPr>
            <a:r>
              <a:rPr lang="en-US" sz="1800" dirty="0" smtClean="0"/>
              <a:t>Contributions: ETSI(15), ISACC(03,56, 57r2), ATIS(67), CCSA(74), TIA(89)</a:t>
            </a:r>
          </a:p>
          <a:p>
            <a:pPr marL="573088" eaLnBrk="1" hangingPunct="1">
              <a:lnSpc>
                <a:spcPct val="90000"/>
              </a:lnSpc>
            </a:pPr>
            <a:r>
              <a:rPr lang="en-US" sz="1800" dirty="0" smtClean="0"/>
              <a:t>Highlights</a:t>
            </a:r>
          </a:p>
          <a:p>
            <a:pPr marL="973138" lvl="1" eaLnBrk="1" hangingPunct="1">
              <a:lnSpc>
                <a:spcPct val="90000"/>
              </a:lnSpc>
            </a:pPr>
            <a:r>
              <a:rPr lang="en-US" sz="1400" dirty="0" smtClean="0"/>
              <a:t>Accessibility is becoming a market driven necessity</a:t>
            </a:r>
          </a:p>
          <a:p>
            <a:pPr marL="973138" lvl="1" eaLnBrk="1" hangingPunct="1">
              <a:lnSpc>
                <a:spcPct val="90000"/>
              </a:lnSpc>
            </a:pPr>
            <a:r>
              <a:rPr lang="en-US" sz="1400" dirty="0" smtClean="0"/>
              <a:t>Regulatory actions demand and require accessibility to be taken into account.</a:t>
            </a:r>
            <a:endParaRPr lang="en-CA" sz="1400" dirty="0" smtClean="0"/>
          </a:p>
          <a:p>
            <a:pPr marL="973138" lvl="1" eaLnBrk="1" hangingPunct="1">
              <a:lnSpc>
                <a:spcPct val="90000"/>
              </a:lnSpc>
            </a:pPr>
            <a:r>
              <a:rPr lang="en-US" sz="1400" dirty="0" smtClean="0">
                <a:solidFill>
                  <a:srgbClr val="002060"/>
                </a:solidFill>
              </a:rPr>
              <a:t>Work underway to bridge the gap between today’s </a:t>
            </a:r>
            <a:r>
              <a:rPr lang="en-US" sz="1400" i="1" dirty="0" smtClean="0">
                <a:solidFill>
                  <a:srgbClr val="002060"/>
                </a:solidFill>
              </a:rPr>
              <a:t>wireless</a:t>
            </a:r>
            <a:r>
              <a:rPr lang="en-US" sz="1400" dirty="0" smtClean="0">
                <a:solidFill>
                  <a:srgbClr val="002060"/>
                </a:solidFill>
              </a:rPr>
              <a:t> TTY-based emergency communications and the IMS-based non-audio emergency services of tomorrow</a:t>
            </a:r>
          </a:p>
          <a:p>
            <a:pPr marL="973138" lvl="1" eaLnBrk="1" hangingPunct="1">
              <a:lnSpc>
                <a:spcPct val="90000"/>
              </a:lnSpc>
            </a:pPr>
            <a:r>
              <a:rPr lang="en-CA" sz="1400" dirty="0" smtClean="0"/>
              <a:t>ICT accessibility is currently under-represented in the mainstream of ICT standardization</a:t>
            </a:r>
          </a:p>
          <a:p>
            <a:pPr marL="973138" lvl="1" eaLnBrk="1" hangingPunct="1">
              <a:lnSpc>
                <a:spcPct val="90000"/>
              </a:lnSpc>
            </a:pPr>
            <a:r>
              <a:rPr lang="en-CA" sz="1400" dirty="0" smtClean="0">
                <a:solidFill>
                  <a:srgbClr val="002060"/>
                </a:solidFill>
              </a:rPr>
              <a:t>Challenges are organizational rather than technical in nature</a:t>
            </a:r>
            <a:endParaRPr lang="en-US" sz="1400" dirty="0" smtClean="0">
              <a:solidFill>
                <a:srgbClr val="002060"/>
              </a:solidFill>
            </a:endParaRPr>
          </a:p>
          <a:p>
            <a:pPr marL="973138" lvl="1" eaLnBrk="1" hangingPunct="1">
              <a:lnSpc>
                <a:spcPct val="90000"/>
              </a:lnSpc>
            </a:pPr>
            <a:r>
              <a:rPr lang="en-US" sz="1400" dirty="0" smtClean="0"/>
              <a:t>Steadily the landscape will change for devices and services toward greater accessibility</a:t>
            </a:r>
            <a:endParaRPr lang="en-CA" sz="1400" dirty="0" smtClean="0"/>
          </a:p>
          <a:p>
            <a:pPr marL="573088" eaLnBrk="1" hangingPunct="1">
              <a:lnSpc>
                <a:spcPct val="90000"/>
              </a:lnSpc>
            </a:pPr>
            <a:r>
              <a:rPr lang="en-US" sz="1800" dirty="0" smtClean="0"/>
              <a:t>Next Steps</a:t>
            </a:r>
          </a:p>
          <a:p>
            <a:pPr marL="973138" lvl="1" eaLnBrk="1" hangingPunct="1">
              <a:lnSpc>
                <a:spcPct val="90000"/>
              </a:lnSpc>
            </a:pPr>
            <a:r>
              <a:rPr lang="en-US" sz="1400" dirty="0" smtClean="0"/>
              <a:t>Move accessibility from “social good” to business practice, and access for all</a:t>
            </a:r>
          </a:p>
          <a:p>
            <a:pPr marL="973138" lvl="1" eaLnBrk="1" hangingPunct="1">
              <a:lnSpc>
                <a:spcPct val="90000"/>
              </a:lnSpc>
            </a:pPr>
            <a:r>
              <a:rPr lang="en-US" sz="1400" dirty="0" smtClean="0"/>
              <a:t>Encourage a coordinated approach to ICT Accessibility standardization </a:t>
            </a:r>
          </a:p>
          <a:p>
            <a:pPr marL="973138" lvl="1" eaLnBrk="1" hangingPunct="1">
              <a:lnSpc>
                <a:spcPct val="90000"/>
              </a:lnSpc>
            </a:pPr>
            <a:r>
              <a:rPr lang="en-US" sz="1400" dirty="0" smtClean="0"/>
              <a:t>Continued dialogue to identify standards to pursue would be very useful</a:t>
            </a:r>
          </a:p>
          <a:p>
            <a:pPr marL="973138" lvl="1" eaLnBrk="1" hangingPunct="1">
              <a:lnSpc>
                <a:spcPct val="90000"/>
              </a:lnSpc>
            </a:pPr>
            <a:r>
              <a:rPr lang="en-US" altLang="zh-CN" sz="1400" dirty="0" smtClean="0">
                <a:ea typeface="SimSun" pitchFamily="2" charset="-122"/>
              </a:rPr>
              <a:t>Continue to cooperate with social welfare organizations, corporations, government and non-government organizations and international companies to exchange ideas and experience, and research and develop more information accessibility standards</a:t>
            </a:r>
            <a:endParaRPr lang="en-US" sz="1400" dirty="0" smtClean="0"/>
          </a:p>
          <a:p>
            <a:pPr marL="573088" eaLnBrk="1" hangingPunct="1">
              <a:lnSpc>
                <a:spcPct val="90000"/>
              </a:lnSpc>
            </a:pPr>
            <a:r>
              <a:rPr lang="en-US" sz="1800" dirty="0" smtClean="0"/>
              <a:t>Recommendations</a:t>
            </a:r>
          </a:p>
          <a:p>
            <a:pPr marL="973138" lvl="1" eaLnBrk="1" hangingPunct="1">
              <a:lnSpc>
                <a:spcPct val="90000"/>
              </a:lnSpc>
            </a:pPr>
            <a:r>
              <a:rPr lang="en-US" sz="1400" dirty="0" smtClean="0"/>
              <a:t>Revise Resolution 15/27</a:t>
            </a:r>
            <a:endParaRPr lang="en-US" sz="2400" dirty="0" smtClean="0"/>
          </a:p>
        </p:txBody>
      </p:sp>
    </p:spTree>
  </p:cSld>
  <p:clrMapOvr>
    <a:masterClrMapping/>
  </p:clrMapOvr>
  <p:transition advTm="5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26CFA16-3B8B-4D7F-AEDB-E15E96345BE4}" type="slidenum">
              <a:rPr lang="en-CA"/>
              <a:pPr/>
              <a:t>12</a:t>
            </a:fld>
            <a:endParaRPr lang="en-CA"/>
          </a:p>
        </p:txBody>
      </p:sp>
      <p:sp>
        <p:nvSpPr>
          <p:cNvPr id="19458" name="Rectangle 2"/>
          <p:cNvSpPr>
            <a:spLocks noGrp="1" noChangeArrowheads="1"/>
          </p:cNvSpPr>
          <p:nvPr>
            <p:ph type="title"/>
          </p:nvPr>
        </p:nvSpPr>
        <p:spPr>
          <a:xfrm>
            <a:off x="0" y="304800"/>
            <a:ext cx="9144000" cy="1143000"/>
          </a:xfrm>
        </p:spPr>
        <p:txBody>
          <a:bodyPr/>
          <a:lstStyle/>
          <a:p>
            <a:pPr eaLnBrk="0" hangingPunct="0"/>
            <a:r>
              <a:rPr lang="en-US" sz="3600" dirty="0" smtClean="0"/>
              <a:t>Task Force Opening Plenary Reports</a:t>
            </a:r>
            <a:endParaRPr lang="en-US" sz="3600" dirty="0"/>
          </a:p>
        </p:txBody>
      </p:sp>
      <p:sp>
        <p:nvSpPr>
          <p:cNvPr id="19459" name="Rectangle 3"/>
          <p:cNvSpPr>
            <a:spLocks noGrp="1" noChangeArrowheads="1"/>
          </p:cNvSpPr>
          <p:nvPr>
            <p:ph type="body" idx="1"/>
          </p:nvPr>
        </p:nvSpPr>
        <p:spPr>
          <a:xfrm>
            <a:off x="773113" y="1524000"/>
            <a:ext cx="7989887" cy="3276600"/>
          </a:xfrm>
        </p:spPr>
        <p:txBody>
          <a:bodyPr>
            <a:normAutofit/>
          </a:bodyPr>
          <a:lstStyle/>
          <a:p>
            <a:r>
              <a:rPr lang="en-US" altLang="ja-JP" dirty="0" smtClean="0">
                <a:ea typeface="MS PGothic"/>
                <a:cs typeface="MS PGothic"/>
              </a:rPr>
              <a:t>ITS</a:t>
            </a:r>
          </a:p>
          <a:p>
            <a:r>
              <a:rPr lang="en-US" altLang="ja-JP" dirty="0" smtClean="0">
                <a:ea typeface="MS PGothic"/>
                <a:cs typeface="MS PGothic"/>
              </a:rPr>
              <a:t>MSTF </a:t>
            </a:r>
            <a:endParaRPr lang="en-US" altLang="ja-JP" dirty="0">
              <a:ea typeface="MS PGothic"/>
              <a:cs typeface="MS PGothic"/>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734467D-4BBB-4DD2-9ED4-F1F29E6FAF0C}" type="slidenum">
              <a:rPr lang="en-CA"/>
              <a:pPr/>
              <a:t>13</a:t>
            </a:fld>
            <a:endParaRPr lang="en-CA"/>
          </a:p>
        </p:txBody>
      </p:sp>
      <p:sp>
        <p:nvSpPr>
          <p:cNvPr id="28674" name="Rectangle 2"/>
          <p:cNvSpPr>
            <a:spLocks noGrp="1" noChangeArrowheads="1"/>
          </p:cNvSpPr>
          <p:nvPr>
            <p:ph type="title"/>
          </p:nvPr>
        </p:nvSpPr>
        <p:spPr>
          <a:xfrm>
            <a:off x="0" y="381000"/>
            <a:ext cx="9144000" cy="1143000"/>
          </a:xfrm>
        </p:spPr>
        <p:txBody>
          <a:bodyPr/>
          <a:lstStyle/>
          <a:p>
            <a:pPr eaLnBrk="0" hangingPunct="0"/>
            <a:r>
              <a:rPr lang="en-US" dirty="0" smtClean="0"/>
              <a:t>Proposals for Resolutions</a:t>
            </a:r>
            <a:br>
              <a:rPr lang="en-US" dirty="0" smtClean="0"/>
            </a:br>
            <a:r>
              <a:rPr lang="en-US" sz="3200" b="0" dirty="0" smtClean="0">
                <a:effectLst/>
              </a:rPr>
              <a:t>(revisited at Closing Plenary)</a:t>
            </a:r>
            <a:endParaRPr lang="en-US" b="0" dirty="0">
              <a:effectLst/>
            </a:endParaRPr>
          </a:p>
        </p:txBody>
      </p:sp>
      <p:sp>
        <p:nvSpPr>
          <p:cNvPr id="28675" name="Rectangle 3"/>
          <p:cNvSpPr>
            <a:spLocks noGrp="1" noChangeArrowheads="1"/>
          </p:cNvSpPr>
          <p:nvPr>
            <p:ph type="body" idx="1"/>
          </p:nvPr>
        </p:nvSpPr>
        <p:spPr>
          <a:xfrm>
            <a:off x="468313" y="1600200"/>
            <a:ext cx="8229600" cy="4191000"/>
          </a:xfrm>
        </p:spPr>
        <p:txBody>
          <a:bodyPr>
            <a:normAutofit/>
          </a:bodyPr>
          <a:lstStyle/>
          <a:p>
            <a:r>
              <a:rPr lang="en-US" dirty="0" smtClean="0"/>
              <a:t>New (1):</a:t>
            </a:r>
          </a:p>
          <a:p>
            <a:pPr lvl="1"/>
            <a:r>
              <a:rPr lang="en-US" sz="2400" dirty="0" smtClean="0"/>
              <a:t>Resolution </a:t>
            </a:r>
            <a:r>
              <a:rPr lang="en-US" sz="2400" dirty="0" smtClean="0"/>
              <a:t>GSC-16/34:  </a:t>
            </a:r>
            <a:r>
              <a:rPr lang="en-US" sz="2400" dirty="0" smtClean="0"/>
              <a:t>(Plenary) </a:t>
            </a:r>
            <a:r>
              <a:rPr lang="en-US" sz="2400" dirty="0" smtClean="0"/>
              <a:t>Wireless Charging System (WCS)</a:t>
            </a:r>
            <a:endParaRPr lang="en-US" dirty="0" smtClean="0"/>
          </a:p>
          <a:p>
            <a:r>
              <a:rPr lang="en-US" dirty="0" smtClean="0"/>
              <a:t>Reaffirmed</a:t>
            </a:r>
            <a:r>
              <a:rPr lang="en-US" dirty="0" smtClean="0"/>
              <a:t>:</a:t>
            </a:r>
          </a:p>
          <a:p>
            <a:r>
              <a:rPr lang="en-US" dirty="0" smtClean="0"/>
              <a:t>Revised:</a:t>
            </a:r>
          </a:p>
          <a:p>
            <a:r>
              <a:rPr lang="en-US" dirty="0" smtClean="0"/>
              <a:t>Withdrawn (1):</a:t>
            </a:r>
          </a:p>
          <a:p>
            <a:pPr lvl="1"/>
            <a:r>
              <a:rPr lang="en-US" sz="2400" dirty="0" smtClean="0"/>
              <a:t>Resolution GSC-15/09:  (Plenary) ICT Management and Operations (M&amp;O)</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734467D-4BBB-4DD2-9ED4-F1F29E6FAF0C}" type="slidenum">
              <a:rPr lang="en-CA"/>
              <a:pPr/>
              <a:t>14</a:t>
            </a:fld>
            <a:endParaRPr lang="en-CA"/>
          </a:p>
        </p:txBody>
      </p:sp>
      <p:sp>
        <p:nvSpPr>
          <p:cNvPr id="28674" name="Rectangle 2"/>
          <p:cNvSpPr>
            <a:spLocks noGrp="1" noChangeArrowheads="1"/>
          </p:cNvSpPr>
          <p:nvPr>
            <p:ph type="title"/>
          </p:nvPr>
        </p:nvSpPr>
        <p:spPr>
          <a:xfrm>
            <a:off x="0" y="381000"/>
            <a:ext cx="9144000" cy="1143000"/>
          </a:xfrm>
        </p:spPr>
        <p:txBody>
          <a:bodyPr/>
          <a:lstStyle/>
          <a:p>
            <a:pPr eaLnBrk="0" hangingPunct="0"/>
            <a:r>
              <a:rPr lang="en-US" dirty="0" smtClean="0"/>
              <a:t>Any Other Business</a:t>
            </a:r>
            <a:endParaRPr lang="en-US" b="0" dirty="0">
              <a:effectLst/>
            </a:endParaRPr>
          </a:p>
        </p:txBody>
      </p:sp>
      <p:sp>
        <p:nvSpPr>
          <p:cNvPr id="28675" name="Rectangle 3"/>
          <p:cNvSpPr>
            <a:spLocks noGrp="1" noChangeArrowheads="1"/>
          </p:cNvSpPr>
          <p:nvPr>
            <p:ph type="body" idx="1"/>
          </p:nvPr>
        </p:nvSpPr>
        <p:spPr>
          <a:xfrm>
            <a:off x="468313" y="1600200"/>
            <a:ext cx="8229600" cy="4191000"/>
          </a:xfrm>
        </p:spPr>
        <p:txBody>
          <a:bodyPr/>
          <a:lstStyle/>
          <a:p>
            <a:r>
              <a:rPr lang="en-US" dirty="0" smtClean="0"/>
              <a:t>None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734467D-4BBB-4DD2-9ED4-F1F29E6FAF0C}" type="slidenum">
              <a:rPr lang="en-CA"/>
              <a:pPr/>
              <a:t>15</a:t>
            </a:fld>
            <a:endParaRPr lang="en-CA"/>
          </a:p>
        </p:txBody>
      </p:sp>
      <p:sp>
        <p:nvSpPr>
          <p:cNvPr id="28674" name="Rectangle 2"/>
          <p:cNvSpPr>
            <a:spLocks noGrp="1" noChangeArrowheads="1"/>
          </p:cNvSpPr>
          <p:nvPr>
            <p:ph type="title"/>
          </p:nvPr>
        </p:nvSpPr>
        <p:spPr>
          <a:xfrm>
            <a:off x="0" y="76200"/>
            <a:ext cx="9144000" cy="1143000"/>
          </a:xfrm>
        </p:spPr>
        <p:txBody>
          <a:bodyPr/>
          <a:lstStyle/>
          <a:p>
            <a:pPr eaLnBrk="0" hangingPunct="0"/>
            <a:r>
              <a:rPr lang="en-US" dirty="0" smtClean="0"/>
              <a:t>Summary</a:t>
            </a:r>
            <a:endParaRPr lang="en-US" b="0" dirty="0">
              <a:effectLst/>
            </a:endParaRPr>
          </a:p>
        </p:txBody>
      </p:sp>
      <p:sp>
        <p:nvSpPr>
          <p:cNvPr id="28675" name="Rectangle 3"/>
          <p:cNvSpPr>
            <a:spLocks noGrp="1" noChangeArrowheads="1"/>
          </p:cNvSpPr>
          <p:nvPr>
            <p:ph type="body" idx="1"/>
          </p:nvPr>
        </p:nvSpPr>
        <p:spPr>
          <a:xfrm>
            <a:off x="468313" y="1295400"/>
            <a:ext cx="8229600" cy="4191000"/>
          </a:xfrm>
        </p:spPr>
        <p:txBody>
          <a:bodyPr>
            <a:normAutofit lnSpcReduction="10000"/>
          </a:bodyPr>
          <a:lstStyle/>
          <a:p>
            <a:r>
              <a:rPr lang="en-US" sz="2800" dirty="0" smtClean="0"/>
              <a:t>Most HIS areas progressed since GSC-15</a:t>
            </a:r>
          </a:p>
          <a:p>
            <a:r>
              <a:rPr lang="en-US" sz="2800" dirty="0" smtClean="0"/>
              <a:t>Substantial increase in activity and interest on M2M Communications, Smart Grid, ICT and the Environment, ICT Accessibility, Cloud Services</a:t>
            </a:r>
          </a:p>
          <a:p>
            <a:r>
              <a:rPr lang="en-US" sz="2800" dirty="0" smtClean="0"/>
              <a:t>The HIS panels (with </a:t>
            </a:r>
            <a:r>
              <a:rPr lang="en-US" sz="2800" dirty="0" smtClean="0"/>
              <a:t>PPSOs </a:t>
            </a:r>
            <a:r>
              <a:rPr lang="en-US" sz="2800" dirty="0" smtClean="0"/>
              <a:t>leading the discussions and controlling time) were effective</a:t>
            </a:r>
          </a:p>
          <a:p>
            <a:r>
              <a:rPr lang="en-US" sz="2800" dirty="0" smtClean="0"/>
              <a:t>The participants were commended for their commitment to work on global standards</a:t>
            </a:r>
          </a:p>
          <a:p>
            <a:pPr marL="631825" indent="-271463">
              <a:spcBef>
                <a:spcPts val="1200"/>
              </a:spcBef>
            </a:pPr>
            <a:r>
              <a:rPr lang="en-US" sz="2200" dirty="0" smtClean="0"/>
              <a:t>The final agenda for the meeting, including all associated documents, is contained in GSC16-PLEN-01r11</a:t>
            </a:r>
            <a:endParaRPr lang="en-US" sz="2800" dirty="0" smtClean="0"/>
          </a:p>
          <a:p>
            <a:pPr>
              <a:buNone/>
            </a:pP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26CFA16-3B8B-4D7F-AEDB-E15E96345BE4}" type="slidenum">
              <a:rPr lang="en-CA"/>
              <a:pPr/>
              <a:t>2</a:t>
            </a:fld>
            <a:endParaRPr lang="en-CA"/>
          </a:p>
        </p:txBody>
      </p:sp>
      <p:sp>
        <p:nvSpPr>
          <p:cNvPr id="19458" name="Rectangle 2"/>
          <p:cNvSpPr>
            <a:spLocks noGrp="1" noChangeArrowheads="1"/>
          </p:cNvSpPr>
          <p:nvPr>
            <p:ph type="title"/>
          </p:nvPr>
        </p:nvSpPr>
        <p:spPr/>
        <p:txBody>
          <a:bodyPr/>
          <a:lstStyle/>
          <a:p>
            <a:pPr eaLnBrk="0" hangingPunct="0"/>
            <a:r>
              <a:rPr lang="en-US" dirty="0" smtClean="0"/>
              <a:t>Meeting Overview (1)</a:t>
            </a:r>
            <a:endParaRPr lang="en-US" dirty="0"/>
          </a:p>
        </p:txBody>
      </p:sp>
      <p:sp>
        <p:nvSpPr>
          <p:cNvPr id="19459" name="Rectangle 3"/>
          <p:cNvSpPr>
            <a:spLocks noGrp="1" noChangeArrowheads="1"/>
          </p:cNvSpPr>
          <p:nvPr>
            <p:ph type="body" idx="1"/>
          </p:nvPr>
        </p:nvSpPr>
        <p:spPr>
          <a:xfrm>
            <a:off x="468313" y="1066800"/>
            <a:ext cx="7989887" cy="4940300"/>
          </a:xfrm>
        </p:spPr>
        <p:txBody>
          <a:bodyPr>
            <a:normAutofit/>
          </a:bodyPr>
          <a:lstStyle/>
          <a:p>
            <a:r>
              <a:rPr lang="en-US" altLang="ja-JP" dirty="0" smtClean="0">
                <a:ea typeface="MS PGothic"/>
                <a:cs typeface="MS PGothic"/>
              </a:rPr>
              <a:t>97 </a:t>
            </a:r>
            <a:r>
              <a:rPr lang="en-US" altLang="ja-JP" dirty="0">
                <a:ea typeface="MS PGothic"/>
                <a:cs typeface="MS PGothic"/>
              </a:rPr>
              <a:t>participants</a:t>
            </a:r>
          </a:p>
          <a:p>
            <a:pPr lvl="1"/>
            <a:r>
              <a:rPr lang="en-US" altLang="ja-JP" sz="2400" dirty="0">
                <a:ea typeface="MS PGothic"/>
                <a:cs typeface="MS PGothic"/>
              </a:rPr>
              <a:t>Representation by </a:t>
            </a:r>
            <a:r>
              <a:rPr lang="en-US" altLang="ja-JP" sz="2400" dirty="0" smtClean="0">
                <a:ea typeface="MS PGothic"/>
                <a:cs typeface="MS PGothic"/>
              </a:rPr>
              <a:t>all GSC Members plus several Observer organizations</a:t>
            </a:r>
            <a:endParaRPr lang="en-US" altLang="ja-JP" sz="2000" dirty="0" smtClean="0">
              <a:ea typeface="MS PGothic"/>
              <a:cs typeface="MS PGothic"/>
            </a:endParaRPr>
          </a:p>
          <a:p>
            <a:r>
              <a:rPr lang="en-US" altLang="ja-JP" dirty="0" smtClean="0">
                <a:ea typeface="MS PGothic"/>
                <a:cs typeface="MS PGothic"/>
              </a:rPr>
              <a:t>94 contributions</a:t>
            </a:r>
            <a:endParaRPr lang="en-US" altLang="ja-JP" dirty="0" smtClean="0">
              <a:ea typeface="MS PGothic"/>
              <a:cs typeface="MS PGothic"/>
            </a:endParaRPr>
          </a:p>
          <a:p>
            <a:r>
              <a:rPr lang="en-US" altLang="ja-JP" dirty="0" smtClean="0">
                <a:ea typeface="MS PGothic"/>
                <a:cs typeface="MS PGothic"/>
              </a:rPr>
              <a:t>13 High Interest Subject (HIS) panels</a:t>
            </a:r>
          </a:p>
          <a:p>
            <a:r>
              <a:rPr lang="en-US" altLang="ja-JP" dirty="0" smtClean="0">
                <a:ea typeface="MS PGothic"/>
                <a:cs typeface="MS PGothic"/>
              </a:rPr>
              <a:t> 2 Plenary Task Force reports</a:t>
            </a:r>
          </a:p>
          <a:p>
            <a:r>
              <a:rPr lang="en-US" altLang="ja-JP" dirty="0" smtClean="0">
                <a:ea typeface="MS PGothic"/>
                <a:cs typeface="MS PGothic"/>
              </a:rPr>
              <a:t> Several contributions for Information</a:t>
            </a:r>
          </a:p>
          <a:p>
            <a:pPr lvl="2"/>
            <a:endParaRPr lang="en-US" altLang="ja-JP" sz="2000" dirty="0" smtClean="0">
              <a:ea typeface="MS PGothic"/>
              <a:cs typeface="MS PGothic"/>
            </a:endParaRPr>
          </a:p>
          <a:p>
            <a:pPr marL="720725" lvl="2" indent="-269875"/>
            <a:r>
              <a:rPr lang="en-US" altLang="ja-JP" dirty="0" smtClean="0">
                <a:ea typeface="MS PGothic"/>
                <a:cs typeface="MS PGothic"/>
              </a:rPr>
              <a:t>Additional details are being compiled for publication in GSC16-CL-02r1 </a:t>
            </a:r>
          </a:p>
          <a:p>
            <a:pPr lvl="2"/>
            <a:endParaRPr lang="en-US" altLang="ja-JP" dirty="0">
              <a:ea typeface="MS PGothic"/>
              <a:cs typeface="MS PGothic"/>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26CFA16-3B8B-4D7F-AEDB-E15E96345BE4}" type="slidenum">
              <a:rPr lang="en-CA"/>
              <a:pPr/>
              <a:t>3</a:t>
            </a:fld>
            <a:endParaRPr lang="en-CA"/>
          </a:p>
        </p:txBody>
      </p:sp>
      <p:sp>
        <p:nvSpPr>
          <p:cNvPr id="19458" name="Rectangle 2"/>
          <p:cNvSpPr>
            <a:spLocks noGrp="1" noChangeArrowheads="1"/>
          </p:cNvSpPr>
          <p:nvPr>
            <p:ph type="title"/>
          </p:nvPr>
        </p:nvSpPr>
        <p:spPr/>
        <p:txBody>
          <a:bodyPr/>
          <a:lstStyle/>
          <a:p>
            <a:pPr eaLnBrk="0" hangingPunct="0"/>
            <a:r>
              <a:rPr lang="en-US" dirty="0" smtClean="0"/>
              <a:t>Meeting Overview (2)</a:t>
            </a:r>
            <a:endParaRPr lang="en-US" dirty="0"/>
          </a:p>
        </p:txBody>
      </p:sp>
      <p:sp>
        <p:nvSpPr>
          <p:cNvPr id="19459" name="Rectangle 3"/>
          <p:cNvSpPr>
            <a:spLocks noGrp="1" noChangeArrowheads="1"/>
          </p:cNvSpPr>
          <p:nvPr>
            <p:ph type="body" idx="1"/>
          </p:nvPr>
        </p:nvSpPr>
        <p:spPr>
          <a:xfrm>
            <a:off x="468313" y="1066800"/>
            <a:ext cx="7989887" cy="4940300"/>
          </a:xfrm>
        </p:spPr>
        <p:txBody>
          <a:bodyPr>
            <a:normAutofit lnSpcReduction="10000"/>
          </a:bodyPr>
          <a:lstStyle/>
          <a:p>
            <a:r>
              <a:rPr lang="en-US" altLang="ja-JP" dirty="0" smtClean="0">
                <a:ea typeface="MS PGothic"/>
                <a:cs typeface="MS PGothic"/>
              </a:rPr>
              <a:t>High Interest Subjects (Panel Sessions):</a:t>
            </a:r>
          </a:p>
          <a:p>
            <a:pPr lvl="1"/>
            <a:r>
              <a:rPr lang="en-US" altLang="ja-JP" sz="2000" dirty="0" smtClean="0">
                <a:ea typeface="MS PGothic"/>
                <a:cs typeface="MS PGothic"/>
              </a:rPr>
              <a:t>Continuing cooperation on IMT standardization (ARIB)</a:t>
            </a:r>
          </a:p>
          <a:p>
            <a:pPr lvl="1"/>
            <a:r>
              <a:rPr lang="en-US" altLang="ja-JP" sz="2000" dirty="0" smtClean="0">
                <a:ea typeface="MS PGothic"/>
                <a:cs typeface="MS PGothic"/>
              </a:rPr>
              <a:t>Emergency communications (TIA)</a:t>
            </a:r>
          </a:p>
          <a:p>
            <a:pPr lvl="1"/>
            <a:r>
              <a:rPr lang="en-US" altLang="ja-JP" sz="2000" dirty="0" smtClean="0">
                <a:ea typeface="MS PGothic"/>
                <a:cs typeface="MS PGothic"/>
              </a:rPr>
              <a:t>Security and lawful interception (TIA)</a:t>
            </a:r>
          </a:p>
          <a:p>
            <a:pPr lvl="1"/>
            <a:r>
              <a:rPr lang="en-US" altLang="ja-JP" sz="2000" dirty="0" smtClean="0">
                <a:ea typeface="MS PGothic"/>
                <a:cs typeface="MS PGothic"/>
              </a:rPr>
              <a:t>Identity management and identification systems (ITU)</a:t>
            </a:r>
          </a:p>
          <a:p>
            <a:pPr lvl="1"/>
            <a:r>
              <a:rPr lang="en-US" altLang="ja-JP" sz="2000" dirty="0" smtClean="0">
                <a:ea typeface="MS PGothic"/>
                <a:cs typeface="MS PGothic"/>
              </a:rPr>
              <a:t>IPTV (ATIS)</a:t>
            </a:r>
          </a:p>
          <a:p>
            <a:pPr lvl="1"/>
            <a:r>
              <a:rPr lang="en-US" altLang="ja-JP" sz="2000" dirty="0" smtClean="0">
                <a:ea typeface="MS PGothic"/>
                <a:cs typeface="MS PGothic"/>
              </a:rPr>
              <a:t>Intelligent transportation systems (TIA)</a:t>
            </a:r>
          </a:p>
          <a:p>
            <a:pPr lvl="1"/>
            <a:r>
              <a:rPr lang="en-US" altLang="ja-JP" sz="2000" dirty="0" smtClean="0">
                <a:ea typeface="MS PGothic"/>
                <a:cs typeface="MS PGothic"/>
              </a:rPr>
              <a:t>ICT and the environment (TTC)</a:t>
            </a:r>
          </a:p>
          <a:p>
            <a:pPr lvl="1"/>
            <a:r>
              <a:rPr lang="en-US" altLang="ja-JP" sz="2000" dirty="0" smtClean="0">
                <a:ea typeface="MS PGothic"/>
                <a:cs typeface="MS PGothic"/>
              </a:rPr>
              <a:t>Interoperability (TTC)</a:t>
            </a:r>
          </a:p>
          <a:p>
            <a:pPr lvl="1"/>
            <a:r>
              <a:rPr lang="en-US" altLang="ja-JP" sz="2000" dirty="0" smtClean="0">
                <a:ea typeface="MS PGothic"/>
                <a:cs typeface="MS PGothic"/>
              </a:rPr>
              <a:t>Machine to machine communications (ETSI)</a:t>
            </a:r>
          </a:p>
          <a:p>
            <a:pPr lvl="1"/>
            <a:r>
              <a:rPr lang="en-US" altLang="ja-JP" sz="2000" dirty="0" smtClean="0">
                <a:ea typeface="MS PGothic"/>
                <a:cs typeface="MS PGothic"/>
              </a:rPr>
              <a:t>Smart Grid (TIA)</a:t>
            </a:r>
          </a:p>
          <a:p>
            <a:pPr lvl="1"/>
            <a:r>
              <a:rPr lang="en-US" altLang="ja-JP" sz="2000" dirty="0" smtClean="0">
                <a:ea typeface="MS PGothic"/>
                <a:cs typeface="MS PGothic"/>
              </a:rPr>
              <a:t>Cloud Services (ATIS)</a:t>
            </a:r>
          </a:p>
          <a:p>
            <a:pPr lvl="1"/>
            <a:r>
              <a:rPr lang="en-US" altLang="ja-JP" sz="2000" dirty="0" smtClean="0">
                <a:ea typeface="MS PGothic"/>
                <a:cs typeface="MS PGothic"/>
              </a:rPr>
              <a:t>ICT Accessibility (TIA)</a:t>
            </a:r>
          </a:p>
          <a:p>
            <a:pPr lvl="1"/>
            <a:r>
              <a:rPr lang="en-US" altLang="ja-JP" sz="2000" dirty="0" smtClean="0">
                <a:ea typeface="MS PGothic"/>
                <a:cs typeface="MS PGothic"/>
              </a:rPr>
              <a:t>Wireless Mobile Charging (TTA) </a:t>
            </a:r>
          </a:p>
          <a:p>
            <a:pPr lvl="2"/>
            <a:endParaRPr lang="en-US" altLang="ja-JP" dirty="0">
              <a:ea typeface="MS PGothic"/>
              <a:cs typeface="MS PGothic"/>
            </a:endParaRPr>
          </a:p>
        </p:txBody>
      </p:sp>
      <p:sp>
        <p:nvSpPr>
          <p:cNvPr id="5" name="Arc 4"/>
          <p:cNvSpPr/>
          <p:nvPr/>
        </p:nvSpPr>
        <p:spPr>
          <a:xfrm>
            <a:off x="6019800" y="3429000"/>
            <a:ext cx="76200" cy="762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Rot="1" noChangeArrowheads="1"/>
          </p:cNvSpPr>
          <p:nvPr>
            <p:ph type="body" idx="1"/>
          </p:nvPr>
        </p:nvSpPr>
        <p:spPr>
          <a:xfrm>
            <a:off x="468313" y="1484313"/>
            <a:ext cx="8229600" cy="4897437"/>
          </a:xfrm>
        </p:spPr>
        <p:txBody>
          <a:bodyPr/>
          <a:lstStyle/>
          <a:p>
            <a:pPr>
              <a:lnSpc>
                <a:spcPct val="95000"/>
              </a:lnSpc>
              <a:buFont typeface="Wingdings" pitchFamily="2" charset="2"/>
              <a:buChar char="n"/>
            </a:pPr>
            <a:r>
              <a:rPr lang="en-US" altLang="ja-JP" sz="2000" b="1" smtClean="0">
                <a:ea typeface="ＭＳ Ｐゴシック" pitchFamily="34" charset="-128"/>
              </a:rPr>
              <a:t>Presentations were provided by ARIB, ATIS, CCSA, IEEE, ISACC, TIA and TTA  on the basis of their contributions:</a:t>
            </a:r>
          </a:p>
          <a:p>
            <a:pPr lvl="1">
              <a:lnSpc>
                <a:spcPct val="95000"/>
              </a:lnSpc>
            </a:pPr>
            <a:r>
              <a:rPr lang="en-US" altLang="ja-JP" sz="1800" smtClean="0">
                <a:solidFill>
                  <a:schemeClr val="tx1"/>
                </a:solidFill>
                <a:ea typeface="ＭＳ Ｐゴシック" pitchFamily="34" charset="-128"/>
              </a:rPr>
              <a:t>GSC16-PLEN-16 (TIA), 26r2 (ARIB), 29 (TTA), 46 (IEEE), 52 (ISACC), 70r1 (CCSA)</a:t>
            </a:r>
          </a:p>
          <a:p>
            <a:pPr>
              <a:lnSpc>
                <a:spcPct val="95000"/>
              </a:lnSpc>
              <a:buFont typeface="Wingdings" pitchFamily="2" charset="2"/>
              <a:buChar char="n"/>
            </a:pPr>
            <a:r>
              <a:rPr lang="en-US" altLang="ja-JP" sz="2000" b="1" smtClean="0">
                <a:ea typeface="ＭＳ Ｐゴシック" pitchFamily="34" charset="-128"/>
              </a:rPr>
              <a:t>Summary</a:t>
            </a:r>
            <a:endParaRPr lang="en-US" altLang="ja-JP" sz="2000" i="1" smtClean="0">
              <a:solidFill>
                <a:srgbClr val="FF0000"/>
              </a:solidFill>
              <a:ea typeface="ＭＳ Ｐゴシック" pitchFamily="34" charset="-128"/>
            </a:endParaRPr>
          </a:p>
          <a:p>
            <a:pPr lvl="1">
              <a:lnSpc>
                <a:spcPct val="95000"/>
              </a:lnSpc>
            </a:pPr>
            <a:r>
              <a:rPr lang="en-US" altLang="ja-JP" sz="1800" smtClean="0">
                <a:ea typeface="ＭＳ Ｐゴシック" pitchFamily="34" charset="-128"/>
              </a:rPr>
              <a:t>PSOs updated their national and regional activities on IMT standardization.</a:t>
            </a:r>
          </a:p>
          <a:p>
            <a:pPr lvl="1">
              <a:lnSpc>
                <a:spcPct val="95000"/>
              </a:lnSpc>
            </a:pPr>
            <a:r>
              <a:rPr lang="en-US" altLang="ja-JP" sz="1800" smtClean="0">
                <a:ea typeface="ＭＳ Ｐゴシック" pitchFamily="34" charset="-128"/>
              </a:rPr>
              <a:t>The importance of cooperation on IMT standardization was emphasized in their contributions.</a:t>
            </a:r>
          </a:p>
          <a:p>
            <a:pPr lvl="1">
              <a:lnSpc>
                <a:spcPct val="95000"/>
              </a:lnSpc>
            </a:pPr>
            <a:r>
              <a:rPr lang="en-US" altLang="ja-JP" sz="1800" smtClean="0">
                <a:ea typeface="ＭＳ Ｐゴシック" pitchFamily="34" charset="-128"/>
              </a:rPr>
              <a:t>Updates to the GSC-15 Resolution on IMT Standardization were recommended in order to include the current activities of ITU-R WP5D, 3GPP and other PSOs and to retain as the High Interest Subject for the GSC-17 meeting.</a:t>
            </a:r>
          </a:p>
          <a:p>
            <a:pPr>
              <a:lnSpc>
                <a:spcPct val="95000"/>
              </a:lnSpc>
              <a:buFont typeface="Wingdings" pitchFamily="2" charset="2"/>
              <a:buChar char="n"/>
            </a:pPr>
            <a:r>
              <a:rPr lang="en-US" altLang="ja-JP" sz="2000" b="1" smtClean="0">
                <a:ea typeface="ＭＳ Ｐゴシック" pitchFamily="34" charset="-128"/>
              </a:rPr>
              <a:t>Resolution</a:t>
            </a:r>
            <a:endParaRPr lang="en-US" altLang="ja-JP" sz="2000" b="1" i="1" smtClean="0">
              <a:solidFill>
                <a:srgbClr val="FF0000"/>
              </a:solidFill>
              <a:ea typeface="ＭＳ Ｐゴシック" pitchFamily="34" charset="-128"/>
            </a:endParaRPr>
          </a:p>
          <a:p>
            <a:pPr lvl="1">
              <a:lnSpc>
                <a:spcPct val="95000"/>
              </a:lnSpc>
            </a:pPr>
            <a:r>
              <a:rPr lang="en-US" altLang="ja-JP" sz="1800" smtClean="0">
                <a:ea typeface="ＭＳ Ｐゴシック" pitchFamily="34" charset="-128"/>
              </a:rPr>
              <a:t>A drafting group was charged with updating the Resolution GSC-15/01 on “Continuing Cooperation on IMT Standardization”.</a:t>
            </a:r>
          </a:p>
        </p:txBody>
      </p:sp>
      <p:sp>
        <p:nvSpPr>
          <p:cNvPr id="3075" name="灯片编号占位符 3"/>
          <p:cNvSpPr txBox="1">
            <a:spLocks noGrp="1"/>
          </p:cNvSpPr>
          <p:nvPr/>
        </p:nvSpPr>
        <p:spPr bwMode="auto">
          <a:xfrm>
            <a:off x="7010400" y="6381750"/>
            <a:ext cx="2133600" cy="476250"/>
          </a:xfrm>
          <a:prstGeom prst="rect">
            <a:avLst/>
          </a:prstGeom>
          <a:noFill/>
          <a:ln w="9525">
            <a:noFill/>
            <a:miter lim="800000"/>
            <a:headEnd/>
            <a:tailEnd/>
          </a:ln>
        </p:spPr>
        <p:txBody>
          <a:bodyPr/>
          <a:lstStyle/>
          <a:p>
            <a:pPr algn="r"/>
            <a:fld id="{DE86D791-4C19-4F60-8B23-01AA533E732B}" type="slidenum">
              <a:rPr lang="en-US" altLang="zh-CN" sz="1400">
                <a:ea typeface="SimSun" pitchFamily="2" charset="-122"/>
              </a:rPr>
              <a:pPr algn="r"/>
              <a:t>4</a:t>
            </a:fld>
            <a:endParaRPr lang="en-US" altLang="zh-CN" sz="1400">
              <a:ea typeface="SimSun" pitchFamily="2" charset="-122"/>
            </a:endParaRPr>
          </a:p>
        </p:txBody>
      </p:sp>
      <p:sp>
        <p:nvSpPr>
          <p:cNvPr id="5" name="Rectangle 2"/>
          <p:cNvSpPr txBox="1">
            <a:spLocks noChangeArrowheads="1"/>
          </p:cNvSpPr>
          <p:nvPr/>
        </p:nvSpPr>
        <p:spPr bwMode="auto">
          <a:xfrm>
            <a:off x="179388" y="274638"/>
            <a:ext cx="8713787" cy="1143000"/>
          </a:xfrm>
          <a:prstGeom prst="rect">
            <a:avLst/>
          </a:prstGeom>
          <a:noFill/>
          <a:ln w="9525">
            <a:noFill/>
            <a:miter lim="800000"/>
            <a:headEnd/>
            <a:tailEnd/>
          </a:ln>
          <a:effectLst/>
        </p:spPr>
        <p:txBody>
          <a:bodyPr anchor="ctr"/>
          <a:lstStyle/>
          <a:p>
            <a:pPr algn="ctr">
              <a:lnSpc>
                <a:spcPct val="90000"/>
              </a:lnSpc>
            </a:pPr>
            <a:r>
              <a:rPr lang="en-US" altLang="ja-JP" sz="2800" b="1" dirty="0">
                <a:solidFill>
                  <a:srgbClr val="C68803"/>
                </a:solidFill>
                <a:effectLst>
                  <a:outerShdw blurRad="38100" dist="38100" dir="2700000" algn="tl">
                    <a:srgbClr val="C0C0C0"/>
                  </a:outerShdw>
                </a:effectLst>
                <a:ea typeface="ＭＳ Ｐゴシック" pitchFamily="34" charset="-128"/>
              </a:rPr>
              <a:t>Continuing Cooperation on IMT Standardization” </a:t>
            </a:r>
            <a:r>
              <a:rPr lang="en-US" altLang="ja-JP" sz="2800" dirty="0">
                <a:solidFill>
                  <a:srgbClr val="C68803"/>
                </a:solidFill>
                <a:ea typeface="ＭＳ Ｐゴシック" pitchFamily="34" charset="-128"/>
              </a:rPr>
              <a:t>(Agenda Item 6.1)</a:t>
            </a:r>
            <a:endParaRPr lang="en-CA" altLang="ja-JP" sz="2800" dirty="0">
              <a:solidFill>
                <a:srgbClr val="C68803"/>
              </a:solidFill>
              <a:ea typeface="ＭＳ Ｐゴシック" pitchFamily="34"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3"/>
          <p:cNvSpPr>
            <a:spLocks noGrp="1"/>
          </p:cNvSpPr>
          <p:nvPr>
            <p:ph type="sldNum" sz="quarter" idx="10"/>
          </p:nvPr>
        </p:nvSpPr>
        <p:spPr>
          <a:noFill/>
          <a:ln>
            <a:miter lim="800000"/>
            <a:headEnd/>
            <a:tailEnd/>
          </a:ln>
        </p:spPr>
        <p:txBody>
          <a:bodyPr/>
          <a:lstStyle/>
          <a:p>
            <a:fld id="{D89CA5C4-9B51-4E94-B0E6-F95B8AC1C4BB}" type="slidenum">
              <a:rPr lang="en-CA" smtClean="0"/>
              <a:pPr/>
              <a:t>5</a:t>
            </a:fld>
            <a:endParaRPr lang="en-CA" smtClean="0"/>
          </a:p>
        </p:txBody>
      </p:sp>
      <p:sp>
        <p:nvSpPr>
          <p:cNvPr id="28674" name="Rectangle 2"/>
          <p:cNvSpPr>
            <a:spLocks noGrp="1" noChangeArrowheads="1"/>
          </p:cNvSpPr>
          <p:nvPr>
            <p:ph type="title"/>
          </p:nvPr>
        </p:nvSpPr>
        <p:spPr>
          <a:xfrm>
            <a:off x="179388" y="201613"/>
            <a:ext cx="8785225" cy="865187"/>
          </a:xfrm>
        </p:spPr>
        <p:txBody>
          <a:bodyPr/>
          <a:lstStyle/>
          <a:p>
            <a:pPr>
              <a:defRPr/>
            </a:pPr>
            <a:r>
              <a:rPr lang="en-CA" sz="3600" dirty="0" smtClean="0"/>
              <a:t>IPTV – Summary</a:t>
            </a:r>
            <a:br>
              <a:rPr lang="en-CA" sz="3600" dirty="0" smtClean="0"/>
            </a:br>
            <a:r>
              <a:rPr lang="en-US" altLang="ja-JP" sz="3600" b="0" dirty="0" smtClean="0">
                <a:ea typeface="ＭＳ Ｐゴシック" pitchFamily="34" charset="-128"/>
              </a:rPr>
              <a:t> </a:t>
            </a:r>
            <a:r>
              <a:rPr lang="en-US" altLang="ja-JP" sz="2800" b="0" dirty="0" smtClean="0">
                <a:ea typeface="ＭＳ Ｐゴシック" pitchFamily="34" charset="-128"/>
              </a:rPr>
              <a:t>(Agenda Item 6.5)</a:t>
            </a:r>
            <a:endParaRPr lang="en-CA" sz="3600" dirty="0" smtClean="0"/>
          </a:p>
        </p:txBody>
      </p:sp>
      <p:sp>
        <p:nvSpPr>
          <p:cNvPr id="2052" name="Rectangle 3"/>
          <p:cNvSpPr>
            <a:spLocks noGrp="1" noChangeArrowheads="1"/>
          </p:cNvSpPr>
          <p:nvPr>
            <p:ph type="body" idx="1"/>
          </p:nvPr>
        </p:nvSpPr>
        <p:spPr>
          <a:xfrm>
            <a:off x="468313" y="1196975"/>
            <a:ext cx="8372475" cy="5111750"/>
          </a:xfrm>
        </p:spPr>
        <p:txBody>
          <a:bodyPr/>
          <a:lstStyle/>
          <a:p>
            <a:pPr eaLnBrk="1" hangingPunct="1">
              <a:lnSpc>
                <a:spcPct val="90000"/>
              </a:lnSpc>
            </a:pPr>
            <a:r>
              <a:rPr lang="en-US" altLang="zh-CN" sz="2000" dirty="0" smtClean="0">
                <a:ea typeface="SimSun" pitchFamily="2" charset="-122"/>
              </a:rPr>
              <a:t>Contributions from ATIS (-68), ETSI (-09) and TTC (-21r1)</a:t>
            </a:r>
          </a:p>
          <a:p>
            <a:pPr lvl="1" eaLnBrk="1" hangingPunct="1">
              <a:lnSpc>
                <a:spcPct val="90000"/>
              </a:lnSpc>
            </a:pPr>
            <a:r>
              <a:rPr lang="en-US" altLang="zh-CN" sz="1800" dirty="0" smtClean="0">
                <a:ea typeface="SimSun" pitchFamily="2" charset="-122"/>
              </a:rPr>
              <a:t>Highlights</a:t>
            </a:r>
          </a:p>
          <a:p>
            <a:pPr lvl="2" eaLnBrk="1" hangingPunct="1">
              <a:lnSpc>
                <a:spcPct val="90000"/>
              </a:lnSpc>
            </a:pPr>
            <a:r>
              <a:rPr lang="en-US" altLang="zh-CN" sz="1400" dirty="0" smtClean="0">
                <a:ea typeface="SimSun" pitchFamily="2" charset="-122"/>
              </a:rPr>
              <a:t>IPTV service is spreading in many regions of the world and is progressing from IP multicast and </a:t>
            </a:r>
            <a:r>
              <a:rPr lang="en-US" altLang="zh-CN" sz="1400" dirty="0" err="1" smtClean="0">
                <a:ea typeface="SimSun" pitchFamily="2" charset="-122"/>
              </a:rPr>
              <a:t>VoD</a:t>
            </a:r>
            <a:r>
              <a:rPr lang="en-US" altLang="zh-CN" sz="1400" dirty="0" smtClean="0">
                <a:ea typeface="SimSun" pitchFamily="2" charset="-122"/>
              </a:rPr>
              <a:t> to new capabilities like </a:t>
            </a:r>
            <a:r>
              <a:rPr lang="en-US" altLang="zh-CN" sz="1400" dirty="0" err="1" smtClean="0">
                <a:ea typeface="SimSun" pitchFamily="2" charset="-122"/>
              </a:rPr>
              <a:t>multiscreen</a:t>
            </a:r>
            <a:r>
              <a:rPr lang="en-US" altLang="zh-CN" sz="1400" dirty="0" smtClean="0">
                <a:ea typeface="SimSun" pitchFamily="2" charset="-122"/>
              </a:rPr>
              <a:t>, mobile and digital signage</a:t>
            </a:r>
          </a:p>
          <a:p>
            <a:pPr lvl="2" eaLnBrk="1" hangingPunct="1">
              <a:lnSpc>
                <a:spcPct val="90000"/>
              </a:lnSpc>
            </a:pPr>
            <a:r>
              <a:rPr lang="en-US" altLang="zh-CN" sz="1400" dirty="0" smtClean="0">
                <a:ea typeface="SimSun" pitchFamily="2" charset="-122"/>
              </a:rPr>
              <a:t>CDNs and delivery of Internet-sourced content are significant focus areas</a:t>
            </a:r>
          </a:p>
          <a:p>
            <a:pPr lvl="2" eaLnBrk="1" hangingPunct="1">
              <a:lnSpc>
                <a:spcPct val="90000"/>
              </a:lnSpc>
            </a:pPr>
            <a:r>
              <a:rPr lang="en-US" altLang="zh-CN" sz="1400" dirty="0" smtClean="0">
                <a:ea typeface="SimSun" pitchFamily="2" charset="-122"/>
              </a:rPr>
              <a:t>Challenges include the changing business market from broadcast to Internet/IPTV</a:t>
            </a:r>
          </a:p>
          <a:p>
            <a:pPr lvl="2" eaLnBrk="1" hangingPunct="1">
              <a:lnSpc>
                <a:spcPct val="90000"/>
              </a:lnSpc>
            </a:pPr>
            <a:r>
              <a:rPr lang="en-US" altLang="zh-CN" sz="1400" dirty="0" smtClean="0">
                <a:ea typeface="SimSun" pitchFamily="2" charset="-122"/>
              </a:rPr>
              <a:t>IPTV </a:t>
            </a:r>
            <a:r>
              <a:rPr lang="en-US" altLang="zh-CN" sz="1400" dirty="0" err="1" smtClean="0">
                <a:ea typeface="SimSun" pitchFamily="2" charset="-122"/>
              </a:rPr>
              <a:t>QoS</a:t>
            </a:r>
            <a:r>
              <a:rPr lang="en-US" altLang="zh-CN" sz="1400" dirty="0" smtClean="0">
                <a:ea typeface="SimSun" pitchFamily="2" charset="-122"/>
              </a:rPr>
              <a:t> requirements across range of multimedia applications and devices</a:t>
            </a:r>
          </a:p>
          <a:p>
            <a:pPr lvl="2" eaLnBrk="1" hangingPunct="1">
              <a:lnSpc>
                <a:spcPct val="90000"/>
              </a:lnSpc>
            </a:pPr>
            <a:r>
              <a:rPr lang="en-US" altLang="zh-CN" sz="1400" dirty="0" smtClean="0">
                <a:ea typeface="SimSun" pitchFamily="2" charset="-122"/>
              </a:rPr>
              <a:t>Increased collaboration between IPTV and outside-the-home multimedia applications</a:t>
            </a:r>
          </a:p>
          <a:p>
            <a:pPr lvl="2" eaLnBrk="1" hangingPunct="1">
              <a:lnSpc>
                <a:spcPct val="90000"/>
              </a:lnSpc>
            </a:pPr>
            <a:r>
              <a:rPr lang="en-US" altLang="zh-CN" sz="1400" dirty="0" smtClean="0">
                <a:ea typeface="SimSun" pitchFamily="2" charset="-122"/>
              </a:rPr>
              <a:t>PSOs are developing standards, technical reports and interoperability events</a:t>
            </a:r>
          </a:p>
          <a:p>
            <a:pPr lvl="1" eaLnBrk="1" hangingPunct="1">
              <a:lnSpc>
                <a:spcPct val="90000"/>
              </a:lnSpc>
            </a:pPr>
            <a:r>
              <a:rPr lang="en-US" altLang="zh-CN" sz="1800" dirty="0" smtClean="0">
                <a:ea typeface="SimSun" pitchFamily="2" charset="-122"/>
              </a:rPr>
              <a:t>Next Steps</a:t>
            </a:r>
          </a:p>
          <a:p>
            <a:pPr lvl="2" eaLnBrk="1" hangingPunct="1">
              <a:lnSpc>
                <a:spcPct val="90000"/>
              </a:lnSpc>
            </a:pPr>
            <a:r>
              <a:rPr lang="en-US" altLang="zh-CN" sz="1400" dirty="0" smtClean="0">
                <a:ea typeface="SimSun" pitchFamily="2" charset="-122"/>
              </a:rPr>
              <a:t>Integration of Over the Top and unmanaged services into IPTV architecture</a:t>
            </a:r>
          </a:p>
          <a:p>
            <a:pPr lvl="2" eaLnBrk="1" hangingPunct="1">
              <a:lnSpc>
                <a:spcPct val="90000"/>
              </a:lnSpc>
            </a:pPr>
            <a:r>
              <a:rPr lang="en-US" altLang="zh-CN" sz="1400" dirty="0" smtClean="0">
                <a:ea typeface="SimSun" pitchFamily="2" charset="-122"/>
              </a:rPr>
              <a:t>Extension to new media formats (e.g., adaptive streaming and HTML5)</a:t>
            </a:r>
          </a:p>
          <a:p>
            <a:pPr lvl="2" eaLnBrk="1" hangingPunct="1">
              <a:lnSpc>
                <a:spcPct val="90000"/>
              </a:lnSpc>
            </a:pPr>
            <a:r>
              <a:rPr lang="en-US" altLang="zh-CN" sz="1400" dirty="0" smtClean="0">
                <a:ea typeface="SimSun" pitchFamily="2" charset="-122"/>
              </a:rPr>
              <a:t>Specialized needs for emergency alert, fast channel change, IPv6, 3DTV and gaming</a:t>
            </a:r>
          </a:p>
          <a:p>
            <a:pPr lvl="2" eaLnBrk="1" hangingPunct="1">
              <a:lnSpc>
                <a:spcPct val="90000"/>
              </a:lnSpc>
            </a:pPr>
            <a:r>
              <a:rPr lang="en-US" altLang="zh-CN" sz="1400" dirty="0" smtClean="0">
                <a:ea typeface="SimSun" pitchFamily="2" charset="-122"/>
              </a:rPr>
              <a:t>Completion of CDN infrastructure and interconnected CDN architectures</a:t>
            </a:r>
          </a:p>
          <a:p>
            <a:pPr lvl="2" eaLnBrk="1" hangingPunct="1">
              <a:lnSpc>
                <a:spcPct val="90000"/>
              </a:lnSpc>
            </a:pPr>
            <a:r>
              <a:rPr lang="en-US" altLang="zh-CN" sz="1400" dirty="0" smtClean="0">
                <a:ea typeface="SimSun" pitchFamily="2" charset="-122"/>
              </a:rPr>
              <a:t>Continued cooperation with ITU-T, DVB, Broadband Forum and other relevant SDOs</a:t>
            </a:r>
          </a:p>
          <a:p>
            <a:pPr lvl="2" eaLnBrk="1" hangingPunct="1">
              <a:lnSpc>
                <a:spcPct val="90000"/>
              </a:lnSpc>
            </a:pPr>
            <a:r>
              <a:rPr lang="en-US" altLang="zh-CN" sz="1400" dirty="0" smtClean="0">
                <a:ea typeface="SimSun" pitchFamily="2" charset="-122"/>
              </a:rPr>
              <a:t>Greater emphasis on development of test cases, conformity and interoperability testing</a:t>
            </a:r>
          </a:p>
          <a:p>
            <a:pPr eaLnBrk="1" hangingPunct="1">
              <a:lnSpc>
                <a:spcPct val="90000"/>
              </a:lnSpc>
            </a:pPr>
            <a:r>
              <a:rPr lang="en-US" altLang="zh-CN" sz="2000" dirty="0" smtClean="0">
                <a:ea typeface="SimSun" pitchFamily="2" charset="-122"/>
              </a:rPr>
              <a:t>Recommendation</a:t>
            </a:r>
            <a:endParaRPr lang="en-US" altLang="zh-CN" sz="1600" dirty="0" smtClean="0">
              <a:ea typeface="SimSun" pitchFamily="2" charset="-122"/>
            </a:endParaRPr>
          </a:p>
          <a:p>
            <a:pPr lvl="1" eaLnBrk="1" hangingPunct="1">
              <a:lnSpc>
                <a:spcPct val="90000"/>
              </a:lnSpc>
            </a:pPr>
            <a:r>
              <a:rPr lang="en-US" altLang="zh-CN" sz="1800" dirty="0" smtClean="0">
                <a:ea typeface="SimSun" pitchFamily="2" charset="-122"/>
              </a:rPr>
              <a:t>Retain HIS for GSC-17</a:t>
            </a:r>
          </a:p>
          <a:p>
            <a:pPr lvl="1" eaLnBrk="1" hangingPunct="1">
              <a:lnSpc>
                <a:spcPct val="90000"/>
              </a:lnSpc>
            </a:pPr>
            <a:r>
              <a:rPr lang="en-US" sz="1800" dirty="0" smtClean="0">
                <a:ea typeface="SimSun" pitchFamily="2" charset="-122"/>
              </a:rPr>
              <a:t>Proposed Revisions to Resolution GSC-15/06 on IPTV Standards</a:t>
            </a:r>
            <a:endParaRPr lang="en-CA" sz="1800" dirty="0" smtClean="0">
              <a:ea typeface="SimSun" pitchFamily="2"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0"/>
          </p:nvPr>
        </p:nvSpPr>
        <p:spPr>
          <a:noFill/>
        </p:spPr>
        <p:txBody>
          <a:bodyPr/>
          <a:lstStyle/>
          <a:p>
            <a:fld id="{D5648573-26CB-40B6-8198-A8EF129AAF39}" type="slidenum">
              <a:rPr lang="en-CA" smtClean="0"/>
              <a:pPr/>
              <a:t>6</a:t>
            </a:fld>
            <a:endParaRPr lang="en-CA" smtClean="0"/>
          </a:p>
        </p:txBody>
      </p:sp>
      <p:sp>
        <p:nvSpPr>
          <p:cNvPr id="21506" name="Rectangle 2"/>
          <p:cNvSpPr>
            <a:spLocks noGrp="1" noChangeArrowheads="1"/>
          </p:cNvSpPr>
          <p:nvPr>
            <p:ph type="title"/>
          </p:nvPr>
        </p:nvSpPr>
        <p:spPr>
          <a:xfrm>
            <a:off x="323850" y="274638"/>
            <a:ext cx="8496300" cy="1143000"/>
          </a:xfrm>
        </p:spPr>
        <p:txBody>
          <a:bodyPr/>
          <a:lstStyle/>
          <a:p>
            <a:pPr>
              <a:defRPr/>
            </a:pPr>
            <a:r>
              <a:rPr lang="en-US" altLang="zh-CN" sz="3200" dirty="0" smtClean="0"/>
              <a:t>HIS: Intelligent Transport</a:t>
            </a:r>
            <a:r>
              <a:rPr lang="en-US" sz="3200" dirty="0" smtClean="0"/>
              <a:t> Systems </a:t>
            </a:r>
            <a:r>
              <a:rPr lang="en-US" altLang="zh-CN" sz="2800" dirty="0" smtClean="0"/>
              <a:t>(TIA</a:t>
            </a:r>
            <a:r>
              <a:rPr lang="en-US" sz="2800" dirty="0" smtClean="0"/>
              <a:t>)</a:t>
            </a:r>
            <a:br>
              <a:rPr lang="en-US" sz="2800" dirty="0" smtClean="0"/>
            </a:br>
            <a:r>
              <a:rPr lang="en-US" altLang="ja-JP" sz="2800" b="0" dirty="0" smtClean="0">
                <a:ea typeface="ＭＳ Ｐゴシック" pitchFamily="34" charset="-128"/>
              </a:rPr>
              <a:t> (Agenda Item 6.6)</a:t>
            </a:r>
            <a:endParaRPr lang="en-CA" dirty="0" smtClean="0"/>
          </a:p>
        </p:txBody>
      </p:sp>
      <p:sp>
        <p:nvSpPr>
          <p:cNvPr id="6148" name="Rectangle 3"/>
          <p:cNvSpPr>
            <a:spLocks noGrp="1" noChangeArrowheads="1"/>
          </p:cNvSpPr>
          <p:nvPr>
            <p:ph type="body" idx="1"/>
          </p:nvPr>
        </p:nvSpPr>
        <p:spPr/>
        <p:txBody>
          <a:bodyPr/>
          <a:lstStyle/>
          <a:p>
            <a:pPr eaLnBrk="1" hangingPunct="1"/>
            <a:r>
              <a:rPr lang="en-US" altLang="zh-CN" sz="2400" dirty="0" smtClean="0">
                <a:ea typeface="宋体" charset="-122"/>
              </a:rPr>
              <a:t>Contributions:  </a:t>
            </a:r>
            <a:r>
              <a:rPr lang="pt-BR" sz="2400" u="sng" dirty="0" smtClean="0">
                <a:hlinkClick r:id="rId2"/>
              </a:rPr>
              <a:t>25</a:t>
            </a:r>
            <a:r>
              <a:rPr lang="pt-BR" sz="2400" dirty="0" smtClean="0"/>
              <a:t> (ARIB)</a:t>
            </a:r>
            <a:r>
              <a:rPr lang="en-US" sz="2400" dirty="0" smtClean="0"/>
              <a:t>, </a:t>
            </a:r>
            <a:r>
              <a:rPr lang="pt-BR" sz="2400" u="sng" dirty="0">
                <a:hlinkClick r:id="rId3"/>
              </a:rPr>
              <a:t>76</a:t>
            </a:r>
            <a:r>
              <a:rPr lang="pt-BR" sz="2400" dirty="0"/>
              <a:t> (ETSI)</a:t>
            </a:r>
            <a:r>
              <a:rPr lang="en-US" sz="2400" dirty="0"/>
              <a:t>, </a:t>
            </a:r>
            <a:r>
              <a:rPr lang="pt-BR" sz="2400" u="sng" dirty="0" smtClean="0">
                <a:hlinkClick r:id="rId4"/>
              </a:rPr>
              <a:t>59</a:t>
            </a:r>
            <a:r>
              <a:rPr lang="pt-BR" sz="2400" dirty="0" smtClean="0"/>
              <a:t> (ITU)</a:t>
            </a:r>
            <a:r>
              <a:rPr lang="en-US" sz="2400" dirty="0" smtClean="0"/>
              <a:t>, </a:t>
            </a:r>
            <a:r>
              <a:rPr lang="pt-BR" sz="2400" u="sng" dirty="0" smtClean="0">
                <a:hlinkClick r:id="rId5"/>
              </a:rPr>
              <a:t>81</a:t>
            </a:r>
            <a:r>
              <a:rPr lang="pt-BR" sz="2400" dirty="0" smtClean="0"/>
              <a:t> (TIA)</a:t>
            </a:r>
          </a:p>
          <a:p>
            <a:pPr eaLnBrk="1" hangingPunct="1"/>
            <a:r>
              <a:rPr lang="en-US" altLang="zh-CN" sz="2400" dirty="0" smtClean="0">
                <a:ea typeface="宋体" charset="-122"/>
              </a:rPr>
              <a:t>Summary </a:t>
            </a:r>
          </a:p>
          <a:p>
            <a:pPr lvl="1" eaLnBrk="1" hangingPunct="1">
              <a:lnSpc>
                <a:spcPct val="90000"/>
              </a:lnSpc>
            </a:pPr>
            <a:r>
              <a:rPr lang="en-GB" altLang="zh-CN" sz="2000" dirty="0"/>
              <a:t>Major activity in ITS standards in Europe, Japan, </a:t>
            </a:r>
            <a:r>
              <a:rPr lang="en-GB" altLang="zh-CN" sz="2000" dirty="0" smtClean="0"/>
              <a:t>and </a:t>
            </a:r>
            <a:r>
              <a:rPr lang="en-GB" altLang="zh-CN" sz="2000" dirty="0"/>
              <a:t>the U.S.  Unreported activity in </a:t>
            </a:r>
            <a:r>
              <a:rPr lang="en-GB" altLang="zh-CN" sz="2000" dirty="0" smtClean="0"/>
              <a:t>China and Korea</a:t>
            </a:r>
            <a:endParaRPr lang="en-GB" altLang="zh-CN" sz="2000" dirty="0"/>
          </a:p>
          <a:p>
            <a:pPr lvl="1" eaLnBrk="1" hangingPunct="1">
              <a:lnSpc>
                <a:spcPct val="90000"/>
              </a:lnSpc>
            </a:pPr>
            <a:r>
              <a:rPr lang="en-GB" altLang="zh-CN" sz="2000" dirty="0"/>
              <a:t>International ITS standards leadership from </a:t>
            </a:r>
            <a:r>
              <a:rPr lang="en-GB" altLang="zh-CN" sz="2000" dirty="0" smtClean="0"/>
              <a:t>ITU</a:t>
            </a:r>
            <a:endParaRPr lang="en-GB" altLang="zh-CN" sz="2000" dirty="0"/>
          </a:p>
          <a:p>
            <a:pPr lvl="1" eaLnBrk="1" hangingPunct="1">
              <a:lnSpc>
                <a:spcPct val="90000"/>
              </a:lnSpc>
            </a:pPr>
            <a:r>
              <a:rPr lang="en-GB" altLang="zh-CN" sz="2000" dirty="0"/>
              <a:t>All PSOs are encouraged to solicit participation from their countries in the Fully Networked Car Workshop in Geneva March </a:t>
            </a:r>
            <a:r>
              <a:rPr lang="en-GB" altLang="zh-CN" sz="2000" dirty="0" smtClean="0"/>
              <a:t>7-8, 2012 at </a:t>
            </a:r>
            <a:r>
              <a:rPr lang="en-GB" altLang="zh-CN" sz="2000" dirty="0"/>
              <a:t>the time of the Geneva </a:t>
            </a:r>
            <a:r>
              <a:rPr lang="en-GB" altLang="zh-CN" sz="2000" dirty="0" err="1"/>
              <a:t>Motorshow</a:t>
            </a:r>
            <a:endParaRPr lang="en-GB" altLang="zh-CN" sz="2000" dirty="0"/>
          </a:p>
          <a:p>
            <a:pPr eaLnBrk="1" hangingPunct="1"/>
            <a:r>
              <a:rPr lang="en-US" altLang="zh-CN" sz="2400" dirty="0" smtClean="0">
                <a:ea typeface="宋体" charset="-122"/>
              </a:rPr>
              <a:t>Resolution</a:t>
            </a:r>
          </a:p>
          <a:p>
            <a:pPr marL="740664" lvl="1" eaLnBrk="1" hangingPunct="1"/>
            <a:r>
              <a:rPr lang="en-US" altLang="zh-CN" sz="2000" dirty="0" smtClean="0">
                <a:ea typeface="宋体" charset="-122"/>
              </a:rPr>
              <a:t>Modified for the proposed Cooperation on ITS Communications Standards</a:t>
            </a:r>
            <a:endParaRPr lang="zh-CN" altLang="en-US" sz="2000" dirty="0" smtClean="0">
              <a:ea typeface="宋体"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3"/>
          <p:cNvSpPr>
            <a:spLocks noGrp="1"/>
          </p:cNvSpPr>
          <p:nvPr>
            <p:ph type="sldNum" sz="quarter" idx="10"/>
          </p:nvPr>
        </p:nvSpPr>
        <p:spPr>
          <a:noFill/>
          <a:ln>
            <a:miter lim="800000"/>
            <a:headEnd/>
            <a:tailEnd/>
          </a:ln>
        </p:spPr>
        <p:txBody>
          <a:bodyPr/>
          <a:lstStyle/>
          <a:p>
            <a:fld id="{E7783289-4A51-41DD-840D-F65003DB0774}" type="slidenum">
              <a:rPr lang="ja-JP" altLang="en-US" sz="1400">
                <a:latin typeface="Verdana" pitchFamily="34" charset="0"/>
                <a:ea typeface="ＭＳ Ｐゴシック" pitchFamily="34" charset="-128"/>
              </a:rPr>
              <a:pPr/>
              <a:t>7</a:t>
            </a:fld>
            <a:endParaRPr lang="en-US" altLang="ja-JP" sz="1400">
              <a:latin typeface="Verdana" pitchFamily="34" charset="0"/>
              <a:ea typeface="ＭＳ Ｐゴシック" pitchFamily="34" charset="-128"/>
            </a:endParaRPr>
          </a:p>
        </p:txBody>
      </p:sp>
      <p:sp>
        <p:nvSpPr>
          <p:cNvPr id="3075" name="Rectangle 7"/>
          <p:cNvSpPr>
            <a:spLocks noGrp="1" noChangeArrowheads="1"/>
          </p:cNvSpPr>
          <p:nvPr>
            <p:ph type="title"/>
          </p:nvPr>
        </p:nvSpPr>
        <p:spPr>
          <a:xfrm>
            <a:off x="457200" y="152399"/>
            <a:ext cx="8229600" cy="1143001"/>
          </a:xfrm>
        </p:spPr>
        <p:txBody>
          <a:bodyPr/>
          <a:lstStyle/>
          <a:p>
            <a:pPr>
              <a:defRPr/>
            </a:pPr>
            <a:r>
              <a:rPr lang="en-US" altLang="ja-JP" dirty="0" smtClean="0">
                <a:ea typeface="ＭＳ Ｐゴシック" pitchFamily="50" charset="-128"/>
              </a:rPr>
              <a:t>Interoperability (TTC)</a:t>
            </a:r>
            <a:br>
              <a:rPr lang="en-US" altLang="ja-JP" dirty="0" smtClean="0">
                <a:ea typeface="ＭＳ Ｐゴシック" pitchFamily="50" charset="-128"/>
              </a:rPr>
            </a:br>
            <a:r>
              <a:rPr lang="en-US" altLang="ja-JP" sz="2800" b="0" dirty="0" smtClean="0">
                <a:ea typeface="ＭＳ Ｐゴシック" pitchFamily="34" charset="-128"/>
              </a:rPr>
              <a:t> (Agenda Item 6.8)</a:t>
            </a:r>
            <a:endParaRPr lang="en-US" altLang="ja-JP" b="0" dirty="0" smtClean="0">
              <a:ea typeface="ＭＳ Ｐゴシック" pitchFamily="50" charset="-128"/>
            </a:endParaRPr>
          </a:p>
        </p:txBody>
      </p:sp>
      <p:sp>
        <p:nvSpPr>
          <p:cNvPr id="3076" name="Rectangle 2"/>
          <p:cNvSpPr>
            <a:spLocks noGrp="1" noChangeArrowheads="1"/>
          </p:cNvSpPr>
          <p:nvPr>
            <p:ph type="body" idx="1"/>
          </p:nvPr>
        </p:nvSpPr>
        <p:spPr>
          <a:xfrm>
            <a:off x="539750" y="1393825"/>
            <a:ext cx="8064500" cy="4625975"/>
          </a:xfrm>
        </p:spPr>
        <p:txBody>
          <a:bodyPr>
            <a:normAutofit fontScale="92500" lnSpcReduction="20000"/>
          </a:bodyPr>
          <a:lstStyle/>
          <a:p>
            <a:r>
              <a:rPr lang="en-US" altLang="zh-CN" sz="1600" b="1" dirty="0" smtClean="0">
                <a:ea typeface="SimSun" pitchFamily="2" charset="-122"/>
              </a:rPr>
              <a:t>Presentations</a:t>
            </a:r>
          </a:p>
          <a:p>
            <a:pPr lvl="1"/>
            <a:r>
              <a:rPr lang="en-US" altLang="ja-JP" sz="1600" dirty="0" smtClean="0">
                <a:ea typeface="SimSun" pitchFamily="2" charset="-122"/>
              </a:rPr>
              <a:t>GSC1</a:t>
            </a:r>
            <a:r>
              <a:rPr lang="en-US" altLang="ja-JP" sz="1600" dirty="0" smtClean="0">
                <a:ea typeface="ＭＳ Ｐゴシック" pitchFamily="34" charset="-128"/>
              </a:rPr>
              <a:t>6</a:t>
            </a:r>
            <a:r>
              <a:rPr lang="en-US" altLang="ja-JP" sz="1600" dirty="0" smtClean="0">
                <a:ea typeface="SimSun" pitchFamily="2" charset="-122"/>
              </a:rPr>
              <a:t>-PLEN-</a:t>
            </a:r>
            <a:r>
              <a:rPr lang="fi-FI" altLang="ja-JP" sz="1600" dirty="0" smtClean="0">
                <a:ea typeface="SimSun" pitchFamily="2" charset="-122"/>
              </a:rPr>
              <a:t>12(ETSI), 20(TTC), 43(TIA), 88(ATIS)</a:t>
            </a:r>
            <a:endParaRPr lang="en-US" altLang="zh-CN" sz="1600" dirty="0" smtClean="0">
              <a:ea typeface="SimSun" pitchFamily="2" charset="-122"/>
            </a:endParaRPr>
          </a:p>
          <a:p>
            <a:pPr>
              <a:spcBef>
                <a:spcPct val="40000"/>
              </a:spcBef>
            </a:pPr>
            <a:r>
              <a:rPr lang="en-US" altLang="zh-CN" sz="1600" b="1" dirty="0" smtClean="0">
                <a:ea typeface="SimSun" pitchFamily="2" charset="-122"/>
              </a:rPr>
              <a:t>Summary</a:t>
            </a:r>
          </a:p>
          <a:p>
            <a:pPr lvl="1"/>
            <a:r>
              <a:rPr lang="en-US" altLang="ja-JP" sz="1600" dirty="0" smtClean="0">
                <a:ea typeface="ＭＳ Ｐゴシック" pitchFamily="34" charset="-128"/>
              </a:rPr>
              <a:t>ETSI presented their activities and challenges on ETSI Interoperability testing including </a:t>
            </a:r>
            <a:r>
              <a:rPr lang="en-US" altLang="ja-JP" sz="1600" dirty="0" err="1" smtClean="0">
                <a:ea typeface="ＭＳ Ｐゴシック" pitchFamily="34" charset="-128"/>
              </a:rPr>
              <a:t>Plugtests</a:t>
            </a:r>
            <a:r>
              <a:rPr lang="en-US" altLang="ja-JP" sz="1600" dirty="0" smtClean="0">
                <a:ea typeface="ＭＳ Ｐゴシック" pitchFamily="34" charset="-128"/>
              </a:rPr>
              <a:t>™, TTCN-3 test tool, ETS</a:t>
            </a:r>
            <a:r>
              <a:rPr lang="en-GB" altLang="ja-JP" sz="1600" dirty="0" smtClean="0">
                <a:ea typeface="ＭＳ Ｐゴシック" pitchFamily="34" charset="-128"/>
              </a:rPr>
              <a:t>I </a:t>
            </a:r>
            <a:r>
              <a:rPr lang="en-US" altLang="ja-JP" sz="1600" dirty="0" smtClean="0">
                <a:ea typeface="ＭＳ Ｐゴシック" pitchFamily="34" charset="-128"/>
              </a:rPr>
              <a:t>Conformance Test Specifications and new Model Based Testing.  </a:t>
            </a:r>
          </a:p>
          <a:p>
            <a:pPr lvl="1"/>
            <a:r>
              <a:rPr lang="en-US" altLang="ja-JP" sz="1600" dirty="0" smtClean="0">
                <a:ea typeface="ＭＳ Ｐゴシック" pitchFamily="34" charset="-128"/>
              </a:rPr>
              <a:t>TTC presented their activities on NGN interoperability in ITU-T SG11. And TTC proposed reaffirmation of  the Resolution interoperability.</a:t>
            </a:r>
          </a:p>
          <a:p>
            <a:pPr lvl="1"/>
            <a:r>
              <a:rPr lang="en-US" altLang="ja-JP" sz="1600" dirty="0" smtClean="0">
                <a:ea typeface="ＭＳ Ｐゴシック" pitchFamily="34" charset="-128"/>
              </a:rPr>
              <a:t>TIA presented</a:t>
            </a:r>
            <a:r>
              <a:rPr lang="en-GB" altLang="ja-JP" sz="1600" dirty="0" smtClean="0">
                <a:ea typeface="ＭＳ Ｐゴシック" pitchFamily="34" charset="-128"/>
              </a:rPr>
              <a:t> their close collaborative work on interoperability with 3GPP, 3GPP2, </a:t>
            </a:r>
            <a:r>
              <a:rPr lang="en-GB" altLang="ja-JP" sz="1600" dirty="0" err="1" smtClean="0">
                <a:ea typeface="ＭＳ Ｐゴシック" pitchFamily="34" charset="-128"/>
              </a:rPr>
              <a:t>WiMAX</a:t>
            </a:r>
            <a:r>
              <a:rPr lang="en-GB" altLang="ja-JP" sz="1600" dirty="0" smtClean="0">
                <a:ea typeface="ＭＳ Ｐゴシック" pitchFamily="34" charset="-128"/>
              </a:rPr>
              <a:t> Forum, </a:t>
            </a:r>
            <a:r>
              <a:rPr lang="en-GB" altLang="ja-JP" sz="1600" dirty="0" err="1" smtClean="0">
                <a:ea typeface="ＭＳ Ｐゴシック" pitchFamily="34" charset="-128"/>
              </a:rPr>
              <a:t>Femto</a:t>
            </a:r>
            <a:r>
              <a:rPr lang="en-GB" altLang="ja-JP" sz="1600" dirty="0" smtClean="0">
                <a:ea typeface="ＭＳ Ｐゴシック" pitchFamily="34" charset="-128"/>
              </a:rPr>
              <a:t> Forum and Broadband Forum.</a:t>
            </a:r>
            <a:r>
              <a:rPr lang="en-US" altLang="ja-JP" sz="1600" dirty="0" smtClean="0">
                <a:ea typeface="ＭＳ Ｐゴシック" pitchFamily="34" charset="-128"/>
              </a:rPr>
              <a:t> </a:t>
            </a:r>
          </a:p>
          <a:p>
            <a:pPr lvl="1"/>
            <a:r>
              <a:rPr lang="en-US" altLang="ja-JP" sz="1600" dirty="0" smtClean="0">
                <a:ea typeface="ＭＳ Ｐゴシック" pitchFamily="34" charset="-128"/>
              </a:rPr>
              <a:t>ATIS presented their activities of </a:t>
            </a:r>
            <a:r>
              <a:rPr lang="en-US" sz="1600" dirty="0" smtClean="0"/>
              <a:t>NGIIF, NG-CI Task Force and their development of ATIS technical standards. </a:t>
            </a:r>
            <a:r>
              <a:rPr lang="en-US" altLang="ja-JP" sz="1600" dirty="0" smtClean="0">
                <a:ea typeface="ＭＳ Ｐゴシック" pitchFamily="34" charset="-128"/>
              </a:rPr>
              <a:t>And ATIS </a:t>
            </a:r>
            <a:r>
              <a:rPr lang="en-US" sz="1600" dirty="0" smtClean="0"/>
              <a:t>proposed to support existing Resolution with no change.</a:t>
            </a:r>
            <a:endParaRPr lang="en-US" altLang="ja-JP" sz="1600" dirty="0" smtClean="0">
              <a:ea typeface="ＭＳ Ｐゴシック" pitchFamily="34" charset="-128"/>
            </a:endParaRPr>
          </a:p>
          <a:p>
            <a:pPr>
              <a:spcBef>
                <a:spcPct val="40000"/>
              </a:spcBef>
            </a:pPr>
            <a:r>
              <a:rPr lang="en-US" altLang="zh-CN" sz="1600" b="1" dirty="0" smtClean="0">
                <a:ea typeface="SimSun" pitchFamily="2" charset="-122"/>
              </a:rPr>
              <a:t>Resolution</a:t>
            </a:r>
          </a:p>
          <a:p>
            <a:pPr lvl="1"/>
            <a:r>
              <a:rPr lang="en-GB" altLang="zh-CN" sz="1600" dirty="0" smtClean="0">
                <a:ea typeface="SimSun" pitchFamily="2" charset="-122"/>
              </a:rPr>
              <a:t>The importance of interoperability was </a:t>
            </a:r>
            <a:r>
              <a:rPr lang="en-GB" altLang="ja-JP" sz="1600" dirty="0" smtClean="0">
                <a:ea typeface="ＭＳ Ｐゴシック" pitchFamily="34" charset="-128"/>
              </a:rPr>
              <a:t>emphasized in those contributions and recognized among </a:t>
            </a:r>
            <a:r>
              <a:rPr lang="en-GB" altLang="ja-JP" sz="1600" dirty="0" err="1" smtClean="0">
                <a:ea typeface="ＭＳ Ｐゴシック" pitchFamily="34" charset="-128"/>
              </a:rPr>
              <a:t>PSOs</a:t>
            </a:r>
            <a:r>
              <a:rPr lang="en-GB" altLang="ja-JP" sz="1600" dirty="0" smtClean="0">
                <a:ea typeface="ＭＳ Ｐゴシック" pitchFamily="34" charset="-128"/>
              </a:rPr>
              <a:t>.</a:t>
            </a:r>
          </a:p>
          <a:p>
            <a:pPr lvl="1"/>
            <a:r>
              <a:rPr lang="en-US" altLang="ja-JP" sz="1600" dirty="0" smtClean="0">
                <a:ea typeface="SimSun" pitchFamily="2" charset="-122"/>
              </a:rPr>
              <a:t>The meeting agreed to support reaffirmation and support existing resolution interoperability without modifications.</a:t>
            </a:r>
          </a:p>
          <a:p>
            <a:pPr lvl="1"/>
            <a:r>
              <a:rPr lang="en-US" altLang="ja-JP" sz="1600" dirty="0" smtClean="0">
                <a:ea typeface="SimSun" pitchFamily="2" charset="-122"/>
              </a:rPr>
              <a:t>And PPSO should facilitate the communication and discussion among SDOs and make effort to achieve interoperability.  </a:t>
            </a:r>
            <a:endParaRPr lang="en-US" altLang="zh-CN" sz="1600" dirty="0" smtClean="0">
              <a:ea typeface="SimSun" pitchFamily="2" charset="-122"/>
            </a:endParaRPr>
          </a:p>
          <a:p>
            <a:pPr>
              <a:lnSpc>
                <a:spcPct val="80000"/>
              </a:lnSpc>
            </a:pPr>
            <a:endParaRPr lang="en-US" altLang="ko-KR" sz="1800" i="1" dirty="0" smtClean="0">
              <a:ea typeface="Gulim" pitchFamily="34" charset="-127"/>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eaLnBrk="1" hangingPunct="1"/>
            <a:r>
              <a:rPr lang="en-US" dirty="0" smtClean="0"/>
              <a:t>HIS M2M </a:t>
            </a:r>
            <a:r>
              <a:rPr lang="en-US" dirty="0" err="1" smtClean="0"/>
              <a:t>Comm</a:t>
            </a:r>
            <a:r>
              <a:rPr lang="en-US" dirty="0" smtClean="0"/>
              <a:t> – Summary (1)</a:t>
            </a:r>
          </a:p>
        </p:txBody>
      </p:sp>
      <p:sp>
        <p:nvSpPr>
          <p:cNvPr id="31747" name="Content Placeholder 2"/>
          <p:cNvSpPr>
            <a:spLocks noGrp="1"/>
          </p:cNvSpPr>
          <p:nvPr>
            <p:ph idx="4294967295"/>
          </p:nvPr>
        </p:nvSpPr>
        <p:spPr>
          <a:xfrm>
            <a:off x="684213" y="1143000"/>
            <a:ext cx="8229600" cy="5111750"/>
          </a:xfrm>
        </p:spPr>
        <p:txBody>
          <a:bodyPr/>
          <a:lstStyle/>
          <a:p>
            <a:pPr eaLnBrk="1" hangingPunct="1">
              <a:tabLst>
                <a:tab pos="2425700" algn="l"/>
              </a:tabLst>
            </a:pPr>
            <a:r>
              <a:rPr lang="en-US" sz="2000" dirty="0" smtClean="0">
                <a:ea typeface="SimSun" pitchFamily="2" charset="-122"/>
              </a:rPr>
              <a:t>Contributions</a:t>
            </a:r>
            <a:r>
              <a:rPr lang="en-US" sz="1400" dirty="0" smtClean="0"/>
              <a:t/>
            </a:r>
            <a:br>
              <a:rPr lang="en-US" sz="1400" dirty="0" smtClean="0"/>
            </a:br>
            <a:r>
              <a:rPr lang="en-US" sz="1300" dirty="0" smtClean="0">
                <a:hlinkClick r:id="rId2" tooltip="GSC16-PLEN-35"/>
              </a:rPr>
              <a:t>GSC16-PLEN-13</a:t>
            </a:r>
            <a:r>
              <a:rPr lang="en-US" sz="1300" dirty="0" smtClean="0"/>
              <a:t> by ETSI,	ETSI Standardization Activities on M2M communications</a:t>
            </a:r>
            <a:br>
              <a:rPr lang="en-US" sz="1300" dirty="0" smtClean="0"/>
            </a:br>
            <a:r>
              <a:rPr lang="en-US" sz="1300" dirty="0" smtClean="0">
                <a:hlinkClick r:id="rId3" tooltip="GSC16-PLEN-36"/>
              </a:rPr>
              <a:t>GSC16-PLEN-19</a:t>
            </a:r>
            <a:r>
              <a:rPr lang="en-US" sz="1300" dirty="0" smtClean="0"/>
              <a:t> by TTC,	SDOs' Coordination for the Inter-Industry Innovation</a:t>
            </a:r>
            <a:br>
              <a:rPr lang="en-US" sz="1300" dirty="0" smtClean="0"/>
            </a:br>
            <a:r>
              <a:rPr lang="en-US" sz="1300" dirty="0" smtClean="0">
                <a:hlinkClick r:id="rId4" tooltip="GSC16-PLEN-47"/>
              </a:rPr>
              <a:t>GSC16-PLEN-32</a:t>
            </a:r>
            <a:r>
              <a:rPr lang="en-US" sz="1300" dirty="0" smtClean="0"/>
              <a:t> by TTA,	M2M Standardization Status in Korea</a:t>
            </a:r>
            <a:br>
              <a:rPr lang="en-US" sz="1300" dirty="0" smtClean="0"/>
            </a:br>
            <a:r>
              <a:rPr lang="en-US" sz="1300" dirty="0" smtClean="0">
                <a:hlinkClick r:id="rId5" tooltip="GSC16-PLEN-53"/>
              </a:rPr>
              <a:t>GSC16-PLEN-40</a:t>
            </a:r>
            <a:r>
              <a:rPr lang="en-US" sz="1300" dirty="0" smtClean="0"/>
              <a:t> by IEEE, (as a guest), M2M Standards Activity at IEEE-SA, </a:t>
            </a:r>
            <a:r>
              <a:rPr lang="en-US" sz="1300" b="1" dirty="0" smtClean="0"/>
              <a:t>not presented</a:t>
            </a:r>
            <a:r>
              <a:rPr lang="en-US" sz="1300" dirty="0" smtClean="0"/>
              <a:t/>
            </a:r>
            <a:br>
              <a:rPr lang="en-US" sz="1300" dirty="0" smtClean="0"/>
            </a:br>
            <a:r>
              <a:rPr lang="en-US" sz="1300" dirty="0" smtClean="0">
                <a:hlinkClick r:id="rId6" tooltip="GSC16-PLEN-58"/>
              </a:rPr>
              <a:t>GSC16-PLEN-41</a:t>
            </a:r>
            <a:r>
              <a:rPr lang="en-US" sz="1300" dirty="0" smtClean="0"/>
              <a:t> by TIA,	TIA M2M Standards Update: TR-50 Smart Device Communications</a:t>
            </a:r>
            <a:br>
              <a:rPr lang="en-US" sz="1300" dirty="0" smtClean="0"/>
            </a:br>
            <a:r>
              <a:rPr lang="en-US" sz="1300" dirty="0" smtClean="0">
                <a:hlinkClick r:id="rId7" tooltip="GSC16-PLEN-60"/>
              </a:rPr>
              <a:t>GSC16-PLEN-73</a:t>
            </a:r>
            <a:r>
              <a:rPr lang="en-US" sz="1300" dirty="0" smtClean="0"/>
              <a:t> by CCSA,	Consolidated M2M standards boost the industry</a:t>
            </a:r>
            <a:br>
              <a:rPr lang="en-US" sz="1300" dirty="0" smtClean="0"/>
            </a:br>
            <a:r>
              <a:rPr lang="en-US" sz="1300" dirty="0" smtClean="0">
                <a:hlinkClick r:id="rId7" tooltip="GSC16-PLEN-60"/>
              </a:rPr>
              <a:t>GSC16-PLEN-82</a:t>
            </a:r>
            <a:r>
              <a:rPr lang="en-US" sz="1300" dirty="0" smtClean="0"/>
              <a:t> by ATIS,	ATIS' Machine-to-Machine (M2M) Activity</a:t>
            </a:r>
            <a:br>
              <a:rPr lang="en-US" sz="1300" dirty="0" smtClean="0"/>
            </a:br>
            <a:r>
              <a:rPr lang="en-US" sz="1300" dirty="0" smtClean="0">
                <a:hlinkClick r:id="rId7" tooltip="GSC16-PLEN-60"/>
              </a:rPr>
              <a:t>GSC16-PLEN-90</a:t>
            </a:r>
            <a:r>
              <a:rPr lang="en-US" sz="1300" dirty="0" smtClean="0"/>
              <a:t> by ITU,	The Internet of Things (</a:t>
            </a:r>
            <a:r>
              <a:rPr lang="en-US" sz="1300" dirty="0" err="1" smtClean="0"/>
              <a:t>IoT</a:t>
            </a:r>
            <a:r>
              <a:rPr lang="en-US" sz="1300" dirty="0" smtClean="0"/>
              <a:t>) aka Machine 2 Machine (M2M)</a:t>
            </a:r>
          </a:p>
          <a:p>
            <a:pPr eaLnBrk="1" hangingPunct="1">
              <a:tabLst>
                <a:tab pos="2425700" algn="l"/>
              </a:tabLst>
            </a:pPr>
            <a:r>
              <a:rPr lang="en-US" sz="2000" dirty="0" smtClean="0">
                <a:ea typeface="SimSun" pitchFamily="2" charset="-122"/>
              </a:rPr>
              <a:t>Highlights of current activities</a:t>
            </a:r>
          </a:p>
          <a:p>
            <a:pPr marL="608013" lvl="1" indent="-150813" eaLnBrk="1" hangingPunct="1">
              <a:tabLst>
                <a:tab pos="2425700" algn="l"/>
              </a:tabLst>
            </a:pPr>
            <a:r>
              <a:rPr lang="en-US" sz="1200" dirty="0" smtClean="0">
                <a:ea typeface="SimSun" pitchFamily="2" charset="-122"/>
              </a:rPr>
              <a:t>ETSI TC M2M </a:t>
            </a:r>
            <a:r>
              <a:rPr lang="en-US" altLang="zh-CN" sz="1200" dirty="0" smtClean="0">
                <a:ea typeface="SimSun" pitchFamily="2" charset="-122"/>
              </a:rPr>
              <a:t>developing standards to support an M2M architecture and a set of capabilities for M2M services, Release 1 set of specifications approval in 11/2011, contributing to EC mandates Smart Metering/Grid, TC ERM works on support of additional spectrum designations for key M2M market segments</a:t>
            </a:r>
          </a:p>
          <a:p>
            <a:pPr marL="608013" lvl="1" indent="-150813" eaLnBrk="1" hangingPunct="1">
              <a:tabLst>
                <a:tab pos="2425700" algn="l"/>
              </a:tabLst>
            </a:pPr>
            <a:r>
              <a:rPr lang="en-US" altLang="zh-CN" sz="1200" dirty="0" smtClean="0">
                <a:ea typeface="SimSun" pitchFamily="2" charset="-122"/>
              </a:rPr>
              <a:t>Inter-Industry Innovation Center (I3C) of TTC coordinates interaction for new business</a:t>
            </a:r>
          </a:p>
          <a:p>
            <a:pPr marL="608013" lvl="1" indent="-150813" eaLnBrk="1" hangingPunct="1">
              <a:tabLst>
                <a:tab pos="2425700" algn="l"/>
              </a:tabLst>
            </a:pPr>
            <a:r>
              <a:rPr lang="en-US" altLang="zh-CN" sz="1200" dirty="0" smtClean="0">
                <a:ea typeface="SimSun" pitchFamily="2" charset="-122"/>
              </a:rPr>
              <a:t>Following the M2M policy in Korea (M2M basic plan, Future ICT Service Strategy) TTA established the TTA M2M (PG708)</a:t>
            </a:r>
          </a:p>
          <a:p>
            <a:pPr marL="608013" lvl="1" indent="-150813" eaLnBrk="1" hangingPunct="1">
              <a:tabLst>
                <a:tab pos="2425700" algn="l"/>
              </a:tabLst>
            </a:pPr>
            <a:r>
              <a:rPr lang="en-US" altLang="zh-CN" sz="1200" dirty="0" smtClean="0">
                <a:ea typeface="SimSun" pitchFamily="2" charset="-122"/>
              </a:rPr>
              <a:t>TIA TR-50 will publish a set of SDC standards in December 2011, TR-45 will publish standard on M2M numbering and addressing for CDMA networks in 4Q2011</a:t>
            </a:r>
          </a:p>
          <a:p>
            <a:pPr marL="608013" lvl="1" indent="-150813" eaLnBrk="1" hangingPunct="1">
              <a:tabLst>
                <a:tab pos="2425700" algn="l"/>
              </a:tabLst>
            </a:pPr>
            <a:r>
              <a:rPr lang="en-US" altLang="zh-CN" sz="1200" dirty="0" smtClean="0">
                <a:ea typeface="SimSun" pitchFamily="2" charset="-122"/>
              </a:rPr>
              <a:t>CCSA TC10 published a family of M2M standards, CCSA standards collaboration with international SDOs and national industry associations</a:t>
            </a:r>
            <a:endParaRPr lang="en-US" sz="1200" dirty="0" smtClean="0"/>
          </a:p>
          <a:p>
            <a:pPr marL="608013" lvl="1" indent="-150813" eaLnBrk="1" hangingPunct="1">
              <a:tabLst>
                <a:tab pos="2425700" algn="l"/>
              </a:tabLst>
            </a:pPr>
            <a:r>
              <a:rPr lang="en-US" altLang="zh-CN" sz="1200" dirty="0" smtClean="0">
                <a:ea typeface="SimSun" pitchFamily="2" charset="-122"/>
              </a:rPr>
              <a:t>ITU-T approved JCA-</a:t>
            </a:r>
            <a:r>
              <a:rPr lang="en-US" altLang="zh-CN" sz="1200" dirty="0" err="1" smtClean="0">
                <a:ea typeface="SimSun" pitchFamily="2" charset="-122"/>
              </a:rPr>
              <a:t>IoT</a:t>
            </a:r>
            <a:r>
              <a:rPr lang="en-US" altLang="zh-CN" sz="1200" dirty="0" smtClean="0">
                <a:ea typeface="SimSun" pitchFamily="2" charset="-122"/>
              </a:rPr>
              <a:t> in February 2011 (continuation of JCA-NID since 2006), which provide </a:t>
            </a:r>
            <a:r>
              <a:rPr lang="en-US" altLang="zh-CN" sz="1200" dirty="0" err="1" smtClean="0">
                <a:ea typeface="SimSun" pitchFamily="2" charset="-122"/>
              </a:rPr>
              <a:t>IoT</a:t>
            </a:r>
            <a:r>
              <a:rPr lang="en-US" altLang="zh-CN" sz="1200" dirty="0" smtClean="0">
                <a:ea typeface="SimSun" pitchFamily="2" charset="-122"/>
              </a:rPr>
              <a:t> coordination and maintains a </a:t>
            </a:r>
            <a:r>
              <a:rPr lang="en-US" altLang="zh-CN" sz="1200" dirty="0" err="1" smtClean="0">
                <a:ea typeface="SimSun" pitchFamily="2" charset="-122"/>
              </a:rPr>
              <a:t>IoT</a:t>
            </a:r>
            <a:r>
              <a:rPr lang="en-US" altLang="zh-CN" sz="1200" dirty="0" smtClean="0">
                <a:ea typeface="SimSun" pitchFamily="2" charset="-122"/>
              </a:rPr>
              <a:t> standards roadmap; The ITU Global Standards Initiative on </a:t>
            </a:r>
            <a:r>
              <a:rPr lang="en-US" altLang="zh-CN" sz="1200" dirty="0" err="1" smtClean="0">
                <a:ea typeface="SimSun" pitchFamily="2" charset="-122"/>
              </a:rPr>
              <a:t>IoT</a:t>
            </a:r>
            <a:r>
              <a:rPr lang="en-US" altLang="zh-CN" sz="1200" dirty="0" smtClean="0">
                <a:ea typeface="SimSun" pitchFamily="2" charset="-122"/>
              </a:rPr>
              <a:t/>
            </a:r>
            <a:br>
              <a:rPr lang="en-US" altLang="zh-CN" sz="1200" dirty="0" smtClean="0">
                <a:ea typeface="SimSun" pitchFamily="2" charset="-122"/>
              </a:rPr>
            </a:br>
            <a:r>
              <a:rPr lang="en-US" altLang="zh-CN" sz="1200" dirty="0" smtClean="0">
                <a:ea typeface="SimSun" pitchFamily="2" charset="-122"/>
              </a:rPr>
              <a:t>was established to act as an umbrella organization to develop and harmonize various </a:t>
            </a:r>
            <a:r>
              <a:rPr lang="en-US" altLang="zh-CN" sz="1200" dirty="0" err="1" smtClean="0">
                <a:ea typeface="SimSun" pitchFamily="2" charset="-122"/>
              </a:rPr>
              <a:t>IoT</a:t>
            </a:r>
            <a:r>
              <a:rPr lang="en-US" altLang="zh-CN" sz="1200" dirty="0" smtClean="0">
                <a:ea typeface="SimSun" pitchFamily="2" charset="-122"/>
              </a:rPr>
              <a:t/>
            </a:r>
            <a:br>
              <a:rPr lang="en-US" altLang="zh-CN" sz="1200" dirty="0" smtClean="0">
                <a:ea typeface="SimSun" pitchFamily="2" charset="-122"/>
              </a:rPr>
            </a:br>
            <a:r>
              <a:rPr lang="en-US" altLang="zh-CN" sz="1200" dirty="0" smtClean="0">
                <a:ea typeface="SimSun" pitchFamily="2" charset="-122"/>
              </a:rPr>
              <a:t>standardization approaches worldwide. </a:t>
            </a:r>
          </a:p>
        </p:txBody>
      </p:sp>
      <p:sp>
        <p:nvSpPr>
          <p:cNvPr id="31748" name="Slide Number Placeholder 3"/>
          <p:cNvSpPr txBox="1">
            <a:spLocks noGrp="1"/>
          </p:cNvSpPr>
          <p:nvPr/>
        </p:nvSpPr>
        <p:spPr bwMode="auto">
          <a:xfrm>
            <a:off x="6534150" y="6337300"/>
            <a:ext cx="2133600" cy="476250"/>
          </a:xfrm>
          <a:prstGeom prst="rect">
            <a:avLst/>
          </a:prstGeom>
          <a:noFill/>
          <a:ln w="9525">
            <a:noFill/>
            <a:miter lim="800000"/>
            <a:headEnd/>
            <a:tailEnd/>
          </a:ln>
        </p:spPr>
        <p:txBody>
          <a:bodyPr/>
          <a:lstStyle/>
          <a:p>
            <a:pPr algn="r"/>
            <a:fld id="{DEF8DF1C-463E-498A-897E-C1F73E9EEE8C}" type="slidenum">
              <a:rPr lang="en-CA" sz="1200">
                <a:latin typeface="Trebuchet MS" pitchFamily="34" charset="0"/>
                <a:ea typeface="ＭＳ Ｐゴシック" pitchFamily="34" charset="-128"/>
              </a:rPr>
              <a:pPr algn="r"/>
              <a:t>8</a:t>
            </a:fld>
            <a:endParaRPr lang="en-CA" sz="1200">
              <a:latin typeface="Trebuchet MS" pitchFamily="34" charset="0"/>
              <a:ea typeface="ＭＳ Ｐゴシック" pitchFamily="3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eaLnBrk="1" hangingPunct="1"/>
            <a:r>
              <a:rPr lang="en-US" smtClean="0"/>
              <a:t>HIS M2M Comm. – Summary (2)</a:t>
            </a:r>
          </a:p>
        </p:txBody>
      </p:sp>
      <p:sp>
        <p:nvSpPr>
          <p:cNvPr id="32771" name="Content Placeholder 2"/>
          <p:cNvSpPr>
            <a:spLocks noGrp="1"/>
          </p:cNvSpPr>
          <p:nvPr>
            <p:ph idx="4294967295"/>
          </p:nvPr>
        </p:nvSpPr>
        <p:spPr>
          <a:xfrm>
            <a:off x="468313" y="1143000"/>
            <a:ext cx="8229600" cy="4679950"/>
          </a:xfrm>
        </p:spPr>
        <p:txBody>
          <a:bodyPr/>
          <a:lstStyle/>
          <a:p>
            <a:pPr eaLnBrk="1" hangingPunct="1"/>
            <a:r>
              <a:rPr lang="en-US" sz="2000" dirty="0" smtClean="0">
                <a:ea typeface="SimSun" pitchFamily="2" charset="-122"/>
              </a:rPr>
              <a:t>Highlights of current activities (cont.)</a:t>
            </a:r>
          </a:p>
          <a:p>
            <a:pPr lvl="1" eaLnBrk="1" hangingPunct="1"/>
            <a:r>
              <a:rPr lang="en-US" sz="1200" dirty="0" smtClean="0"/>
              <a:t>ATIS created M2M Focus Group currently assessing use case analysis for M2M, Smart Grid, </a:t>
            </a:r>
            <a:r>
              <a:rPr lang="en-US" sz="1200" dirty="0" err="1" smtClean="0"/>
              <a:t>eHealth</a:t>
            </a:r>
            <a:r>
              <a:rPr lang="en-US" sz="1200" dirty="0" smtClean="0"/>
              <a:t> and Connected Vehicle for the purpose of revealing the commonalities relative to specifications and requirements that the use cases suggest. Included is the effort to seek an and architectural definition for an M2M Service Platform</a:t>
            </a:r>
          </a:p>
          <a:p>
            <a:pPr eaLnBrk="1" hangingPunct="1"/>
            <a:r>
              <a:rPr lang="en-US" sz="2000" dirty="0" smtClean="0">
                <a:ea typeface="SimSun" pitchFamily="2" charset="-122"/>
              </a:rPr>
              <a:t>Next steps / Actions</a:t>
            </a:r>
          </a:p>
          <a:p>
            <a:pPr lvl="1" eaLnBrk="1" hangingPunct="1"/>
            <a:r>
              <a:rPr lang="en-US" sz="1200" dirty="0" smtClean="0">
                <a:ea typeface="SimSun" pitchFamily="2" charset="-122"/>
              </a:rPr>
              <a:t>ETSI will attract further liaisons, co-operations and involve more stakeholders, start work on M2M Release 2</a:t>
            </a:r>
          </a:p>
          <a:p>
            <a:pPr lvl="1" eaLnBrk="1" hangingPunct="1"/>
            <a:r>
              <a:rPr lang="en-US" sz="1200" dirty="0" smtClean="0">
                <a:ea typeface="SimSun" pitchFamily="2" charset="-122"/>
              </a:rPr>
              <a:t>TTC focuses on SDO’s coordination among Verticals and ICT community, </a:t>
            </a:r>
            <a:r>
              <a:rPr lang="en-US" altLang="ja-JP" sz="1200" dirty="0" smtClean="0">
                <a:ea typeface="SimSun" pitchFamily="2" charset="-122"/>
              </a:rPr>
              <a:t>TTC and ARIB collaboration on this matter has started</a:t>
            </a:r>
            <a:endParaRPr lang="en-US" sz="1200" dirty="0" smtClean="0">
              <a:ea typeface="SimSun" pitchFamily="2" charset="-122"/>
            </a:endParaRPr>
          </a:p>
          <a:p>
            <a:pPr lvl="1" eaLnBrk="1" hangingPunct="1"/>
            <a:r>
              <a:rPr lang="en-US" altLang="ko-KR" sz="1200" dirty="0" smtClean="0">
                <a:ea typeface="SimSun" pitchFamily="2" charset="-122"/>
              </a:rPr>
              <a:t>TTA PG708 started 13 Work Items for M2M and</a:t>
            </a:r>
            <a:r>
              <a:rPr lang="en-US" altLang="ko-KR" sz="1200" dirty="0" smtClean="0">
                <a:ea typeface="Gulim" pitchFamily="34" charset="-127"/>
              </a:rPr>
              <a:t> </a:t>
            </a:r>
            <a:r>
              <a:rPr lang="en-US" altLang="ko-KR" sz="1200" dirty="0" smtClean="0">
                <a:ea typeface="SimSun" pitchFamily="2" charset="-122"/>
              </a:rPr>
              <a:t>consolidation activities for global M2M standardization</a:t>
            </a:r>
            <a:endParaRPr lang="en-US" sz="1200" dirty="0" smtClean="0">
              <a:ea typeface="SimSun" pitchFamily="2" charset="-122"/>
            </a:endParaRPr>
          </a:p>
          <a:p>
            <a:pPr lvl="1" eaLnBrk="1" hangingPunct="1"/>
            <a:r>
              <a:rPr lang="en-US" sz="1200" dirty="0" smtClean="0">
                <a:ea typeface="SimSun" pitchFamily="2" charset="-122"/>
              </a:rPr>
              <a:t>TIA will continue work on “Convergence Layer”, M2M Communication Systems Requirements and use cases for CDMA2000 Networks, harmonize with other standard entities</a:t>
            </a:r>
          </a:p>
          <a:p>
            <a:pPr lvl="1" eaLnBrk="1" hangingPunct="1"/>
            <a:r>
              <a:rPr lang="en-US" sz="1200" dirty="0" smtClean="0">
                <a:ea typeface="SimSun" pitchFamily="2" charset="-122"/>
              </a:rPr>
              <a:t>CCSA engages in consolidation of international M2M standardization and involvement of Vertical Industries</a:t>
            </a:r>
          </a:p>
          <a:p>
            <a:pPr lvl="1" eaLnBrk="1" hangingPunct="1"/>
            <a:r>
              <a:rPr lang="en-US" sz="1200" dirty="0" smtClean="0">
                <a:ea typeface="SimSun" pitchFamily="2" charset="-122"/>
              </a:rPr>
              <a:t>ATIS will continue interaction and collaboration with Verticals, coordinate M2M activities with other SDOs and organizations, proceed use case assessment for sifting out service layer commonalities across different verticals</a:t>
            </a:r>
          </a:p>
          <a:p>
            <a:pPr lvl="1" eaLnBrk="1" hangingPunct="1"/>
            <a:r>
              <a:rPr lang="en-US" sz="1200" dirty="0" smtClean="0"/>
              <a:t>ITU-T invites contributions to the </a:t>
            </a:r>
            <a:r>
              <a:rPr lang="en-US" sz="1200" dirty="0" err="1" smtClean="0"/>
              <a:t>IoT</a:t>
            </a:r>
            <a:r>
              <a:rPr lang="en-US" sz="1200" dirty="0" smtClean="0"/>
              <a:t>-GSI to provide global </a:t>
            </a:r>
            <a:r>
              <a:rPr lang="en-US" sz="1200" dirty="0" err="1" smtClean="0"/>
              <a:t>IoT</a:t>
            </a:r>
            <a:r>
              <a:rPr lang="en-US" sz="1200" dirty="0" smtClean="0"/>
              <a:t> standards. Also fosters coordination and encourages participation in JCA-</a:t>
            </a:r>
            <a:r>
              <a:rPr lang="en-US" sz="1200" dirty="0" err="1" smtClean="0"/>
              <a:t>IoT</a:t>
            </a:r>
            <a:r>
              <a:rPr lang="en-US" sz="1200" dirty="0" smtClean="0"/>
              <a:t> discussions, especially by stakeholders who are not traditional ITU members </a:t>
            </a:r>
            <a:endParaRPr lang="en-US" sz="1200" dirty="0" smtClean="0">
              <a:ea typeface="SimSun" pitchFamily="2" charset="-122"/>
            </a:endParaRPr>
          </a:p>
          <a:p>
            <a:pPr eaLnBrk="1" hangingPunct="1"/>
            <a:r>
              <a:rPr lang="en-US" sz="2000" dirty="0" smtClean="0">
                <a:ea typeface="SimSun" pitchFamily="2" charset="-122"/>
              </a:rPr>
              <a:t>Recommendations</a:t>
            </a:r>
          </a:p>
          <a:p>
            <a:pPr lvl="1" eaLnBrk="1" hangingPunct="1"/>
            <a:r>
              <a:rPr lang="en-US" altLang="zh-CN" sz="1200" dirty="0" smtClean="0">
                <a:ea typeface="SimSun" pitchFamily="2" charset="-122"/>
              </a:rPr>
              <a:t>Update the existing Resolution GSC-15/30</a:t>
            </a:r>
            <a:br>
              <a:rPr lang="en-US" altLang="zh-CN" sz="1200" dirty="0" smtClean="0">
                <a:ea typeface="SimSun" pitchFamily="2" charset="-122"/>
              </a:rPr>
            </a:br>
            <a:r>
              <a:rPr lang="en-US" sz="1200" dirty="0" smtClean="0"/>
              <a:t>Drafting group will meet to update the resolution (contributions by ETSI, ISACC, ATIS, TIA)</a:t>
            </a:r>
            <a:endParaRPr lang="en-US" altLang="zh-CN" sz="1200" dirty="0" smtClean="0">
              <a:ea typeface="SimSun" pitchFamily="2" charset="-122"/>
            </a:endParaRPr>
          </a:p>
          <a:p>
            <a:pPr lvl="1" eaLnBrk="1" hangingPunct="1"/>
            <a:r>
              <a:rPr lang="en-US" altLang="zh-CN" sz="1200" dirty="0" smtClean="0">
                <a:ea typeface="SimSun" pitchFamily="2" charset="-122"/>
              </a:rPr>
              <a:t>Retain HIS for GSC-17</a:t>
            </a:r>
            <a:endParaRPr lang="en-US" sz="1200" dirty="0" smtClean="0"/>
          </a:p>
        </p:txBody>
      </p:sp>
      <p:sp>
        <p:nvSpPr>
          <p:cNvPr id="32772" name="Slide Number Placeholder 3"/>
          <p:cNvSpPr txBox="1">
            <a:spLocks noGrp="1"/>
          </p:cNvSpPr>
          <p:nvPr/>
        </p:nvSpPr>
        <p:spPr bwMode="auto">
          <a:xfrm>
            <a:off x="6534150" y="6337300"/>
            <a:ext cx="2133600" cy="476250"/>
          </a:xfrm>
          <a:prstGeom prst="rect">
            <a:avLst/>
          </a:prstGeom>
          <a:noFill/>
          <a:ln w="9525">
            <a:noFill/>
            <a:miter lim="800000"/>
            <a:headEnd/>
            <a:tailEnd/>
          </a:ln>
        </p:spPr>
        <p:txBody>
          <a:bodyPr/>
          <a:lstStyle/>
          <a:p>
            <a:pPr algn="r"/>
            <a:fld id="{E217457A-CE95-4C49-A8D1-4F3FE61A9F5F}" type="slidenum">
              <a:rPr lang="en-CA" sz="1200">
                <a:latin typeface="Trebuchet MS" pitchFamily="34" charset="0"/>
                <a:ea typeface="ＭＳ Ｐゴシック" pitchFamily="34" charset="-128"/>
              </a:rPr>
              <a:pPr algn="r"/>
              <a:t>9</a:t>
            </a:fld>
            <a:endParaRPr lang="en-CA" sz="1200">
              <a:latin typeface="Trebuchet MS" pitchFamily="34" charset="0"/>
              <a:ea typeface="ＭＳ Ｐゴシック"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SC-16_PowerPoint_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BCC221E8A5C574B889E2CBB12A471FC" ma:contentTypeVersion="1" ma:contentTypeDescription="Create a new document." ma:contentTypeScope="" ma:versionID="99f44ad212ba6942fa1c339a891249a5">
  <xsd:schema xmlns:xsd="http://www.w3.org/2001/XMLSchema" xmlns:xs="http://www.w3.org/2001/XMLSchema" xmlns:p="http://schemas.microsoft.com/office/2006/metadata/properties" xmlns:ns1="http://schemas.microsoft.com/sharepoint/v3" targetNamespace="http://schemas.microsoft.com/office/2006/metadata/properties" ma:root="true" ma:fieldsID="ded79842d4747cc85621c7c303666ab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ECDFA92F-2F41-4E0B-B419-8AD743BA6742}"/>
</file>

<file path=customXml/itemProps2.xml><?xml version="1.0" encoding="utf-8"?>
<ds:datastoreItem xmlns:ds="http://schemas.openxmlformats.org/officeDocument/2006/customXml" ds:itemID="{4FF3435F-EB30-4CFD-80E2-B21E14F377CE}"/>
</file>

<file path=customXml/itemProps3.xml><?xml version="1.0" encoding="utf-8"?>
<ds:datastoreItem xmlns:ds="http://schemas.openxmlformats.org/officeDocument/2006/customXml" ds:itemID="{2CF65B50-521A-42D5-A0DB-CAB2EBF8DF2A}"/>
</file>

<file path=docProps/app.xml><?xml version="1.0" encoding="utf-8"?>
<Properties xmlns="http://schemas.openxmlformats.org/officeDocument/2006/extended-properties" xmlns:vt="http://schemas.openxmlformats.org/officeDocument/2006/docPropsVTypes">
  <Template>GSC-16_PowerPoint_Template</Template>
  <TotalTime>239</TotalTime>
  <Words>1450</Words>
  <Application>Microsoft Office PowerPoint</Application>
  <PresentationFormat>On-screen Show (4:3)</PresentationFormat>
  <Paragraphs>172</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GSC-16_PowerPoint_Template</vt:lpstr>
      <vt:lpstr>GSC-16 Opening Plenary Summary Report</vt:lpstr>
      <vt:lpstr>Meeting Overview (1)</vt:lpstr>
      <vt:lpstr>Meeting Overview (2)</vt:lpstr>
      <vt:lpstr>Slide 4</vt:lpstr>
      <vt:lpstr>IPTV – Summary  (Agenda Item 6.5)</vt:lpstr>
      <vt:lpstr>HIS: Intelligent Transport Systems (TIA)  (Agenda Item 6.6)</vt:lpstr>
      <vt:lpstr>Interoperability (TTC)  (Agenda Item 6.8)</vt:lpstr>
      <vt:lpstr>HIS M2M Comm – Summary (1)</vt:lpstr>
      <vt:lpstr>HIS M2M Comm. – Summary (2)</vt:lpstr>
      <vt:lpstr>Cloud HIS Summary</vt:lpstr>
      <vt:lpstr>ICT Accessibility Summary</vt:lpstr>
      <vt:lpstr>Task Force Opening Plenary Reports</vt:lpstr>
      <vt:lpstr>Proposals for Resolutions (revisited at Closing Plenary)</vt:lpstr>
      <vt:lpstr>Any Other Business</vt:lpstr>
      <vt:lpstr>Summary</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GSC-16 Opening Plenary Summary Report</dc:title>
  <dc:creator>GSC-16 Chair and Rapporteur</dc:creator>
  <dc:description>GSC16-CL-02
3 November 2011</dc:description>
  <cp:lastModifiedBy>Ed Juskevicius</cp:lastModifiedBy>
  <cp:revision>48</cp:revision>
  <dcterms:created xsi:type="dcterms:W3CDTF">2011-10-29T18:46:53Z</dcterms:created>
  <dcterms:modified xsi:type="dcterms:W3CDTF">2011-11-03T11:25:29Z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0x010100CBCC221E8A5C574B889E2CBB12A471FC</vt:lpwstr>
  </property>
  <property fmtid="{D5CDD505-2E9C-101B-9397-08002B2CF9AE}" pid="3" name="Order">
    <vt:r8>2800</vt:r8>
  </property>
  <property fmtid="{D5CDD505-2E9C-101B-9397-08002B2CF9AE}" pid="4" name="TemplateUrl">
    <vt:lpwstr/>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ies>
</file>