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8" r:id="rId3"/>
    <p:sldId id="339" r:id="rId4"/>
    <p:sldId id="340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8">
          <p15:clr>
            <a:srgbClr val="A4A3A4"/>
          </p15:clr>
        </p15:guide>
        <p15:guide id="2" orient="horz" pos="4032">
          <p15:clr>
            <a:srgbClr val="A4A3A4"/>
          </p15:clr>
        </p15:guide>
        <p15:guide id="3" orient="horz" pos="157">
          <p15:clr>
            <a:srgbClr val="A4A3A4"/>
          </p15:clr>
        </p15:guide>
        <p15:guide id="4" orient="horz" pos="1009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5470">
          <p15:clr>
            <a:srgbClr val="A4A3A4"/>
          </p15:clr>
        </p15:guide>
        <p15:guide id="7" pos="288" userDrawn="1">
          <p15:clr>
            <a:srgbClr val="A4A3A4"/>
          </p15:clr>
        </p15:guide>
        <p15:guide id="8" pos="2895">
          <p15:clr>
            <a:srgbClr val="A4A3A4"/>
          </p15:clr>
        </p15:guide>
        <p15:guide id="9" pos="2811">
          <p15:clr>
            <a:srgbClr val="A4A3A4"/>
          </p15:clr>
        </p15:guide>
        <p15:guide id="10" pos="29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034860-E9E2-477F-80A3-F9410A79DEAB}" v="3" dt="2023-04-25T09:14:10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660"/>
  </p:normalViewPr>
  <p:slideViewPr>
    <p:cSldViewPr snapToGrid="0">
      <p:cViewPr>
        <p:scale>
          <a:sx n="109" d="100"/>
          <a:sy n="109" d="100"/>
        </p:scale>
        <p:origin x="1602" y="102"/>
      </p:cViewPr>
      <p:guideLst>
        <p:guide orient="horz" pos="2218"/>
        <p:guide orient="horz" pos="4032"/>
        <p:guide orient="horz" pos="157"/>
        <p:guide orient="horz" pos="1009"/>
        <p:guide orient="horz" pos="3888"/>
        <p:guide pos="5470"/>
        <p:guide pos="288"/>
        <p:guide pos="2895"/>
        <p:guide pos="2811"/>
        <p:guide pos="29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 snapToGrid="0" showGuides="1">
      <p:cViewPr varScale="1">
        <p:scale>
          <a:sx n="51" d="100"/>
          <a:sy n="51" d="100"/>
        </p:scale>
        <p:origin x="2624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4/25/2023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36D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0739" y="1491015"/>
            <a:ext cx="8212886" cy="1470025"/>
          </a:xfrm>
          <a:prstGeom prst="rect">
            <a:avLst/>
          </a:prstGeom>
        </p:spPr>
        <p:txBody>
          <a:bodyPr lIns="0" rIns="0" anchor="b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36pt</a:t>
            </a:r>
            <a:r>
              <a:rPr lang="en-US" dirty="0"/>
              <a:t> Arial Presentation Title</a:t>
            </a:r>
            <a:br>
              <a:rPr lang="en-US" dirty="0"/>
            </a:br>
            <a:r>
              <a:rPr lang="en-US" dirty="0"/>
              <a:t>Title of Presentation Line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369585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16pt</a:t>
            </a:r>
            <a:r>
              <a:rPr lang="en-US" dirty="0"/>
              <a:t> Arial Bolded Subhead, Date, Etc.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356" y="5425561"/>
            <a:ext cx="2884848" cy="108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solidFill>
          <a:srgbClr val="136D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59448"/>
            <a:ext cx="8231186" cy="13620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36pt</a:t>
            </a:r>
            <a:r>
              <a:rPr lang="en-US" dirty="0"/>
              <a:t> Arial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2" y="3670233"/>
            <a:ext cx="8231187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16pt</a:t>
            </a:r>
            <a:r>
              <a:rPr lang="en-US" dirty="0"/>
              <a:t> Arial Bolded Subhead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A97731-A173-4F32-8D37-8F32B079C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9C34541-4474-4B8D-8499-9E45DA3642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519D2E1-6A7B-46D4-9525-AC65CC17A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A123418-D35F-4609-B280-A04E62320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4296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ection Break Image">
    <p:bg>
      <p:bgPr>
        <a:solidFill>
          <a:srgbClr val="136D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3531072"/>
            <a:ext cx="8231186" cy="75619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36pt</a:t>
            </a:r>
            <a:r>
              <a:rPr lang="en-US" dirty="0"/>
              <a:t> Arial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2" y="4520299"/>
            <a:ext cx="8231187" cy="1362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16pt</a:t>
            </a:r>
            <a:r>
              <a:rPr lang="en-US" dirty="0"/>
              <a:t> Arial Bolded Subhead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43217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C0F88-9D5C-49C7-BA34-BEB308613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065C6F9-7530-494D-9840-AB0CE8716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4C0B410-A0FB-4713-A5F2-6B9C4D743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E470B93-4328-4E2D-A921-01E248D7D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4296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6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62366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C7C3E1B-6B92-42B2-80FB-80151D3C2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413716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">
    <p:bg>
      <p:bgPr>
        <a:solidFill>
          <a:srgbClr val="136D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0" y="2828039"/>
            <a:ext cx="3785805" cy="141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63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Bullet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3" y="1650674"/>
            <a:ext cx="8228012" cy="4570411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solidFill>
                  <a:srgbClr val="136DB4"/>
                </a:solidFill>
              </a:defRPr>
            </a:lvl1pPr>
            <a:lvl2pPr>
              <a:defRPr sz="22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lvl="1"/>
            <a:r>
              <a:rPr lang="en-US" dirty="0" err="1"/>
              <a:t>22pt</a:t>
            </a:r>
            <a:r>
              <a:rPr lang="en-US" dirty="0"/>
              <a:t> Arial large bullet one</a:t>
            </a:r>
          </a:p>
          <a:p>
            <a:pPr lvl="2"/>
            <a:r>
              <a:rPr lang="en-US" dirty="0" err="1"/>
              <a:t>22pt</a:t>
            </a:r>
            <a:r>
              <a:rPr lang="en-US" dirty="0"/>
              <a:t> Arial sub-bullet</a:t>
            </a:r>
          </a:p>
          <a:p>
            <a:pPr lvl="3"/>
            <a:r>
              <a:rPr lang="en-US" dirty="0" err="1"/>
              <a:t>16pt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JTC 1 Plenary November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0B1183E4-5E9A-4FC0-8DF0-98AC1EB080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135851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8788" y="1650674"/>
            <a:ext cx="8228012" cy="4570411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solidFill>
                  <a:srgbClr val="136DB4"/>
                </a:solidFill>
              </a:defRPr>
            </a:lvl1pPr>
            <a:lvl2pPr>
              <a:defRPr lang="en-US" sz="1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lvl="1"/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marL="571500" lvl="2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</a:pPr>
            <a:r>
              <a:rPr lang="en-US" dirty="0" err="1"/>
              <a:t>18pt</a:t>
            </a:r>
            <a:r>
              <a:rPr lang="en-US" dirty="0"/>
              <a:t> Arial sub-bullet</a:t>
            </a:r>
          </a:p>
          <a:p>
            <a:pPr lvl="3"/>
            <a:r>
              <a:rPr lang="en-US" dirty="0" err="1"/>
              <a:t>16pt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E70766F3-63D3-4154-8284-87EEF74276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349404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3" y="1650674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solidFill>
                  <a:srgbClr val="136DB4"/>
                </a:solidFill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sz="1600" dirty="0" smtClean="0">
                <a:solidFill>
                  <a:schemeClr val="tx1"/>
                </a:solidFill>
              </a:defRPr>
            </a:lvl3pPr>
            <a:lvl4pPr>
              <a:defRPr lang="en-US" sz="1400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16pt</a:t>
            </a:r>
            <a:r>
              <a:rPr lang="en-US" dirty="0"/>
              <a:t> Arial third level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6776" y="1650674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solidFill>
                  <a:srgbClr val="136DB4"/>
                </a:solidFill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sz="1600" dirty="0" smtClean="0">
                <a:solidFill>
                  <a:schemeClr val="tx1"/>
                </a:solidFill>
              </a:defRPr>
            </a:lvl3pPr>
            <a:lvl4pPr>
              <a:defRPr lang="en-US" sz="1400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16pt</a:t>
            </a:r>
            <a:r>
              <a:rPr lang="en-US" dirty="0"/>
              <a:t> Arial third level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C3B6AE96-5509-4316-805E-61E9AD2DC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406206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650674"/>
            <a:ext cx="8228013" cy="4570411"/>
          </a:xfrm>
        </p:spPr>
        <p:txBody>
          <a:bodyPr anchor="ctr" anchorCtr="0"/>
          <a:lstStyle>
            <a:lvl1pPr marL="204788" indent="-204788">
              <a:defRPr sz="4800" baseline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17513" indent="-225425">
              <a:buFont typeface="Lucida Grande"/>
              <a:buChar char="−"/>
              <a:defRPr sz="1600" baseline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685800" indent="-228600">
              <a:defRPr sz="1200">
                <a:solidFill>
                  <a:schemeClr val="tx1"/>
                </a:solidFill>
                <a:latin typeface="+mn-lt"/>
              </a:defRPr>
            </a:lvl3pPr>
            <a:lvl4pPr>
              <a:defRPr sz="1100">
                <a:solidFill>
                  <a:schemeClr val="tx1"/>
                </a:solidFill>
                <a:latin typeface="+mn-lt"/>
              </a:defRPr>
            </a:lvl4pPr>
            <a:lvl5pPr>
              <a:defRPr sz="105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425CC87-0254-42BA-842F-ED1DD62BF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119294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4134C-B7DD-44C3-956C-8B54AD9ED1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  <p:sp>
        <p:nvSpPr>
          <p:cNvPr id="15" name="Title 6">
            <a:extLst>
              <a:ext uri="{FF2B5EF4-FFF2-40B4-BE49-F238E27FC236}">
                <a16:creationId xmlns:a16="http://schemas.microsoft.com/office/drawing/2014/main" id="{827A88EB-D89C-42A4-8FD9-47EE9C9174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363820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3432174"/>
            <a:ext cx="9144000" cy="34258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455613" y="1601788"/>
            <a:ext cx="4006850" cy="1744663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solidFill>
                  <a:srgbClr val="136DB4"/>
                </a:solidFill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sz="1600" dirty="0" smtClean="0">
                <a:solidFill>
                  <a:schemeClr val="tx1"/>
                </a:solidFill>
              </a:defRPr>
            </a:lvl3pPr>
            <a:lvl4pPr>
              <a:defRPr lang="en-US" sz="1400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16pt</a:t>
            </a:r>
            <a:r>
              <a:rPr lang="en-US" dirty="0"/>
              <a:t> Arial third level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7" hasCustomPrompt="1"/>
          </p:nvPr>
        </p:nvSpPr>
        <p:spPr>
          <a:xfrm>
            <a:off x="4676775" y="1601788"/>
            <a:ext cx="4006850" cy="1744663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solidFill>
                  <a:srgbClr val="136DB4"/>
                </a:solidFill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sz="1600" dirty="0" smtClean="0">
                <a:solidFill>
                  <a:schemeClr val="tx1"/>
                </a:solidFill>
              </a:defRPr>
            </a:lvl3pPr>
            <a:lvl4pPr>
              <a:defRPr lang="en-US" sz="1400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16pt</a:t>
            </a:r>
            <a:r>
              <a:rPr lang="en-US" dirty="0"/>
              <a:t> Arial third level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366AFB6-C1A4-4F77-A128-C7E1AA054B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  <p:sp>
        <p:nvSpPr>
          <p:cNvPr id="17" name="Title 6">
            <a:extLst>
              <a:ext uri="{FF2B5EF4-FFF2-40B4-BE49-F238E27FC236}">
                <a16:creationId xmlns:a16="http://schemas.microsoft.com/office/drawing/2014/main" id="{1DDD326C-CFA6-42AF-9621-AED685DD48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6"/>
            <a:ext cx="6819245" cy="10670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DB4"/>
                </a:solidFill>
              </a:defRPr>
            </a:lvl1pPr>
          </a:lstStyle>
          <a:p>
            <a:r>
              <a:rPr lang="en-US" dirty="0"/>
              <a:t>36pt Arial Headline</a:t>
            </a:r>
          </a:p>
        </p:txBody>
      </p:sp>
    </p:spTree>
    <p:extLst>
      <p:ext uri="{BB962C8B-B14F-4D97-AF65-F5344CB8AC3E}">
        <p14:creationId xmlns:p14="http://schemas.microsoft.com/office/powerpoint/2010/main" val="239268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8362" y="0"/>
            <a:ext cx="4465637" cy="6857999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4006850" cy="1067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n-US" dirty="0" err="1"/>
              <a:t>36pt</a:t>
            </a:r>
            <a:r>
              <a:rPr lang="en-US" dirty="0"/>
              <a:t> Arial Headline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1" y="6356350"/>
            <a:ext cx="147917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73373" y="6356350"/>
            <a:ext cx="2389090" cy="365125"/>
          </a:xfrm>
        </p:spPr>
        <p:txBody>
          <a:bodyPr/>
          <a:lstStyle/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652727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16pt</a:t>
            </a:r>
            <a:r>
              <a:rPr lang="en-US" dirty="0"/>
              <a:t> Arial third level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8AB266-78AD-495C-98E2-88D717057E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59448"/>
            <a:ext cx="8231186" cy="136207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accent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36pt</a:t>
            </a:r>
            <a:r>
              <a:rPr lang="en-US" dirty="0"/>
              <a:t> Arial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2" y="3670233"/>
            <a:ext cx="8231187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16pt</a:t>
            </a:r>
            <a:r>
              <a:rPr lang="en-US" dirty="0"/>
              <a:t> Arial Bolded Subhead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DB551FF-D1F9-428E-A100-97FE609A2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DF75115-2F07-43F7-AAD8-DDDBCA27F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CE5C02B-95F9-46E5-A16A-33185525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4296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452437"/>
            <a:ext cx="6819246" cy="106708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err="1"/>
              <a:t>36pt</a:t>
            </a:r>
            <a:r>
              <a:rPr lang="en-US" dirty="0"/>
              <a:t> Arial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669024"/>
            <a:ext cx="8228012" cy="45704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err="1"/>
              <a:t>22pt</a:t>
            </a:r>
            <a:r>
              <a:rPr lang="en-US" dirty="0"/>
              <a:t> Arial body text</a:t>
            </a:r>
          </a:p>
          <a:p>
            <a:pPr lvl="1"/>
            <a:r>
              <a:rPr lang="en-US" dirty="0" err="1"/>
              <a:t>18pt</a:t>
            </a:r>
            <a:r>
              <a:rPr lang="en-US" dirty="0"/>
              <a:t> Arial bullet one</a:t>
            </a:r>
          </a:p>
          <a:p>
            <a:pPr lvl="2"/>
            <a:r>
              <a:rPr lang="en-US" dirty="0" err="1"/>
              <a:t>18pt</a:t>
            </a:r>
            <a:r>
              <a:rPr lang="en-US" dirty="0"/>
              <a:t> Arial sub-bullet</a:t>
            </a:r>
          </a:p>
          <a:p>
            <a:pPr lvl="3"/>
            <a:r>
              <a:rPr lang="en-US" dirty="0" err="1"/>
              <a:t>16pt</a:t>
            </a:r>
            <a:r>
              <a:rPr lang="en-US" dirty="0"/>
              <a:t> Arial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Arial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Meeting Name / Subgroup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4296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8397C0-36B3-47C4-BFF1-DDA95EEF5B4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49" y="45109"/>
            <a:ext cx="1708510" cy="64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22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2" r:id="rId4"/>
    <p:sldLayoutId id="2147483660" r:id="rId5"/>
    <p:sldLayoutId id="2147483668" r:id="rId6"/>
    <p:sldLayoutId id="2147483669" r:id="rId7"/>
    <p:sldLayoutId id="2147483670" r:id="rId8"/>
    <p:sldLayoutId id="2147483672" r:id="rId9"/>
    <p:sldLayoutId id="2147483651" r:id="rId10"/>
    <p:sldLayoutId id="2147483665" r:id="rId11"/>
    <p:sldLayoutId id="2147483654" r:id="rId12"/>
    <p:sldLayoutId id="2147483666" r:id="rId1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136DB4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2200" b="0" kern="1200">
          <a:solidFill>
            <a:srgbClr val="136DB4"/>
          </a:solidFill>
          <a:latin typeface="+mn-lt"/>
          <a:ea typeface="+mn-ea"/>
          <a:cs typeface="Arial" panose="020B0604020202020204" pitchFamily="34" charset="0"/>
        </a:defRPr>
      </a:lvl1pPr>
      <a:lvl2pPr marL="225425" indent="-225425" algn="l" defTabSz="457200" rtl="0" eaLnBrk="1" latinLnBrk="0" hangingPunct="1">
        <a:spcBef>
          <a:spcPts val="1200"/>
        </a:spcBef>
        <a:buFont typeface="Wingdings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571500" indent="-228600" algn="l" defTabSz="457200" rtl="0" eaLnBrk="1" latinLnBrk="0" hangingPunct="1">
        <a:spcBef>
          <a:spcPts val="8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969963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1319213" indent="-228600" algn="l" defTabSz="4572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613" y="778838"/>
            <a:ext cx="8212886" cy="1470025"/>
          </a:xfrm>
        </p:spPr>
        <p:txBody>
          <a:bodyPr/>
          <a:lstStyle/>
          <a:p>
            <a:r>
              <a:rPr lang="en-US" dirty="0"/>
              <a:t>Datacenter Energy Efficiency Benchmarks and Standards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5613" y="2812093"/>
            <a:ext cx="6330212" cy="1233813"/>
          </a:xfrm>
        </p:spPr>
        <p:txBody>
          <a:bodyPr/>
          <a:lstStyle/>
          <a:p>
            <a:r>
              <a:rPr lang="en-US" dirty="0"/>
              <a:t>David Reiner</a:t>
            </a:r>
          </a:p>
          <a:p>
            <a:r>
              <a:rPr lang="en-US" dirty="0"/>
              <a:t>ISO/IEC SC39 Chair - Sustainability, IT and data </a:t>
            </a:r>
            <a:r>
              <a:rPr lang="en-US" dirty="0" err="1"/>
              <a:t>centres</a:t>
            </a:r>
            <a:r>
              <a:rPr lang="en-US" dirty="0"/>
              <a:t> </a:t>
            </a:r>
          </a:p>
          <a:p>
            <a:pPr>
              <a:spcBef>
                <a:spcPts val="900"/>
              </a:spcBef>
            </a:pPr>
            <a:r>
              <a:rPr lang="en-US" dirty="0"/>
              <a:t>SPEC President</a:t>
            </a:r>
          </a:p>
          <a:p>
            <a:pPr>
              <a:spcBef>
                <a:spcPts val="300"/>
              </a:spcBef>
            </a:pPr>
            <a:r>
              <a:rPr lang="en-US" dirty="0"/>
              <a:t>Chair of The Green Grid</a:t>
            </a:r>
          </a:p>
          <a:p>
            <a:pPr>
              <a:spcBef>
                <a:spcPts val="300"/>
              </a:spcBef>
            </a:pPr>
            <a:r>
              <a:rPr lang="en-US" dirty="0"/>
              <a:t>AMD Datacenter Standards &amp; Emerging Technologies Architect</a:t>
            </a:r>
          </a:p>
          <a:p>
            <a:endParaRPr lang="en-US" dirty="0"/>
          </a:p>
          <a:p>
            <a:r>
              <a:rPr lang="en-US" dirty="0"/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302642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EB9E7D-94A6-6744-0F16-95A6D4B80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84" y="1471708"/>
            <a:ext cx="4866993" cy="21292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SPECpower_ssj</a:t>
            </a:r>
            <a:r>
              <a:rPr lang="en-US" sz="1800" dirty="0"/>
              <a:t> 2008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Marketing benchmark for standard servers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Introduced testing at “load levels”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SPEC SERT v2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Corresponding ISO/IEC 21836:2020 and EN 303 470 standard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CCB21-33EB-2958-4006-23DF3DE4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37C3E2-65FE-CE51-8B15-4D43FB04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12" y="217663"/>
            <a:ext cx="6819245" cy="1067081"/>
          </a:xfrm>
        </p:spPr>
        <p:txBody>
          <a:bodyPr/>
          <a:lstStyle/>
          <a:p>
            <a:r>
              <a:rPr lang="en-US" sz="2800" dirty="0"/>
              <a:t>ISO/IEC and SPEC Datacenter Efficiency Benchmarks &amp; Standards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F33AA50-49C9-1AD1-3F21-0DE5151B7940}"/>
              </a:ext>
            </a:extLst>
          </p:cNvPr>
          <p:cNvGrpSpPr/>
          <p:nvPr/>
        </p:nvGrpSpPr>
        <p:grpSpPr>
          <a:xfrm>
            <a:off x="5440098" y="751203"/>
            <a:ext cx="3507518" cy="2784346"/>
            <a:chOff x="6379470" y="254961"/>
            <a:chExt cx="5490622" cy="452549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5DE819C-61B6-AE13-2348-5489F3A7F5AD}"/>
                </a:ext>
              </a:extLst>
            </p:cNvPr>
            <p:cNvGrpSpPr/>
            <p:nvPr/>
          </p:nvGrpSpPr>
          <p:grpSpPr>
            <a:xfrm>
              <a:off x="6379470" y="813074"/>
              <a:ext cx="5490622" cy="3967378"/>
              <a:chOff x="6379470" y="813074"/>
              <a:chExt cx="5490622" cy="3967378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D2B192DE-E8F2-4F05-4024-FE008175D7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79470" y="813074"/>
                <a:ext cx="5059610" cy="396737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0248CA4-2A0E-0422-2BFA-0D4D7CAD073E}"/>
                  </a:ext>
                </a:extLst>
              </p:cNvPr>
              <p:cNvSpPr txBox="1"/>
              <p:nvPr/>
            </p:nvSpPr>
            <p:spPr>
              <a:xfrm>
                <a:off x="11439081" y="1226378"/>
                <a:ext cx="431011" cy="3288383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pPr>
                  <a:spcAft>
                    <a:spcPts val="600"/>
                  </a:spcAft>
                  <a:buClr>
                    <a:schemeClr val="bg2"/>
                  </a:buClr>
                </a:pPr>
                <a:r>
                  <a:rPr lang="en-US" sz="800" dirty="0">
                    <a:solidFill>
                      <a:schemeClr val="bg1">
                        <a:lumMod val="50000"/>
                      </a:schemeClr>
                    </a:solidFill>
                  </a:rPr>
                  <a:t>Image copyright SPEC® 2017.  Used with permission.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6AF155-A25C-8AD5-8047-6059F963E1EC}"/>
                </a:ext>
              </a:extLst>
            </p:cNvPr>
            <p:cNvSpPr txBox="1"/>
            <p:nvPr/>
          </p:nvSpPr>
          <p:spPr>
            <a:xfrm>
              <a:off x="7285697" y="254961"/>
              <a:ext cx="3856305" cy="490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  <a:buClr>
                  <a:schemeClr val="bg2"/>
                </a:buClr>
              </a:pPr>
              <a:r>
                <a:rPr lang="en-US" sz="1600" b="1" dirty="0">
                  <a:solidFill>
                    <a:schemeClr val="accent1"/>
                  </a:solidFill>
                </a:rPr>
                <a:t>SPEC SERT</a:t>
              </a:r>
            </a:p>
          </p:txBody>
        </p:sp>
      </p:grp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ECC2722-291A-3CE5-8E57-971DAA583DE6}"/>
              </a:ext>
            </a:extLst>
          </p:cNvPr>
          <p:cNvSpPr txBox="1">
            <a:spLocks/>
          </p:cNvSpPr>
          <p:nvPr/>
        </p:nvSpPr>
        <p:spPr>
          <a:xfrm>
            <a:off x="302884" y="3743776"/>
            <a:ext cx="8542178" cy="2896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2200" b="0" kern="1200">
                <a:solidFill>
                  <a:srgbClr val="136DB4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5425" indent="-225425" algn="l" defTabSz="457200" rtl="0" eaLnBrk="1" latinLnBrk="0" hangingPunct="1">
              <a:spcBef>
                <a:spcPts val="1200"/>
              </a:spcBef>
              <a:buFont typeface="Wingdings" charset="2"/>
              <a:buChar char="§"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9699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19213" indent="-228600" algn="l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Test method for EU Lot 9, China CNIS, Japan Top Runner and US Energy Star regulations/programs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SNIA Emerald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Utilized SPEC Storage workload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Corresponding ISO/IEC </a:t>
            </a:r>
            <a:r>
              <a:rPr lang="en-US" sz="18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rPr>
              <a:t>24091:2019</a:t>
            </a:r>
            <a:r>
              <a:rPr lang="en-US" sz="1800" dirty="0"/>
              <a:t> standard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SPEC CPU 2017 Energy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CPU, memory and compiler focused</a:t>
            </a:r>
          </a:p>
        </p:txBody>
      </p:sp>
    </p:spTree>
    <p:extLst>
      <p:ext uri="{BB962C8B-B14F-4D97-AF65-F5344CB8AC3E}">
        <p14:creationId xmlns:p14="http://schemas.microsoft.com/office/powerpoint/2010/main" val="104700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4BEC4A-5AA9-20D3-88AD-E605D3DE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143794"/>
            <a:ext cx="8228012" cy="51075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Standardized Efficiency Benchmarks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Server types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HPC servers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GPU enabled servers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Storage heavy servers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Emerging workloads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Blockchain, machine learning, cloud native 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Server components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Networking, DPUs, accelerators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Datacenter hardware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Network equipment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EBEA52-01B7-9E26-982E-9C2C05A4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452437"/>
            <a:ext cx="6819245" cy="629018"/>
          </a:xfrm>
        </p:spPr>
        <p:txBody>
          <a:bodyPr/>
          <a:lstStyle/>
          <a:p>
            <a:r>
              <a:rPr lang="en-US" dirty="0"/>
              <a:t>Future Needs</a:t>
            </a:r>
          </a:p>
        </p:txBody>
      </p:sp>
    </p:spTree>
    <p:extLst>
      <p:ext uri="{BB962C8B-B14F-4D97-AF65-F5344CB8AC3E}">
        <p14:creationId xmlns:p14="http://schemas.microsoft.com/office/powerpoint/2010/main" val="63859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4BEC4A-5AA9-20D3-88AD-E605D3DE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143794"/>
            <a:ext cx="8228012" cy="51075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Standards &amp; KPIs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Datacenter level KPIs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IT equipment KPIs to build upon PUE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Development efforts within The Green Grid (TGG) and European Datacenter Association (EUDCA)</a:t>
            </a:r>
          </a:p>
          <a:p>
            <a:pPr marL="568325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Benchmark Related Standards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Coordinate new/updated </a:t>
            </a:r>
            <a:r>
              <a:rPr lang="en-US" sz="1800"/>
              <a:t>standards with benchmark releases </a:t>
            </a:r>
            <a:r>
              <a:rPr lang="en-US" sz="1800" dirty="0"/>
              <a:t>to ease timely adoption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2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EBEA52-01B7-9E26-982E-9C2C05A4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452436"/>
            <a:ext cx="6819245" cy="602641"/>
          </a:xfrm>
        </p:spPr>
        <p:txBody>
          <a:bodyPr/>
          <a:lstStyle/>
          <a:p>
            <a:r>
              <a:rPr lang="en-US" dirty="0"/>
              <a:t>Future Needs</a:t>
            </a:r>
          </a:p>
        </p:txBody>
      </p:sp>
    </p:spTree>
    <p:extLst>
      <p:ext uri="{BB962C8B-B14F-4D97-AF65-F5344CB8AC3E}">
        <p14:creationId xmlns:p14="http://schemas.microsoft.com/office/powerpoint/2010/main" val="413727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470991"/>
      </p:ext>
    </p:extLst>
  </p:cSld>
  <p:clrMapOvr>
    <a:masterClrMapping/>
  </p:clrMapOvr>
</p:sld>
</file>

<file path=ppt/theme/theme1.xml><?xml version="1.0" encoding="utf-8"?>
<a:theme xmlns:a="http://schemas.openxmlformats.org/drawingml/2006/main" name="Intel_Presentation Template_4x3_ARIAL_040114">
  <a:themeElements>
    <a:clrScheme name="Intel Clear Jan 2014">
      <a:dk1>
        <a:sysClr val="windowText" lastClr="000000"/>
      </a:dk1>
      <a:lt1>
        <a:sysClr val="window" lastClr="FFFFFF"/>
      </a:lt1>
      <a:dk2>
        <a:srgbClr val="004280"/>
      </a:dk2>
      <a:lt2>
        <a:srgbClr val="B1BABF"/>
      </a:lt2>
      <a:accent1>
        <a:srgbClr val="0071C5"/>
      </a:accent1>
      <a:accent2>
        <a:srgbClr val="00AEEF"/>
      </a:accent2>
      <a:accent3>
        <a:srgbClr val="8DC8E8"/>
      </a:accent3>
      <a:accent4>
        <a:srgbClr val="FFDA00"/>
      </a:accent4>
      <a:accent5>
        <a:srgbClr val="FDB813"/>
      </a:accent5>
      <a:accent6>
        <a:srgbClr val="A6CE39"/>
      </a:accent6>
      <a:hlink>
        <a:srgbClr val="00AEEF"/>
      </a:hlink>
      <a:folHlink>
        <a:srgbClr val="0071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 dirty="0" smtClean="0">
            <a:solidFill>
              <a:schemeClr val="tx2"/>
            </a:solidFill>
            <a:cs typeface="Neo Sans Inte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Overview - july 11-a.potx" id="{C1023D57-8E83-4256-B627-8C59351A205F}" vid="{B9E620FE-76EB-4E62-B275-7ED36C51B1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326CEA4A94C0448BD951F0E9C27DBE" ma:contentTypeVersion="1" ma:contentTypeDescription="Create a new document." ma:contentTypeScope="" ma:versionID="f59dc8860f6c68c5af64c3e058b9a5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37a7266940aab2202ac67b957d0a61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C96A4DC-3CAC-4765-9A17-070AB4999E2D}"/>
</file>

<file path=customXml/itemProps2.xml><?xml version="1.0" encoding="utf-8"?>
<ds:datastoreItem xmlns:ds="http://schemas.openxmlformats.org/officeDocument/2006/customXml" ds:itemID="{6870E664-9503-48BE-A771-AE35B2935C65}"/>
</file>

<file path=customXml/itemProps3.xml><?xml version="1.0" encoding="utf-8"?>
<ds:datastoreItem xmlns:ds="http://schemas.openxmlformats.org/officeDocument/2006/customXml" ds:itemID="{2F4B4FF6-EB0E-4456-9223-BA3C5F5E240D}"/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Overview - july 11-a</Template>
  <TotalTime>0</TotalTime>
  <Words>211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Franklin Gothic Book</vt:lpstr>
      <vt:lpstr>Intel Clear</vt:lpstr>
      <vt:lpstr>Lucida Grande</vt:lpstr>
      <vt:lpstr>Wingdings</vt:lpstr>
      <vt:lpstr>Intel_Presentation Template_4x3_ARIAL_040114</vt:lpstr>
      <vt:lpstr>Datacenter Energy Efficiency Benchmarks and Standards</vt:lpstr>
      <vt:lpstr>ISO/IEC and SPEC Datacenter Efficiency Benchmarks &amp; Standards</vt:lpstr>
      <vt:lpstr>Future Needs</vt:lpstr>
      <vt:lpstr>Future Needs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2018-08-22T17:29:38Z</dcterms:created>
  <dcterms:modified xsi:type="dcterms:W3CDTF">2023-04-26T13:23:53Z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f2a67bef-feb7-41c0-90b4-84ca54330bcd</vt:lpwstr>
  </property>
  <property fmtid="{D5CDD505-2E9C-101B-9397-08002B2CF9AE}" pid="3" name="CTP_TimeStamp">
    <vt:lpwstr>2019-04-22 20:06:25Z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64e4cbe8-b4f6-45dc-bcba-6123dfd2d8bf_Enabled">
    <vt:lpwstr>true</vt:lpwstr>
  </property>
  <property fmtid="{D5CDD505-2E9C-101B-9397-08002B2CF9AE}" pid="9" name="MSIP_Label_64e4cbe8-b4f6-45dc-bcba-6123dfd2d8bf_SetDate">
    <vt:lpwstr>2022-10-14T23:38:41Z</vt:lpwstr>
  </property>
  <property fmtid="{D5CDD505-2E9C-101B-9397-08002B2CF9AE}" pid="10" name="MSIP_Label_64e4cbe8-b4f6-45dc-bcba-6123dfd2d8bf_Method">
    <vt:lpwstr>Privileged</vt:lpwstr>
  </property>
  <property fmtid="{D5CDD505-2E9C-101B-9397-08002B2CF9AE}" pid="11" name="MSIP_Label_64e4cbe8-b4f6-45dc-bcba-6123dfd2d8bf_Name">
    <vt:lpwstr>Non-Business-AIP 2.0</vt:lpwstr>
  </property>
  <property fmtid="{D5CDD505-2E9C-101B-9397-08002B2CF9AE}" pid="12" name="MSIP_Label_64e4cbe8-b4f6-45dc-bcba-6123dfd2d8bf_SiteId">
    <vt:lpwstr>3dd8961f-e488-4e60-8e11-a82d994e183d</vt:lpwstr>
  </property>
  <property fmtid="{D5CDD505-2E9C-101B-9397-08002B2CF9AE}" pid="13" name="MSIP_Label_64e4cbe8-b4f6-45dc-bcba-6123dfd2d8bf_ActionId">
    <vt:lpwstr>af2cd837-5382-4590-85c0-000025cc1f31</vt:lpwstr>
  </property>
  <property fmtid="{D5CDD505-2E9C-101B-9397-08002B2CF9AE}" pid="14" name="MSIP_Label_64e4cbe8-b4f6-45dc-bcba-6123dfd2d8bf_ContentBits">
    <vt:lpwstr>0</vt:lpwstr>
  </property>
  <property fmtid="{D5CDD505-2E9C-101B-9397-08002B2CF9AE}" pid="15" name="ContentTypeId">
    <vt:lpwstr>0x01010068326CEA4A94C0448BD951F0E9C27DBE</vt:lpwstr>
  </property>
</Properties>
</file>