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4"/>
  </p:notesMasterIdLst>
  <p:handoutMasterIdLst>
    <p:handoutMasterId r:id="rId15"/>
  </p:handoutMasterIdLst>
  <p:sldIdLst>
    <p:sldId id="280" r:id="rId5"/>
    <p:sldId id="298" r:id="rId6"/>
    <p:sldId id="290" r:id="rId7"/>
    <p:sldId id="299" r:id="rId8"/>
    <p:sldId id="292" r:id="rId9"/>
    <p:sldId id="296" r:id="rId10"/>
    <p:sldId id="300" r:id="rId11"/>
    <p:sldId id="295" r:id="rId12"/>
    <p:sldId id="281" r:id="rId1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23"/>
  </p:normalViewPr>
  <p:slideViewPr>
    <p:cSldViewPr>
      <p:cViewPr>
        <p:scale>
          <a:sx n="65" d="100"/>
          <a:sy n="65" d="100"/>
        </p:scale>
        <p:origin x="792" y="4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2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7" Type="http://schemas.openxmlformats.org/officeDocument/2006/relationships/slide" Target="slides/slide3.xml"/><Relationship Id="rId16" Type="http://schemas.openxmlformats.org/officeDocument/2006/relationships/presProps" Target="presProps.xml"/><Relationship Id="rId2" Type="http://schemas.openxmlformats.org/officeDocument/2006/relationships/customXml" Target="../customXml/item2.xml"/><Relationship Id="rId20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tableStyles" Target="tableStyles.xml"/><Relationship Id="rId10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6E782-B2BD-4B44-9ED9-ECFEE220431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C775D1A-D304-4A00-A609-F5985998E77C}">
      <dgm:prSet phldrT="[Text]" custT="1"/>
      <dgm:spPr/>
      <dgm:t>
        <a:bodyPr/>
        <a:lstStyle/>
        <a:p>
          <a:r>
            <a:rPr lang="en-IN" sz="2000" b="1" dirty="0"/>
            <a:t>INDUSTRY</a:t>
          </a:r>
        </a:p>
      </dgm:t>
    </dgm:pt>
    <dgm:pt modelId="{16B6D3B5-1C75-4434-A67C-4E7B000344FF}" type="parTrans" cxnId="{E1754B06-7F65-4379-9E85-6A0A6AEE4B91}">
      <dgm:prSet/>
      <dgm:spPr/>
      <dgm:t>
        <a:bodyPr/>
        <a:lstStyle/>
        <a:p>
          <a:endParaRPr lang="en-IN"/>
        </a:p>
      </dgm:t>
    </dgm:pt>
    <dgm:pt modelId="{F9208DC5-B315-4E22-9FC2-CBE08FF9F06D}" type="sibTrans" cxnId="{E1754B06-7F65-4379-9E85-6A0A6AEE4B91}">
      <dgm:prSet/>
      <dgm:spPr/>
      <dgm:t>
        <a:bodyPr/>
        <a:lstStyle/>
        <a:p>
          <a:endParaRPr lang="en-IN"/>
        </a:p>
      </dgm:t>
    </dgm:pt>
    <dgm:pt modelId="{6CFE286D-56AB-45A4-8636-821FC5298979}">
      <dgm:prSet phldrT="[Text]"/>
      <dgm:spPr/>
      <dgm:t>
        <a:bodyPr/>
        <a:lstStyle/>
        <a:p>
          <a:r>
            <a:rPr lang="en-IN" b="1" dirty="0"/>
            <a:t>Academia</a:t>
          </a:r>
        </a:p>
      </dgm:t>
    </dgm:pt>
    <dgm:pt modelId="{D45DE8E4-FB57-4AA0-9577-182199F16231}" type="parTrans" cxnId="{6578648D-C5EF-42F6-9F7D-60749DD84BAE}">
      <dgm:prSet/>
      <dgm:spPr/>
      <dgm:t>
        <a:bodyPr/>
        <a:lstStyle/>
        <a:p>
          <a:endParaRPr lang="en-IN"/>
        </a:p>
      </dgm:t>
    </dgm:pt>
    <dgm:pt modelId="{54374FE8-9A04-4696-95E4-C4186359290E}" type="sibTrans" cxnId="{6578648D-C5EF-42F6-9F7D-60749DD84BAE}">
      <dgm:prSet/>
      <dgm:spPr/>
      <dgm:t>
        <a:bodyPr/>
        <a:lstStyle/>
        <a:p>
          <a:endParaRPr lang="en-IN"/>
        </a:p>
      </dgm:t>
    </dgm:pt>
    <dgm:pt modelId="{DECFF5B4-2550-4B3D-9013-FD48E03AC19B}">
      <dgm:prSet phldrT="[Text]" custT="1"/>
      <dgm:spPr/>
      <dgm:t>
        <a:bodyPr/>
        <a:lstStyle/>
        <a:p>
          <a:endParaRPr lang="en-IN" dirty="0"/>
        </a:p>
      </dgm:t>
    </dgm:pt>
    <dgm:pt modelId="{FA27FC75-0296-4DC8-B69C-31D5B4A69AEF}" type="parTrans" cxnId="{227691FE-EABF-44C3-86FF-ACB843F1BC75}">
      <dgm:prSet/>
      <dgm:spPr/>
      <dgm:t>
        <a:bodyPr/>
        <a:lstStyle/>
        <a:p>
          <a:endParaRPr lang="en-IN"/>
        </a:p>
      </dgm:t>
    </dgm:pt>
    <dgm:pt modelId="{C9B58E92-17E4-4AF1-9B82-FA34D61E33B3}" type="sibTrans" cxnId="{227691FE-EABF-44C3-86FF-ACB843F1BC75}">
      <dgm:prSet/>
      <dgm:spPr/>
      <dgm:t>
        <a:bodyPr/>
        <a:lstStyle/>
        <a:p>
          <a:endParaRPr lang="en-IN"/>
        </a:p>
      </dgm:t>
    </dgm:pt>
    <dgm:pt modelId="{BF2ED48F-852E-47F3-8E62-4CEBA987A4F5}">
      <dgm:prSet phldrT="[Text]" custT="1"/>
      <dgm:spPr/>
      <dgm:t>
        <a:bodyPr/>
        <a:lstStyle/>
        <a:p>
          <a:r>
            <a:rPr lang="en-IN" sz="1400" b="1" dirty="0"/>
            <a:t>GOVERNMENT</a:t>
          </a:r>
        </a:p>
      </dgm:t>
    </dgm:pt>
    <dgm:pt modelId="{3F1AB281-383C-49AC-8AF2-7D88C8FF3407}" type="parTrans" cxnId="{48A6D956-153B-42CD-90BF-4570DCED4DD1}">
      <dgm:prSet/>
      <dgm:spPr/>
      <dgm:t>
        <a:bodyPr/>
        <a:lstStyle/>
        <a:p>
          <a:endParaRPr lang="en-IN"/>
        </a:p>
      </dgm:t>
    </dgm:pt>
    <dgm:pt modelId="{AC22115C-D337-41CD-8FAA-5C9505ACF1F7}" type="sibTrans" cxnId="{48A6D956-153B-42CD-90BF-4570DCED4DD1}">
      <dgm:prSet/>
      <dgm:spPr/>
      <dgm:t>
        <a:bodyPr/>
        <a:lstStyle/>
        <a:p>
          <a:endParaRPr lang="en-IN"/>
        </a:p>
      </dgm:t>
    </dgm:pt>
    <dgm:pt modelId="{80085F28-B60A-4188-BA11-BBF825944B18}">
      <dgm:prSet phldrT="[Text]" custAng="291245" custScaleX="120853" custScaleY="116246" custLinFactNeighborX="56988" custLinFactNeighborY="-7025"/>
      <dgm:spPr/>
      <dgm:t>
        <a:bodyPr/>
        <a:lstStyle/>
        <a:p>
          <a:endParaRPr lang="en-IN"/>
        </a:p>
      </dgm:t>
    </dgm:pt>
    <dgm:pt modelId="{3E8F0911-8B60-413D-95A0-0ED24C956787}" type="parTrans" cxnId="{397A170F-A29C-43FD-BDB5-6C30BEE1178E}">
      <dgm:prSet/>
      <dgm:spPr/>
      <dgm:t>
        <a:bodyPr/>
        <a:lstStyle/>
        <a:p>
          <a:endParaRPr lang="en-IN"/>
        </a:p>
      </dgm:t>
    </dgm:pt>
    <dgm:pt modelId="{99672340-415E-4F47-A6B8-5E198ECF0069}" type="sibTrans" cxnId="{397A170F-A29C-43FD-BDB5-6C30BEE1178E}">
      <dgm:prSet custAng="870737" custLinFactNeighborX="37294" custLinFactNeighborY="12074"/>
      <dgm:spPr/>
      <dgm:t>
        <a:bodyPr/>
        <a:lstStyle/>
        <a:p>
          <a:endParaRPr lang="en-IN"/>
        </a:p>
      </dgm:t>
    </dgm:pt>
    <dgm:pt modelId="{D4605217-F97D-4DB2-904B-EBAA9F692BFE}">
      <dgm:prSet phldrT="[Text]" custAng="291245" custScaleX="120853" custScaleY="116246" custLinFactNeighborX="56988" custLinFactNeighborY="-7025"/>
      <dgm:spPr/>
      <dgm:t>
        <a:bodyPr/>
        <a:lstStyle/>
        <a:p>
          <a:endParaRPr lang="en-IN"/>
        </a:p>
      </dgm:t>
    </dgm:pt>
    <dgm:pt modelId="{0F459D92-2A60-4358-84FE-C234B5287C85}" type="parTrans" cxnId="{A3E0A131-C4E4-4512-B6D1-800547AED208}">
      <dgm:prSet/>
      <dgm:spPr/>
      <dgm:t>
        <a:bodyPr/>
        <a:lstStyle/>
        <a:p>
          <a:endParaRPr lang="en-IN"/>
        </a:p>
      </dgm:t>
    </dgm:pt>
    <dgm:pt modelId="{A631DCF1-6588-4198-885B-EE26A7852CDC}" type="sibTrans" cxnId="{A3E0A131-C4E4-4512-B6D1-800547AED208}">
      <dgm:prSet custAng="870737" custLinFactNeighborX="37294" custLinFactNeighborY="12074"/>
      <dgm:spPr/>
      <dgm:t>
        <a:bodyPr/>
        <a:lstStyle/>
        <a:p>
          <a:endParaRPr lang="en-IN"/>
        </a:p>
      </dgm:t>
    </dgm:pt>
    <dgm:pt modelId="{14BA1404-1C82-48CD-83D0-B2DE41E131CD}" type="pres">
      <dgm:prSet presAssocID="{EE96E782-B2BD-4B44-9ED9-ECFEE22043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2D6E9F-8369-4470-A00D-45DC84F5CE1F}" type="pres">
      <dgm:prSet presAssocID="{8C775D1A-D304-4A00-A609-F5985998E77C}" presName="gear1" presStyleLbl="node1" presStyleIdx="0" presStyleCnt="3" custScaleX="94009" custScaleY="8891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E3BD-5DE4-43B9-95DB-956157D716A0}" type="pres">
      <dgm:prSet presAssocID="{8C775D1A-D304-4A00-A609-F5985998E77C}" presName="gear1srcNode" presStyleLbl="node1" presStyleIdx="0" presStyleCnt="3"/>
      <dgm:spPr/>
      <dgm:t>
        <a:bodyPr/>
        <a:lstStyle/>
        <a:p>
          <a:endParaRPr lang="en-US"/>
        </a:p>
      </dgm:t>
    </dgm:pt>
    <dgm:pt modelId="{0E7EDC4C-59E5-4D6F-8071-C4881DFC4AD1}" type="pres">
      <dgm:prSet presAssocID="{8C775D1A-D304-4A00-A609-F5985998E77C}" presName="gear1dstNode" presStyleLbl="node1" presStyleIdx="0" presStyleCnt="3"/>
      <dgm:spPr/>
      <dgm:t>
        <a:bodyPr/>
        <a:lstStyle/>
        <a:p>
          <a:endParaRPr lang="en-US"/>
        </a:p>
      </dgm:t>
    </dgm:pt>
    <dgm:pt modelId="{A0B85EF5-A169-46E4-BB52-BA1DFEEA8EE4}" type="pres">
      <dgm:prSet presAssocID="{6CFE286D-56AB-45A4-8636-821FC5298979}" presName="gear2" presStyleLbl="node1" presStyleIdx="1" presStyleCnt="3" custAng="291245" custLinFactNeighborX="-5731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18C6A-3DF2-48DB-AC3A-99D76119C177}" type="pres">
      <dgm:prSet presAssocID="{6CFE286D-56AB-45A4-8636-821FC5298979}" presName="gear2srcNode" presStyleLbl="node1" presStyleIdx="1" presStyleCnt="3"/>
      <dgm:spPr/>
      <dgm:t>
        <a:bodyPr/>
        <a:lstStyle/>
        <a:p>
          <a:endParaRPr lang="en-US"/>
        </a:p>
      </dgm:t>
    </dgm:pt>
    <dgm:pt modelId="{3E5E322E-C824-4DE4-A4D1-5ABEE67472DA}" type="pres">
      <dgm:prSet presAssocID="{6CFE286D-56AB-45A4-8636-821FC5298979}" presName="gear2dstNode" presStyleLbl="node1" presStyleIdx="1" presStyleCnt="3"/>
      <dgm:spPr/>
      <dgm:t>
        <a:bodyPr/>
        <a:lstStyle/>
        <a:p>
          <a:endParaRPr lang="en-US"/>
        </a:p>
      </dgm:t>
    </dgm:pt>
    <dgm:pt modelId="{4BF442F8-BE0C-4119-A436-F75536263C03}" type="pres">
      <dgm:prSet presAssocID="{BF2ED48F-852E-47F3-8E62-4CEBA987A4F5}" presName="gear3" presStyleLbl="node1" presStyleIdx="2" presStyleCnt="3" custAng="291245" custScaleX="120853" custScaleY="116246" custLinFactNeighborX="50626"/>
      <dgm:spPr/>
      <dgm:t>
        <a:bodyPr/>
        <a:lstStyle/>
        <a:p>
          <a:endParaRPr lang="en-US"/>
        </a:p>
      </dgm:t>
    </dgm:pt>
    <dgm:pt modelId="{4E493020-99E8-4D77-B6A8-D2C20A57D07E}" type="pres">
      <dgm:prSet presAssocID="{BF2ED48F-852E-47F3-8E62-4CEBA987A4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58EF4-CBD5-41C0-B595-A7E80B18E8C0}" type="pres">
      <dgm:prSet presAssocID="{BF2ED48F-852E-47F3-8E62-4CEBA987A4F5}" presName="gear3srcNode" presStyleLbl="node1" presStyleIdx="2" presStyleCnt="3"/>
      <dgm:spPr/>
      <dgm:t>
        <a:bodyPr/>
        <a:lstStyle/>
        <a:p>
          <a:endParaRPr lang="en-US"/>
        </a:p>
      </dgm:t>
    </dgm:pt>
    <dgm:pt modelId="{8E94E04E-1E46-4591-AD61-328E85555273}" type="pres">
      <dgm:prSet presAssocID="{BF2ED48F-852E-47F3-8E62-4CEBA987A4F5}" presName="gear3dstNode" presStyleLbl="node1" presStyleIdx="2" presStyleCnt="3"/>
      <dgm:spPr/>
      <dgm:t>
        <a:bodyPr/>
        <a:lstStyle/>
        <a:p>
          <a:endParaRPr lang="en-US"/>
        </a:p>
      </dgm:t>
    </dgm:pt>
    <dgm:pt modelId="{9E5CB5E2-6754-46B5-9845-104F275EB41F}" type="pres">
      <dgm:prSet presAssocID="{F9208DC5-B315-4E22-9FC2-CBE08FF9F06D}" presName="connector1" presStyleLbl="sibTrans2D1" presStyleIdx="0" presStyleCnt="3" custAng="390590" custScaleX="91094" custScaleY="91781" custLinFactNeighborX="-9630" custLinFactNeighborY="3218"/>
      <dgm:spPr/>
      <dgm:t>
        <a:bodyPr/>
        <a:lstStyle/>
        <a:p>
          <a:endParaRPr lang="en-US"/>
        </a:p>
      </dgm:t>
    </dgm:pt>
    <dgm:pt modelId="{7A73FF50-E154-4056-94DF-BD6AF599C07C}" type="pres">
      <dgm:prSet presAssocID="{54374FE8-9A04-4696-95E4-C4186359290E}" presName="connector2" presStyleLbl="sibTrans2D1" presStyleIdx="1" presStyleCnt="3" custAng="1256409" custLinFactNeighborX="-2275" custLinFactNeighborY="6367"/>
      <dgm:spPr/>
      <dgm:t>
        <a:bodyPr/>
        <a:lstStyle/>
        <a:p>
          <a:endParaRPr lang="en-US"/>
        </a:p>
      </dgm:t>
    </dgm:pt>
    <dgm:pt modelId="{CCA9EE16-AD21-4160-A559-CF507A3F3C56}" type="pres">
      <dgm:prSet presAssocID="{AC22115C-D337-41CD-8FAA-5C9505ACF1F7}" presName="connector3" presStyleLbl="sibTrans2D1" presStyleIdx="2" presStyleCnt="3" custAng="870737" custLinFactNeighborX="37294" custLinFactNeighborY="12074"/>
      <dgm:spPr/>
      <dgm:t>
        <a:bodyPr/>
        <a:lstStyle/>
        <a:p>
          <a:endParaRPr lang="en-US"/>
        </a:p>
      </dgm:t>
    </dgm:pt>
  </dgm:ptLst>
  <dgm:cxnLst>
    <dgm:cxn modelId="{6578648D-C5EF-42F6-9F7D-60749DD84BAE}" srcId="{EE96E782-B2BD-4B44-9ED9-ECFEE220431E}" destId="{6CFE286D-56AB-45A4-8636-821FC5298979}" srcOrd="1" destOrd="0" parTransId="{D45DE8E4-FB57-4AA0-9577-182199F16231}" sibTransId="{54374FE8-9A04-4696-95E4-C4186359290E}"/>
    <dgm:cxn modelId="{397A170F-A29C-43FD-BDB5-6C30BEE1178E}" srcId="{EE96E782-B2BD-4B44-9ED9-ECFEE220431E}" destId="{80085F28-B60A-4188-BA11-BBF825944B18}" srcOrd="4" destOrd="0" parTransId="{3E8F0911-8B60-413D-95A0-0ED24C956787}" sibTransId="{99672340-415E-4F47-A6B8-5E198ECF0069}"/>
    <dgm:cxn modelId="{AF73DC5E-A835-4677-B517-EE8C25CAE3E9}" type="presOf" srcId="{BF2ED48F-852E-47F3-8E62-4CEBA987A4F5}" destId="{A1D58EF4-CBD5-41C0-B595-A7E80B18E8C0}" srcOrd="2" destOrd="0" presId="urn:microsoft.com/office/officeart/2005/8/layout/gear1"/>
    <dgm:cxn modelId="{B7E7B962-FBDA-462D-9B19-EBD35C9F325D}" type="presOf" srcId="{EE96E782-B2BD-4B44-9ED9-ECFEE220431E}" destId="{14BA1404-1C82-48CD-83D0-B2DE41E131CD}" srcOrd="0" destOrd="0" presId="urn:microsoft.com/office/officeart/2005/8/layout/gear1"/>
    <dgm:cxn modelId="{76FDDBCC-7A30-4664-9B1E-E0FEBDF56B15}" type="presOf" srcId="{BF2ED48F-852E-47F3-8E62-4CEBA987A4F5}" destId="{4E493020-99E8-4D77-B6A8-D2C20A57D07E}" srcOrd="1" destOrd="0" presId="urn:microsoft.com/office/officeart/2005/8/layout/gear1"/>
    <dgm:cxn modelId="{A3E0A131-C4E4-4512-B6D1-800547AED208}" srcId="{EE96E782-B2BD-4B44-9ED9-ECFEE220431E}" destId="{D4605217-F97D-4DB2-904B-EBAA9F692BFE}" srcOrd="3" destOrd="0" parTransId="{0F459D92-2A60-4358-84FE-C234B5287C85}" sibTransId="{A631DCF1-6588-4198-885B-EE26A7852CDC}"/>
    <dgm:cxn modelId="{8115774F-33E0-4EC3-9A4F-428C033B7C16}" type="presOf" srcId="{8C775D1A-D304-4A00-A609-F5985998E77C}" destId="{DDE9E3BD-5DE4-43B9-95DB-956157D716A0}" srcOrd="1" destOrd="0" presId="urn:microsoft.com/office/officeart/2005/8/layout/gear1"/>
    <dgm:cxn modelId="{577E6412-BC31-4158-9BB2-DFBFE5D37D17}" type="presOf" srcId="{6CFE286D-56AB-45A4-8636-821FC5298979}" destId="{A0B85EF5-A169-46E4-BB52-BA1DFEEA8EE4}" srcOrd="0" destOrd="0" presId="urn:microsoft.com/office/officeart/2005/8/layout/gear1"/>
    <dgm:cxn modelId="{3C32A5C1-774D-44EB-9168-CB928A044850}" type="presOf" srcId="{54374FE8-9A04-4696-95E4-C4186359290E}" destId="{7A73FF50-E154-4056-94DF-BD6AF599C07C}" srcOrd="0" destOrd="0" presId="urn:microsoft.com/office/officeart/2005/8/layout/gear1"/>
    <dgm:cxn modelId="{4986B885-BAFC-4EF9-9E65-9D154EAFCACB}" type="presOf" srcId="{F9208DC5-B315-4E22-9FC2-CBE08FF9F06D}" destId="{9E5CB5E2-6754-46B5-9845-104F275EB41F}" srcOrd="0" destOrd="0" presId="urn:microsoft.com/office/officeart/2005/8/layout/gear1"/>
    <dgm:cxn modelId="{041814A8-8382-4024-88AA-4178D86DD0DD}" type="presOf" srcId="{6CFE286D-56AB-45A4-8636-821FC5298979}" destId="{3E5E322E-C824-4DE4-A4D1-5ABEE67472DA}" srcOrd="2" destOrd="0" presId="urn:microsoft.com/office/officeart/2005/8/layout/gear1"/>
    <dgm:cxn modelId="{63CA54D7-097E-4693-848F-96F7A553CEA7}" type="presOf" srcId="{BF2ED48F-852E-47F3-8E62-4CEBA987A4F5}" destId="{8E94E04E-1E46-4591-AD61-328E85555273}" srcOrd="3" destOrd="0" presId="urn:microsoft.com/office/officeart/2005/8/layout/gear1"/>
    <dgm:cxn modelId="{F460C709-DE88-40E5-ACF5-635569DF1647}" type="presOf" srcId="{BF2ED48F-852E-47F3-8E62-4CEBA987A4F5}" destId="{4BF442F8-BE0C-4119-A436-F75536263C03}" srcOrd="0" destOrd="0" presId="urn:microsoft.com/office/officeart/2005/8/layout/gear1"/>
    <dgm:cxn modelId="{51A35EF9-4F17-4BDB-9841-C82B94E2A10E}" type="presOf" srcId="{6CFE286D-56AB-45A4-8636-821FC5298979}" destId="{C6E18C6A-3DF2-48DB-AC3A-99D76119C177}" srcOrd="1" destOrd="0" presId="urn:microsoft.com/office/officeart/2005/8/layout/gear1"/>
    <dgm:cxn modelId="{4364643B-299E-462D-A936-390C2CC53B66}" type="presOf" srcId="{8C775D1A-D304-4A00-A609-F5985998E77C}" destId="{0E7EDC4C-59E5-4D6F-8071-C4881DFC4AD1}" srcOrd="2" destOrd="0" presId="urn:microsoft.com/office/officeart/2005/8/layout/gear1"/>
    <dgm:cxn modelId="{A67FFE69-7236-4184-89E4-FAFCB002B577}" type="presOf" srcId="{AC22115C-D337-41CD-8FAA-5C9505ACF1F7}" destId="{CCA9EE16-AD21-4160-A559-CF507A3F3C56}" srcOrd="0" destOrd="0" presId="urn:microsoft.com/office/officeart/2005/8/layout/gear1"/>
    <dgm:cxn modelId="{E1754B06-7F65-4379-9E85-6A0A6AEE4B91}" srcId="{EE96E782-B2BD-4B44-9ED9-ECFEE220431E}" destId="{8C775D1A-D304-4A00-A609-F5985998E77C}" srcOrd="0" destOrd="0" parTransId="{16B6D3B5-1C75-4434-A67C-4E7B000344FF}" sibTransId="{F9208DC5-B315-4E22-9FC2-CBE08FF9F06D}"/>
    <dgm:cxn modelId="{883904FE-627D-4380-803F-807471264AC7}" type="presOf" srcId="{8C775D1A-D304-4A00-A609-F5985998E77C}" destId="{B72D6E9F-8369-4470-A00D-45DC84F5CE1F}" srcOrd="0" destOrd="0" presId="urn:microsoft.com/office/officeart/2005/8/layout/gear1"/>
    <dgm:cxn modelId="{227691FE-EABF-44C3-86FF-ACB843F1BC75}" srcId="{EE96E782-B2BD-4B44-9ED9-ECFEE220431E}" destId="{DECFF5B4-2550-4B3D-9013-FD48E03AC19B}" srcOrd="5" destOrd="0" parTransId="{FA27FC75-0296-4DC8-B69C-31D5B4A69AEF}" sibTransId="{C9B58E92-17E4-4AF1-9B82-FA34D61E33B3}"/>
    <dgm:cxn modelId="{48A6D956-153B-42CD-90BF-4570DCED4DD1}" srcId="{EE96E782-B2BD-4B44-9ED9-ECFEE220431E}" destId="{BF2ED48F-852E-47F3-8E62-4CEBA987A4F5}" srcOrd="2" destOrd="0" parTransId="{3F1AB281-383C-49AC-8AF2-7D88C8FF3407}" sibTransId="{AC22115C-D337-41CD-8FAA-5C9505ACF1F7}"/>
    <dgm:cxn modelId="{688F450F-40A8-40B8-A6C0-A00A8682CF2E}" type="presParOf" srcId="{14BA1404-1C82-48CD-83D0-B2DE41E131CD}" destId="{B72D6E9F-8369-4470-A00D-45DC84F5CE1F}" srcOrd="0" destOrd="0" presId="urn:microsoft.com/office/officeart/2005/8/layout/gear1"/>
    <dgm:cxn modelId="{7578F5DF-68BB-4F0E-A275-773EDD7C180A}" type="presParOf" srcId="{14BA1404-1C82-48CD-83D0-B2DE41E131CD}" destId="{DDE9E3BD-5DE4-43B9-95DB-956157D716A0}" srcOrd="1" destOrd="0" presId="urn:microsoft.com/office/officeart/2005/8/layout/gear1"/>
    <dgm:cxn modelId="{4CF94AC6-3496-4F70-B50D-ECAB4DCC3036}" type="presParOf" srcId="{14BA1404-1C82-48CD-83D0-B2DE41E131CD}" destId="{0E7EDC4C-59E5-4D6F-8071-C4881DFC4AD1}" srcOrd="2" destOrd="0" presId="urn:microsoft.com/office/officeart/2005/8/layout/gear1"/>
    <dgm:cxn modelId="{1A32E75A-3F14-4497-AB67-52AF05550DF0}" type="presParOf" srcId="{14BA1404-1C82-48CD-83D0-B2DE41E131CD}" destId="{A0B85EF5-A169-46E4-BB52-BA1DFEEA8EE4}" srcOrd="3" destOrd="0" presId="urn:microsoft.com/office/officeart/2005/8/layout/gear1"/>
    <dgm:cxn modelId="{E76792F9-9E41-4495-8E9A-49C9D3042572}" type="presParOf" srcId="{14BA1404-1C82-48CD-83D0-B2DE41E131CD}" destId="{C6E18C6A-3DF2-48DB-AC3A-99D76119C177}" srcOrd="4" destOrd="0" presId="urn:microsoft.com/office/officeart/2005/8/layout/gear1"/>
    <dgm:cxn modelId="{AC611DCD-8EF2-4496-986C-27878DFF6E1A}" type="presParOf" srcId="{14BA1404-1C82-48CD-83D0-B2DE41E131CD}" destId="{3E5E322E-C824-4DE4-A4D1-5ABEE67472DA}" srcOrd="5" destOrd="0" presId="urn:microsoft.com/office/officeart/2005/8/layout/gear1"/>
    <dgm:cxn modelId="{F7553B11-2F23-41BA-A083-061A1A824E5A}" type="presParOf" srcId="{14BA1404-1C82-48CD-83D0-B2DE41E131CD}" destId="{4BF442F8-BE0C-4119-A436-F75536263C03}" srcOrd="6" destOrd="0" presId="urn:microsoft.com/office/officeart/2005/8/layout/gear1"/>
    <dgm:cxn modelId="{1A0DB142-840B-42DC-8839-9548628DE52F}" type="presParOf" srcId="{14BA1404-1C82-48CD-83D0-B2DE41E131CD}" destId="{4E493020-99E8-4D77-B6A8-D2C20A57D07E}" srcOrd="7" destOrd="0" presId="urn:microsoft.com/office/officeart/2005/8/layout/gear1"/>
    <dgm:cxn modelId="{C92B0469-1696-4D1A-A3C7-36D2E7102617}" type="presParOf" srcId="{14BA1404-1C82-48CD-83D0-B2DE41E131CD}" destId="{A1D58EF4-CBD5-41C0-B595-A7E80B18E8C0}" srcOrd="8" destOrd="0" presId="urn:microsoft.com/office/officeart/2005/8/layout/gear1"/>
    <dgm:cxn modelId="{8C26EB87-F04F-4FC0-B419-30F21FF5800B}" type="presParOf" srcId="{14BA1404-1C82-48CD-83D0-B2DE41E131CD}" destId="{8E94E04E-1E46-4591-AD61-328E85555273}" srcOrd="9" destOrd="0" presId="urn:microsoft.com/office/officeart/2005/8/layout/gear1"/>
    <dgm:cxn modelId="{CC87577F-3BF1-458A-8746-FCAB1C56C9B5}" type="presParOf" srcId="{14BA1404-1C82-48CD-83D0-B2DE41E131CD}" destId="{9E5CB5E2-6754-46B5-9845-104F275EB41F}" srcOrd="10" destOrd="0" presId="urn:microsoft.com/office/officeart/2005/8/layout/gear1"/>
    <dgm:cxn modelId="{F440BF20-0060-407A-A602-9D4713478F14}" type="presParOf" srcId="{14BA1404-1C82-48CD-83D0-B2DE41E131CD}" destId="{7A73FF50-E154-4056-94DF-BD6AF599C07C}" srcOrd="11" destOrd="0" presId="urn:microsoft.com/office/officeart/2005/8/layout/gear1"/>
    <dgm:cxn modelId="{187F1F7B-60BE-4485-A9D8-936B5B17F42F}" type="presParOf" srcId="{14BA1404-1C82-48CD-83D0-B2DE41E131CD}" destId="{CCA9EE16-AD21-4160-A559-CF507A3F3C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D6E9F-8369-4470-A00D-45DC84F5CE1F}">
      <dsp:nvSpPr>
        <dsp:cNvPr id="0" name=""/>
        <dsp:cNvSpPr/>
      </dsp:nvSpPr>
      <dsp:spPr>
        <a:xfrm>
          <a:off x="5726049" y="2933179"/>
          <a:ext cx="2767217" cy="27840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/>
            <a:t>INDUSTRY</a:t>
          </a:r>
        </a:p>
      </dsp:txBody>
      <dsp:txXfrm>
        <a:off x="6282383" y="3584208"/>
        <a:ext cx="1654549" cy="1433212"/>
      </dsp:txXfrm>
    </dsp:sp>
    <dsp:sp modelId="{A0B85EF5-A169-46E4-BB52-BA1DFEEA8EE4}">
      <dsp:nvSpPr>
        <dsp:cNvPr id="0" name=""/>
        <dsp:cNvSpPr/>
      </dsp:nvSpPr>
      <dsp:spPr>
        <a:xfrm rot="291245">
          <a:off x="3685606" y="2093856"/>
          <a:ext cx="2277203" cy="22772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/>
            <a:t>Academia</a:t>
          </a:r>
        </a:p>
      </dsp:txBody>
      <dsp:txXfrm>
        <a:off x="4258899" y="2670614"/>
        <a:ext cx="1130617" cy="1123687"/>
      </dsp:txXfrm>
    </dsp:sp>
    <dsp:sp modelId="{4BF442F8-BE0C-4119-A436-F75536263C03}">
      <dsp:nvSpPr>
        <dsp:cNvPr id="0" name=""/>
        <dsp:cNvSpPr/>
      </dsp:nvSpPr>
      <dsp:spPr>
        <a:xfrm rot="20991245">
          <a:off x="6223559" y="286063"/>
          <a:ext cx="2734089" cy="25560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GOVERNMENT</a:t>
          </a:r>
        </a:p>
      </dsp:txBody>
      <dsp:txXfrm rot="-20700000">
        <a:off x="6833785" y="836119"/>
        <a:ext cx="1513637" cy="1455936"/>
      </dsp:txXfrm>
    </dsp:sp>
    <dsp:sp modelId="{9E5CB5E2-6754-46B5-9845-104F275EB41F}">
      <dsp:nvSpPr>
        <dsp:cNvPr id="0" name=""/>
        <dsp:cNvSpPr/>
      </dsp:nvSpPr>
      <dsp:spPr>
        <a:xfrm rot="390590">
          <a:off x="5206416" y="2571199"/>
          <a:ext cx="3650936" cy="3678470"/>
        </a:xfrm>
        <a:prstGeom prst="circularArrow">
          <a:avLst>
            <a:gd name="adj1" fmla="val 4687"/>
            <a:gd name="adj2" fmla="val 299029"/>
            <a:gd name="adj3" fmla="val 2543234"/>
            <a:gd name="adj4" fmla="val 158041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3FF50-E154-4056-94DF-BD6AF599C07C}">
      <dsp:nvSpPr>
        <dsp:cNvPr id="0" name=""/>
        <dsp:cNvSpPr/>
      </dsp:nvSpPr>
      <dsp:spPr>
        <a:xfrm rot="1256409">
          <a:off x="3346576" y="1694643"/>
          <a:ext cx="2911973" cy="29119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9EE16-AD21-4160-A559-CF507A3F3C56}">
      <dsp:nvSpPr>
        <dsp:cNvPr id="0" name=""/>
        <dsp:cNvSpPr/>
      </dsp:nvSpPr>
      <dsp:spPr>
        <a:xfrm rot="870737">
          <a:off x="5746398" y="332430"/>
          <a:ext cx="3139693" cy="31396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9/25/17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E1F6B2E9-20DD-44A9-9E53-2A932795D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6575" y="763588"/>
            <a:ext cx="6699250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AD97A892-AEE4-4E66-8D1B-B80B6A366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96325820-51CC-47D2-8ACA-27185037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402138" y="9553575"/>
            <a:ext cx="33686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291" tIns="50146" rIns="100291" bIns="50146" numCol="1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814388" indent="-3127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25253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75418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25583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7130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1702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6274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40846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fld id="{EDC7471D-6FFD-4957-8DBC-958819966EB2}" type="slidenum">
              <a:rPr lang="en-US" altLang="ja-JP" sz="130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/>
              <a:t>2</a:t>
            </a:fld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8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8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6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9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" y="760413"/>
            <a:ext cx="6702425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290" y="4776788"/>
            <a:ext cx="6216650" cy="452437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66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99DB17FB-D487-4A37-9E38-6B68EF91406C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TSDSI 16th Governing Council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FFDD-5B44-4BE2-8149-3CE4ACFB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33CFE895-4650-4D5F-92E4-56CC5B3274EA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TSDSI 16th Governing Council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FFDD-5B44-4BE2-8149-3CE4ACFB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A07A0-D1E0-4F4C-9310-1C306CA7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AC27D5-DCD2-4BE3-A9DC-A36B873CEAE8}" type="datetimeFigureOut">
              <a:rPr lang="en-US" altLang="en-US"/>
              <a:pPr>
                <a:defRPr/>
              </a:pPr>
              <a:t>9/25/17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C439E4-E955-409E-9B7F-5F321F00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D9515B-B4BB-4E7E-90C8-7845FFCF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9DD9782-23CD-4904-AB86-B3036D875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xmlns="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xmlns="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:a16="http://schemas.microsoft.com/office/drawing/2014/main" xmlns="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:a16="http://schemas.microsoft.com/office/drawing/2014/main" xmlns="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5" r:id="rId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airman@tsd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:a16="http://schemas.microsoft.com/office/drawing/2014/main" xmlns="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xmlns="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xmlns="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64554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GSC-21_042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Pamela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Kumar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IN" dirty="0"/>
                        <a:t>Item </a:t>
                      </a:r>
                      <a:r>
                        <a:rPr lang="en-IN" dirty="0" smtClean="0"/>
                        <a:t>2.10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:a16="http://schemas.microsoft.com/office/drawing/2014/main" xmlns="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27175" y="3048000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Priorities of TSDSI</a:t>
            </a:r>
          </a:p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GSC21</a:t>
            </a:r>
          </a:p>
          <a:p>
            <a:pPr algn="ctr"/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Pamela Kumar, </a:t>
            </a:r>
          </a:p>
          <a:p>
            <a:pPr algn="ctr"/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Director General, TSDSI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>
            <a:extLst>
              <a:ext uri="{FF2B5EF4-FFF2-40B4-BE49-F238E27FC236}">
                <a16:creationId xmlns:a16="http://schemas.microsoft.com/office/drawing/2014/main" xmlns="" id="{D55C1238-3F1A-4025-984F-F9C067F2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7" y="24766"/>
            <a:ext cx="11597641" cy="603884"/>
          </a:xfrm>
        </p:spPr>
        <p:txBody>
          <a:bodyPr/>
          <a:lstStyle/>
          <a:p>
            <a:pPr algn="ctr" eaLnBrk="1" hangingPunct="1"/>
            <a:r>
              <a:rPr lang="en-IN" altLang="en-US" sz="4000" b="1" dirty="0">
                <a:solidFill>
                  <a:srgbClr val="002060"/>
                </a:solidFill>
              </a:rPr>
              <a:t>Smart City, Smart Grid, Smart Nation </a:t>
            </a:r>
            <a:r>
              <a:rPr lang="en-IN" altLang="en-US" sz="1600" b="1" dirty="0">
                <a:solidFill>
                  <a:srgbClr val="002060"/>
                </a:solidFill>
              </a:rPr>
              <a:t>etc</a:t>
            </a:r>
            <a:r>
              <a:rPr lang="en-IN" altLang="en-US" sz="1800" b="1" dirty="0">
                <a:solidFill>
                  <a:srgbClr val="002060"/>
                </a:solidFill>
              </a:rPr>
              <a:t>.</a:t>
            </a:r>
            <a:endParaRPr lang="en-IN" altLang="en-US" b="1" dirty="0">
              <a:solidFill>
                <a:srgbClr val="002060"/>
              </a:solidFill>
            </a:endParaRPr>
          </a:p>
        </p:txBody>
      </p:sp>
      <p:sp>
        <p:nvSpPr>
          <p:cNvPr id="16391" name="Content Placeholder 2">
            <a:extLst>
              <a:ext uri="{FF2B5EF4-FFF2-40B4-BE49-F238E27FC236}">
                <a16:creationId xmlns:a16="http://schemas.microsoft.com/office/drawing/2014/main" xmlns="" id="{48AFAA02-35A7-46D5-A2F0-C8AF32CC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228" y="2070736"/>
            <a:ext cx="9326880" cy="3840480"/>
          </a:xfrm>
        </p:spPr>
        <p:txBody>
          <a:bodyPr/>
          <a:lstStyle/>
          <a:p>
            <a:pPr eaLnBrk="1" hangingPunct="1">
              <a:spcAft>
                <a:spcPts val="420"/>
              </a:spcAft>
            </a:pPr>
            <a:r>
              <a:rPr lang="en-IN" altLang="en-US" dirty="0"/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55B8A5-D400-4D1C-9811-1DF8F020C8A6}"/>
              </a:ext>
            </a:extLst>
          </p:cNvPr>
          <p:cNvSpPr/>
          <p:nvPr/>
        </p:nvSpPr>
        <p:spPr>
          <a:xfrm>
            <a:off x="4875212" y="4912506"/>
            <a:ext cx="9807010" cy="1911679"/>
          </a:xfrm>
          <a:prstGeom prst="rect">
            <a:avLst/>
          </a:prstGeom>
          <a:noFill/>
        </p:spPr>
        <p:txBody>
          <a:bodyPr lIns="82300" tIns="41149" rIns="82300" bIns="41149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Need  to leapfrog &amp; </a:t>
            </a:r>
          </a:p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embrace </a:t>
            </a:r>
          </a:p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emerging technologies</a:t>
            </a:r>
          </a:p>
        </p:txBody>
      </p:sp>
      <p:pic>
        <p:nvPicPr>
          <p:cNvPr id="9" name="Picture 2" descr="http://www.smartcitieschallenge.in/images/dmImage/SourceImage/winners-graphic.png">
            <a:extLst>
              <a:ext uri="{FF2B5EF4-FFF2-40B4-BE49-F238E27FC236}">
                <a16:creationId xmlns:a16="http://schemas.microsoft.com/office/drawing/2014/main" xmlns="" id="{46D3C544-AF12-4203-BCDA-F6C9635E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29" y="823505"/>
            <a:ext cx="3088939" cy="31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7D9540-A0C7-479D-86FF-17261BF9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50" y="1550180"/>
            <a:ext cx="4042131" cy="3312998"/>
          </a:xfrm>
          <a:prstGeom prst="rect">
            <a:avLst/>
          </a:prstGeom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xmlns="" id="{55FC9D79-591D-4AC4-83C5-EDB771E7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907631"/>
            <a:ext cx="6572250" cy="29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FE2440C9-B7D4-4BAC-A7F0-380A8B3BC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64050"/>
              </p:ext>
            </p:extLst>
          </p:nvPr>
        </p:nvGraphicFramePr>
        <p:xfrm>
          <a:off x="608012" y="1828800"/>
          <a:ext cx="8534400" cy="329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372093395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13619757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23531969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66081158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65740348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IN" sz="1600" b="1" kern="1200" dirty="0">
                        <a:solidFill>
                          <a:srgbClr val="006DA7"/>
                        </a:solidFill>
                        <a:latin typeface="Verdana" panose="020B060403050404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AREA</a:t>
                      </a:r>
                    </a:p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(million </a:t>
                      </a:r>
                      <a:r>
                        <a:rPr lang="en-IN" sz="1600" b="1" kern="1200" dirty="0" err="1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sqkm</a:t>
                      </a:r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POPULATION</a:t>
                      </a:r>
                    </a:p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(in Billion)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GDP nominal (Trillion $)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Average Watts/ person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0389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IN" sz="1600" dirty="0"/>
                        <a:t>NORTH AMERICA 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24.71 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0.579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38.1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1378</a:t>
                      </a:r>
                      <a:r>
                        <a:rPr lang="en-IN" sz="1600" dirty="0"/>
                        <a:t>  -USA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78632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r>
                        <a:rPr lang="en-IN" sz="1600" dirty="0"/>
                        <a:t>EUROPE 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10.18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0.743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19.07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651 -EU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419784"/>
                  </a:ext>
                </a:extLst>
              </a:tr>
              <a:tr h="654523">
                <a:tc>
                  <a:txBody>
                    <a:bodyPr/>
                    <a:lstStyle/>
                    <a:p>
                      <a:r>
                        <a:rPr lang="en-IN" sz="1600" dirty="0"/>
                        <a:t>NA + Europe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34.89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1.323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rgbClr val="FF0000"/>
                          </a:solidFill>
                        </a:rPr>
                        <a:t>57.0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712889"/>
                  </a:ext>
                </a:extLst>
              </a:tr>
              <a:tr h="290397">
                <a:tc>
                  <a:txBody>
                    <a:bodyPr/>
                    <a:lstStyle/>
                    <a:p>
                      <a:r>
                        <a:rPr lang="en-IN" sz="1600" dirty="0"/>
                        <a:t>CHINA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9.597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1.379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11.2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492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485095"/>
                  </a:ext>
                </a:extLst>
              </a:tr>
              <a:tr h="518677">
                <a:tc>
                  <a:txBody>
                    <a:bodyPr/>
                    <a:lstStyle/>
                    <a:p>
                      <a:r>
                        <a:rPr lang="en-IN" sz="1600" dirty="0"/>
                        <a:t>INDIA 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3.287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/>
                        <a:t>1.324</a:t>
                      </a:r>
                      <a:endParaRPr lang="en-IN" sz="1600" dirty="0"/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rgbClr val="FF0000"/>
                          </a:solidFill>
                        </a:rPr>
                        <a:t>2.64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87 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057686"/>
                  </a:ext>
                </a:extLst>
              </a:tr>
            </a:tbl>
          </a:graphicData>
        </a:graphic>
      </p:graphicFrame>
      <p:sp>
        <p:nvSpPr>
          <p:cNvPr id="25660" name="Rectangle 27">
            <a:extLst>
              <a:ext uri="{FF2B5EF4-FFF2-40B4-BE49-F238E27FC236}">
                <a16:creationId xmlns:a16="http://schemas.microsoft.com/office/drawing/2014/main" xmlns="" id="{44E9EE60-3942-47B8-9899-1146CC8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" y="243116"/>
            <a:ext cx="10209212" cy="87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94" tIns="45694" rIns="45694" bIns="45694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specific challenges </a:t>
            </a:r>
          </a:p>
          <a:p>
            <a:pPr algn="ctr" eaLnBrk="1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TECHNOLOGY to leapfrog socio-economic development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008888-AF35-4043-AC0B-73EF18A24145}"/>
              </a:ext>
            </a:extLst>
          </p:cNvPr>
          <p:cNvSpPr txBox="1"/>
          <p:nvPr/>
        </p:nvSpPr>
        <p:spPr>
          <a:xfrm>
            <a:off x="9371012" y="1676400"/>
            <a:ext cx="2783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Challenges:</a:t>
            </a:r>
          </a:p>
          <a:p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Broadband for all – </a:t>
            </a:r>
            <a:r>
              <a:rPr lang="en-IN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Panchayat</a:t>
            </a:r>
          </a:p>
          <a:p>
            <a:pPr marL="342900" indent="-342900">
              <a:buAutoNum type="arabicPeriod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++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language, culture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last mile 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geographical </a:t>
            </a:r>
          </a:p>
          <a:p>
            <a:pPr marL="342900" indent="-342900">
              <a:buAutoNum type="arabicPeriod" startAt="3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deployment</a:t>
            </a:r>
          </a:p>
          <a:p>
            <a:pPr marL="342900" indent="-342900">
              <a:buAutoNum type="arabicPeriod" startAt="3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Leapfrog  Technology Solutions</a:t>
            </a:r>
          </a:p>
          <a:p>
            <a:pPr marL="342900" indent="-342900">
              <a:buAutoNum type="arabicPeriod"/>
            </a:pPr>
            <a:endParaRPr lang="en-IN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18772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xmlns="" id="{F03AC1AC-7B9D-47D2-B62F-D043599C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5101" y="6548084"/>
            <a:ext cx="2842472" cy="47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41" indent="-284078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71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133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196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259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322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385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448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ct val="0"/>
              </a:spcAft>
              <a:buClrTx/>
              <a:buSzTx/>
              <a:buFontTx/>
              <a:buNone/>
            </a:pPr>
            <a:fld id="{0B474FF2-EAD0-4EF0-8B1C-67168048DEB2}" type="slidenum"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79" name="Rectangle 27">
            <a:extLst>
              <a:ext uri="{FF2B5EF4-FFF2-40B4-BE49-F238E27FC236}">
                <a16:creationId xmlns:a16="http://schemas.microsoft.com/office/drawing/2014/main" xmlns="" id="{C8C3FA6F-3B2F-479E-ADD7-AAF5ACDC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" y="34344"/>
            <a:ext cx="12185651" cy="87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94" tIns="45694" rIns="45694" bIns="45694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5398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Growing Developer Community </a:t>
            </a:r>
            <a:endParaRPr lang="en-US" altLang="en-US" sz="10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8A4F3B-86C0-4D74-906C-73C14537B4C6}"/>
              </a:ext>
            </a:extLst>
          </p:cNvPr>
          <p:cNvSpPr/>
          <p:nvPr/>
        </p:nvSpPr>
        <p:spPr>
          <a:xfrm>
            <a:off x="-153988" y="5513869"/>
            <a:ext cx="13017841" cy="461620"/>
          </a:xfrm>
          <a:prstGeom prst="rect">
            <a:avLst/>
          </a:prstGeom>
          <a:noFill/>
        </p:spPr>
        <p:txBody>
          <a:bodyPr lIns="91396" tIns="45698" rIns="91396" bIns="45698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Community ready &amp; aspiring  to participate in the Global ecosystem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490440-AAAB-4BB8-9BD8-E31CA3AC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1325482"/>
            <a:ext cx="5210175" cy="408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D04A8D-1EA3-41EE-8BA8-79E5AC0B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56" y="1511220"/>
            <a:ext cx="6934969" cy="3900487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 txBox="1">
            <a:spLocks/>
          </p:cNvSpPr>
          <p:nvPr/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kern="1200">
                <a:solidFill>
                  <a:schemeClr val="bg1"/>
                </a:solidFill>
                <a:latin typeface="Calibri" charset="0"/>
                <a:ea typeface="Microsoft YaHei" charset="-122"/>
                <a:cs typeface="Verdana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 smtClean="0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| </a:t>
            </a:r>
            <a:endParaRPr lang="en-US" altLang="en-US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57740-D162-465D-8FBD-0DEF931E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5" y="-15452"/>
            <a:ext cx="12239613" cy="7633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Standards Ecosystem </a:t>
            </a: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6B0086A4-06DF-401B-9242-D3D5A805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75534"/>
              </p:ext>
            </p:extLst>
          </p:nvPr>
        </p:nvGraphicFramePr>
        <p:xfrm>
          <a:off x="-2058988" y="457200"/>
          <a:ext cx="11731191" cy="56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D1B23E9-E6AD-422C-9285-AEA174216566}"/>
              </a:ext>
            </a:extLst>
          </p:cNvPr>
          <p:cNvSpPr/>
          <p:nvPr/>
        </p:nvSpPr>
        <p:spPr>
          <a:xfrm rot="10800000">
            <a:off x="6704012" y="952903"/>
            <a:ext cx="2808200" cy="150931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3D2ACD60-D0A2-4889-9B26-EF49628AF67D}"/>
              </a:ext>
            </a:extLst>
          </p:cNvPr>
          <p:cNvSpPr/>
          <p:nvPr/>
        </p:nvSpPr>
        <p:spPr>
          <a:xfrm>
            <a:off x="17733" y="4376442"/>
            <a:ext cx="2346343" cy="139802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RESEARCH &amp; INNOVATIONS</a:t>
            </a:r>
          </a:p>
          <a:p>
            <a:pPr>
              <a:defRPr/>
            </a:pP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CAPABILITY BUILDING</a:t>
            </a:r>
          </a:p>
          <a:p>
            <a:pPr>
              <a:defRPr/>
            </a:pPr>
            <a:r>
              <a:rPr lang="en-US" sz="1400" b="1" i="1" dirty="0">
                <a:solidFill>
                  <a:prstClr val="black"/>
                </a:solidFill>
              </a:rPr>
              <a:t>Technology accelerators</a:t>
            </a: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  </a:t>
            </a:r>
          </a:p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F5BFBA1-9DD8-4EA4-877D-F09080005A7C}"/>
              </a:ext>
            </a:extLst>
          </p:cNvPr>
          <p:cNvSpPr/>
          <p:nvPr/>
        </p:nvSpPr>
        <p:spPr>
          <a:xfrm>
            <a:off x="8275566" y="4240423"/>
            <a:ext cx="3934385" cy="157917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technology solution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SERVICES, DELIVERY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&amp; BUSINESS MODELS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TECHNOLOGY, INFRASTRUCTURE, &amp;  MANUFACTURING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BF486A-2C1B-4736-A38D-CFB34452495F}"/>
              </a:ext>
            </a:extLst>
          </p:cNvPr>
          <p:cNvSpPr txBox="1"/>
          <p:nvPr/>
        </p:nvSpPr>
        <p:spPr>
          <a:xfrm>
            <a:off x="7001056" y="999898"/>
            <a:ext cx="2366347" cy="1476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NATIONAL PRIORITIES</a:t>
            </a:r>
          </a:p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POLICY</a:t>
            </a:r>
            <a:r>
              <a:rPr lang="en-US" sz="1500" b="1" i="1" dirty="0">
                <a:solidFill>
                  <a:prstClr val="black"/>
                </a:solidFill>
                <a:latin typeface="Calibri"/>
              </a:rPr>
              <a:t> , </a:t>
            </a: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REGULATION</a:t>
            </a:r>
          </a:p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INVESTMENT, FISCAL INCENTIVES </a:t>
            </a:r>
          </a:p>
          <a:p>
            <a:pPr algn="r">
              <a:defRPr/>
            </a:pPr>
            <a:r>
              <a:rPr lang="en-US" sz="1500" b="1" i="1" dirty="0">
                <a:solidFill>
                  <a:prstClr val="black"/>
                </a:solidFill>
                <a:latin typeface="Calibri"/>
              </a:rPr>
              <a:t>Inclusive Accreditation framework</a:t>
            </a:r>
            <a:endParaRPr lang="en-IN" sz="15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28C8AB-6610-49B8-89FC-93973770883A}"/>
              </a:ext>
            </a:extLst>
          </p:cNvPr>
          <p:cNvSpPr/>
          <p:nvPr/>
        </p:nvSpPr>
        <p:spPr>
          <a:xfrm rot="19699791">
            <a:off x="1969935" y="1425647"/>
            <a:ext cx="2187809" cy="58460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3199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Standards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6CC598-0FFC-411B-8513-449CDF9EC4FE}"/>
              </a:ext>
            </a:extLst>
          </p:cNvPr>
          <p:cNvSpPr/>
          <p:nvPr/>
        </p:nvSpPr>
        <p:spPr>
          <a:xfrm rot="19490018">
            <a:off x="5908234" y="4913264"/>
            <a:ext cx="2545801" cy="95406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Interoperability</a:t>
            </a:r>
          </a:p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6D9BC3-2428-443F-ABAA-A54E542D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2" y="1600200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57E441-278B-40B7-9DB4-C6C8D9B5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94" y="2292170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6718EE-0B4D-4105-855C-5B803C3E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588" y="2971443"/>
            <a:ext cx="791956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76E746-0B2E-464F-974F-9926EB27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997" y="3618975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24A644-3851-4412-BA13-662E36CE7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07" y="4560115"/>
            <a:ext cx="795131" cy="9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CDCCB2-A143-4A40-B03B-9739BA864F36}"/>
              </a:ext>
            </a:extLst>
          </p:cNvPr>
          <p:cNvSpPr/>
          <p:nvPr/>
        </p:nvSpPr>
        <p:spPr>
          <a:xfrm rot="19642701">
            <a:off x="362172" y="1123168"/>
            <a:ext cx="2603508" cy="95406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Pre-Standards </a:t>
            </a:r>
          </a:p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Collaborations</a:t>
            </a:r>
          </a:p>
        </p:txBody>
      </p:sp>
      <p:grpSp>
        <p:nvGrpSpPr>
          <p:cNvPr id="40976" name="Shape 679">
            <a:extLst>
              <a:ext uri="{FF2B5EF4-FFF2-40B4-BE49-F238E27FC236}">
                <a16:creationId xmlns:a16="http://schemas.microsoft.com/office/drawing/2014/main" xmlns="" id="{6010313A-157C-441C-8F7B-93BA4C1B07AE}"/>
              </a:ext>
            </a:extLst>
          </p:cNvPr>
          <p:cNvGrpSpPr>
            <a:grpSpLocks/>
          </p:cNvGrpSpPr>
          <p:nvPr/>
        </p:nvGrpSpPr>
        <p:grpSpPr bwMode="auto">
          <a:xfrm rot="-1398075">
            <a:off x="2058542" y="4839573"/>
            <a:ext cx="1566454" cy="1490275"/>
            <a:chOff x="3863744" y="1967701"/>
            <a:chExt cx="2167500" cy="2167500"/>
          </a:xfrm>
        </p:grpSpPr>
        <p:sp>
          <p:nvSpPr>
            <p:cNvPr id="40979" name="Shape 680">
              <a:extLst>
                <a:ext uri="{FF2B5EF4-FFF2-40B4-BE49-F238E27FC236}">
                  <a16:creationId xmlns:a16="http://schemas.microsoft.com/office/drawing/2014/main" xmlns="" id="{1323DFB8-F8D7-416F-B117-785BBA46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744" y="1967701"/>
              <a:ext cx="2167500" cy="21675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000"/>
                <a:gd name="T85" fmla="*/ 0 h 120000"/>
                <a:gd name="T86" fmla="*/ 120000 w 120000"/>
                <a:gd name="T87" fmla="*/ 120000 h 1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000" h="120000" extrusionOk="0">
                  <a:moveTo>
                    <a:pt x="90295" y="30392"/>
                  </a:moveTo>
                  <a:lnTo>
                    <a:pt x="107163" y="24613"/>
                  </a:lnTo>
                  <a:lnTo>
                    <a:pt x="113852" y="36005"/>
                  </a:lnTo>
                  <a:lnTo>
                    <a:pt x="101223" y="49004"/>
                  </a:lnTo>
                  <a:cubicBezTo>
                    <a:pt x="103209" y="56204"/>
                    <a:pt x="103209" y="63795"/>
                    <a:pt x="101223" y="70995"/>
                  </a:cubicBezTo>
                  <a:lnTo>
                    <a:pt x="113852" y="83994"/>
                  </a:lnTo>
                  <a:lnTo>
                    <a:pt x="107163" y="95386"/>
                  </a:lnTo>
                  <a:lnTo>
                    <a:pt x="90295" y="89607"/>
                  </a:lnTo>
                  <a:cubicBezTo>
                    <a:pt x="84947" y="94898"/>
                    <a:pt x="78262" y="98693"/>
                    <a:pt x="70928" y="100602"/>
                  </a:cubicBezTo>
                  <a:lnTo>
                    <a:pt x="66864" y="118602"/>
                  </a:lnTo>
                  <a:lnTo>
                    <a:pt x="53135" y="118602"/>
                  </a:lnTo>
                  <a:lnTo>
                    <a:pt x="49071" y="100602"/>
                  </a:lnTo>
                  <a:cubicBezTo>
                    <a:pt x="41737" y="98693"/>
                    <a:pt x="35052" y="94898"/>
                    <a:pt x="29704" y="89607"/>
                  </a:cubicBezTo>
                  <a:lnTo>
                    <a:pt x="12836" y="95386"/>
                  </a:lnTo>
                  <a:lnTo>
                    <a:pt x="6147" y="83994"/>
                  </a:lnTo>
                  <a:lnTo>
                    <a:pt x="18776" y="70995"/>
                  </a:lnTo>
                  <a:cubicBezTo>
                    <a:pt x="16790" y="63795"/>
                    <a:pt x="16790" y="56204"/>
                    <a:pt x="18776" y="49004"/>
                  </a:cubicBezTo>
                  <a:lnTo>
                    <a:pt x="6147" y="36005"/>
                  </a:lnTo>
                  <a:lnTo>
                    <a:pt x="12836" y="24613"/>
                  </a:lnTo>
                  <a:lnTo>
                    <a:pt x="29704" y="30392"/>
                  </a:lnTo>
                  <a:cubicBezTo>
                    <a:pt x="35052" y="25101"/>
                    <a:pt x="41737" y="21306"/>
                    <a:pt x="49071" y="19397"/>
                  </a:cubicBezTo>
                  <a:lnTo>
                    <a:pt x="53135" y="1397"/>
                  </a:lnTo>
                  <a:lnTo>
                    <a:pt x="66864" y="1397"/>
                  </a:lnTo>
                  <a:lnTo>
                    <a:pt x="70928" y="19397"/>
                  </a:lnTo>
                  <a:cubicBezTo>
                    <a:pt x="78262" y="21306"/>
                    <a:pt x="84947" y="25101"/>
                    <a:pt x="90295" y="30392"/>
                  </a:cubicBezTo>
                  <a:close/>
                </a:path>
              </a:pathLst>
            </a:custGeom>
            <a:solidFill>
              <a:srgbClr val="599BD5"/>
            </a:soli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01" tIns="91401" rIns="91401" bIns="91401" anchor="ctr"/>
            <a:lstStyle/>
            <a:p>
              <a:endParaRPr lang="en-IN"/>
            </a:p>
          </p:txBody>
        </p:sp>
        <p:sp>
          <p:nvSpPr>
            <p:cNvPr id="40980" name="Shape 681">
              <a:extLst>
                <a:ext uri="{FF2B5EF4-FFF2-40B4-BE49-F238E27FC236}">
                  <a16:creationId xmlns:a16="http://schemas.microsoft.com/office/drawing/2014/main" xmlns="" id="{7F3A9FF5-B10F-4E78-8858-0CCFB80D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925" y="2516666"/>
              <a:ext cx="1576531" cy="106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1569" tIns="21569" rIns="21569" bIns="21569" anchor="ctr"/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</a:pPr>
              <a:r>
                <a:rPr lang="en-IN" altLang="en-US" sz="1699" b="1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rPr>
                <a:t>START- UPs</a:t>
              </a:r>
            </a:p>
          </p:txBody>
        </p:sp>
      </p:grpSp>
      <p:sp>
        <p:nvSpPr>
          <p:cNvPr id="22" name="Pentagon 21">
            <a:extLst>
              <a:ext uri="{FF2B5EF4-FFF2-40B4-BE49-F238E27FC236}">
                <a16:creationId xmlns:a16="http://schemas.microsoft.com/office/drawing/2014/main" xmlns="" id="{2D7B5BDC-41CD-4FD0-B9A7-036F84662265}"/>
              </a:ext>
            </a:extLst>
          </p:cNvPr>
          <p:cNvSpPr/>
          <p:nvPr/>
        </p:nvSpPr>
        <p:spPr>
          <a:xfrm rot="5400000">
            <a:off x="9366821" y="1411277"/>
            <a:ext cx="1617093" cy="3894710"/>
          </a:xfrm>
          <a:prstGeom prst="homePlate">
            <a:avLst>
              <a:gd name="adj" fmla="val 50743"/>
            </a:avLst>
          </a:prstGeom>
          <a:solidFill>
            <a:srgbClr val="D6EEF6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B0660D-57C4-4FE4-884A-155500FDC60E}"/>
              </a:ext>
            </a:extLst>
          </p:cNvPr>
          <p:cNvSpPr txBox="1"/>
          <p:nvPr/>
        </p:nvSpPr>
        <p:spPr>
          <a:xfrm>
            <a:off x="8275566" y="2514600"/>
            <a:ext cx="3901059" cy="14775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TSDSI is a COLLABORATION PLATFORM to DEVELOP STANDARDS to enable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USE in INDIA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&amp;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MAKE in INDIA</a:t>
            </a:r>
            <a:endParaRPr lang="en-IN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5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324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0030F81C-D2E3-4E08-B762-907EC4FFA76E}"/>
              </a:ext>
            </a:extLst>
          </p:cNvPr>
          <p:cNvSpPr/>
          <p:nvPr/>
        </p:nvSpPr>
        <p:spPr>
          <a:xfrm>
            <a:off x="5789612" y="2438401"/>
            <a:ext cx="581064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</a:rPr>
              <a:t>TSDS</a:t>
            </a:r>
            <a:r>
              <a:rPr lang="en-US" sz="2159" b="1" dirty="0">
                <a:solidFill>
                  <a:srgbClr val="22228B"/>
                </a:solidFill>
              </a:rPr>
              <a:t>I Technical Groups *</a:t>
            </a:r>
            <a:r>
              <a:rPr lang="en-US" sz="2159" i="1" dirty="0">
                <a:solidFill>
                  <a:srgbClr val="22228B"/>
                </a:solidFill>
              </a:rPr>
              <a:t>   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F05EA0D-26AE-4397-9B62-44EBF2BF75F8}"/>
              </a:ext>
            </a:extLst>
          </p:cNvPr>
          <p:cNvSpPr/>
          <p:nvPr/>
        </p:nvSpPr>
        <p:spPr bwMode="auto">
          <a:xfrm rot="16200000" flipH="1">
            <a:off x="5435414" y="3133742"/>
            <a:ext cx="439939" cy="573257"/>
          </a:xfrm>
          <a:prstGeom prst="downArrow">
            <a:avLst/>
          </a:prstGeom>
          <a:solidFill>
            <a:srgbClr val="D6D7F6"/>
          </a:solidFill>
          <a:ln w="3175">
            <a:solidFill>
              <a:srgbClr val="22228B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159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A7816-7E0E-4C6D-B071-153E4387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1" y="152400"/>
            <a:ext cx="7772399" cy="392268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TSDSI – Organization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(regd. in 2014)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xmlns="" id="{2064949E-675A-4C40-915F-00F71B5328EE}"/>
              </a:ext>
            </a:extLst>
          </p:cNvPr>
          <p:cNvGrpSpPr>
            <a:grpSpLocks/>
          </p:cNvGrpSpPr>
          <p:nvPr/>
        </p:nvGrpSpPr>
        <p:grpSpPr bwMode="auto">
          <a:xfrm>
            <a:off x="608012" y="744741"/>
            <a:ext cx="9448799" cy="2606156"/>
            <a:chOff x="881674" y="1991160"/>
            <a:chExt cx="8482376" cy="274724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EB449A9F-73B4-4DD7-A5FB-390F6B1214EA}"/>
                </a:ext>
              </a:extLst>
            </p:cNvPr>
            <p:cNvSpPr/>
            <p:nvPr/>
          </p:nvSpPr>
          <p:spPr>
            <a:xfrm>
              <a:off x="881674" y="3776505"/>
              <a:ext cx="4434806" cy="9618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b="1" dirty="0">
                <a:solidFill>
                  <a:srgbClr val="22228B"/>
                </a:solidFill>
              </a:endParaRPr>
            </a:p>
            <a:p>
              <a:pPr algn="ctr">
                <a:lnSpc>
                  <a:spcPts val="120"/>
                </a:lnSpc>
                <a:defRPr/>
              </a:pPr>
              <a:r>
                <a:rPr lang="en-US" sz="2159" b="1" dirty="0">
                  <a:solidFill>
                    <a:srgbClr val="22228B"/>
                  </a:solidFill>
                </a:rPr>
                <a:t>TSDSI Governing Council</a:t>
              </a:r>
            </a:p>
            <a:p>
              <a:pPr marL="82269" lvl="1">
                <a:spcBef>
                  <a:spcPts val="540"/>
                </a:spcBef>
                <a:defRPr/>
              </a:pPr>
              <a:r>
                <a:rPr lang="en-US" sz="1679" i="1" dirty="0">
                  <a:solidFill>
                    <a:srgbClr val="22228B"/>
                  </a:solidFill>
                </a:rPr>
                <a:t> (16 elected members + 5 Govt nominees)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94696E3-AD89-4D14-9F4C-CD45C25C5ADD}"/>
                </a:ext>
              </a:extLst>
            </p:cNvPr>
            <p:cNvSpPr/>
            <p:nvPr/>
          </p:nvSpPr>
          <p:spPr>
            <a:xfrm>
              <a:off x="1497330" y="1991160"/>
              <a:ext cx="7866720" cy="8524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i="1" dirty="0">
                <a:solidFill>
                  <a:srgbClr val="22228B"/>
                </a:solidFill>
              </a:endParaRPr>
            </a:p>
            <a:p>
              <a:pPr eaLnBrk="1" hangingPunct="1">
                <a:defRPr/>
              </a:pPr>
              <a:r>
                <a:rPr lang="en-US" sz="2159" b="1" dirty="0">
                  <a:solidFill>
                    <a:srgbClr val="22228B"/>
                  </a:solidFill>
                </a:rPr>
                <a:t>                                         TSDSI General Body                                      </a:t>
              </a:r>
              <a:r>
                <a:rPr lang="en-US" sz="2159" i="1" dirty="0">
                  <a:solidFill>
                    <a:srgbClr val="22228B"/>
                  </a:solidFill>
                </a:rPr>
                <a:t>                                                              </a:t>
              </a:r>
            </a:p>
            <a:p>
              <a:pPr eaLnBrk="1" hangingPunct="1">
                <a:defRPr/>
              </a:pPr>
              <a:r>
                <a:rPr lang="en-US" sz="2159" i="1" dirty="0">
                  <a:solidFill>
                    <a:srgbClr val="22228B"/>
                  </a:solidFill>
                </a:rPr>
                <a:t>                                    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xmlns="" id="{6BE9C1D4-7179-4578-982F-B8D8E397335C}"/>
                </a:ext>
              </a:extLst>
            </p:cNvPr>
            <p:cNvSpPr/>
            <p:nvPr/>
          </p:nvSpPr>
          <p:spPr bwMode="auto">
            <a:xfrm>
              <a:off x="1770955" y="2892929"/>
              <a:ext cx="670826" cy="791756"/>
            </a:xfrm>
            <a:prstGeom prst="downArrow">
              <a:avLst/>
            </a:prstGeom>
            <a:solidFill>
              <a:srgbClr val="D6D7F6"/>
            </a:solidFill>
            <a:ln w="3175">
              <a:solidFill>
                <a:srgbClr val="22228B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4BD45902-6BD3-4E58-96C7-D78A22633FD1}"/>
                </a:ext>
              </a:extLst>
            </p:cNvPr>
            <p:cNvSpPr/>
            <p:nvPr/>
          </p:nvSpPr>
          <p:spPr>
            <a:xfrm>
              <a:off x="1634143" y="2073490"/>
              <a:ext cx="3000079" cy="65878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540"/>
                </a:spcBef>
                <a:defRPr/>
              </a:pPr>
              <a:r>
                <a:rPr lang="en-US" i="1" dirty="0">
                  <a:solidFill>
                    <a:srgbClr val="22228B"/>
                  </a:solidFill>
                </a:rPr>
                <a:t>R&amp;R, Working Procedures &amp; IPR Policy</a:t>
              </a:r>
              <a:endParaRPr lang="en-US" sz="2159" i="1" dirty="0">
                <a:solidFill>
                  <a:srgbClr val="22228B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4A9436B-3585-48F2-99E6-A142C491E816}"/>
              </a:ext>
            </a:extLst>
          </p:cNvPr>
          <p:cNvSpPr/>
          <p:nvPr/>
        </p:nvSpPr>
        <p:spPr>
          <a:xfrm>
            <a:off x="-1588" y="4648200"/>
            <a:ext cx="12192000" cy="1726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r>
              <a:rPr lang="en-US" sz="2159" b="1" dirty="0">
                <a:solidFill>
                  <a:srgbClr val="22228B"/>
                </a:solidFill>
              </a:rPr>
              <a:t>TSDSI Secretariat : Director General -</a:t>
            </a:r>
            <a:r>
              <a:rPr lang="en-US" sz="2159" dirty="0">
                <a:solidFill>
                  <a:srgbClr val="22228B"/>
                </a:solidFill>
              </a:rPr>
              <a:t> Pamela Kumar</a:t>
            </a: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E9CCA7-9A9C-4FCA-B600-08246543F39B}"/>
              </a:ext>
            </a:extLst>
          </p:cNvPr>
          <p:cNvSpPr txBox="1"/>
          <p:nvPr/>
        </p:nvSpPr>
        <p:spPr>
          <a:xfrm>
            <a:off x="6002996" y="2981443"/>
            <a:ext cx="1948308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SG1  Networks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Wireless</a:t>
            </a:r>
            <a:r>
              <a:rPr lang="en-US" sz="126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Radio, Core, 5G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Optical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Access &amp; Transport,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Back-haul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73EB435-7526-4C4E-A300-5CF08C295958}"/>
              </a:ext>
            </a:extLst>
          </p:cNvPr>
          <p:cNvSpPr/>
          <p:nvPr/>
        </p:nvSpPr>
        <p:spPr>
          <a:xfrm>
            <a:off x="2589212" y="1676400"/>
            <a:ext cx="7467600" cy="634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22228B"/>
                </a:solidFill>
              </a:rPr>
              <a:t>Chair: </a:t>
            </a:r>
            <a:r>
              <a:rPr lang="en-US" dirty="0">
                <a:solidFill>
                  <a:srgbClr val="22228B"/>
                </a:solidFill>
              </a:rPr>
              <a:t>Abhay Karandikar</a:t>
            </a:r>
            <a:r>
              <a:rPr lang="en-US" b="1" dirty="0">
                <a:solidFill>
                  <a:srgbClr val="22228B"/>
                </a:solidFill>
              </a:rPr>
              <a:t>    Vice Chair:</a:t>
            </a:r>
            <a:r>
              <a:rPr lang="en-US" dirty="0">
                <a:solidFill>
                  <a:srgbClr val="22228B"/>
                </a:solidFill>
              </a:rPr>
              <a:t> Babu Narayanan KJ</a:t>
            </a:r>
            <a:r>
              <a:rPr lang="en-US" b="1" dirty="0">
                <a:solidFill>
                  <a:srgbClr val="22228B"/>
                </a:solidFill>
              </a:rPr>
              <a:t>                      Treasurer: </a:t>
            </a:r>
            <a:r>
              <a:rPr lang="en-US" dirty="0">
                <a:solidFill>
                  <a:srgbClr val="22228B"/>
                </a:solidFill>
              </a:rPr>
              <a:t>Amit Gupta</a:t>
            </a:r>
          </a:p>
          <a:p>
            <a:pPr eaLnBrk="1" hangingPunct="1">
              <a:defRPr/>
            </a:pPr>
            <a:endParaRPr lang="en-US" b="1" dirty="0">
              <a:solidFill>
                <a:srgbClr val="22228B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22228B"/>
                </a:solidFill>
              </a:rPr>
              <a:t>                                    </a:t>
            </a:r>
            <a:endParaRPr lang="en-US" sz="2159" dirty="0">
              <a:solidFill>
                <a:srgbClr val="22228B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2CAC4524-CA00-4E7B-9E56-4EDD553B32E0}"/>
              </a:ext>
            </a:extLst>
          </p:cNvPr>
          <p:cNvSpPr/>
          <p:nvPr/>
        </p:nvSpPr>
        <p:spPr>
          <a:xfrm>
            <a:off x="684212" y="3429000"/>
            <a:ext cx="218637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R&amp;R, Finance, IP, Outreach Committees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55EC6A92-0231-4679-A941-D64206615E52}"/>
              </a:ext>
            </a:extLst>
          </p:cNvPr>
          <p:cNvSpPr/>
          <p:nvPr/>
        </p:nvSpPr>
        <p:spPr>
          <a:xfrm>
            <a:off x="2921508" y="3429000"/>
            <a:ext cx="2487104" cy="1142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Standardization, Roadmap, Transposition Committees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54A1384F-3A9C-4F8D-A36E-B046E8E8A4E1}"/>
              </a:ext>
            </a:extLst>
          </p:cNvPr>
          <p:cNvSpPr/>
          <p:nvPr/>
        </p:nvSpPr>
        <p:spPr>
          <a:xfrm>
            <a:off x="80962" y="4783338"/>
            <a:ext cx="5029200" cy="626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Operations , Outreach &amp; Strategy Support</a:t>
            </a:r>
          </a:p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 BS Chauhan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xmlns="" id="{6059E508-0B71-408B-9874-35C2A474FE81}"/>
              </a:ext>
            </a:extLst>
          </p:cNvPr>
          <p:cNvSpPr/>
          <p:nvPr/>
        </p:nvSpPr>
        <p:spPr>
          <a:xfrm>
            <a:off x="5075432" y="4791969"/>
            <a:ext cx="7197530" cy="626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Technical Activities: Standards, Pre &amp; Post - standardization</a:t>
            </a:r>
          </a:p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 Bindoo Srivastava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412DCD-C989-4930-A3E6-AD48D131CC85}"/>
              </a:ext>
            </a:extLst>
          </p:cNvPr>
          <p:cNvSpPr txBox="1"/>
          <p:nvPr/>
        </p:nvSpPr>
        <p:spPr>
          <a:xfrm>
            <a:off x="8099856" y="2987157"/>
            <a:ext cx="3258605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SG2 Services &amp; Solutions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M2M,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Indian Language,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Energy efficiency,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98395E54-831A-4E32-A4F0-0DC49B4AF041}"/>
              </a:ext>
            </a:extLst>
          </p:cNvPr>
          <p:cNvSpPr/>
          <p:nvPr/>
        </p:nvSpPr>
        <p:spPr>
          <a:xfrm>
            <a:off x="150812" y="5584888"/>
            <a:ext cx="11449440" cy="259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ADVISORs    </a:t>
            </a:r>
            <a:r>
              <a:rPr lang="en-US" sz="1600" i="1" dirty="0">
                <a:solidFill>
                  <a:srgbClr val="22228B"/>
                </a:solidFill>
              </a:rPr>
              <a:t>IT: </a:t>
            </a:r>
            <a:r>
              <a:rPr lang="en-US" sz="1600" i="1" dirty="0" err="1">
                <a:solidFill>
                  <a:srgbClr val="22228B"/>
                </a:solidFill>
              </a:rPr>
              <a:t>Udayan</a:t>
            </a:r>
            <a:r>
              <a:rPr lang="en-US" sz="1600" i="1" dirty="0">
                <a:solidFill>
                  <a:srgbClr val="22228B"/>
                </a:solidFill>
              </a:rPr>
              <a:t> Banerjee                     Networks: AK Mittal;      Services &amp; Solutions: Vijay Madan</a:t>
            </a:r>
            <a:endParaRPr lang="en-US" sz="2000" i="1" dirty="0">
              <a:solidFill>
                <a:srgbClr val="22228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DC9B3-AA4A-4F73-B747-FC89ED1856C5}"/>
              </a:ext>
            </a:extLst>
          </p:cNvPr>
          <p:cNvSpPr txBox="1"/>
          <p:nvPr/>
        </p:nvSpPr>
        <p:spPr>
          <a:xfrm>
            <a:off x="10063720" y="4240802"/>
            <a:ext cx="15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*2</a:t>
            </a:r>
            <a:r>
              <a:rPr lang="en-IN" baseline="30000" dirty="0">
                <a:solidFill>
                  <a:schemeClr val="tx1"/>
                </a:solidFill>
              </a:rPr>
              <a:t>nd</a:t>
            </a:r>
            <a:r>
              <a:rPr lang="en-IN" dirty="0">
                <a:solidFill>
                  <a:schemeClr val="tx1"/>
                </a:solidFill>
              </a:rPr>
              <a:t> elections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427787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40763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93">
            <a:extLst>
              <a:ext uri="{FF2B5EF4-FFF2-40B4-BE49-F238E27FC236}">
                <a16:creationId xmlns:a16="http://schemas.microsoft.com/office/drawing/2014/main" xmlns="" id="{15812233-074F-46C0-A992-351757CAAE42}"/>
              </a:ext>
            </a:extLst>
          </p:cNvPr>
          <p:cNvSpPr/>
          <p:nvPr/>
        </p:nvSpPr>
        <p:spPr>
          <a:xfrm>
            <a:off x="36513" y="2068513"/>
            <a:ext cx="3467099" cy="646112"/>
          </a:xfrm>
          <a:prstGeom prst="wedgeRectCallout">
            <a:avLst>
              <a:gd name="adj1" fmla="val 48085"/>
              <a:gd name="adj2" fmla="val -5464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" name="Shape 707">
            <a:extLst>
              <a:ext uri="{FF2B5EF4-FFF2-40B4-BE49-F238E27FC236}">
                <a16:creationId xmlns:a16="http://schemas.microsoft.com/office/drawing/2014/main" xmlns="" id="{9F988A59-FCB6-4E68-8B2C-D7756F6493D4}"/>
              </a:ext>
            </a:extLst>
          </p:cNvPr>
          <p:cNvSpPr/>
          <p:nvPr/>
        </p:nvSpPr>
        <p:spPr>
          <a:xfrm>
            <a:off x="30163" y="4191000"/>
            <a:ext cx="2940049" cy="609600"/>
          </a:xfrm>
          <a:prstGeom prst="wedgeRectCallout">
            <a:avLst>
              <a:gd name="adj1" fmla="val 49863"/>
              <a:gd name="adj2" fmla="val -45679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701">
            <a:extLst>
              <a:ext uri="{FF2B5EF4-FFF2-40B4-BE49-F238E27FC236}">
                <a16:creationId xmlns:a16="http://schemas.microsoft.com/office/drawing/2014/main" xmlns="" id="{D0870E31-EB76-4DE0-84C0-7E2157214215}"/>
              </a:ext>
            </a:extLst>
          </p:cNvPr>
          <p:cNvSpPr/>
          <p:nvPr/>
        </p:nvSpPr>
        <p:spPr>
          <a:xfrm>
            <a:off x="3450429" y="3125347"/>
            <a:ext cx="2957512" cy="1439863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76200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IN" sz="2400" i="1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COLLABORATION PLATFORM &amp;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IN" sz="2400" i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 FORUM </a:t>
            </a:r>
          </a:p>
        </p:txBody>
      </p:sp>
      <p:grpSp>
        <p:nvGrpSpPr>
          <p:cNvPr id="23557" name="Shape 690">
            <a:extLst>
              <a:ext uri="{FF2B5EF4-FFF2-40B4-BE49-F238E27FC236}">
                <a16:creationId xmlns:a16="http://schemas.microsoft.com/office/drawing/2014/main" xmlns="" id="{FD1990BC-8C19-4BF4-8C26-0FBE453F06D2}"/>
              </a:ext>
            </a:extLst>
          </p:cNvPr>
          <p:cNvGrpSpPr>
            <a:grpSpLocks/>
          </p:cNvGrpSpPr>
          <p:nvPr/>
        </p:nvGrpSpPr>
        <p:grpSpPr bwMode="auto">
          <a:xfrm>
            <a:off x="-18257" y="1377950"/>
            <a:ext cx="4267200" cy="1074737"/>
            <a:chOff x="314526" y="-144963"/>
            <a:chExt cx="2302891" cy="1073499"/>
          </a:xfrm>
        </p:grpSpPr>
        <p:sp>
          <p:nvSpPr>
            <p:cNvPr id="6" name="Shape 691">
              <a:extLst>
                <a:ext uri="{FF2B5EF4-FFF2-40B4-BE49-F238E27FC236}">
                  <a16:creationId xmlns:a16="http://schemas.microsoft.com/office/drawing/2014/main" xmlns="" id="{1A39E5B8-C592-424E-ACF3-1A0DA8A1D035}"/>
                </a:ext>
              </a:extLst>
            </p:cNvPr>
            <p:cNvSpPr/>
            <p:nvPr/>
          </p:nvSpPr>
          <p:spPr>
            <a:xfrm>
              <a:off x="349520" y="-144963"/>
              <a:ext cx="2267897" cy="750022"/>
            </a:xfrm>
            <a:prstGeom prst="wedgeRectCallout">
              <a:avLst>
                <a:gd name="adj1" fmla="val 44964"/>
                <a:gd name="adj2" fmla="val 6640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" name="Shape 692">
              <a:extLst>
                <a:ext uri="{FF2B5EF4-FFF2-40B4-BE49-F238E27FC236}">
                  <a16:creationId xmlns:a16="http://schemas.microsoft.com/office/drawing/2014/main" xmlns="" id="{2A74D21A-9B8D-4A9D-B263-CD22396D151B}"/>
                </a:ext>
              </a:extLst>
            </p:cNvPr>
            <p:cNvSpPr txBox="1"/>
            <p:nvPr/>
          </p:nvSpPr>
          <p:spPr>
            <a:xfrm>
              <a:off x="314526" y="559075"/>
              <a:ext cx="1984224" cy="3694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INDUSTRY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i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What is happening Globally?</a:t>
              </a:r>
            </a:p>
          </p:txBody>
        </p:sp>
      </p:grpSp>
      <p:sp>
        <p:nvSpPr>
          <p:cNvPr id="23558" name="Shape 694">
            <a:extLst>
              <a:ext uri="{FF2B5EF4-FFF2-40B4-BE49-F238E27FC236}">
                <a16:creationId xmlns:a16="http://schemas.microsoft.com/office/drawing/2014/main" xmlns="" id="{49B5EDE9-73DF-423B-9B1A-A6741C6D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2820" y="1442244"/>
            <a:ext cx="48402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690" rIns="91405" bIns="45690"/>
          <a:lstStyle/>
          <a:p>
            <a:pPr algn="ctr" eaLnBrk="1" hangingPunct="1">
              <a:buClr>
                <a:srgbClr val="000000"/>
              </a:buClr>
              <a:buSzPct val="25000"/>
            </a:pPr>
            <a:r>
              <a:rPr lang="en-IN" alt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GOVERNMENT</a:t>
            </a:r>
          </a:p>
          <a:p>
            <a:pPr algn="ctr" eaLnBrk="1" hangingPunct="1">
              <a:buClr>
                <a:srgbClr val="000000"/>
              </a:buClr>
              <a:buSzPct val="25000"/>
            </a:pPr>
            <a:r>
              <a:rPr lang="en-IN" altLang="en-US" b="1" i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National priorities &amp;  local challenges </a:t>
            </a:r>
          </a:p>
        </p:txBody>
      </p:sp>
      <p:grpSp>
        <p:nvGrpSpPr>
          <p:cNvPr id="23559" name="Shape 695">
            <a:extLst>
              <a:ext uri="{FF2B5EF4-FFF2-40B4-BE49-F238E27FC236}">
                <a16:creationId xmlns:a16="http://schemas.microsoft.com/office/drawing/2014/main" xmlns="" id="{C668330D-B881-483B-96F9-A35ED8DE2286}"/>
              </a:ext>
            </a:extLst>
          </p:cNvPr>
          <p:cNvGrpSpPr>
            <a:grpSpLocks/>
          </p:cNvGrpSpPr>
          <p:nvPr/>
        </p:nvGrpSpPr>
        <p:grpSpPr bwMode="auto">
          <a:xfrm>
            <a:off x="-18257" y="2787650"/>
            <a:ext cx="3369469" cy="682625"/>
            <a:chOff x="1554519" y="270762"/>
            <a:chExt cx="1149467" cy="761740"/>
          </a:xfrm>
        </p:grpSpPr>
        <p:sp>
          <p:nvSpPr>
            <p:cNvPr id="10" name="Shape 696">
              <a:extLst>
                <a:ext uri="{FF2B5EF4-FFF2-40B4-BE49-F238E27FC236}">
                  <a16:creationId xmlns:a16="http://schemas.microsoft.com/office/drawing/2014/main" xmlns="" id="{D53E3DD9-A18F-4093-A727-32B588037A99}"/>
                </a:ext>
              </a:extLst>
            </p:cNvPr>
            <p:cNvSpPr/>
            <p:nvPr/>
          </p:nvSpPr>
          <p:spPr>
            <a:xfrm>
              <a:off x="1565957" y="281391"/>
              <a:ext cx="1128498" cy="751111"/>
            </a:xfrm>
            <a:prstGeom prst="wedgeRectCallout">
              <a:avLst>
                <a:gd name="adj1" fmla="val 50531"/>
                <a:gd name="adj2" fmla="val -48354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584" name="Shape 697">
              <a:extLst>
                <a:ext uri="{FF2B5EF4-FFF2-40B4-BE49-F238E27FC236}">
                  <a16:creationId xmlns:a16="http://schemas.microsoft.com/office/drawing/2014/main" xmlns="" id="{FFD1FB05-DD2E-47C4-8AA5-844C6BD26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519" y="270762"/>
              <a:ext cx="1149467" cy="58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 eaLnBrk="1" hangingPunct="1">
                <a:buClr>
                  <a:srgbClr val="000000"/>
                </a:buClr>
                <a:buSzPct val="25000"/>
              </a:pPr>
              <a:r>
                <a:rPr lang="en-IN" altLang="en-US" b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ACADEMIA </a:t>
              </a:r>
            </a:p>
            <a:p>
              <a:pPr algn="ctr" eaLnBrk="1" hangingPunct="1">
                <a:buClr>
                  <a:srgbClr val="000000"/>
                </a:buClr>
                <a:buSzPct val="25000"/>
              </a:pPr>
              <a:r>
                <a:rPr lang="en-IN" altLang="en-US" b="1" i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Potential of TECHNOLOGY</a:t>
              </a:r>
            </a:p>
          </p:txBody>
        </p:sp>
      </p:grpSp>
      <p:sp>
        <p:nvSpPr>
          <p:cNvPr id="12" name="Shape 700">
            <a:extLst>
              <a:ext uri="{FF2B5EF4-FFF2-40B4-BE49-F238E27FC236}">
                <a16:creationId xmlns:a16="http://schemas.microsoft.com/office/drawing/2014/main" xmlns="" id="{6CC141A5-906B-4C07-9D55-49BC9B464F01}"/>
              </a:ext>
            </a:extLst>
          </p:cNvPr>
          <p:cNvSpPr txBox="1"/>
          <p:nvPr/>
        </p:nvSpPr>
        <p:spPr>
          <a:xfrm>
            <a:off x="-7938" y="82550"/>
            <a:ext cx="12196763" cy="609600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sz="40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Role</a:t>
            </a:r>
            <a:r>
              <a:rPr lang="en-IN" sz="36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 of TSDSI – </a:t>
            </a:r>
            <a:r>
              <a:rPr lang="en-IN" sz="24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(Need of the Nation)   </a:t>
            </a:r>
          </a:p>
        </p:txBody>
      </p:sp>
      <p:sp>
        <p:nvSpPr>
          <p:cNvPr id="13" name="Shape 708">
            <a:extLst>
              <a:ext uri="{FF2B5EF4-FFF2-40B4-BE49-F238E27FC236}">
                <a16:creationId xmlns:a16="http://schemas.microsoft.com/office/drawing/2014/main" xmlns="" id="{0B4B8169-DE96-48CC-8BD6-52FA6F74BDF6}"/>
              </a:ext>
            </a:extLst>
          </p:cNvPr>
          <p:cNvSpPr txBox="1"/>
          <p:nvPr/>
        </p:nvSpPr>
        <p:spPr>
          <a:xfrm>
            <a:off x="-32545" y="4191000"/>
            <a:ext cx="3016249" cy="550509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b="1" i="1" kern="0" dirty="0">
                <a:solidFill>
                  <a:schemeClr val="tx1"/>
                </a:solidFill>
                <a:latin typeface="Arial"/>
                <a:cs typeface="Arial"/>
                <a:sym typeface="Arial"/>
                <a:rtl val="0"/>
              </a:rPr>
              <a:t>What India really needs ?</a:t>
            </a:r>
          </a:p>
        </p:txBody>
      </p:sp>
      <p:grpSp>
        <p:nvGrpSpPr>
          <p:cNvPr id="23562" name="Shape 709">
            <a:extLst>
              <a:ext uri="{FF2B5EF4-FFF2-40B4-BE49-F238E27FC236}">
                <a16:creationId xmlns:a16="http://schemas.microsoft.com/office/drawing/2014/main" xmlns="" id="{E7D1A490-3625-4371-95E9-2C51496ADE03}"/>
              </a:ext>
            </a:extLst>
          </p:cNvPr>
          <p:cNvGrpSpPr>
            <a:grpSpLocks/>
          </p:cNvGrpSpPr>
          <p:nvPr/>
        </p:nvGrpSpPr>
        <p:grpSpPr bwMode="auto">
          <a:xfrm>
            <a:off x="-59532" y="3507581"/>
            <a:ext cx="2934096" cy="646112"/>
            <a:chOff x="324072" y="-50650"/>
            <a:chExt cx="2398405" cy="750600"/>
          </a:xfrm>
        </p:grpSpPr>
        <p:sp>
          <p:nvSpPr>
            <p:cNvPr id="15" name="Shape 710">
              <a:extLst>
                <a:ext uri="{FF2B5EF4-FFF2-40B4-BE49-F238E27FC236}">
                  <a16:creationId xmlns:a16="http://schemas.microsoft.com/office/drawing/2014/main" xmlns="" id="{092D268C-E7D2-40CE-B148-4A8505FA6FD5}"/>
                </a:ext>
              </a:extLst>
            </p:cNvPr>
            <p:cNvSpPr/>
            <p:nvPr/>
          </p:nvSpPr>
          <p:spPr>
            <a:xfrm>
              <a:off x="377348" y="-50650"/>
              <a:ext cx="2345129" cy="750600"/>
            </a:xfrm>
            <a:prstGeom prst="wedgeRectCallout">
              <a:avLst>
                <a:gd name="adj1" fmla="val 49824"/>
                <a:gd name="adj2" fmla="val 1956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711">
              <a:extLst>
                <a:ext uri="{FF2B5EF4-FFF2-40B4-BE49-F238E27FC236}">
                  <a16:creationId xmlns:a16="http://schemas.microsoft.com/office/drawing/2014/main" xmlns="" id="{9CB1D1D7-E76B-479F-9C30-5BCD72695A32}"/>
                </a:ext>
              </a:extLst>
            </p:cNvPr>
            <p:cNvSpPr txBox="1"/>
            <p:nvPr/>
          </p:nvSpPr>
          <p:spPr>
            <a:xfrm>
              <a:off x="324072" y="-4545"/>
              <a:ext cx="2378301" cy="3706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START-UPS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i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India Centric Solutions </a:t>
              </a:r>
            </a:p>
          </p:txBody>
        </p:sp>
      </p:grpSp>
      <p:graphicFrame>
        <p:nvGraphicFramePr>
          <p:cNvPr id="17" name="Shape 713">
            <a:extLst>
              <a:ext uri="{FF2B5EF4-FFF2-40B4-BE49-F238E27FC236}">
                <a16:creationId xmlns:a16="http://schemas.microsoft.com/office/drawing/2014/main" xmlns="" id="{05A4B57E-4BE0-4E0A-8864-C45BAF9A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029744"/>
              </p:ext>
            </p:extLst>
          </p:nvPr>
        </p:nvGraphicFramePr>
        <p:xfrm>
          <a:off x="6535096" y="1477936"/>
          <a:ext cx="5561653" cy="4389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9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668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Pre- Standardisation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Strengthening the Standards Framework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Govt. /DoT Initiatives :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5G Forum / National Telecom Policy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TEC/ TCOE Collaborations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TRAI Consultations</a:t>
                      </a:r>
                    </a:p>
                  </a:txBody>
                  <a:tcPr marL="91391" marR="91391" marT="91483" marB="91483">
                    <a:lnL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16">
                <a:tc v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74" marB="91474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Indo-EU/</a:t>
                      </a:r>
                      <a:r>
                        <a:rPr lang="en-IN" sz="1600" b="1" baseline="0" dirty="0">
                          <a:solidFill>
                            <a:schemeClr val="tx1"/>
                          </a:solidFill>
                        </a:rPr>
                        <a:t> IF3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 –Workshops. Test Beds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etc.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72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Standardisation</a:t>
                      </a:r>
                      <a:endParaRPr lang="en-IN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 India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</a:rPr>
                        <a:t> appropriate  requirements  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Research &amp; Innovation driven contributions to the Global Standards 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ITU –R/T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11 Use cases for Smart Cities to ITU-T 20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LMLC mandatory for IMT2020 – ITU-R WP5D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954">
                <a:tc v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74" marB="91474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3GPP/ One M2M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OP, Transposition &amp; 100 + contributions 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Shape 714">
            <a:extLst>
              <a:ext uri="{FF2B5EF4-FFF2-40B4-BE49-F238E27FC236}">
                <a16:creationId xmlns:a16="http://schemas.microsoft.com/office/drawing/2014/main" xmlns="" id="{B95BFB0F-7362-4E56-85D2-54E275AA383E}"/>
              </a:ext>
            </a:extLst>
          </p:cNvPr>
          <p:cNvSpPr/>
          <p:nvPr/>
        </p:nvSpPr>
        <p:spPr>
          <a:xfrm>
            <a:off x="1294756" y="4891398"/>
            <a:ext cx="5181600" cy="1340644"/>
          </a:xfrm>
          <a:prstGeom prst="doubleWave">
            <a:avLst>
              <a:gd name="adj1" fmla="val 6250"/>
              <a:gd name="adj2" fmla="val 400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91405" rIns="91405" bIns="914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HIGH RISK, HIGH COST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CHURNING the OCEAN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NEEDS RESILIENCE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7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80231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38266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CONCLUSION 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EE818E-93E0-403B-896D-3A801929D7C8}"/>
              </a:ext>
            </a:extLst>
          </p:cNvPr>
          <p:cNvSpPr/>
          <p:nvPr/>
        </p:nvSpPr>
        <p:spPr>
          <a:xfrm>
            <a:off x="227012" y="1372160"/>
            <a:ext cx="11049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Technology developed for NA and Europe may not always work in India,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 fresh mindset is required to develop India appropriate standards (solutions) for </a:t>
            </a:r>
            <a:r>
              <a:rPr lang="en-IN" sz="24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eg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: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Low Mobility, Large Cell,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Greenfield oneM2M, 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Federated Cloud etc.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TSDSI is still in its infancy and needs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coaching and mentoring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sharing of best practices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some understanding and indulgence !! </a:t>
            </a:r>
          </a:p>
        </p:txBody>
      </p:sp>
    </p:spTree>
    <p:extLst>
      <p:ext uri="{BB962C8B-B14F-4D97-AF65-F5344CB8AC3E}">
        <p14:creationId xmlns:p14="http://schemas.microsoft.com/office/powerpoint/2010/main" val="16968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Ms Pamela Kumar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dg@tsdsi.org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Name: TSDSI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</a:rPr>
              <a:t>http://www.tsdsi.org/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91926B-919B-43DA-B551-26D5F5E0DB67}"/>
</file>

<file path=customXml/itemProps2.xml><?xml version="1.0" encoding="utf-8"?>
<ds:datastoreItem xmlns:ds="http://schemas.openxmlformats.org/officeDocument/2006/customXml" ds:itemID="{DEBCC36B-13B8-4305-AD6B-28A94B6F986F}"/>
</file>

<file path=customXml/itemProps3.xml><?xml version="1.0" encoding="utf-8"?>
<ds:datastoreItem xmlns:ds="http://schemas.openxmlformats.org/officeDocument/2006/customXml" ds:itemID="{F8161DFB-A4DF-42B9-8B10-36190C0E60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55970</TotalTime>
  <Words>619</Words>
  <Application>Microsoft Macintosh PowerPoint</Application>
  <PresentationFormat>Custom</PresentationFormat>
  <Paragraphs>198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Wingdings</vt:lpstr>
      <vt:lpstr>Office Theme</vt:lpstr>
      <vt:lpstr>1_Office Theme</vt:lpstr>
      <vt:lpstr>PowerPoint Presentation</vt:lpstr>
      <vt:lpstr>Smart City, Smart Grid, Smart Nation etc.</vt:lpstr>
      <vt:lpstr>PowerPoint Presentation</vt:lpstr>
      <vt:lpstr>PowerPoint Presentation</vt:lpstr>
      <vt:lpstr>Mobilising the Standards Ecosystem </vt:lpstr>
      <vt:lpstr>TSDSI – Organization (regd. in 2014)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234</cp:revision>
  <cp:lastPrinted>1601-01-01T00:00:00Z</cp:lastPrinted>
  <dcterms:created xsi:type="dcterms:W3CDTF">2016-04-13T17:12:01Z</dcterms:created>
  <dcterms:modified xsi:type="dcterms:W3CDTF">2017-09-25T19:54:06Z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0x0101009D1424E53CC42143AB311C22B71889D1</vt:lpwstr>
  </property>
</Properties>
</file>