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  <p:sldMasterId id="2147484195" r:id="rId4"/>
  </p:sldMasterIdLst>
  <p:notesMasterIdLst>
    <p:notesMasterId r:id="rId11"/>
  </p:notesMasterIdLst>
  <p:handoutMasterIdLst>
    <p:handoutMasterId r:id="rId12"/>
  </p:handoutMasterIdLst>
  <p:sldIdLst>
    <p:sldId id="280" r:id="rId5"/>
    <p:sldId id="284" r:id="rId6"/>
    <p:sldId id="287" r:id="rId7"/>
    <p:sldId id="288" r:id="rId8"/>
    <p:sldId id="289" r:id="rId9"/>
    <p:sldId id="281" r:id="rId10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23"/>
  </p:normalViewPr>
  <p:slideViewPr>
    <p:cSldViewPr>
      <p:cViewPr>
        <p:scale>
          <a:sx n="66" d="100"/>
          <a:sy n="66" d="100"/>
        </p:scale>
        <p:origin x="736" y="4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24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6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3.xml"/><Relationship Id="rId1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theme" Target="theme/theme1.xml"/><Relationship Id="rId5" Type="http://schemas.openxmlformats.org/officeDocument/2006/relationships/slide" Target="slides/slide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4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BC01E06-53E3-4662-A494-184714BBD0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A5E000-81F5-430A-9D3B-741135DEC8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F2712542-2D44-4498-B2CC-D113BAFF1735}" type="datetimeFigureOut">
              <a:rPr lang="en-US"/>
              <a:pPr>
                <a:defRPr/>
              </a:pPr>
              <a:t>9/21/17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CBF772-1007-4E74-9704-A8F53D34B1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0E2019-BF07-4A07-98B5-5830512BDD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726020CE-C1FB-491C-9D33-10EE3E67A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39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="" xmlns:a16="http://schemas.microsoft.com/office/drawing/2014/main" id="{ADC635C8-7C5F-43AC-B633-2245DF7DBCD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81E941EA-DFD9-44FC-A19A-520F89A322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FFD869EB-836A-4EEC-87D7-FFDEFB61E78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3CB14A79-1C48-48E2-8CC7-03164C33140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DB327565-E7B0-4868-AB82-C0215F830C0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93A94E8D-B794-4488-885C-5963013179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5C60BF1-2A1F-4D67-986B-0AABB0F60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766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47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84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7525" y="760413"/>
            <a:ext cx="6702425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0290" y="4776788"/>
            <a:ext cx="6216650" cy="4524375"/>
          </a:xfrm>
        </p:spPr>
        <p:txBody>
          <a:bodyPr/>
          <a:lstStyle/>
          <a:p>
            <a:r>
              <a:rPr lang="en-IN" dirty="0" smtClean="0"/>
              <a:t>IoT: Specific applications and use cases from Smart Cities and Intelligent Manufacturing were discussed.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Importance of increasing outreach to both end users and industry stakeholders to accelerate the development and adoption of future proof IoT standards was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 emphasized.  Enhanced collaboration amongst SSOs is vital to avoid a fragmented Standards landscape in this space.</a:t>
            </a:r>
          </a:p>
          <a:p>
            <a:endParaRPr lang="en-US" sz="1200" kern="1200" baseline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endParaRPr lang="en-US" sz="1200" kern="1200" baseline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5G: Regulators and Businesses need to be continually engaged with for development of 5G technologies.  Managing scarce spectrum resources is a key challenge. Non-Radio aspects need to be addressed. Involvement of developing countries in standardization activities is essential.</a:t>
            </a:r>
          </a:p>
          <a:p>
            <a:endParaRPr lang="en-US" sz="1200" kern="1200" baseline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Security &amp; Privacy: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in an increasingly ubiquitous digital environment, to integrate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Security and Privacy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 (Trust) early in the innovation process, by design rather than by mere afterthought. Principles for 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management of identity need to be established.</a:t>
            </a:r>
          </a:p>
          <a:p>
            <a:endParaRPr lang="en-US" sz="1200" kern="1200" baseline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Role of SMBs: Members shared their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experiences on the difficulties and barriers faced by SMBs in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 participating in standardization activities.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53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A7649F1D-392F-4AD8-B07C-76654EB341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68D366E3-B9B1-4FC4-8220-01E3A13589D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62521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F3FC93-BB50-4C96-ACED-ECC175FE70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B80B730B-A245-4E55-9578-E31CB625FD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A39F188E-68D2-417D-A1FB-45EA9807C04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18858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4B48BCB0-3A01-4721-B2B7-8BAD14ABCA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="" xmlns:a16="http://schemas.microsoft.com/office/drawing/2014/main" id="{AE70ECFD-10C2-4C55-8200-31EEAC2C93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D60055AD-D7E5-45A9-9E2E-8429CFF0828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01000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573242E9-B0BC-445E-B84B-480A11E95D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F8EE545-9758-4559-8B12-7B0B07B15E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04C269B7-CC7A-47F8-9CCD-D8233639F99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4311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CB4B9071-2958-4D6A-ADA1-916B2DDAC8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7F45DF7F-5564-474E-8984-C5037AA27EAC}"/>
              </a:ext>
            </a:extLst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77580306-83EC-4B42-B6B9-72022EA78E6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54464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7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="" xmlns:a16="http://schemas.microsoft.com/office/drawing/2014/main" id="{CA9F5849-9F53-431C-985F-9B284C87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D0819423-FB92-418E-984C-81E3914E89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4F7E7267-64BF-4631-B5B2-0A61C5893DF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="" xmlns:a16="http://schemas.microsoft.com/office/drawing/2014/main" id="{AECDB275-5BDC-4B81-8FEB-AD0DA8453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="" xmlns:a16="http://schemas.microsoft.com/office/drawing/2014/main" id="{4905D00D-10DD-404D-BBF5-AA8726717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>
            <a:extLst>
              <a:ext uri="{FF2B5EF4-FFF2-40B4-BE49-F238E27FC236}">
                <a16:creationId xmlns="" xmlns:a16="http://schemas.microsoft.com/office/drawing/2014/main" id="{DD8D5241-8D70-4C89-B962-4DA67905AB1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>
            <a:extLst>
              <a:ext uri="{FF2B5EF4-FFF2-40B4-BE49-F238E27FC236}">
                <a16:creationId xmlns="" xmlns:a16="http://schemas.microsoft.com/office/drawing/2014/main" id="{03ECD21A-14C1-4019-952C-E2840DE453E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>
            <a:extLst>
              <a:ext uri="{FF2B5EF4-FFF2-40B4-BE49-F238E27FC236}">
                <a16:creationId xmlns="" xmlns:a16="http://schemas.microsoft.com/office/drawing/2014/main" id="{5573494D-04EF-44CB-8774-5B9B7B1EA4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9" r:id="rId2"/>
    <p:sldLayoutId id="2147484340" r:id="rId3"/>
    <p:sldLayoutId id="2147484341" r:id="rId4"/>
    <p:sldLayoutId id="214748434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tu.int/en/ITU-T/gsc/Pages/GSC-20/default.asp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hairman@tsds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4">
            <a:extLst>
              <a:ext uri="{FF2B5EF4-FFF2-40B4-BE49-F238E27FC236}">
                <a16:creationId xmlns="" xmlns:a16="http://schemas.microsoft.com/office/drawing/2014/main" id="{BD1CE92C-BEED-4C11-9533-6A05F36BB9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A1DFD2-89CF-4DCC-A9D7-43293F4D33F1}"/>
              </a:ext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10244" name="Picture 6">
            <a:extLst>
              <a:ext uri="{FF2B5EF4-FFF2-40B4-BE49-F238E27FC236}">
                <a16:creationId xmlns="" xmlns:a16="http://schemas.microsoft.com/office/drawing/2014/main" id="{A05CD4D2-3C56-479E-896B-9EE917B91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>
            <a:extLst>
              <a:ext uri="{FF2B5EF4-FFF2-40B4-BE49-F238E27FC236}">
                <a16:creationId xmlns="" xmlns:a16="http://schemas.microsoft.com/office/drawing/2014/main" id="{7BBC6DD5-C448-4BD8-9BC4-0D04B794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D84D9AA6-FFFF-4500-9A2D-304766E80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48603"/>
              </p:ext>
            </p:extLst>
          </p:nvPr>
        </p:nvGraphicFramePr>
        <p:xfrm>
          <a:off x="549275" y="404813"/>
          <a:ext cx="7386638" cy="1511314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/>
                        <a:t>GSC-21_038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Telecom Standards Development Society of India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Abhay Karandikar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IN" dirty="0" smtClean="0"/>
                        <a:t>1.04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3" name="Subtitle 2">
            <a:extLst>
              <a:ext uri="{FF2B5EF4-FFF2-40B4-BE49-F238E27FC236}">
                <a16:creationId xmlns="" xmlns:a16="http://schemas.microsoft.com/office/drawing/2014/main" id="{97778ED6-5209-4E1E-A42A-73CB23916B2F}"/>
              </a:ext>
            </a:extLst>
          </p:cNvPr>
          <p:cNvSpPr txBox="1">
            <a:spLocks/>
          </p:cNvSpPr>
          <p:nvPr/>
        </p:nvSpPr>
        <p:spPr bwMode="auto">
          <a:xfrm>
            <a:off x="1527175" y="24384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IN" sz="3600" b="1" dirty="0">
                <a:solidFill>
                  <a:srgbClr val="006DA7"/>
                </a:solidFill>
                <a:latin typeface="Verdana" panose="020B0604030504040204" pitchFamily="34" charset="0"/>
              </a:rPr>
              <a:t>Summary of GSC20</a:t>
            </a:r>
          </a:p>
          <a:p>
            <a:pPr algn="ctr"/>
            <a:r>
              <a:rPr lang="en-US" altLang="en-US" sz="2400" b="1" dirty="0" smtClean="0">
                <a:solidFill>
                  <a:srgbClr val="006DA7"/>
                </a:solidFill>
                <a:latin typeface="Verdana" panose="020B0604030504040204" pitchFamily="34" charset="0"/>
              </a:rPr>
              <a:t>Prof. Abhay Karandikar, Chairman, TSDSI</a:t>
            </a:r>
          </a:p>
          <a:p>
            <a:pPr algn="ctr"/>
            <a:r>
              <a:rPr lang="en-US" altLang="en-US" sz="2400" b="1" dirty="0" smtClean="0">
                <a:solidFill>
                  <a:srgbClr val="006DA7"/>
                </a:solidFill>
                <a:latin typeface="Verdana" panose="020B0604030504040204" pitchFamily="34" charset="0"/>
              </a:rPr>
              <a:t>and</a:t>
            </a:r>
          </a:p>
          <a:p>
            <a:pPr algn="ctr"/>
            <a:r>
              <a:rPr lang="en-IN" sz="2400" b="1" dirty="0" smtClean="0">
                <a:solidFill>
                  <a:srgbClr val="006DA7"/>
                </a:solidFill>
                <a:latin typeface="Verdana" panose="020B0604030504040204" pitchFamily="34" charset="0"/>
              </a:rPr>
              <a:t>Professor</a:t>
            </a:r>
            <a:r>
              <a:rPr lang="en-IN" sz="2400" b="1" dirty="0">
                <a:solidFill>
                  <a:srgbClr val="006DA7"/>
                </a:solidFill>
                <a:latin typeface="Verdana" panose="020B0604030504040204" pitchFamily="34" charset="0"/>
              </a:rPr>
              <a:t>, Department of Electrical Engineering, Indian Institute of Technology Bombay, Mumbai</a:t>
            </a:r>
            <a:r>
              <a:rPr lang="en-US" altLang="en-US" sz="2400" b="1" dirty="0">
                <a:solidFill>
                  <a:srgbClr val="006DA7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="" xmlns:a16="http://schemas.microsoft.com/office/drawing/2014/main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98579C0-3704-470C-8401-AA64BB2B186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E88D87-56E2-46AA-AFFC-2E9A5546EC1D}"/>
              </a:ext>
            </a:extLst>
          </p:cNvPr>
          <p:cNvSpPr/>
          <p:nvPr/>
        </p:nvSpPr>
        <p:spPr>
          <a:xfrm>
            <a:off x="538541" y="548680"/>
            <a:ext cx="655339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IN" sz="3600" b="1" dirty="0" smtClean="0">
                <a:solidFill>
                  <a:srgbClr val="006DA7"/>
                </a:solidFill>
                <a:latin typeface="Verdana" panose="020B0604030504040204" pitchFamily="34" charset="0"/>
              </a:rPr>
              <a:t>Summary of the Meeting</a:t>
            </a:r>
            <a:endParaRPr lang="en-IN" sz="3600" b="1" dirty="0">
              <a:solidFill>
                <a:srgbClr val="0000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EE818E-93E0-403B-896D-3A801929D7C8}"/>
              </a:ext>
            </a:extLst>
          </p:cNvPr>
          <p:cNvSpPr/>
          <p:nvPr/>
        </p:nvSpPr>
        <p:spPr>
          <a:xfrm>
            <a:off x="4455599" y="1340768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The 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20</a:t>
            </a:r>
            <a:r>
              <a:rPr lang="en-IN" sz="2400" baseline="30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th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GSC meeting was hosted by TSDSI in New Delhi on April 26-27, 2016.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Approx. 100 delegates from 12 member organizations participated in the meeting.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IEC and ISO joined the GSC as new members at the meeting.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Special Addresses by Secretary - Telecom and Secretary Electronics and IT, </a:t>
            </a:r>
            <a:r>
              <a:rPr lang="en-IN" sz="240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GoI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Guest presentations from GCF, TCCA,  and </a:t>
            </a:r>
            <a:r>
              <a:rPr lang="en-IN" sz="240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Counselor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(ICT) – EU Delegation to India </a:t>
            </a:r>
          </a:p>
        </p:txBody>
      </p:sp>
      <p:pic>
        <p:nvPicPr>
          <p:cNvPr id="6" name="Picture 5" descr="doc_co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1" y="1143000"/>
            <a:ext cx="3064991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51" y="4123727"/>
            <a:ext cx="3755461" cy="2505673"/>
          </a:xfrm>
          <a:prstGeom prst="rect">
            <a:avLst/>
          </a:prstGeom>
        </p:spPr>
      </p:pic>
      <p:pic>
        <p:nvPicPr>
          <p:cNvPr id="1026" name="Picture 2" descr="cove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2" y="31242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="" xmlns:a16="http://schemas.microsoft.com/office/drawing/2014/main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98579C0-3704-470C-8401-AA64BB2B186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E88D87-56E2-46AA-AFFC-2E9A5546EC1D}"/>
              </a:ext>
            </a:extLst>
          </p:cNvPr>
          <p:cNvSpPr/>
          <p:nvPr/>
        </p:nvSpPr>
        <p:spPr>
          <a:xfrm>
            <a:off x="538541" y="548680"/>
            <a:ext cx="754244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IN" sz="3600" b="1" dirty="0" smtClean="0">
                <a:solidFill>
                  <a:srgbClr val="006DA7"/>
                </a:solidFill>
                <a:latin typeface="Verdana" panose="020B0604030504040204" pitchFamily="34" charset="0"/>
              </a:rPr>
              <a:t>Deliberations at the Meeting</a:t>
            </a:r>
            <a:endParaRPr lang="en-IN" sz="3600" b="1" dirty="0">
              <a:solidFill>
                <a:srgbClr val="0000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EE818E-93E0-403B-896D-3A801929D7C8}"/>
              </a:ext>
            </a:extLst>
          </p:cNvPr>
          <p:cNvSpPr/>
          <p:nvPr/>
        </p:nvSpPr>
        <p:spPr>
          <a:xfrm>
            <a:off x="608012" y="1536442"/>
            <a:ext cx="7010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Member SDOs Priorities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Strategic Topics of Discussion: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	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IoT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	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5G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	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Security 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and Privacy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Focus session on “Role of Small and Medium Enterprises in Standardization Activities”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Report from Emergency Communications TF</a:t>
            </a:r>
            <a:endParaRPr lang="en-IN" sz="24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IN" sz="24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IN" sz="24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8" name="Picture 7" descr="D:\BINDOO 20140411\professional\TSDSI\April 25-29, 2016 international events\event photos dump\photos\27Apr\DSC_07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81400"/>
            <a:ext cx="3698962" cy="203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1524000"/>
            <a:ext cx="2816254" cy="1877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43" y="1524000"/>
            <a:ext cx="275986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="" xmlns:a16="http://schemas.microsoft.com/office/drawing/2014/main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98579C0-3704-470C-8401-AA64BB2B186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E88D87-56E2-46AA-AFFC-2E9A5546EC1D}"/>
              </a:ext>
            </a:extLst>
          </p:cNvPr>
          <p:cNvSpPr/>
          <p:nvPr/>
        </p:nvSpPr>
        <p:spPr>
          <a:xfrm>
            <a:off x="538541" y="548680"/>
            <a:ext cx="884889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IN" sz="3600" b="1" dirty="0" smtClean="0">
                <a:solidFill>
                  <a:srgbClr val="006DA7"/>
                </a:solidFill>
                <a:latin typeface="Verdana" panose="020B0604030504040204" pitchFamily="34" charset="0"/>
              </a:rPr>
              <a:t>Key Takeaways from the meeting</a:t>
            </a:r>
            <a:endParaRPr lang="en-IN" sz="3600" b="1" dirty="0">
              <a:solidFill>
                <a:srgbClr val="0000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EE818E-93E0-403B-896D-3A801929D7C8}"/>
              </a:ext>
            </a:extLst>
          </p:cNvPr>
          <p:cNvSpPr/>
          <p:nvPr/>
        </p:nvSpPr>
        <p:spPr>
          <a:xfrm>
            <a:off x="608012" y="1542395"/>
            <a:ext cx="94872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Deepening collaboration 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between 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various SSOs is vital for 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accelerating the successful deployment of IoT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Involve Regulators and User segments for developing 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5G technologies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Align 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and adapt existing standards to increasingly diverse security and privacy requirements arising from the advent of IoT, M2M (machine-to-machine), Cloud, big data and smart environments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Efforts 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to facilitate 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participation of SMBs in standardization activities should be 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promoted.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IN" sz="24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="" xmlns:a16="http://schemas.microsoft.com/office/drawing/2014/main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98579C0-3704-470C-8401-AA64BB2B186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E88D87-56E2-46AA-AFFC-2E9A5546EC1D}"/>
              </a:ext>
            </a:extLst>
          </p:cNvPr>
          <p:cNvSpPr/>
          <p:nvPr/>
        </p:nvSpPr>
        <p:spPr>
          <a:xfrm>
            <a:off x="538541" y="548680"/>
            <a:ext cx="4623382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IN" sz="3600" b="1" smtClean="0">
                <a:solidFill>
                  <a:srgbClr val="006DA7"/>
                </a:solidFill>
                <a:latin typeface="Verdana" panose="020B0604030504040204" pitchFamily="34" charset="0"/>
              </a:rPr>
              <a:t>Meeting Artifacts</a:t>
            </a:r>
            <a:endParaRPr lang="en-IN" sz="3600" b="1" dirty="0">
              <a:solidFill>
                <a:srgbClr val="0000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EE818E-93E0-403B-896D-3A801929D7C8}"/>
              </a:ext>
            </a:extLst>
          </p:cNvPr>
          <p:cNvSpPr/>
          <p:nvPr/>
        </p:nvSpPr>
        <p:spPr>
          <a:xfrm>
            <a:off x="261764" y="2250015"/>
            <a:ext cx="94872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Meeting documents are available 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  <a:hlinkClick r:id="rId2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IN" sz="24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>
            <a:extLst>
              <a:ext uri="{FF2B5EF4-FFF2-40B4-BE49-F238E27FC236}">
                <a16:creationId xmlns="" xmlns:a16="http://schemas.microsoft.com/office/drawing/2014/main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CC4B7EC-F5E3-4148-BA81-3547F8A4E0F9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4" name="Rectangle 4">
            <a:extLst>
              <a:ext uri="{FF2B5EF4-FFF2-40B4-BE49-F238E27FC236}">
                <a16:creationId xmlns="" xmlns:a16="http://schemas.microsoft.com/office/drawing/2014/main" id="{244BE5A1-8710-453D-914E-DF45AF72C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2" y="1559719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 dirty="0">
                <a:solidFill>
                  <a:srgbClr val="006DA7"/>
                </a:solidFill>
                <a:latin typeface="Verdana" panose="020B0604030504040204" pitchFamily="34" charset="0"/>
              </a:rPr>
              <a:t>Thank you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="" xmlns:a16="http://schemas.microsoft.com/office/drawing/2014/main" id="{84D7F4F5-F9BC-485F-B92B-52488E13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12" y="2438400"/>
            <a:ext cx="96948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For more information, please contact:  </a:t>
            </a:r>
            <a:endParaRPr lang="en-US" altLang="en-US" sz="22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Prof. Abhay Karandikar</a:t>
            </a:r>
            <a:endParaRPr lang="en-US" altLang="en-US" sz="2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smtClean="0">
                <a:solidFill>
                  <a:srgbClr val="006DA7"/>
                </a:solidFill>
                <a:latin typeface="Verdana" panose="020B0604030504040204" pitchFamily="34" charset="0"/>
                <a:hlinkClick r:id="rId2"/>
              </a:rPr>
              <a:t>chairman@tsdsi.org</a:t>
            </a:r>
            <a:endParaRPr lang="en-US" altLang="en-US" sz="2200" dirty="0" smtClean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Affiliation: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IN" sz="2400" dirty="0" smtClean="0">
                <a:solidFill>
                  <a:schemeClr val="tx1"/>
                </a:solidFill>
              </a:rPr>
              <a:t>Professor, Department of Electrical Engineering,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IN" sz="2400" dirty="0" smtClean="0">
                <a:solidFill>
                  <a:schemeClr val="tx1"/>
                </a:solidFill>
              </a:rPr>
              <a:t>Indian Institute of Technology Bombay,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IN" sz="2400" dirty="0" smtClean="0">
                <a:solidFill>
                  <a:schemeClr val="tx1"/>
                </a:solidFill>
              </a:rPr>
              <a:t>Mumbai</a:t>
            </a:r>
            <a:endParaRPr lang="en-US" altLang="en-US" sz="22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675219-98C7-4FC8-B00B-9D2CAEF4D2F2}"/>
</file>

<file path=customXml/itemProps2.xml><?xml version="1.0" encoding="utf-8"?>
<ds:datastoreItem xmlns:ds="http://schemas.openxmlformats.org/officeDocument/2006/customXml" ds:itemID="{DEBCC36B-13B8-4305-AD6B-28A94B6F986F}"/>
</file>

<file path=customXml/itemProps3.xml><?xml version="1.0" encoding="utf-8"?>
<ds:datastoreItem xmlns:ds="http://schemas.openxmlformats.org/officeDocument/2006/customXml" ds:itemID="{4008F36E-579F-4D32-B9BF-DF48B5B9F76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55672</TotalTime>
  <Words>437</Words>
  <Application>Microsoft Macintosh PowerPoint</Application>
  <PresentationFormat>Custom</PresentationFormat>
  <Paragraphs>66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Calibri</vt:lpstr>
      <vt:lpstr>Consolas</vt:lpstr>
      <vt:lpstr>Lucida Sans Unicode</vt:lpstr>
      <vt:lpstr>Microsoft YaHei</vt:lpstr>
      <vt:lpstr>MS PGothic</vt:lpstr>
      <vt:lpstr>Times New Roman</vt:lpstr>
      <vt:lpstr>Trebuchet MS</vt:lpstr>
      <vt:lpstr>Verdana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197</cp:revision>
  <cp:lastPrinted>1601-01-01T00:00:00Z</cp:lastPrinted>
  <dcterms:created xsi:type="dcterms:W3CDTF">2016-04-13T17:12:01Z</dcterms:created>
  <dcterms:modified xsi:type="dcterms:W3CDTF">2017-09-21T18:19:41Z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0x0101009D1424E53CC42143AB311C22B71889D1</vt:lpwstr>
  </property>
</Properties>
</file>