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0" r:id="rId3"/>
  </p:sldMasterIdLst>
  <p:sldIdLst>
    <p:sldId id="257" r:id="rId4"/>
    <p:sldId id="266" r:id="rId5"/>
    <p:sldId id="267" r:id="rId6"/>
    <p:sldId id="265" r:id="rId7"/>
    <p:sldId id="263" r:id="rId8"/>
    <p:sldId id="26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CC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7" Type="http://schemas.openxmlformats.org/officeDocument/2006/relationships/slide" Target="slides/slide4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slide" Target="slides/slide7.xml"/><Relationship Id="rId1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31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635" y="620689"/>
            <a:ext cx="9156431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43CEC3C9-7874-4D40-ABE2-D61DED7C03F2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4672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bg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 hasCustomPrompt="1"/>
          </p:nvPr>
        </p:nvSpPr>
        <p:spPr>
          <a:xfrm>
            <a:off x="659396" y="437074"/>
            <a:ext cx="3206327" cy="729430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4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Sample Title</a:t>
            </a:r>
          </a:p>
        </p:txBody>
      </p:sp>
    </p:spTree>
    <p:extLst>
      <p:ext uri="{BB962C8B-B14F-4D97-AF65-F5344CB8AC3E}">
        <p14:creationId xmlns:p14="http://schemas.microsoft.com/office/powerpoint/2010/main" val="1729171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885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635" y="620689"/>
            <a:ext cx="9156430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43CEC3C9-7874-4D40-ABE2-D61DED7C03F2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414334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4582719" y="6292851"/>
            <a:ext cx="352993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pitchFamily="34" charset="0"/>
              </a:rPr>
              <a:t>26-27 September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7" y="1681164"/>
            <a:ext cx="5157543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7" y="2505075"/>
            <a:ext cx="5157543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20" y="1681164"/>
            <a:ext cx="518295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20" y="2505075"/>
            <a:ext cx="518295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422635" y="620689"/>
            <a:ext cx="9156430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2"/>
          </p:nvPr>
        </p:nvSpPr>
        <p:spPr>
          <a:xfrm>
            <a:off x="365220" y="6308726"/>
            <a:ext cx="2527958" cy="35401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AB011BAC-E5DD-4C55-8E81-7E5EF4EABC65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5004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582719" y="6292851"/>
            <a:ext cx="352993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pitchFamily="34" charset="0"/>
              </a:rPr>
              <a:t>26-27 September 2017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134529" y="1988840"/>
            <a:ext cx="8108060" cy="3175794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635" y="620689"/>
            <a:ext cx="9156430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 noChangeArrowheads="1"/>
          </p:cNvSpPr>
          <p:nvPr>
            <p:ph type="sldNum" idx="12"/>
          </p:nvPr>
        </p:nvSpPr>
        <p:spPr>
          <a:xfrm>
            <a:off x="365220" y="6308726"/>
            <a:ext cx="2527958" cy="35401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47DABE82-8489-4034-9476-3A6196F230D7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74115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4582719" y="6292851"/>
            <a:ext cx="352993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pitchFamily="34" charset="0"/>
              </a:rPr>
              <a:t>26-27 September 2017</a:t>
            </a:r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Pg.  </a:t>
            </a:r>
            <a:fld id="{93FE01EE-5EA9-485B-B365-C5E81DAB8C08}" type="slidenum">
              <a:rPr lang="en-US" altLang="en-US"/>
              <a:pPr/>
              <a:t>‹#›</a:t>
            </a:fld>
            <a:r>
              <a:rPr lang="en-US" altLang="en-US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341300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2719" y="6292851"/>
            <a:ext cx="352993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pitchFamily="34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662" y="2852936"/>
            <a:ext cx="8108060" cy="2967633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635" y="620689"/>
            <a:ext cx="9156430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4627" y="1412776"/>
            <a:ext cx="5157543" cy="1296144"/>
          </a:xfr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19A9391F-CA14-44E7-9BE6-63490D557C8E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0927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5257800"/>
            <a:ext cx="9652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1" y="1268760"/>
            <a:ext cx="9956800" cy="398904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911425" y="6453336"/>
            <a:ext cx="95504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fr-BE" dirty="0"/>
              <a:t>Dr. Bernard GINDROZ</a:t>
            </a:r>
          </a:p>
          <a:p>
            <a:pPr>
              <a:defRPr/>
            </a:pPr>
            <a:r>
              <a:rPr lang="fr-BE" dirty="0"/>
              <a:t>Berlin, May 30</a:t>
            </a:r>
            <a:r>
              <a:rPr lang="fr-BE" baseline="30000" dirty="0"/>
              <a:t>th</a:t>
            </a:r>
            <a:r>
              <a:rPr lang="fr-BE" dirty="0"/>
              <a:t> , 2017</a:t>
            </a:r>
          </a:p>
        </p:txBody>
      </p:sp>
    </p:spTree>
    <p:extLst>
      <p:ext uri="{BB962C8B-B14F-4D97-AF65-F5344CB8AC3E}">
        <p14:creationId xmlns:p14="http://schemas.microsoft.com/office/powerpoint/2010/main" val="25714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10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635" y="620689"/>
            <a:ext cx="9156431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Pg  </a:t>
            </a:r>
            <a:fld id="{43CEC3C9-7874-4D40-ABE2-D61DED7C03F2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243862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e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77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4038065" y="6356351"/>
            <a:ext cx="411428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5220" y="6315076"/>
            <a:ext cx="252795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r>
              <a:rPr lang="en-US" altLang="en-US"/>
              <a:t>Pg  </a:t>
            </a:r>
            <a:fld id="{752F70DE-757C-494E-AB2C-011B7EE8832A}" type="slidenum">
              <a:rPr lang="en-US" altLang="en-US"/>
              <a:pPr/>
              <a:t>‹#›</a:t>
            </a:fld>
            <a:r>
              <a:rPr lang="en-US" altLang="en-US"/>
              <a:t> |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759" y="273051"/>
            <a:ext cx="1096930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759" y="1417639"/>
            <a:ext cx="10969307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30" name="Picture 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214" y="6237289"/>
            <a:ext cx="1098836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1" name="Straight Connector 9"/>
          <p:cNvCxnSpPr>
            <a:cxnSpLocks noChangeShapeType="1"/>
          </p:cNvCxnSpPr>
          <p:nvPr userDrawn="1"/>
        </p:nvCxnSpPr>
        <p:spPr bwMode="auto">
          <a:xfrm>
            <a:off x="365220" y="6092825"/>
            <a:ext cx="11583830" cy="0"/>
          </a:xfrm>
          <a:prstGeom prst="line">
            <a:avLst/>
          </a:prstGeom>
          <a:noFill/>
          <a:ln w="9525">
            <a:solidFill>
              <a:srgbClr val="006DA7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4582719" y="6292851"/>
            <a:ext cx="352993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pitchFamily="34" charset="0"/>
              </a:rPr>
              <a:t>26-27 September 2017</a:t>
            </a:r>
          </a:p>
        </p:txBody>
      </p:sp>
    </p:spTree>
    <p:extLst>
      <p:ext uri="{BB962C8B-B14F-4D97-AF65-F5344CB8AC3E}">
        <p14:creationId xmlns:p14="http://schemas.microsoft.com/office/powerpoint/2010/main" val="180234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3" r:id="rId8"/>
    <p:sldLayoutId id="2147483674" r:id="rId9"/>
  </p:sldLayoutIdLst>
  <p:hf hdr="0" ftr="0" dt="0"/>
  <p:txStyles>
    <p:titleStyle>
      <a:lvl1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Microsoft YaHei" charset="-122"/>
          <a:cs typeface="Microsoft YaHei" charset="0"/>
        </a:defRPr>
      </a:lvl1pPr>
      <a:lvl2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2pPr>
      <a:lvl3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3pPr>
      <a:lvl4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4pPr>
      <a:lvl5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5pPr>
      <a:lvl6pPr marL="25146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51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30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5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8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2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6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9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4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7" indent="-228577" algn="l" defTabSz="9143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5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9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2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6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9" algn="l" defTabSz="9143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ges.nist.gov/smartcitiesarchitecture/community/consensusppi/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boehm@tiaonlin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94" name="Straight Connector 4"/>
          <p:cNvCxnSpPr>
            <a:cxnSpLocks noChangeShapeType="1"/>
          </p:cNvCxnSpPr>
          <p:nvPr/>
        </p:nvCxnSpPr>
        <p:spPr bwMode="auto">
          <a:xfrm>
            <a:off x="550863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8678864" y="6137276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81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289" y="6021389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7"/>
          <p:cNvSpPr txBox="1">
            <a:spLocks noChangeArrowheads="1"/>
          </p:cNvSpPr>
          <p:nvPr/>
        </p:nvSpPr>
        <p:spPr bwMode="auto">
          <a:xfrm>
            <a:off x="4559301" y="6137276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404040"/>
                </a:solidFill>
                <a:latin typeface="Verdana" pitchFamily="34" charset="0"/>
                <a:ea typeface="Microsoft YaHei" pitchFamily="34" charset="-122"/>
              </a:rPr>
              <a:t>26-27 September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04913"/>
              </p:ext>
            </p:extLst>
          </p:nvPr>
        </p:nvGraphicFramePr>
        <p:xfrm>
          <a:off x="550863" y="404813"/>
          <a:ext cx="7386638" cy="1511314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5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7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/>
                        <a:t>Document No: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smtClean="0"/>
                        <a:t>GSC-21_036 (R1)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TIA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Stephanie Montgomery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1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4.08</a:t>
                      </a: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215" name="Subtitle 2"/>
          <p:cNvSpPr txBox="1">
            <a:spLocks/>
          </p:cNvSpPr>
          <p:nvPr/>
        </p:nvSpPr>
        <p:spPr bwMode="auto">
          <a:xfrm>
            <a:off x="1055440" y="2708275"/>
            <a:ext cx="10297144" cy="218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685800" indent="-228600"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ctr" fontAlgn="base">
              <a:lnSpc>
                <a:spcPct val="200000"/>
              </a:lnSpc>
              <a:spcBef>
                <a:spcPts val="1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006DA7"/>
                </a:solidFill>
                <a:latin typeface="Verdana" pitchFamily="34" charset="0"/>
              </a:rPr>
              <a:t>Building the Smart City Together</a:t>
            </a:r>
            <a:endParaRPr lang="en-US" altLang="en-US" sz="2800" b="1" dirty="0">
              <a:solidFill>
                <a:srgbClr val="006DA7"/>
              </a:solidFill>
              <a:latin typeface="Verdana" pitchFamily="34" charset="0"/>
            </a:endParaRP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6DA7"/>
                </a:solidFill>
                <a:latin typeface="Verdana" pitchFamily="34" charset="0"/>
              </a:rPr>
              <a:t>Stephanie Montgomery, Vice President, Technology and Standards</a:t>
            </a:r>
          </a:p>
        </p:txBody>
      </p:sp>
    </p:spTree>
    <p:extLst>
      <p:ext uri="{BB962C8B-B14F-4D97-AF65-F5344CB8AC3E}">
        <p14:creationId xmlns:p14="http://schemas.microsoft.com/office/powerpoint/2010/main" val="19514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50866" y="1417640"/>
            <a:ext cx="11026775" cy="4522787"/>
          </a:xfrm>
        </p:spPr>
        <p:txBody>
          <a:bodyPr/>
          <a:lstStyle/>
          <a:p>
            <a:pPr marL="0" indent="0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Smart Cities in US context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NIST </a:t>
            </a:r>
          </a:p>
          <a:p>
            <a:pPr lvl="1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Cybersecurity Framework (2017 update)</a:t>
            </a:r>
          </a:p>
          <a:p>
            <a:pPr lvl="1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Smart City Framework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US Ignite – Advanced Wireless Consortium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endParaRPr lang="en-US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FirstNet (TIA TR-8)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Several Smart Cities projects – pilots and live deployments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endParaRPr lang="en-US" alt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537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726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8914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103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defTabSz="457189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Pg  </a:t>
            </a:r>
            <a:fld id="{24C70D46-4039-41AC-834B-C3BE14CA1B2D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defTabSz="457189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 | 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1"/>
          </p:nvPr>
        </p:nvSpPr>
        <p:spPr>
          <a:xfrm>
            <a:off x="550866" y="620714"/>
            <a:ext cx="11026775" cy="64770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Building the Smart City Together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7600" y="2195451"/>
            <a:ext cx="9753599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33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https://www.nist.gov/news-events/news/2017/01/nist-releases-update-cybersecurity-framework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8112" y="3638206"/>
            <a:ext cx="8440613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33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https://www.us-ignite.org/news/wireless/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662" y="5266963"/>
            <a:ext cx="3848100" cy="609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27201" y="2642131"/>
            <a:ext cx="10061593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33" i="1" dirty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https://pages.nist.gov/smartcitiesarchitecture/community/consensusppi/</a:t>
            </a:r>
            <a:r>
              <a:rPr lang="en-US" sz="1333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- NIST, 2016 - 2017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8953" y="3669312"/>
            <a:ext cx="990600" cy="103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84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50866" y="1422647"/>
            <a:ext cx="11026775" cy="4522787"/>
          </a:xfrm>
        </p:spPr>
        <p:txBody>
          <a:bodyPr/>
          <a:lstStyle/>
          <a:p>
            <a:pPr marL="0" indent="0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Recent activities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US TAG Secretary for IEC </a:t>
            </a:r>
            <a:r>
              <a:rPr lang="en-US" alt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SyC</a:t>
            </a: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Smart Cities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endParaRPr lang="en-US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Small Cell Forum MOU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US Ignite MOU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NIST Partner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Global Smart Cities Partner – based on TTA, Sejong University initiative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oneM2M-based TIA strategy 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endParaRPr lang="en-US" alt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endParaRPr lang="en-US" alt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537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726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8914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103" indent="-228594" defTabSz="457189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189" algn="l"/>
                <a:tab pos="914377" algn="l"/>
                <a:tab pos="1371566" algn="l"/>
                <a:tab pos="1828754" algn="l"/>
                <a:tab pos="2285943" algn="l"/>
                <a:tab pos="2743131" algn="l"/>
                <a:tab pos="3200320" algn="l"/>
                <a:tab pos="3657509" algn="l"/>
                <a:tab pos="4114697" algn="l"/>
                <a:tab pos="4571886" algn="l"/>
                <a:tab pos="5029074" algn="l"/>
                <a:tab pos="5486263" algn="l"/>
                <a:tab pos="5943451" algn="l"/>
                <a:tab pos="6400640" algn="l"/>
                <a:tab pos="6857829" algn="l"/>
                <a:tab pos="7315017" algn="l"/>
                <a:tab pos="7772206" algn="l"/>
                <a:tab pos="8229394" algn="l"/>
                <a:tab pos="8686583" algn="l"/>
                <a:tab pos="9143771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defTabSz="457189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Pg  </a:t>
            </a:r>
            <a:fld id="{24C70D46-4039-41AC-834B-C3BE14CA1B2D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defTabSz="457189"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 | 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1"/>
          </p:nvPr>
        </p:nvSpPr>
        <p:spPr>
          <a:xfrm>
            <a:off x="550866" y="620714"/>
            <a:ext cx="11026775" cy="64770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Building the Smart City Together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7262" y="1905001"/>
            <a:ext cx="786196" cy="8191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29190" y="4179650"/>
            <a:ext cx="4946512" cy="2974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33" i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https://pages.nist.gov/GCTC/about/partners/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6000" y="2359821"/>
            <a:ext cx="7393008" cy="5189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1333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Cisco (Chair), Corning, NIST, Crown Castle, InterDigital, </a:t>
            </a:r>
            <a:r>
              <a:rPr lang="en-US" altLang="en-US" sz="1333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CommScope</a:t>
            </a:r>
            <a:r>
              <a:rPr lang="en-US" altLang="en-US" sz="1333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Eaton, Sensor Wireless Network Technologies Inc., CSA Group</a:t>
            </a:r>
          </a:p>
        </p:txBody>
      </p:sp>
    </p:spTree>
    <p:extLst>
      <p:ext uri="{BB962C8B-B14F-4D97-AF65-F5344CB8AC3E}">
        <p14:creationId xmlns:p14="http://schemas.microsoft.com/office/powerpoint/2010/main" val="286039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defTabSz="4572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Pg  </a:t>
            </a:r>
            <a:fld id="{24C70D46-4039-41AC-834B-C3BE14CA1B2D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defTabSz="45720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 | 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1"/>
          </p:nvPr>
        </p:nvSpPr>
        <p:spPr>
          <a:xfrm>
            <a:off x="550864" y="620713"/>
            <a:ext cx="11026775" cy="647700"/>
          </a:xfrm>
        </p:spPr>
        <p:txBody>
          <a:bodyPr/>
          <a:lstStyle/>
          <a:p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Building the Smart City Together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580" y="1268413"/>
            <a:ext cx="9312396" cy="472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20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50864" y="1417639"/>
            <a:ext cx="11026775" cy="4522787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b="1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oneM2M Advantage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Set of specifications that standardizes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interoperability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for M2M and IoT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Enables quicker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adoption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time-to-market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Enables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flexible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scalable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platform-agnostic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solutions, including Smart Cities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Accommodates an expanding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global ecosystem 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Enables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global certification</a:t>
            </a:r>
          </a:p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endParaRPr lang="en-US" altLang="en-US" sz="20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endParaRPr lang="en-US" altLang="en-US" sz="2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defTabSz="4572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Pg  </a:t>
            </a:r>
            <a:fld id="{24C70D46-4039-41AC-834B-C3BE14CA1B2D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defTabSz="457200"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en-US" altLang="en-US">
                <a:solidFill>
                  <a:srgbClr val="000000"/>
                </a:solidFill>
                <a:latin typeface="Verdana" pitchFamily="34" charset="0"/>
              </a:rPr>
              <a:t> | 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1"/>
          </p:nvPr>
        </p:nvSpPr>
        <p:spPr>
          <a:xfrm>
            <a:off x="550864" y="620713"/>
            <a:ext cx="11026775" cy="647700"/>
          </a:xfrm>
        </p:spPr>
        <p:txBody>
          <a:bodyPr/>
          <a:lstStyle/>
          <a:p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Building the Smart City Together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264" y="3956282"/>
            <a:ext cx="1531717" cy="10032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17668" y="5034596"/>
            <a:ext cx="214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CC0000"/>
                </a:solidFill>
              </a:rPr>
              <a:t>onem2m.org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221" y="5553154"/>
            <a:ext cx="11608790" cy="461665"/>
          </a:xfrm>
          <a:prstGeom prst="rect">
            <a:avLst/>
          </a:prstGeom>
          <a:solidFill>
            <a:srgbClr val="0070C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oneM2M part of TIA Core Platform Architecture, Across Programs</a:t>
            </a:r>
          </a:p>
        </p:txBody>
      </p:sp>
    </p:spTree>
    <p:extLst>
      <p:ext uri="{BB962C8B-B14F-4D97-AF65-F5344CB8AC3E}">
        <p14:creationId xmlns:p14="http://schemas.microsoft.com/office/powerpoint/2010/main" val="295820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50864" y="1417639"/>
            <a:ext cx="11265998" cy="4522787"/>
          </a:xfrm>
        </p:spPr>
        <p:txBody>
          <a:bodyPr/>
          <a:lstStyle/>
          <a:p>
            <a:pPr marL="0" indent="0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200" b="1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 blocks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Standards-based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Infrastructure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Assurance</a:t>
            </a:r>
          </a:p>
          <a:p>
            <a:pPr lvl="1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Benchmarking, test criteria, devices, gateways, platforms, services/apps</a:t>
            </a:r>
          </a:p>
          <a:p>
            <a:pPr lvl="1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Global certification enables Global Smart Cities thru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interoperability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collaboration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Built-in security 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approach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Deliverables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standards, best practices, blueprints</a:t>
            </a:r>
          </a:p>
          <a:p>
            <a:pPr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Interactive </a:t>
            </a:r>
            <a:r>
              <a:rPr lang="en-US" alt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education: working groups, roundtables, training</a:t>
            </a:r>
            <a:endParaRPr lang="en-US" altLang="en-US" sz="2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defTabSz="45720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solidFill>
                  <a:srgbClr val="000000"/>
                </a:solidFill>
                <a:latin typeface="Verdana" pitchFamily="34" charset="0"/>
              </a:rPr>
              <a:t>Pg</a:t>
            </a:r>
            <a:r>
              <a:rPr lang="en-US" altLang="en-US" dirty="0">
                <a:solidFill>
                  <a:srgbClr val="000000"/>
                </a:solidFill>
                <a:latin typeface="Verdana" pitchFamily="34" charset="0"/>
              </a:rPr>
              <a:t>  </a:t>
            </a:r>
            <a:fld id="{24C70D46-4039-41AC-834B-C3BE14CA1B2D}" type="slidenum">
              <a:rPr lang="en-US" altLang="en-US">
                <a:solidFill>
                  <a:srgbClr val="000000"/>
                </a:solidFill>
                <a:latin typeface="Verdana" pitchFamily="34" charset="0"/>
              </a:rPr>
              <a:pPr defTabSz="45720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r>
              <a:rPr lang="en-US" altLang="en-US" dirty="0">
                <a:solidFill>
                  <a:srgbClr val="000000"/>
                </a:solidFill>
                <a:latin typeface="Verdana" pitchFamily="34" charset="0"/>
              </a:rPr>
              <a:t> | 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1"/>
          </p:nvPr>
        </p:nvSpPr>
        <p:spPr>
          <a:xfrm>
            <a:off x="550864" y="620713"/>
            <a:ext cx="11026775" cy="647700"/>
          </a:xfrm>
        </p:spPr>
        <p:txBody>
          <a:bodyPr/>
          <a:lstStyle/>
          <a:p>
            <a:r>
              <a:rPr lang="en-US" alt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Building the Smart City Together</a:t>
            </a:r>
          </a:p>
        </p:txBody>
      </p:sp>
    </p:spTree>
    <p:extLst>
      <p:ext uri="{BB962C8B-B14F-4D97-AF65-F5344CB8AC3E}">
        <p14:creationId xmlns:p14="http://schemas.microsoft.com/office/powerpoint/2010/main" val="213195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r>
              <a:rPr lang="en-US" altLang="x-none" sz="1400" dirty="0" err="1">
                <a:solidFill>
                  <a:srgbClr val="000000"/>
                </a:solidFill>
                <a:latin typeface="Verdana" charset="0"/>
              </a:rPr>
              <a:t>Pg</a:t>
            </a:r>
            <a:r>
              <a:rPr lang="en-US" altLang="x-none" sz="1400" dirty="0">
                <a:solidFill>
                  <a:srgbClr val="000000"/>
                </a:solidFill>
                <a:latin typeface="Verdana" charset="0"/>
              </a:rPr>
              <a:t> </a:t>
            </a:r>
            <a:fld id="{9ADCAAE3-BE12-C544-BE03-DBE3BC134AE9}" type="slidenum">
              <a:rPr lang="en-US" altLang="x-none" sz="1400">
                <a:solidFill>
                  <a:srgbClr val="000000"/>
                </a:solidFill>
                <a:latin typeface="Verdana" charset="0"/>
              </a:rPr>
              <a:pPr/>
              <a:t>7</a:t>
            </a:fld>
            <a:r>
              <a:rPr lang="en-US" altLang="x-none" sz="1400" dirty="0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1847852" y="2133601"/>
            <a:ext cx="81375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1000"/>
              </a:spcBef>
              <a:buSzPct val="100000"/>
            </a:pPr>
            <a:r>
              <a:rPr lang="en-US" altLang="x-none" sz="3600" b="1">
                <a:solidFill>
                  <a:srgbClr val="006DA7"/>
                </a:solidFill>
                <a:latin typeface="Verdana" charset="0"/>
              </a:rPr>
              <a:t>Thank you</a:t>
            </a:r>
          </a:p>
        </p:txBody>
      </p:sp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1200151" y="3068638"/>
            <a:ext cx="969486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215900" indent="-214313"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400"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x-none" sz="2200" dirty="0">
                <a:solidFill>
                  <a:srgbClr val="000000"/>
                </a:solidFill>
                <a:latin typeface="Verdana" charset="0"/>
              </a:rPr>
              <a:t>For more information, please contact: 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x-none" sz="2200" dirty="0">
                <a:solidFill>
                  <a:srgbClr val="000000"/>
                </a:solidFill>
                <a:latin typeface="Verdana" charset="0"/>
              </a:rPr>
              <a:t>Stephanie Montgomery</a:t>
            </a:r>
          </a:p>
          <a:p>
            <a:pPr algn="ctr">
              <a:lnSpc>
                <a:spcPct val="104000"/>
              </a:lnSpc>
              <a:buSzPct val="100000"/>
            </a:pPr>
            <a:r>
              <a:rPr lang="en-US" altLang="x-none" sz="2200" dirty="0">
                <a:solidFill>
                  <a:srgbClr val="006DA7"/>
                </a:solidFill>
                <a:latin typeface="Verdana" charset="0"/>
                <a:hlinkClick r:id="rId2"/>
              </a:rPr>
              <a:t>smontgomery@tiaonline.org</a:t>
            </a:r>
            <a:endParaRPr lang="en-US" altLang="x-none" sz="2200" dirty="0">
              <a:solidFill>
                <a:srgbClr val="006DA7"/>
              </a:solidFill>
              <a:latin typeface="Verdana" charset="0"/>
            </a:endParaRPr>
          </a:p>
          <a:p>
            <a:pPr algn="ctr">
              <a:lnSpc>
                <a:spcPct val="104000"/>
              </a:lnSpc>
              <a:buSzPct val="100000"/>
            </a:pPr>
            <a:endParaRPr lang="en-US" altLang="x-none" sz="2200" dirty="0">
              <a:solidFill>
                <a:srgbClr val="006DA7"/>
              </a:solidFill>
              <a:latin typeface="Verdana" charset="0"/>
            </a:endParaRPr>
          </a:p>
          <a:p>
            <a:pPr algn="ctr"/>
            <a:r>
              <a:rPr lang="en-US" altLang="x-none" sz="2200" dirty="0">
                <a:solidFill>
                  <a:srgbClr val="000000"/>
                </a:solidFill>
                <a:latin typeface="Verdana" charset="0"/>
              </a:rPr>
              <a:t>TIA</a:t>
            </a:r>
          </a:p>
          <a:p>
            <a:pPr algn="ctr"/>
            <a:r>
              <a:rPr lang="en-US" altLang="x-none" sz="2200" dirty="0" err="1">
                <a:solidFill>
                  <a:srgbClr val="006DA7"/>
                </a:solidFill>
                <a:latin typeface="Verdana" charset="0"/>
              </a:rPr>
              <a:t>www.tiaonline.org</a:t>
            </a:r>
            <a:endParaRPr lang="en-US" altLang="x-none" sz="2200" dirty="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x-none" sz="2200" dirty="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x-none" sz="2200" dirty="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x-none" sz="2200" dirty="0">
              <a:solidFill>
                <a:srgbClr val="006DA7"/>
              </a:solidFill>
              <a:latin typeface="Verdana" charset="0"/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x-none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x-none" sz="220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4000"/>
              </a:lnSpc>
              <a:buSzPct val="100000"/>
            </a:pPr>
            <a:r>
              <a:rPr lang="en-US" altLang="x-none" sz="2200" dirty="0">
                <a:solidFill>
                  <a:srgbClr val="000000"/>
                </a:solidFill>
              </a:rPr>
              <a:t> </a:t>
            </a:r>
          </a:p>
          <a:p>
            <a:pPr algn="ctr" eaLnBrk="1" hangingPunct="1">
              <a:lnSpc>
                <a:spcPct val="104000"/>
              </a:lnSpc>
              <a:buSzPct val="100000"/>
            </a:pPr>
            <a:endParaRPr lang="en-US" altLang="x-none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480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B5DCE"/>
      </a:hlink>
      <a:folHlink>
        <a:srgbClr val="B2B2B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Bright Theme">
  <a:themeElements>
    <a:clrScheme name="PitchDeck - colorful">
      <a:dk1>
        <a:srgbClr val="333333"/>
      </a:dk1>
      <a:lt1>
        <a:srgbClr val="F4F4F4"/>
      </a:lt1>
      <a:dk2>
        <a:srgbClr val="0068C4"/>
      </a:dk2>
      <a:lt2>
        <a:srgbClr val="0086EA"/>
      </a:lt2>
      <a:accent1>
        <a:srgbClr val="0086EA"/>
      </a:accent1>
      <a:accent2>
        <a:srgbClr val="0097F4"/>
      </a:accent2>
      <a:accent3>
        <a:srgbClr val="004B8D"/>
      </a:accent3>
      <a:accent4>
        <a:srgbClr val="0068C4"/>
      </a:accent4>
      <a:accent5>
        <a:srgbClr val="3C7CBA"/>
      </a:accent5>
      <a:accent6>
        <a:srgbClr val="4999D8"/>
      </a:accent6>
      <a:hlink>
        <a:srgbClr val="1097C6"/>
      </a:hlink>
      <a:folHlink>
        <a:srgbClr val="2EB3E8"/>
      </a:folHlink>
    </a:clrScheme>
    <a:fontScheme name="aleo;lato">
      <a:majorFont>
        <a:latin typeface="Aleo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CCE7F6-21BC-4BF4-8EA9-9E142641649A}"/>
</file>

<file path=customXml/itemProps2.xml><?xml version="1.0" encoding="utf-8"?>
<ds:datastoreItem xmlns:ds="http://schemas.openxmlformats.org/officeDocument/2006/customXml" ds:itemID="{E655B14E-DBDF-428C-A2D1-C97953499DEE}"/>
</file>

<file path=customXml/itemProps3.xml><?xml version="1.0" encoding="utf-8"?>
<ds:datastoreItem xmlns:ds="http://schemas.openxmlformats.org/officeDocument/2006/customXml" ds:itemID="{D3723FDC-1E92-42A4-A040-38010C1F7111}"/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303</Words>
  <Application>Microsoft Macintosh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Aleo</vt:lpstr>
      <vt:lpstr>Calibri</vt:lpstr>
      <vt:lpstr>Consolas</vt:lpstr>
      <vt:lpstr>Microsoft YaHei</vt:lpstr>
      <vt:lpstr>Times New Roman</vt:lpstr>
      <vt:lpstr>Trebuchet MS</vt:lpstr>
      <vt:lpstr>Verdana</vt:lpstr>
      <vt:lpstr>Arial</vt:lpstr>
      <vt:lpstr>1_Office Theme</vt:lpstr>
      <vt:lpstr>Office Theme</vt:lpstr>
      <vt:lpstr>5_Bright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soncodi</dc:creator>
  <cp:lastModifiedBy>Microsoft Office User</cp:lastModifiedBy>
  <cp:revision>27</cp:revision>
  <dcterms:created xsi:type="dcterms:W3CDTF">2017-09-11T17:06:36Z</dcterms:created>
  <dcterms:modified xsi:type="dcterms:W3CDTF">2017-09-21T18:16:20Z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0x0101009D1424E53CC42143AB311C22B71889D1</vt:lpwstr>
  </property>
</Properties>
</file>