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  <p:sldMasterId id="2147484195" r:id="rId4"/>
  </p:sldMasterIdLst>
  <p:notesMasterIdLst>
    <p:notesMasterId r:id="rId16"/>
  </p:notesMasterIdLst>
  <p:handoutMasterIdLst>
    <p:handoutMasterId r:id="rId17"/>
  </p:handoutMasterIdLst>
  <p:sldIdLst>
    <p:sldId id="280" r:id="rId5"/>
    <p:sldId id="291" r:id="rId6"/>
    <p:sldId id="290" r:id="rId7"/>
    <p:sldId id="292" r:id="rId8"/>
    <p:sldId id="296" r:id="rId9"/>
    <p:sldId id="293" r:id="rId10"/>
    <p:sldId id="297" r:id="rId11"/>
    <p:sldId id="298" r:id="rId12"/>
    <p:sldId id="299" r:id="rId13"/>
    <p:sldId id="300" r:id="rId14"/>
    <p:sldId id="281" r:id="rId15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25" autoAdjust="0"/>
    <p:restoredTop sz="94494"/>
  </p:normalViewPr>
  <p:slideViewPr>
    <p:cSldViewPr>
      <p:cViewPr>
        <p:scale>
          <a:sx n="81" d="100"/>
          <a:sy n="81" d="100"/>
        </p:scale>
        <p:origin x="808" y="2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8" Type="http://schemas.openxmlformats.org/officeDocument/2006/relationships/slide" Target="slides/slide4.xml"/><Relationship Id="rId21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0" Type="http://schemas.openxmlformats.org/officeDocument/2006/relationships/theme" Target="theme/theme1.xml"/><Relationship Id="rId1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1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4" Type="http://schemas.openxmlformats.org/officeDocument/2006/relationships/slideMaster" Target="slideMasters/slideMaster2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58121786-E188-483A-8ADC-C737D7B3A968}" type="datetimeFigureOut">
              <a:rPr lang="en-US"/>
              <a:pPr>
                <a:defRPr/>
              </a:pPr>
              <a:t>9/20/17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AD73DF86-207C-475D-9437-CE76C8E18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3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B5A3E0-CABE-40C0-8662-AD40F8B78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512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DBB5A3E0-CABE-40C0-8662-AD40F8B783F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52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D5F3C676-EBD3-49CD-983E-E2EDD0C005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5024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32AE2D95-E1CC-4D8A-A60B-C407FAE692AB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54741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2B32A0C3-40F3-4ABA-8805-6A890378CC3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8819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6DF08C1A-389D-42A5-BAC2-0DCB4986F159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89170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1DBEEBB6-9FEE-4D63-BB2E-B0FB2942205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5979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2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66450" cy="45227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15075"/>
            <a:ext cx="2527300" cy="3540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D5F3C676-EBD3-49CD-983E-E2EDD0C005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3358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5AD83E75-E16C-4412-98D6-A00A52783F9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39" r:id="rId2"/>
    <p:sldLayoutId id="2147484340" r:id="rId3"/>
    <p:sldLayoutId id="2147484341" r:id="rId4"/>
    <p:sldLayoutId id="2147484342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43" r:id="rId2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oward.mason@baesystems.com?subject=GSC-21" TargetMode="External"/><Relationship Id="rId3" Type="http://schemas.openxmlformats.org/officeDocument/2006/relationships/hyperlink" Target="http://www.iso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anose="020B0604030504040204" pitchFamily="34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4252"/>
              </p:ext>
            </p:extLst>
          </p:nvPr>
        </p:nvGraphicFramePr>
        <p:xfrm>
          <a:off x="549275" y="404813"/>
          <a:ext cx="7386638" cy="1511314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GSC-21_034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ISO/TC 184/SC 4 Industrial data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Howard Mason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3.06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Communications Technology and Artificial Intelligence </a:t>
            </a:r>
            <a:r>
              <a:rPr lang="en-GB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in Autonomous Systems</a:t>
            </a:r>
            <a:r>
              <a:rPr lang="en-US" sz="3600" b="1" dirty="0">
                <a:solidFill>
                  <a:srgbClr val="006DA7"/>
                </a:solidFill>
                <a:latin typeface="Verdana" panose="020B0604030504040204" pitchFamily="34" charset="0"/>
              </a:rPr>
              <a:t> 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Howard Mason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Chair, ISO/TC 184/SC 4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en-US" sz="2800" b="1" dirty="0" smtClean="0">
                <a:solidFill>
                  <a:srgbClr val="006DA7"/>
                </a:solidFill>
                <a:latin typeface="Verdana" panose="020B0604030504040204" pitchFamily="34" charset="0"/>
              </a:rPr>
              <a:t>BAE Systems plc</a:t>
            </a:r>
            <a:endParaRPr lang="en-US" altLang="en-US" sz="2800" b="1" dirty="0">
              <a:solidFill>
                <a:srgbClr val="006DA7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Records for safety certification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be sustained through life of product</a:t>
            </a:r>
          </a:p>
          <a:p>
            <a:pPr marL="342900" lvl="1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quality – everyone’s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responsibility</a:t>
            </a:r>
          </a:p>
          <a:p>
            <a:pPr marL="342900" lvl="1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Secure communication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10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challenges</a:t>
            </a:r>
          </a:p>
        </p:txBody>
      </p:sp>
    </p:spTree>
    <p:extLst>
      <p:ext uri="{BB962C8B-B14F-4D97-AF65-F5344CB8AC3E}">
        <p14:creationId xmlns:p14="http://schemas.microsoft.com/office/powerpoint/2010/main" val="263392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 </a:t>
            </a:r>
            <a:fld id="{68E14E19-79DB-4BFA-9716-FED6E97D5640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11</a:t>
            </a:fld>
            <a:r>
              <a:rPr lang="en-US" altLang="en-US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846263" y="2133600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en-US" sz="3600" b="1">
                <a:solidFill>
                  <a:srgbClr val="006DA7"/>
                </a:solidFill>
                <a:latin typeface="Verdana" panose="020B0604030504040204" pitchFamily="34" charset="0"/>
              </a:rPr>
              <a:t>Thank you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98563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>
                <a:solidFill>
                  <a:srgbClr val="000000"/>
                </a:solidFill>
                <a:latin typeface="Verdana" panose="020B0604030504040204" pitchFamily="34" charset="0"/>
              </a:rPr>
              <a:t>For more information, please contact:  </a:t>
            </a:r>
            <a:r>
              <a:rPr lang="en-US" altLang="en-US" sz="2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Howard Mason</a:t>
            </a:r>
            <a:endParaRPr lang="en-US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  <a:hlinkClick r:id="rId2"/>
              </a:rPr>
              <a:t>howard.mason@baesystems.com  </a:t>
            </a: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altLang="en-US" sz="2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ISO:  </a:t>
            </a:r>
            <a:endParaRPr lang="en-US" altLang="en-US" sz="2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/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  <a:hlinkClick r:id="rId3"/>
              </a:rPr>
              <a:t>www.iso.org </a:t>
            </a:r>
            <a:r>
              <a:rPr lang="en-US" altLang="en-US" sz="2200" dirty="0" smtClean="0">
                <a:solidFill>
                  <a:srgbClr val="006DA7"/>
                </a:solidFill>
                <a:latin typeface="Verdana" panose="020B0604030504040204" pitchFamily="34" charset="0"/>
              </a:rPr>
              <a:t> </a:t>
            </a: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6DA7"/>
              </a:solidFill>
              <a:latin typeface="Verdana" panose="020B0604030504040204" pitchFamily="34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4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en-US" sz="2200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Aerospace and </a:t>
            </a:r>
            <a:r>
              <a:rPr lang="en-US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Defence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Challenge</a:t>
            </a: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>
            <a:off x="2393701" y="5549213"/>
            <a:ext cx="6084888" cy="112014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en-US" sz="140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837828" y="1348060"/>
            <a:ext cx="10506943" cy="1050925"/>
          </a:xfrm>
          <a:prstGeom prst="rightArrow">
            <a:avLst>
              <a:gd name="adj1" fmla="val 57667"/>
              <a:gd name="adj2" fmla="val 27370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997A7A"/>
            </a:prstShdw>
          </a:effectLst>
          <a:extLst/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en-US" sz="140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6CEBF"/>
              </a:clrFrom>
              <a:clrTo>
                <a:srgbClr val="A6CE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11" y="3211785"/>
            <a:ext cx="1220788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61654" y="1641748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en-US" altLang="en-US" b="1">
                <a:solidFill>
                  <a:schemeClr val="bg1"/>
                </a:solidFill>
              </a:rPr>
              <a:t>Concept Development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79404" y="1627460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en-US" altLang="en-US" b="1">
                <a:solidFill>
                  <a:schemeClr val="bg1"/>
                </a:solidFill>
              </a:rPr>
              <a:t>Design, manufacture &amp; Assembly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552704" y="1636985"/>
            <a:ext cx="21415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fr-FR" altLang="en-US" b="1">
                <a:solidFill>
                  <a:schemeClr val="bg1"/>
                </a:solidFill>
              </a:rPr>
              <a:t>Validation &amp; Certification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33395" y="1749698"/>
            <a:ext cx="2141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90000"/>
              <a:buFont typeface="Monotype Sorts"/>
              <a:buNone/>
            </a:pPr>
            <a:r>
              <a:rPr lang="fr-FR" altLang="en-US" b="1" dirty="0">
                <a:solidFill>
                  <a:schemeClr val="bg1"/>
                </a:solidFill>
              </a:rPr>
              <a:t>Operations</a:t>
            </a:r>
            <a:endParaRPr lang="en-US" alt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8"/>
          <p:cNvSpPr txBox="1">
            <a:spLocks noChangeArrowheads="1"/>
          </p:cNvSpPr>
          <p:nvPr/>
        </p:nvSpPr>
        <p:spPr>
          <a:xfrm>
            <a:off x="2294346" y="4457013"/>
            <a:ext cx="2543175" cy="935037"/>
          </a:xfrm>
          <a:prstGeom prst="rect">
            <a:avLst/>
          </a:prstGeom>
          <a:solidFill>
            <a:schemeClr val="bg1"/>
          </a:solidFill>
          <a:ln algn="ctr">
            <a:solidFill>
              <a:schemeClr val="folHlink"/>
            </a:solidFill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91440" tIns="45720" rIns="91440" bIns="45720"/>
          <a:lstStyle>
            <a:lvl1pPr marL="342900" indent="-3429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1pPr>
            <a:lvl2pPr marL="742950" indent="-28575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2pPr>
            <a:lvl3pPr marL="11430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3pPr>
            <a:lvl4pPr marL="16002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4pPr>
            <a:lvl5pPr marL="2057400" indent="-228600" algn="l" defTabSz="457200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 kern="1200">
                <a:solidFill>
                  <a:srgbClr val="000000"/>
                </a:solidFill>
                <a:latin typeface="+mn-lt"/>
                <a:ea typeface="+mn-ea"/>
                <a:cs typeface="Microsoft YaHe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ctr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smtClean="0">
                <a:solidFill>
                  <a:srgbClr val="CC6600"/>
                </a:solidFill>
              </a:rPr>
              <a:t> </a:t>
            </a:r>
            <a:r>
              <a:rPr lang="en-GB" altLang="en-US" sz="1400" smtClean="0"/>
              <a:t>Full 3D configured DMU </a:t>
            </a:r>
            <a:r>
              <a:rPr lang="en-GB" altLang="en-US" sz="1400" smtClean="0">
                <a:solidFill>
                  <a:srgbClr val="CC6600"/>
                </a:solidFill>
              </a:rPr>
              <a:t>deployed with component and sub-assembly Suppliers</a:t>
            </a:r>
            <a:endParaRPr lang="en-GB" altLang="en-US" sz="1400" dirty="0" smtClean="0">
              <a:solidFill>
                <a:srgbClr val="CC6600"/>
              </a:solidFill>
            </a:endParaRPr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36" y="2567260"/>
            <a:ext cx="270351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130499" y="3378473"/>
            <a:ext cx="2003425" cy="841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179388" indent="-179388"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itchFamily="18" charset="2"/>
              <a:buNone/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Full </a:t>
            </a:r>
            <a:r>
              <a:rPr lang="en-GB" sz="1400" dirty="0">
                <a:solidFill>
                  <a:schemeClr val="tx1"/>
                </a:solidFill>
                <a:latin typeface="Arial" charset="0"/>
              </a:rPr>
              <a:t>virtual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concept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deployed with </a:t>
            </a:r>
            <a:r>
              <a:rPr lang="en-GB" sz="1400" dirty="0" smtClean="0">
                <a:solidFill>
                  <a:srgbClr val="CC6600"/>
                </a:solidFill>
                <a:latin typeface="Arial" charset="0"/>
              </a:rPr>
              <a:t>system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contractors and with </a:t>
            </a:r>
            <a:r>
              <a:rPr lang="en-GB" sz="1400" dirty="0" smtClean="0">
                <a:solidFill>
                  <a:srgbClr val="CC6600"/>
                </a:solidFill>
                <a:latin typeface="Arial" charset="0"/>
              </a:rPr>
              <a:t>disciplines</a:t>
            </a:r>
            <a:endParaRPr lang="en-GB" sz="1400" dirty="0">
              <a:solidFill>
                <a:srgbClr val="CC6600"/>
              </a:solidFill>
              <a:latin typeface="Arial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5896174" y="3138760"/>
            <a:ext cx="1892300" cy="10017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179388" indent="-179388"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itchFamily="18" charset="2"/>
              <a:buNone/>
              <a:defRPr/>
            </a:pP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Full </a:t>
            </a:r>
            <a:r>
              <a:rPr lang="en-GB" sz="1400" dirty="0">
                <a:solidFill>
                  <a:schemeClr val="tx1"/>
                </a:solidFill>
                <a:latin typeface="Arial" charset="0"/>
              </a:rPr>
              <a:t>virtual </a:t>
            </a:r>
            <a:r>
              <a:rPr lang="en-GB" sz="1400" dirty="0" smtClean="0">
                <a:solidFill>
                  <a:schemeClr val="tx1"/>
                </a:solidFill>
                <a:latin typeface="Arial" charset="0"/>
              </a:rPr>
              <a:t>rigs </a:t>
            </a:r>
            <a:r>
              <a:rPr lang="en-GB" sz="1400" dirty="0">
                <a:solidFill>
                  <a:srgbClr val="CC6600"/>
                </a:solidFill>
                <a:latin typeface="Arial" charset="0"/>
              </a:rPr>
              <a:t>deployed with Testing Labs and Certification authorities</a:t>
            </a: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736" y="2491060"/>
            <a:ext cx="25161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413824" y="4510360"/>
            <a:ext cx="2474912" cy="754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Full </a:t>
            </a:r>
            <a:r>
              <a:rPr lang="en-GB" altLang="en-US" sz="1400" dirty="0"/>
              <a:t>virtual A/C </a:t>
            </a:r>
            <a:r>
              <a:rPr lang="en-GB" altLang="en-US" sz="1400" dirty="0" smtClean="0"/>
              <a:t>services </a:t>
            </a:r>
            <a:r>
              <a:rPr lang="en-GB" altLang="en-US" sz="1400" dirty="0">
                <a:solidFill>
                  <a:srgbClr val="CC6600"/>
                </a:solidFill>
              </a:rPr>
              <a:t>deployed with </a:t>
            </a:r>
            <a:r>
              <a:rPr lang="en-GB" altLang="en-US" sz="1400" dirty="0" smtClean="0">
                <a:solidFill>
                  <a:srgbClr val="CC6600"/>
                </a:solidFill>
              </a:rPr>
              <a:t>operators </a:t>
            </a:r>
            <a:r>
              <a:rPr lang="en-GB" altLang="en-US" sz="1400" dirty="0">
                <a:solidFill>
                  <a:srgbClr val="CC6600"/>
                </a:solidFill>
              </a:rPr>
              <a:t>and MROs</a:t>
            </a:r>
          </a:p>
        </p:txBody>
      </p:sp>
      <p:pic>
        <p:nvPicPr>
          <p:cNvPr id="19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24" y="3291160"/>
            <a:ext cx="19827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296095" y="5674022"/>
            <a:ext cx="63373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800" b="1" dirty="0">
                <a:solidFill>
                  <a:schemeClr val="bg1"/>
                </a:solidFill>
              </a:rPr>
              <a:t>How to organise collaboration around these artefacts?</a:t>
            </a:r>
            <a:br>
              <a:rPr lang="en-GB" altLang="en-US" sz="1800" b="1" dirty="0">
                <a:solidFill>
                  <a:schemeClr val="bg1"/>
                </a:solidFill>
              </a:rPr>
            </a:br>
            <a:r>
              <a:rPr lang="en-GB" altLang="en-US" sz="1800" b="1" dirty="0">
                <a:solidFill>
                  <a:schemeClr val="bg1"/>
                </a:solidFill>
              </a:rPr>
              <a:t>How to reach optimum industrial performance?</a:t>
            </a:r>
            <a:r>
              <a:rPr lang="en-GB" altLang="en-US" sz="1800" b="1" dirty="0"/>
              <a:t> </a:t>
            </a:r>
            <a:endParaRPr lang="en-GB" altLang="en-US" sz="1800" b="1" dirty="0" smtClean="0"/>
          </a:p>
          <a:p>
            <a:pPr algn="ctr" eaLnBrk="1" hangingPunct="1">
              <a:spcBef>
                <a:spcPts val="0"/>
              </a:spcBef>
            </a:pPr>
            <a:r>
              <a:rPr lang="en-GB" altLang="en-US" sz="1800" b="1" dirty="0">
                <a:solidFill>
                  <a:schemeClr val="bg1"/>
                </a:solidFill>
              </a:rPr>
              <a:t>How to maximise operational </a:t>
            </a:r>
            <a:r>
              <a:rPr lang="en-GB" altLang="en-US" sz="1800" b="1" dirty="0" smtClean="0">
                <a:solidFill>
                  <a:schemeClr val="bg1"/>
                </a:solidFill>
              </a:rPr>
              <a:t>performance?</a:t>
            </a:r>
            <a:endParaRPr lang="en-GB" altLang="en-US" sz="1800" b="1" dirty="0">
              <a:solidFill>
                <a:schemeClr val="bg1"/>
              </a:solidFill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5117561" y="4505128"/>
            <a:ext cx="2016223" cy="7883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Smart Manufacturing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>
                <a:solidFill>
                  <a:srgbClr val="CC6600"/>
                </a:solidFill>
              </a:rPr>
              <a:t>w</a:t>
            </a:r>
            <a:r>
              <a:rPr lang="en-GB" altLang="en-US" sz="1400" dirty="0" smtClean="0">
                <a:solidFill>
                  <a:srgbClr val="CC6600"/>
                </a:solidFill>
              </a:rPr>
              <a:t>ith optimised utilisation of factory</a:t>
            </a:r>
            <a:endParaRPr lang="en-GB" altLang="en-US" sz="1400" dirty="0">
              <a:solidFill>
                <a:srgbClr val="CC6600"/>
              </a:solidFill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9502675" y="3050967"/>
            <a:ext cx="2474912" cy="754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266700" indent="-2667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40000"/>
              </a:spcBef>
              <a:buSzPct val="90000"/>
              <a:buFont typeface="Symbol" panose="05050102010706020507" pitchFamily="18" charset="2"/>
              <a:buNone/>
            </a:pPr>
            <a:r>
              <a:rPr lang="en-GB" altLang="en-US" sz="1400" dirty="0" smtClean="0"/>
              <a:t>Operational simulation </a:t>
            </a:r>
            <a:r>
              <a:rPr lang="en-GB" altLang="en-US" sz="1400" dirty="0" smtClean="0">
                <a:solidFill>
                  <a:srgbClr val="CC6600"/>
                </a:solidFill>
              </a:rPr>
              <a:t>deployed </a:t>
            </a:r>
            <a:r>
              <a:rPr lang="en-GB" altLang="en-US" sz="1400" dirty="0">
                <a:solidFill>
                  <a:srgbClr val="CC6600"/>
                </a:solidFill>
              </a:rPr>
              <a:t>with </a:t>
            </a:r>
            <a:r>
              <a:rPr lang="en-GB" altLang="en-US" sz="1400" dirty="0" smtClean="0">
                <a:solidFill>
                  <a:srgbClr val="CC6600"/>
                </a:solidFill>
              </a:rPr>
              <a:t>operators and customers</a:t>
            </a:r>
            <a:endParaRPr lang="en-GB" altLang="en-US" sz="14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6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Dimensions of Information</a:t>
            </a:r>
          </a:p>
        </p:txBody>
      </p:sp>
      <p:sp>
        <p:nvSpPr>
          <p:cNvPr id="7" name="Slide Number Placeholder 2"/>
          <p:cNvSpPr txBox="1">
            <a:spLocks noGrp="1"/>
          </p:cNvSpPr>
          <p:nvPr/>
        </p:nvSpPr>
        <p:spPr bwMode="auto">
          <a:xfrm>
            <a:off x="6676156" y="6437660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FB8A77-1B56-4435-AD20-02FCB9384F66}" type="slidenum">
              <a:rPr lang="en-GB" altLang="en-US" sz="700">
                <a:cs typeface="Arial" panose="020B0604020202020204" pitchFamily="34" charset="0"/>
              </a:rPr>
              <a:pPr algn="r" eaLnBrk="1" hangingPunct="1"/>
              <a:t>3</a:t>
            </a:fld>
            <a:endParaRPr lang="en-GB" altLang="en-US" sz="700">
              <a:cs typeface="Arial" panose="020B0604020202020204" pitchFamily="34" charset="0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020644" y="1784698"/>
            <a:ext cx="2157412" cy="2254250"/>
            <a:chOff x="4570" y="1356"/>
            <a:chExt cx="1359" cy="1420"/>
          </a:xfrm>
        </p:grpSpPr>
        <p:sp>
          <p:nvSpPr>
            <p:cNvPr id="9" name="AutoShape 43"/>
            <p:cNvSpPr>
              <a:spLocks noChangeArrowheads="1"/>
            </p:cNvSpPr>
            <p:nvPr/>
          </p:nvSpPr>
          <p:spPr bwMode="auto">
            <a:xfrm>
              <a:off x="4591" y="1356"/>
              <a:ext cx="1338" cy="1420"/>
            </a:xfrm>
            <a:prstGeom prst="cube">
              <a:avLst>
                <a:gd name="adj" fmla="val 61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10" name="Text Box 44"/>
            <p:cNvSpPr txBox="1">
              <a:spLocks noChangeArrowheads="1"/>
            </p:cNvSpPr>
            <p:nvPr/>
          </p:nvSpPr>
          <p:spPr bwMode="auto">
            <a:xfrm>
              <a:off x="4570" y="2202"/>
              <a:ext cx="61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Integrated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Vehicle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Health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Mgmt</a:t>
              </a:r>
            </a:p>
          </p:txBody>
        </p:sp>
      </p:grp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1065931" y="4467573"/>
            <a:ext cx="6372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1651719" y="2395885"/>
            <a:ext cx="2743200" cy="287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930031" y="4480273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Through the life cycle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880569" y="1838673"/>
            <a:ext cx="2779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Across business functions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08769" y="1268760"/>
            <a:ext cx="2781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Across the supply network</a:t>
            </a:r>
          </a:p>
        </p:txBody>
      </p: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1408831" y="2057748"/>
            <a:ext cx="2319338" cy="2371725"/>
            <a:chOff x="1060" y="1314"/>
            <a:chExt cx="1461" cy="1494"/>
          </a:xfrm>
        </p:grpSpPr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1081" y="1314"/>
              <a:ext cx="1440" cy="1494"/>
            </a:xfrm>
            <a:prstGeom prst="cube">
              <a:avLst>
                <a:gd name="adj" fmla="val 6180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1060" y="2360"/>
              <a:ext cx="6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Integrated 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Modelling</a:t>
              </a:r>
            </a:p>
          </p:txBody>
        </p:sp>
      </p:grp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2408956" y="1652935"/>
            <a:ext cx="0" cy="380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4548906" y="5715348"/>
            <a:ext cx="1047750" cy="220662"/>
          </a:xfrm>
          <a:prstGeom prst="rightArrow">
            <a:avLst>
              <a:gd name="adj1" fmla="val 50000"/>
              <a:gd name="adj2" fmla="val 11870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5668094" y="5478810"/>
            <a:ext cx="1485900" cy="762000"/>
            <a:chOff x="3358" y="3250"/>
            <a:chExt cx="936" cy="657"/>
          </a:xfrm>
        </p:grpSpPr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3494" y="3509"/>
              <a:ext cx="513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New IT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Systems</a:t>
              </a:r>
            </a:p>
          </p:txBody>
        </p:sp>
      </p:grp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2966169" y="5477223"/>
            <a:ext cx="1485900" cy="769937"/>
            <a:chOff x="2079" y="3249"/>
            <a:chExt cx="936" cy="664"/>
          </a:xfrm>
        </p:grpSpPr>
        <p:sp>
          <p:nvSpPr>
            <p:cNvPr id="25" name="AutoShape 11"/>
            <p:cNvSpPr>
              <a:spLocks noChangeArrowheads="1"/>
            </p:cNvSpPr>
            <p:nvPr/>
          </p:nvSpPr>
          <p:spPr bwMode="auto">
            <a:xfrm>
              <a:off x="2079" y="3249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2176" y="3515"/>
              <a:ext cx="580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Current IT</a:t>
              </a:r>
            </a:p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Systems</a:t>
              </a:r>
            </a:p>
          </p:txBody>
        </p:sp>
      </p:grp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4307606" y="3784948"/>
            <a:ext cx="242888" cy="222250"/>
          </a:xfrm>
          <a:prstGeom prst="rightArrow">
            <a:avLst>
              <a:gd name="adj1" fmla="val 50000"/>
              <a:gd name="adj2" fmla="val 273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3112219" y="3397598"/>
            <a:ext cx="1116012" cy="1042987"/>
            <a:chOff x="2079" y="3249"/>
            <a:chExt cx="936" cy="657"/>
          </a:xfrm>
        </p:grpSpPr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2079" y="3249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2179" y="3515"/>
              <a:ext cx="5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Design</a:t>
              </a:r>
            </a:p>
          </p:txBody>
        </p:sp>
      </p:grpSp>
      <p:sp>
        <p:nvSpPr>
          <p:cNvPr id="31" name="AutoShape 28"/>
          <p:cNvSpPr>
            <a:spLocks noChangeArrowheads="1"/>
          </p:cNvSpPr>
          <p:nvPr/>
        </p:nvSpPr>
        <p:spPr bwMode="auto">
          <a:xfrm>
            <a:off x="5723656" y="3786535"/>
            <a:ext cx="242888" cy="222250"/>
          </a:xfrm>
          <a:prstGeom prst="rightArrow">
            <a:avLst>
              <a:gd name="adj1" fmla="val 50000"/>
              <a:gd name="adj2" fmla="val 2732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32" name="Group 29"/>
          <p:cNvGrpSpPr>
            <a:grpSpLocks/>
          </p:cNvGrpSpPr>
          <p:nvPr/>
        </p:nvGrpSpPr>
        <p:grpSpPr bwMode="auto">
          <a:xfrm>
            <a:off x="6017344" y="3400773"/>
            <a:ext cx="1117600" cy="1042987"/>
            <a:chOff x="3358" y="3250"/>
            <a:chExt cx="936" cy="657"/>
          </a:xfrm>
        </p:grpSpPr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3435" y="3509"/>
              <a:ext cx="6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Support</a:t>
              </a:r>
            </a:p>
          </p:txBody>
        </p:sp>
      </p:grpSp>
      <p:sp>
        <p:nvSpPr>
          <p:cNvPr id="35" name="AutoShape 32"/>
          <p:cNvSpPr>
            <a:spLocks noChangeArrowheads="1"/>
          </p:cNvSpPr>
          <p:nvPr/>
        </p:nvSpPr>
        <p:spPr bwMode="auto">
          <a:xfrm flipH="1">
            <a:off x="3867869" y="3216623"/>
            <a:ext cx="2405062" cy="6191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078" y="10826"/>
                </a:moveTo>
                <a:cubicBezTo>
                  <a:pt x="18078" y="10817"/>
                  <a:pt x="18079" y="10808"/>
                  <a:pt x="18079" y="10800"/>
                </a:cubicBezTo>
                <a:cubicBezTo>
                  <a:pt x="18079" y="6779"/>
                  <a:pt x="14820" y="3521"/>
                  <a:pt x="10800" y="3521"/>
                </a:cubicBezTo>
                <a:cubicBezTo>
                  <a:pt x="6779" y="3521"/>
                  <a:pt x="3521" y="6779"/>
                  <a:pt x="352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13"/>
                  <a:pt x="21599" y="10826"/>
                  <a:pt x="21599" y="10840"/>
                </a:cubicBezTo>
                <a:lnTo>
                  <a:pt x="24299" y="10850"/>
                </a:lnTo>
                <a:lnTo>
                  <a:pt x="19822" y="15294"/>
                </a:lnTo>
                <a:lnTo>
                  <a:pt x="15378" y="10816"/>
                </a:lnTo>
                <a:lnTo>
                  <a:pt x="18078" y="1082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4602881" y="4429473"/>
            <a:ext cx="1117600" cy="1042987"/>
            <a:chOff x="3358" y="3250"/>
            <a:chExt cx="936" cy="657"/>
          </a:xfrm>
        </p:grpSpPr>
        <p:sp>
          <p:nvSpPr>
            <p:cNvPr id="37" name="AutoShape 34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3426" y="3509"/>
              <a:ext cx="66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Supplier</a:t>
              </a:r>
            </a:p>
          </p:txBody>
        </p:sp>
      </p:grpSp>
      <p:grpSp>
        <p:nvGrpSpPr>
          <p:cNvPr id="39" name="Group 36"/>
          <p:cNvGrpSpPr>
            <a:grpSpLocks/>
          </p:cNvGrpSpPr>
          <p:nvPr/>
        </p:nvGrpSpPr>
        <p:grpSpPr bwMode="auto">
          <a:xfrm>
            <a:off x="6004644" y="2273648"/>
            <a:ext cx="1117600" cy="1042987"/>
            <a:chOff x="3358" y="3250"/>
            <a:chExt cx="936" cy="657"/>
          </a:xfrm>
        </p:grpSpPr>
        <p:sp>
          <p:nvSpPr>
            <p:cNvPr id="40" name="AutoShape 37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3389" y="3509"/>
              <a:ext cx="74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Customer</a:t>
              </a:r>
            </a:p>
          </p:txBody>
        </p:sp>
      </p:grpSp>
      <p:sp>
        <p:nvSpPr>
          <p:cNvPr id="42" name="AutoShape 39"/>
          <p:cNvSpPr>
            <a:spLocks noChangeArrowheads="1"/>
          </p:cNvSpPr>
          <p:nvPr/>
        </p:nvSpPr>
        <p:spPr bwMode="auto">
          <a:xfrm>
            <a:off x="6376119" y="3321398"/>
            <a:ext cx="295275" cy="338137"/>
          </a:xfrm>
          <a:prstGeom prst="upDownArrow">
            <a:avLst>
              <a:gd name="adj1" fmla="val 50000"/>
              <a:gd name="adj2" fmla="val 2290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4907681" y="4392960"/>
            <a:ext cx="295275" cy="338138"/>
          </a:xfrm>
          <a:prstGeom prst="upDownArrow">
            <a:avLst>
              <a:gd name="adj1" fmla="val 50000"/>
              <a:gd name="adj2" fmla="val 2290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4529856" y="3399185"/>
            <a:ext cx="1189038" cy="1042988"/>
            <a:chOff x="3298" y="3250"/>
            <a:chExt cx="996" cy="657"/>
          </a:xfrm>
        </p:grpSpPr>
        <p:sp>
          <p:nvSpPr>
            <p:cNvPr id="45" name="AutoShape 23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3298" y="3509"/>
              <a:ext cx="9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Manufacture</a:t>
              </a:r>
            </a:p>
          </p:txBody>
        </p:sp>
      </p:grpSp>
      <p:sp>
        <p:nvSpPr>
          <p:cNvPr id="47" name="AutoShape 41"/>
          <p:cNvSpPr>
            <a:spLocks noChangeArrowheads="1"/>
          </p:cNvSpPr>
          <p:nvPr/>
        </p:nvSpPr>
        <p:spPr bwMode="auto">
          <a:xfrm rot="16200000" flipH="1">
            <a:off x="2552625" y="3730179"/>
            <a:ext cx="427037" cy="530225"/>
          </a:xfrm>
          <a:prstGeom prst="upDownArrow">
            <a:avLst>
              <a:gd name="adj1" fmla="val 50000"/>
              <a:gd name="adj2" fmla="val 24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>
              <a:cs typeface="Arial" panose="020B0604020202020204" pitchFamily="34" charset="0"/>
            </a:endParaRPr>
          </a:p>
        </p:txBody>
      </p:sp>
      <p:grpSp>
        <p:nvGrpSpPr>
          <p:cNvPr id="48" name="Group 46"/>
          <p:cNvGrpSpPr>
            <a:grpSpLocks/>
          </p:cNvGrpSpPr>
          <p:nvPr/>
        </p:nvGrpSpPr>
        <p:grpSpPr bwMode="auto">
          <a:xfrm>
            <a:off x="7962031" y="3402360"/>
            <a:ext cx="1117600" cy="1042988"/>
            <a:chOff x="3358" y="3250"/>
            <a:chExt cx="936" cy="657"/>
          </a:xfrm>
        </p:grpSpPr>
        <p:sp>
          <p:nvSpPr>
            <p:cNvPr id="49" name="AutoShape 47"/>
            <p:cNvSpPr>
              <a:spLocks noChangeArrowheads="1"/>
            </p:cNvSpPr>
            <p:nvPr/>
          </p:nvSpPr>
          <p:spPr bwMode="auto">
            <a:xfrm>
              <a:off x="3358" y="3250"/>
              <a:ext cx="936" cy="657"/>
            </a:xfrm>
            <a:prstGeom prst="cube">
              <a:avLst>
                <a:gd name="adj" fmla="val 249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1800">
                <a:cs typeface="Arial" panose="020B0604020202020204" pitchFamily="34" charset="0"/>
              </a:endParaRPr>
            </a:p>
          </p:txBody>
        </p:sp>
        <p:sp>
          <p:nvSpPr>
            <p:cNvPr id="50" name="Text Box 48"/>
            <p:cNvSpPr txBox="1">
              <a:spLocks noChangeArrowheads="1"/>
            </p:cNvSpPr>
            <p:nvPr/>
          </p:nvSpPr>
          <p:spPr bwMode="auto">
            <a:xfrm>
              <a:off x="3419" y="3509"/>
              <a:ext cx="68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1200" b="1">
                  <a:cs typeface="Arial" panose="020B0604020202020204" pitchFamily="34" charset="0"/>
                </a:rPr>
                <a:t>Disposal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87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4405111" y="1094509"/>
            <a:ext cx="5347854" cy="2632364"/>
          </a:xfrm>
          <a:custGeom>
            <a:avLst/>
            <a:gdLst>
              <a:gd name="connsiteX0" fmla="*/ 0 w 5347854"/>
              <a:gd name="connsiteY0" fmla="*/ 1717964 h 2632364"/>
              <a:gd name="connsiteX1" fmla="*/ 0 w 5347854"/>
              <a:gd name="connsiteY1" fmla="*/ 2618509 h 2632364"/>
              <a:gd name="connsiteX2" fmla="*/ 5347854 w 5347854"/>
              <a:gd name="connsiteY2" fmla="*/ 2632364 h 2632364"/>
              <a:gd name="connsiteX3" fmla="*/ 5320145 w 5347854"/>
              <a:gd name="connsiteY3" fmla="*/ 0 h 2632364"/>
              <a:gd name="connsiteX4" fmla="*/ 0 w 5347854"/>
              <a:gd name="connsiteY4" fmla="*/ 1717964 h 263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7854" h="2632364">
                <a:moveTo>
                  <a:pt x="0" y="1717964"/>
                </a:moveTo>
                <a:lnTo>
                  <a:pt x="0" y="2618509"/>
                </a:lnTo>
                <a:lnTo>
                  <a:pt x="5347854" y="2632364"/>
                </a:lnTo>
                <a:lnTo>
                  <a:pt x="5320145" y="0"/>
                </a:lnTo>
                <a:lnTo>
                  <a:pt x="0" y="1717964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4405111" y="3477491"/>
            <a:ext cx="5361709" cy="1731818"/>
          </a:xfrm>
          <a:custGeom>
            <a:avLst/>
            <a:gdLst>
              <a:gd name="connsiteX0" fmla="*/ 13854 w 5417127"/>
              <a:gd name="connsiteY0" fmla="*/ 332509 h 1731818"/>
              <a:gd name="connsiteX1" fmla="*/ 5417127 w 5417127"/>
              <a:gd name="connsiteY1" fmla="*/ 1731818 h 1731818"/>
              <a:gd name="connsiteX2" fmla="*/ 5361709 w 5417127"/>
              <a:gd name="connsiteY2" fmla="*/ 249382 h 1731818"/>
              <a:gd name="connsiteX3" fmla="*/ 0 w 5417127"/>
              <a:gd name="connsiteY3" fmla="*/ 0 h 1731818"/>
              <a:gd name="connsiteX4" fmla="*/ 13854 w 5417127"/>
              <a:gd name="connsiteY4" fmla="*/ 332509 h 1731818"/>
              <a:gd name="connsiteX0" fmla="*/ 13854 w 5361709"/>
              <a:gd name="connsiteY0" fmla="*/ 332509 h 1731818"/>
              <a:gd name="connsiteX1" fmla="*/ 5347855 w 5361709"/>
              <a:gd name="connsiteY1" fmla="*/ 1731818 h 1731818"/>
              <a:gd name="connsiteX2" fmla="*/ 5361709 w 5361709"/>
              <a:gd name="connsiteY2" fmla="*/ 249382 h 1731818"/>
              <a:gd name="connsiteX3" fmla="*/ 0 w 5361709"/>
              <a:gd name="connsiteY3" fmla="*/ 0 h 1731818"/>
              <a:gd name="connsiteX4" fmla="*/ 13854 w 5361709"/>
              <a:gd name="connsiteY4" fmla="*/ 332509 h 1731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1709" h="1731818">
                <a:moveTo>
                  <a:pt x="13854" y="332509"/>
                </a:moveTo>
                <a:lnTo>
                  <a:pt x="5347855" y="1731818"/>
                </a:lnTo>
                <a:lnTo>
                  <a:pt x="5361709" y="249382"/>
                </a:lnTo>
                <a:lnTo>
                  <a:pt x="0" y="0"/>
                </a:lnTo>
                <a:lnTo>
                  <a:pt x="13854" y="332509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229947" y="2230582"/>
            <a:ext cx="1634836" cy="1828800"/>
          </a:xfrm>
          <a:custGeom>
            <a:avLst/>
            <a:gdLst>
              <a:gd name="connsiteX0" fmla="*/ 0 w 1634836"/>
              <a:gd name="connsiteY0" fmla="*/ 554182 h 1828800"/>
              <a:gd name="connsiteX1" fmla="*/ 0 w 1634836"/>
              <a:gd name="connsiteY1" fmla="*/ 1468582 h 1828800"/>
              <a:gd name="connsiteX2" fmla="*/ 1634836 w 1634836"/>
              <a:gd name="connsiteY2" fmla="*/ 1828800 h 1828800"/>
              <a:gd name="connsiteX3" fmla="*/ 637309 w 1634836"/>
              <a:gd name="connsiteY3" fmla="*/ 0 h 1828800"/>
              <a:gd name="connsiteX4" fmla="*/ 0 w 1634836"/>
              <a:gd name="connsiteY4" fmla="*/ 55418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4836" h="1828800">
                <a:moveTo>
                  <a:pt x="0" y="554182"/>
                </a:moveTo>
                <a:lnTo>
                  <a:pt x="0" y="1468582"/>
                </a:lnTo>
                <a:lnTo>
                  <a:pt x="1634836" y="1828800"/>
                </a:lnTo>
                <a:lnTo>
                  <a:pt x="637309" y="0"/>
                </a:lnTo>
                <a:lnTo>
                  <a:pt x="0" y="554182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4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Explosion</a:t>
            </a:r>
          </a:p>
        </p:txBody>
      </p:sp>
      <p:sp>
        <p:nvSpPr>
          <p:cNvPr id="7" name="Slide Number Placeholder 2"/>
          <p:cNvSpPr txBox="1">
            <a:spLocks noGrp="1"/>
          </p:cNvSpPr>
          <p:nvPr/>
        </p:nvSpPr>
        <p:spPr bwMode="auto">
          <a:xfrm>
            <a:off x="6676156" y="6512768"/>
            <a:ext cx="2514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FB8A77-1B56-4435-AD20-02FCB9384F66}" type="slidenum">
              <a:rPr lang="en-GB" altLang="en-US" sz="700">
                <a:cs typeface="Arial" panose="020B0604020202020204" pitchFamily="34" charset="0"/>
              </a:rPr>
              <a:pPr algn="r" eaLnBrk="1" hangingPunct="1"/>
              <a:t>4</a:t>
            </a:fld>
            <a:endParaRPr lang="en-GB" altLang="en-US" sz="70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338692" y="2780928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53229" y="22048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005629" y="23572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158029" y="25096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310429" y="26620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462829" y="28144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615229" y="29668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767629" y="3119264"/>
            <a:ext cx="936104" cy="9361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047365" y="520291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Multiple copies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03556" y="5202912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One Design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72239" y="5180999"/>
            <a:ext cx="19343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Each with their own history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70101" y="3785170"/>
            <a:ext cx="1868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Maintenance records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07496" y="2357264"/>
            <a:ext cx="2008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Operational records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59" name="Curved Down Arrow 58"/>
          <p:cNvSpPr/>
          <p:nvPr/>
        </p:nvSpPr>
        <p:spPr bwMode="auto">
          <a:xfrm flipH="1">
            <a:off x="1914756" y="1620416"/>
            <a:ext cx="3384376" cy="800472"/>
          </a:xfrm>
          <a:prstGeom prst="curvedDownArrow">
            <a:avLst>
              <a:gd name="adj1" fmla="val 30355"/>
              <a:gd name="adj2" fmla="val 5000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6" name="Curved Down Arrow 65"/>
          <p:cNvSpPr/>
          <p:nvPr/>
        </p:nvSpPr>
        <p:spPr bwMode="auto">
          <a:xfrm flipH="1" flipV="1">
            <a:off x="1914756" y="4093626"/>
            <a:ext cx="3384376" cy="800472"/>
          </a:xfrm>
          <a:prstGeom prst="curvedDownArrow">
            <a:avLst>
              <a:gd name="adj1" fmla="val 30355"/>
              <a:gd name="adj2" fmla="val 50000"/>
              <a:gd name="adj3" fmla="val 25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06477" y="1698287"/>
            <a:ext cx="1804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Safe usage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56136" y="4026891"/>
            <a:ext cx="1998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Valid configuration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6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of a common data backbone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data to the right people at the right time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 form in which it can be used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the costs of maintaining point-to-point solutions through changes in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organisations</a:t>
            </a:r>
            <a:endParaRPr lang="en-US" alt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software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hardware 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</a:t>
            </a:r>
            <a:r>
              <a:rPr lang="en-US" altLang="en-US" sz="1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DoD</a:t>
            </a: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assessment $100Kpa per interface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Basis of data quality management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requirements in standard form</a:t>
            </a:r>
          </a:p>
          <a:p>
            <a:pPr lvl="1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Avoiding manual conversions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5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Value of Standards</a:t>
            </a:r>
          </a:p>
        </p:txBody>
      </p:sp>
    </p:spTree>
    <p:extLst>
      <p:ext uri="{BB962C8B-B14F-4D97-AF65-F5344CB8AC3E}">
        <p14:creationId xmlns:p14="http://schemas.microsoft.com/office/powerpoint/2010/main" val="357495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DBAC28F1-D472-4A28-8789-EC72E8821834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6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idx="11"/>
          </p:nvPr>
        </p:nvSpPr>
        <p:spPr>
          <a:xfrm>
            <a:off x="622300" y="620713"/>
            <a:ext cx="10953750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 of the product – ISO 10303</a:t>
            </a:r>
          </a:p>
        </p:txBody>
      </p:sp>
      <p:cxnSp>
        <p:nvCxnSpPr>
          <p:cNvPr id="6" name="Connecteur droit 88"/>
          <p:cNvCxnSpPr>
            <a:cxnSpLocks noChangeShapeType="1"/>
          </p:cNvCxnSpPr>
          <p:nvPr/>
        </p:nvCxnSpPr>
        <p:spPr bwMode="auto">
          <a:xfrm>
            <a:off x="3889697" y="4803775"/>
            <a:ext cx="0" cy="169227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à coins arrondis 5"/>
          <p:cNvSpPr/>
          <p:nvPr/>
        </p:nvSpPr>
        <p:spPr bwMode="auto">
          <a:xfrm>
            <a:off x="3934147" y="2152650"/>
            <a:ext cx="2930525" cy="34036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à coins arrondis 6"/>
          <p:cNvSpPr/>
          <p:nvPr/>
        </p:nvSpPr>
        <p:spPr bwMode="auto">
          <a:xfrm>
            <a:off x="7456809" y="2708275"/>
            <a:ext cx="2341563" cy="673100"/>
          </a:xfrm>
          <a:prstGeom prst="roundRect">
            <a:avLst/>
          </a:prstGeom>
          <a:solidFill>
            <a:srgbClr val="0052BA">
              <a:lumMod val="20000"/>
              <a:lumOff val="80000"/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à coins arrondis 7"/>
          <p:cNvSpPr/>
          <p:nvPr/>
        </p:nvSpPr>
        <p:spPr bwMode="auto">
          <a:xfrm>
            <a:off x="5304159" y="5240338"/>
            <a:ext cx="4992688" cy="7096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 dirty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à coins arrondis 8"/>
          <p:cNvSpPr/>
          <p:nvPr/>
        </p:nvSpPr>
        <p:spPr bwMode="auto">
          <a:xfrm>
            <a:off x="4488184" y="2728913"/>
            <a:ext cx="2376488" cy="3240087"/>
          </a:xfrm>
          <a:prstGeom prst="roundRect">
            <a:avLst/>
          </a:prstGeom>
          <a:solidFill>
            <a:srgbClr val="FFFF00">
              <a:alpha val="38824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à coins arrondis 9"/>
          <p:cNvSpPr/>
          <p:nvPr/>
        </p:nvSpPr>
        <p:spPr bwMode="auto">
          <a:xfrm>
            <a:off x="3970659" y="3576638"/>
            <a:ext cx="5827713" cy="1039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à coins arrondis 10"/>
          <p:cNvSpPr/>
          <p:nvPr/>
        </p:nvSpPr>
        <p:spPr bwMode="auto">
          <a:xfrm>
            <a:off x="2891159" y="3576638"/>
            <a:ext cx="5199063" cy="1039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ZoneTexte 6"/>
          <p:cNvSpPr txBox="1">
            <a:spLocks noChangeArrowheads="1"/>
          </p:cNvSpPr>
          <p:nvPr/>
        </p:nvSpPr>
        <p:spPr bwMode="auto">
          <a:xfrm>
            <a:off x="1397096" y="1089940"/>
            <a:ext cx="1240362" cy="970908"/>
          </a:xfrm>
          <a:prstGeom prst="rect">
            <a:avLst/>
          </a:prstGeom>
          <a:solidFill>
            <a:srgbClr val="005EAB">
              <a:lumMod val="20000"/>
              <a:lumOff val="8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rIns="1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Process &amp;</a:t>
            </a:r>
            <a:b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</a:b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 use cases</a:t>
            </a:r>
          </a:p>
        </p:txBody>
      </p:sp>
      <p:sp>
        <p:nvSpPr>
          <p:cNvPr id="14" name="ZoneTexte 14"/>
          <p:cNvSpPr txBox="1">
            <a:spLocks noChangeArrowheads="1"/>
          </p:cNvSpPr>
          <p:nvPr/>
        </p:nvSpPr>
        <p:spPr bwMode="auto">
          <a:xfrm>
            <a:off x="1397097" y="2170090"/>
            <a:ext cx="1240361" cy="4326338"/>
          </a:xfrm>
          <a:prstGeom prst="rect">
            <a:avLst/>
          </a:prstGeom>
          <a:solidFill>
            <a:srgbClr val="005EAB">
              <a:lumMod val="20000"/>
              <a:lumOff val="80000"/>
            </a:srgb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000" rIns="18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r>
              <a:rPr lang="en-GB" sz="1800" kern="0" dirty="0">
                <a:solidFill>
                  <a:schemeClr val="tx1"/>
                </a:solidFill>
                <a:latin typeface="Arial"/>
                <a:cs typeface="Arial" charset="0"/>
              </a:rPr>
              <a:t>Information</a:t>
            </a:r>
          </a:p>
        </p:txBody>
      </p:sp>
      <p:cxnSp>
        <p:nvCxnSpPr>
          <p:cNvPr id="15" name="Connecteur droit 16"/>
          <p:cNvCxnSpPr>
            <a:cxnSpLocks noChangeShapeType="1"/>
          </p:cNvCxnSpPr>
          <p:nvPr/>
        </p:nvCxnSpPr>
        <p:spPr bwMode="auto">
          <a:xfrm>
            <a:off x="1360809" y="2100263"/>
            <a:ext cx="8928100" cy="0"/>
          </a:xfrm>
          <a:prstGeom prst="line">
            <a:avLst/>
          </a:prstGeom>
          <a:noFill/>
          <a:ln w="38100" algn="ctr">
            <a:solidFill>
              <a:srgbClr val="7179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Connecteur droit 18"/>
          <p:cNvCxnSpPr>
            <a:cxnSpLocks noChangeShapeType="1"/>
          </p:cNvCxnSpPr>
          <p:nvPr/>
        </p:nvCxnSpPr>
        <p:spPr bwMode="auto">
          <a:xfrm>
            <a:off x="2713359" y="1123950"/>
            <a:ext cx="0" cy="5435600"/>
          </a:xfrm>
          <a:prstGeom prst="line">
            <a:avLst/>
          </a:prstGeom>
          <a:noFill/>
          <a:ln w="38100" algn="ctr">
            <a:solidFill>
              <a:srgbClr val="71798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Flèche droite 75"/>
          <p:cNvSpPr>
            <a:spLocks noChangeArrowheads="1"/>
          </p:cNvSpPr>
          <p:nvPr/>
        </p:nvSpPr>
        <p:spPr bwMode="auto">
          <a:xfrm>
            <a:off x="2818134" y="1469727"/>
            <a:ext cx="6975475" cy="519113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FF0000"/>
          </a:solidFill>
          <a:ln w="9525" algn="ctr">
            <a:solidFill>
              <a:srgbClr val="71798C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800" b="1" kern="0" dirty="0">
                <a:solidFill>
                  <a:schemeClr val="bg1"/>
                </a:solidFill>
                <a:latin typeface="Arial" charset="0"/>
                <a:cs typeface="Arial"/>
              </a:rPr>
              <a:t>Product Life Cycle</a:t>
            </a:r>
          </a:p>
        </p:txBody>
      </p:sp>
      <p:sp>
        <p:nvSpPr>
          <p:cNvPr id="18" name="ZoneTexte 16"/>
          <p:cNvSpPr txBox="1"/>
          <p:nvPr/>
        </p:nvSpPr>
        <p:spPr>
          <a:xfrm>
            <a:off x="2800672" y="3595688"/>
            <a:ext cx="12763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400" kern="0" dirty="0">
              <a:solidFill>
                <a:sysClr val="windowText" lastClr="000000"/>
              </a:solidFill>
              <a:latin typeface="Arial" charset="0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Systems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Engineering</a:t>
            </a:r>
          </a:p>
        </p:txBody>
      </p:sp>
      <p:sp>
        <p:nvSpPr>
          <p:cNvPr id="19" name="ZoneTexte 17"/>
          <p:cNvSpPr txBox="1"/>
          <p:nvPr/>
        </p:nvSpPr>
        <p:spPr>
          <a:xfrm>
            <a:off x="4510409" y="2708275"/>
            <a:ext cx="2292350" cy="8556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242</a:t>
            </a:r>
            <a:endParaRPr lang="fr-FR" altLang="en-US" sz="12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/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Managed Model Based 3D Engineering</a:t>
            </a:r>
            <a:endParaRPr lang="en-GB" altLang="en-US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20" name="ZoneTexte 18"/>
          <p:cNvSpPr txBox="1"/>
          <p:nvPr/>
        </p:nvSpPr>
        <p:spPr>
          <a:xfrm>
            <a:off x="6909122" y="3586163"/>
            <a:ext cx="2760662" cy="11382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239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Product Life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Cycle Support </a:t>
            </a:r>
            <a:b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</a:b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                                (PLCS)</a:t>
            </a:r>
            <a:endParaRPr lang="fr-FR" sz="1800" kern="0" dirty="0">
              <a:solidFill>
                <a:sysClr val="windowText" lastClr="000000"/>
              </a:solidFill>
              <a:latin typeface="Arial" charset="0"/>
              <a:cs typeface="Arial"/>
            </a:endParaRPr>
          </a:p>
        </p:txBody>
      </p:sp>
      <p:sp>
        <p:nvSpPr>
          <p:cNvPr id="21" name="ZoneTexte 19"/>
          <p:cNvSpPr txBox="1"/>
          <p:nvPr/>
        </p:nvSpPr>
        <p:spPr>
          <a:xfrm>
            <a:off x="4157984" y="2133600"/>
            <a:ext cx="2770188" cy="1027113"/>
          </a:xfrm>
          <a:prstGeom prst="rect">
            <a:avLst/>
          </a:prstGeom>
          <a:noFill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209  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Multi-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disciplinary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  	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Analysis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&amp; design</a:t>
            </a:r>
          </a:p>
        </p:txBody>
      </p:sp>
      <p:sp>
        <p:nvSpPr>
          <p:cNvPr id="22" name="ZoneTexte 20"/>
          <p:cNvSpPr txBox="1"/>
          <p:nvPr/>
        </p:nvSpPr>
        <p:spPr>
          <a:xfrm>
            <a:off x="6885309" y="5346700"/>
            <a:ext cx="3457575" cy="603250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235 </a:t>
            </a:r>
            <a: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  <a:t>Engineering Properties</a:t>
            </a:r>
            <a:b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en-GB" altLang="en-US">
                <a:solidFill>
                  <a:srgbClr val="0000FF"/>
                </a:solidFill>
                <a:cs typeface="Arial" panose="020B0604020202020204" pitchFamily="34" charset="0"/>
              </a:rPr>
              <a:t> for product design &amp; verification</a:t>
            </a:r>
          </a:p>
        </p:txBody>
      </p:sp>
      <p:sp>
        <p:nvSpPr>
          <p:cNvPr id="23" name="ZoneTexte 57"/>
          <p:cNvSpPr txBox="1">
            <a:spLocks noChangeArrowheads="1"/>
          </p:cNvSpPr>
          <p:nvPr/>
        </p:nvSpPr>
        <p:spPr bwMode="auto">
          <a:xfrm>
            <a:off x="7580634" y="2757488"/>
            <a:ext cx="20653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" tIns="7200" rIns="7200" bIns="720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Suite of  AIA  - ASD </a:t>
            </a:r>
            <a:b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</a:b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ILS </a:t>
            </a:r>
            <a:r>
              <a:rPr lang="fr-FR" kern="0" dirty="0" err="1">
                <a:solidFill>
                  <a:srgbClr val="0000FF"/>
                </a:solidFill>
                <a:latin typeface="Arial" charset="0"/>
                <a:cs typeface="Arial"/>
              </a:rPr>
              <a:t>Specs</a:t>
            </a:r>
            <a:r>
              <a:rPr lang="fr-FR" kern="0" dirty="0">
                <a:solidFill>
                  <a:srgbClr val="0000FF"/>
                </a:solidFill>
                <a:latin typeface="Arial" charset="0"/>
                <a:cs typeface="Arial"/>
              </a:rPr>
              <a:t> (SX000)</a:t>
            </a:r>
          </a:p>
        </p:txBody>
      </p:sp>
      <p:sp>
        <p:nvSpPr>
          <p:cNvPr id="24" name="ZoneTexte 22"/>
          <p:cNvSpPr txBox="1"/>
          <p:nvPr/>
        </p:nvSpPr>
        <p:spPr>
          <a:xfrm>
            <a:off x="8587109" y="3321050"/>
            <a:ext cx="15128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kern="0" dirty="0">
                <a:solidFill>
                  <a:sysClr val="windowText" lastClr="000000"/>
                </a:solidFill>
                <a:latin typeface="Arial" charset="0"/>
                <a:cs typeface="Arial" charset="0"/>
              </a:rPr>
              <a:t>Based  on PLCS</a:t>
            </a:r>
          </a:p>
        </p:txBody>
      </p:sp>
      <p:sp>
        <p:nvSpPr>
          <p:cNvPr id="25" name="Flèche courbée vers la droite 23"/>
          <p:cNvSpPr>
            <a:spLocks noChangeAspect="1"/>
          </p:cNvSpPr>
          <p:nvPr/>
        </p:nvSpPr>
        <p:spPr bwMode="auto">
          <a:xfrm rot="3066148">
            <a:off x="8314853" y="3225006"/>
            <a:ext cx="288925" cy="468313"/>
          </a:xfrm>
          <a:prstGeom prst="curvedRightArrow">
            <a:avLst/>
          </a:prstGeom>
          <a:solidFill>
            <a:srgbClr val="99CC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en-GB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" name="Connecteur droit 88"/>
          <p:cNvCxnSpPr>
            <a:cxnSpLocks noChangeShapeType="1"/>
          </p:cNvCxnSpPr>
          <p:nvPr/>
        </p:nvCxnSpPr>
        <p:spPr bwMode="auto">
          <a:xfrm>
            <a:off x="3864297" y="1073150"/>
            <a:ext cx="25400" cy="1836738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onnecteur droit 88"/>
          <p:cNvCxnSpPr>
            <a:cxnSpLocks noChangeShapeType="1"/>
          </p:cNvCxnSpPr>
          <p:nvPr/>
        </p:nvCxnSpPr>
        <p:spPr bwMode="auto">
          <a:xfrm>
            <a:off x="6582097" y="1060450"/>
            <a:ext cx="12700" cy="132397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Connecteur droit 88"/>
          <p:cNvCxnSpPr>
            <a:cxnSpLocks noChangeShapeType="1"/>
          </p:cNvCxnSpPr>
          <p:nvPr/>
        </p:nvCxnSpPr>
        <p:spPr bwMode="auto">
          <a:xfrm>
            <a:off x="5285109" y="1073150"/>
            <a:ext cx="19050" cy="1871663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Connecteur droit 88"/>
          <p:cNvCxnSpPr>
            <a:cxnSpLocks noChangeShapeType="1"/>
          </p:cNvCxnSpPr>
          <p:nvPr/>
        </p:nvCxnSpPr>
        <p:spPr bwMode="auto">
          <a:xfrm>
            <a:off x="8090222" y="1150938"/>
            <a:ext cx="0" cy="2490787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à coins arrondis 28"/>
          <p:cNvSpPr/>
          <p:nvPr/>
        </p:nvSpPr>
        <p:spPr bwMode="auto">
          <a:xfrm>
            <a:off x="6293172" y="4519613"/>
            <a:ext cx="1852612" cy="827087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ZoneTexte 29"/>
          <p:cNvSpPr txBox="1"/>
          <p:nvPr/>
        </p:nvSpPr>
        <p:spPr>
          <a:xfrm>
            <a:off x="6021709" y="4625975"/>
            <a:ext cx="2124075" cy="819150"/>
          </a:xfrm>
          <a:prstGeom prst="rect">
            <a:avLst/>
          </a:prstGeom>
          <a:noFill/>
        </p:spPr>
        <p:txBody>
          <a:bodyPr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800" kern="0" dirty="0">
                <a:solidFill>
                  <a:sysClr val="windowText" lastClr="000000"/>
                </a:solidFill>
                <a:latin typeface="Arial" charset="0"/>
                <a:cs typeface="Arial"/>
              </a:rPr>
              <a:t>AP 238  </a:t>
            </a:r>
            <a:r>
              <a:rPr lang="en-GB" kern="0" dirty="0">
                <a:solidFill>
                  <a:srgbClr val="0000FF"/>
                </a:solidFill>
                <a:latin typeface="Arial" charset="0"/>
                <a:cs typeface="Arial"/>
              </a:rPr>
              <a:t>Integrated CNC  Machining</a:t>
            </a:r>
          </a:p>
        </p:txBody>
      </p:sp>
      <p:cxnSp>
        <p:nvCxnSpPr>
          <p:cNvPr id="32" name="Connecteur droit 88"/>
          <p:cNvCxnSpPr>
            <a:cxnSpLocks noChangeShapeType="1"/>
          </p:cNvCxnSpPr>
          <p:nvPr/>
        </p:nvCxnSpPr>
        <p:spPr bwMode="auto">
          <a:xfrm>
            <a:off x="8090222" y="5948363"/>
            <a:ext cx="19050" cy="115252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Connecteur droit 88"/>
          <p:cNvCxnSpPr>
            <a:cxnSpLocks noChangeShapeType="1"/>
          </p:cNvCxnSpPr>
          <p:nvPr/>
        </p:nvCxnSpPr>
        <p:spPr bwMode="auto">
          <a:xfrm>
            <a:off x="9118922" y="1052513"/>
            <a:ext cx="25400" cy="2524125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onnecteur droit 88"/>
          <p:cNvCxnSpPr>
            <a:cxnSpLocks noChangeShapeType="1"/>
          </p:cNvCxnSpPr>
          <p:nvPr/>
        </p:nvCxnSpPr>
        <p:spPr bwMode="auto">
          <a:xfrm>
            <a:off x="9090347" y="6778625"/>
            <a:ext cx="19050" cy="179388"/>
          </a:xfrm>
          <a:prstGeom prst="line">
            <a:avLst/>
          </a:prstGeom>
          <a:noFill/>
          <a:ln w="3175" algn="ctr">
            <a:solidFill>
              <a:schemeClr val="accent1">
                <a:alpha val="59999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ZoneTexte 56"/>
          <p:cNvSpPr txBox="1">
            <a:spLocks noChangeArrowheads="1"/>
          </p:cNvSpPr>
          <p:nvPr/>
        </p:nvSpPr>
        <p:spPr bwMode="auto">
          <a:xfrm>
            <a:off x="2780034" y="1180554"/>
            <a:ext cx="1116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Concept</a:t>
            </a:r>
          </a:p>
        </p:txBody>
      </p:sp>
      <p:sp>
        <p:nvSpPr>
          <p:cNvPr id="36" name="ZoneTexte 56"/>
          <p:cNvSpPr txBox="1">
            <a:spLocks noChangeArrowheads="1"/>
          </p:cNvSpPr>
          <p:nvPr/>
        </p:nvSpPr>
        <p:spPr bwMode="auto">
          <a:xfrm>
            <a:off x="3970659" y="1186904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Simulation</a:t>
            </a:r>
          </a:p>
        </p:txBody>
      </p:sp>
      <p:sp>
        <p:nvSpPr>
          <p:cNvPr id="37" name="ZoneTexte 56"/>
          <p:cNvSpPr txBox="1">
            <a:spLocks noChangeArrowheads="1"/>
          </p:cNvSpPr>
          <p:nvPr/>
        </p:nvSpPr>
        <p:spPr bwMode="auto">
          <a:xfrm>
            <a:off x="5358134" y="1186904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Definition</a:t>
            </a:r>
          </a:p>
        </p:txBody>
      </p:sp>
      <p:sp>
        <p:nvSpPr>
          <p:cNvPr id="38" name="ZoneTexte 56"/>
          <p:cNvSpPr txBox="1">
            <a:spLocks noChangeArrowheads="1"/>
          </p:cNvSpPr>
          <p:nvPr/>
        </p:nvSpPr>
        <p:spPr bwMode="auto">
          <a:xfrm>
            <a:off x="6669409" y="1182142"/>
            <a:ext cx="1755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Manufacture</a:t>
            </a:r>
          </a:p>
        </p:txBody>
      </p:sp>
      <p:sp>
        <p:nvSpPr>
          <p:cNvPr id="39" name="ZoneTexte 56"/>
          <p:cNvSpPr txBox="1">
            <a:spLocks noChangeArrowheads="1"/>
          </p:cNvSpPr>
          <p:nvPr/>
        </p:nvSpPr>
        <p:spPr bwMode="auto">
          <a:xfrm>
            <a:off x="8037834" y="1186904"/>
            <a:ext cx="1079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Support</a:t>
            </a:r>
          </a:p>
        </p:txBody>
      </p:sp>
      <p:sp>
        <p:nvSpPr>
          <p:cNvPr id="40" name="Rectangle à coins arrondis 44"/>
          <p:cNvSpPr/>
          <p:nvPr/>
        </p:nvSpPr>
        <p:spPr bwMode="auto">
          <a:xfrm>
            <a:off x="4475484" y="2728913"/>
            <a:ext cx="2401888" cy="4087812"/>
          </a:xfrm>
          <a:prstGeom prst="round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90000"/>
              <a:buFont typeface="Monotype Sorts" pitchFamily="2" charset="2"/>
              <a:buNone/>
              <a:defRPr/>
            </a:pPr>
            <a:endParaRPr lang="fr-FR" sz="1900" kern="0">
              <a:solidFill>
                <a:srgbClr val="0052BA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ZoneTexte 45"/>
          <p:cNvSpPr txBox="1"/>
          <p:nvPr/>
        </p:nvSpPr>
        <p:spPr>
          <a:xfrm>
            <a:off x="4211959" y="5919788"/>
            <a:ext cx="2879725" cy="1038225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en-US" sz="1800">
                <a:solidFill>
                  <a:srgbClr val="000000"/>
                </a:solidFill>
                <a:cs typeface="Arial" panose="020B0604020202020204" pitchFamily="34" charset="0"/>
              </a:rPr>
              <a:t>AP 210 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Electronic </a:t>
            </a:r>
          </a:p>
          <a:p>
            <a:pPr algn="ctr" eaLnBrk="1" hangingPunct="1"/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assembly, interconnect &amp; packaging design.</a:t>
            </a:r>
          </a:p>
          <a:p>
            <a:pPr algn="ctr" eaLnBrk="1" hangingPunct="1"/>
            <a:endParaRPr lang="fr-FR" altLang="en-US" sz="6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2" name="ZoneTexte 56"/>
          <p:cNvSpPr txBox="1">
            <a:spLocks noChangeArrowheads="1"/>
          </p:cNvSpPr>
          <p:nvPr/>
        </p:nvSpPr>
        <p:spPr bwMode="auto">
          <a:xfrm>
            <a:off x="9099872" y="1186904"/>
            <a:ext cx="1243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en-US" sz="1800" b="1"/>
              <a:t>Disposal</a:t>
            </a:r>
          </a:p>
        </p:txBody>
      </p:sp>
    </p:spTree>
    <p:extLst>
      <p:ext uri="{BB962C8B-B14F-4D97-AF65-F5344CB8AC3E}">
        <p14:creationId xmlns:p14="http://schemas.microsoft.com/office/powerpoint/2010/main" val="153883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of intelligence (human or artificial) requires data quality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meaning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Provenance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Accuracy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Completeness 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Automated data capture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IoT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Internet of (Industrial) Things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security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Blockchain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7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success factors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38428" y="257709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ISO 8000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Right Brace 2"/>
          <p:cNvSpPr/>
          <p:nvPr/>
        </p:nvSpPr>
        <p:spPr bwMode="auto">
          <a:xfrm>
            <a:off x="5590356" y="2276872"/>
            <a:ext cx="472306" cy="129614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528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part of the product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Challenges of safety – automated reconfiguration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Optimizing the use of resources for manufacture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Lifecycle of manufacturing network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the mission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Sensor fusion – situational awareness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Supporting the product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Vehicle health monitoring 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Automated maintenance management</a:t>
            </a:r>
          </a:p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Fleet Management</a:t>
            </a:r>
          </a:p>
          <a:p>
            <a:pPr lvl="2"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Optimised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deployment of assets</a:t>
            </a: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8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 for AI</a:t>
            </a:r>
          </a:p>
        </p:txBody>
      </p:sp>
    </p:spTree>
    <p:extLst>
      <p:ext uri="{BB962C8B-B14F-4D97-AF65-F5344CB8AC3E}">
        <p14:creationId xmlns:p14="http://schemas.microsoft.com/office/powerpoint/2010/main" val="249409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49275" y="1417638"/>
            <a:ext cx="11026775" cy="4522787"/>
          </a:xfrm>
        </p:spPr>
        <p:txBody>
          <a:bodyPr/>
          <a:lstStyle/>
          <a:p>
            <a:pPr eaLnBrk="1" hangingPunct="1">
              <a:lnSpc>
                <a:spcPct val="104000"/>
              </a:lnSpc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– planned and unplanned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Derived from known design criteria – component life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Derived from vehicle performance and self analysis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Downloadable in flight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Maintenance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available on landing 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Supply chain management for 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components and materials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of fleet availability</a:t>
            </a:r>
          </a:p>
          <a:p>
            <a:pPr marL="342900" lvl="2" indent="-342900" eaLnBrk="1" hangingPunct="1">
              <a:lnSpc>
                <a:spcPct val="104000"/>
              </a:lnSpc>
              <a:spcAft>
                <a:spcPts val="1425"/>
              </a:spcAft>
              <a:buClr>
                <a:srgbClr val="0070C0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Optimised</a:t>
            </a:r>
            <a:r>
              <a:rPr lang="en-US" altLang="en-US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deployment of assets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 </a:t>
            </a:r>
            <a:fld id="{3745FB7F-9D1D-44B1-BDF5-2354EAAF5E08}" type="slidenum">
              <a:rPr lang="en-US" altLang="en-US" sz="1400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9</a:t>
            </a:fld>
            <a:r>
              <a:rPr lang="en-US" altLang="en-US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 - Autonomic Logistics</a:t>
            </a:r>
          </a:p>
        </p:txBody>
      </p:sp>
    </p:spTree>
    <p:extLst>
      <p:ext uri="{BB962C8B-B14F-4D97-AF65-F5344CB8AC3E}">
        <p14:creationId xmlns:p14="http://schemas.microsoft.com/office/powerpoint/2010/main" val="3678476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C47EBA-3F5E-401F-A40C-F3546ED52CF8}"/>
</file>

<file path=customXml/itemProps2.xml><?xml version="1.0" encoding="utf-8"?>
<ds:datastoreItem xmlns:ds="http://schemas.openxmlformats.org/officeDocument/2006/customXml" ds:itemID="{5DCEEFEB-4928-40BC-BA02-0D9E3C6EE67E}"/>
</file>

<file path=customXml/itemProps3.xml><?xml version="1.0" encoding="utf-8"?>
<ds:datastoreItem xmlns:ds="http://schemas.openxmlformats.org/officeDocument/2006/customXml" ds:itemID="{646F770B-1E41-4DE0-A793-9AC6142EBE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55495</TotalTime>
  <Words>493</Words>
  <Application>Microsoft Macintosh PowerPoint</Application>
  <PresentationFormat>Custom</PresentationFormat>
  <Paragraphs>156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Calibri</vt:lpstr>
      <vt:lpstr>Consolas</vt:lpstr>
      <vt:lpstr>Lucida Sans Unicode</vt:lpstr>
      <vt:lpstr>Microsoft YaHei</vt:lpstr>
      <vt:lpstr>Monotype Sorts</vt:lpstr>
      <vt:lpstr>MS PGothic</vt:lpstr>
      <vt:lpstr>Symbol</vt:lpstr>
      <vt:lpstr>Times New Roman</vt:lpstr>
      <vt:lpstr>Trebuchet MS</vt:lpstr>
      <vt:lpstr>Verdana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Microsoft Office User</cp:lastModifiedBy>
  <cp:revision>170</cp:revision>
  <cp:lastPrinted>1601-01-01T00:00:00Z</cp:lastPrinted>
  <dcterms:created xsi:type="dcterms:W3CDTF">2016-04-13T17:12:01Z</dcterms:created>
  <dcterms:modified xsi:type="dcterms:W3CDTF">2017-09-20T15:14:32Z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0x0101009D1424E53CC42143AB311C22B71889D1</vt:lpwstr>
  </property>
</Properties>
</file>