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4195" r:id="rId4"/>
  </p:sldMasterIdLst>
  <p:notesMasterIdLst>
    <p:notesMasterId r:id="rId19"/>
  </p:notesMasterIdLst>
  <p:handoutMasterIdLst>
    <p:handoutMasterId r:id="rId20"/>
  </p:handoutMasterIdLst>
  <p:sldIdLst>
    <p:sldId id="280" r:id="rId5"/>
    <p:sldId id="284" r:id="rId6"/>
    <p:sldId id="286" r:id="rId7"/>
    <p:sldId id="298" r:id="rId8"/>
    <p:sldId id="297" r:id="rId9"/>
    <p:sldId id="295" r:id="rId10"/>
    <p:sldId id="290" r:id="rId11"/>
    <p:sldId id="296" r:id="rId12"/>
    <p:sldId id="294" r:id="rId13"/>
    <p:sldId id="293" r:id="rId14"/>
    <p:sldId id="281" r:id="rId15"/>
    <p:sldId id="299" r:id="rId16"/>
    <p:sldId id="300" r:id="rId17"/>
    <p:sldId id="292" r:id="rId18"/>
  </p:sldIdLst>
  <p:sldSz cx="12188825" cy="6858000"/>
  <p:notesSz cx="6794500" cy="9931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4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2A8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7" autoAdjust="0"/>
    <p:restoredTop sz="94494"/>
  </p:normalViewPr>
  <p:slideViewPr>
    <p:cSldViewPr showGuides="1">
      <p:cViewPr varScale="1">
        <p:scale>
          <a:sx n="86" d="100"/>
          <a:sy n="86" d="100"/>
        </p:scale>
        <p:origin x="8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44"/>
        <p:guide pos="1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8" Type="http://schemas.openxmlformats.org/officeDocument/2006/relationships/slide" Target="slides/slide4.xml"/><Relationship Id="rId21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5" Type="http://schemas.openxmlformats.org/officeDocument/2006/relationships/customXml" Target="../customXml/item3.xml"/><Relationship Id="rId20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2" Type="http://schemas.openxmlformats.org/officeDocument/2006/relationships/customXml" Target="../customXml/item2.xml"/><Relationship Id="rId24" Type="http://schemas.openxmlformats.org/officeDocument/2006/relationships/tableStyles" Target="tableStyles.xml"/><Relationship Id="rId11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theme" Target="theme/theme1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2" Type="http://schemas.openxmlformats.org/officeDocument/2006/relationships/viewProps" Target="viewProps.xml"/><Relationship Id="rId14" Type="http://schemas.openxmlformats.org/officeDocument/2006/relationships/slide" Target="slides/slide10.xml"/><Relationship Id="rId4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E541F2E9-B573-4209-B338-77F4DE29E06C}" type="datetimeFigureOut">
              <a:rPr lang="en-US"/>
              <a:pPr>
                <a:defRPr/>
              </a:pPr>
              <a:t>9/19/17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C5DBF57-BFD6-4135-A46E-EB1379214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4063"/>
            <a:ext cx="6613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4925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34513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34513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F66BF5F-297D-4BEE-993F-76DABCAE2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5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3GPP RAN HSPA and LTE standardization status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2013-03-05 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hangingPunct="1">
              <a:spcBef>
                <a:spcPct val="0"/>
              </a:spcBef>
            </a:pPr>
            <a:fld id="{F076A944-7419-4D1B-AEA4-42F0DE54A12E}" type="slidenum"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hangingPunct="1">
                <a:spcBef>
                  <a:spcPct val="0"/>
                </a:spcBef>
              </a:pPr>
              <a:t>13</a:t>
            </a:fld>
            <a:endParaRPr lang="en-US" altLang="en-US" sz="13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4413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The timeline shown above is the timeline agreed in close collaboration with the industry as a whole as a challenging but realistic development plan.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mtClean="0"/>
              <a:t>It is closely coordinated with the development of technical specifications in external standards development organizations/partnerships.</a:t>
            </a:r>
          </a:p>
          <a:p>
            <a:endParaRPr lang="en-US" altLang="en-US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We can anticipate that between now and 2020 when the final specifications are approved there will be many 5G technologies and elements of IMT-2020 being developed and trialed, but large-scale deployments of IMT-2020 are not expected to commence before year 2020.</a:t>
            </a:r>
          </a:p>
          <a:p>
            <a:endParaRPr lang="en-US" altLang="en-US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57992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32AC8841-0744-4020-931F-BA40C1EC80D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14810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DCF2DC06-BD8F-4AA6-BDB4-974CA9C519D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2073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665592A5-C2C5-4BEB-9320-1F52B9B6ECA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62465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6C812D84-FEA5-4FFC-B457-0168A5B7D96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5599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8E61889B-DC6B-4FEC-BEE9-A8B5AD3577A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7420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030" y="1800000"/>
            <a:ext cx="11132886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798" y="239718"/>
            <a:ext cx="9990182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2600" y="6346825"/>
            <a:ext cx="249238" cy="244475"/>
          </a:xfrm>
        </p:spPr>
        <p:txBody>
          <a:bodyPr/>
          <a:lstStyle>
            <a:lvl1pPr>
              <a:defRPr sz="1200" smtClean="0"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</a:lstStyle>
          <a:p>
            <a:fld id="{D68CBCF9-6E38-435B-91BC-C265C278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3803A0CF-7645-4CA1-934B-AC87A8DB99E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1" r:id="rId2"/>
    <p:sldLayoutId id="2147484422" r:id="rId3"/>
    <p:sldLayoutId id="2147484423" r:id="rId4"/>
    <p:sldLayoutId id="2147484424" r:id="rId5"/>
    <p:sldLayoutId id="2147484425" r:id="rId6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" TargetMode="External"/><Relationship Id="rId4" Type="http://schemas.openxmlformats.org/officeDocument/2006/relationships/hyperlink" Target="mailto:somitra@iiitd.ac.in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ruce.gracie@ericsson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tu.int/en/ITU-R/study-groups/rcpm/Pages/cpm-19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5952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GSC-21_032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ITU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Telecommunication Standardization Sector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Bruce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Gracie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2.08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239" name="Subtitle 2"/>
          <p:cNvSpPr txBox="1">
            <a:spLocks/>
          </p:cNvSpPr>
          <p:nvPr/>
        </p:nvSpPr>
        <p:spPr bwMode="auto">
          <a:xfrm>
            <a:off x="1125538" y="2787650"/>
            <a:ext cx="9144000" cy="265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rgbClr val="006DA7"/>
                </a:solidFill>
                <a:latin typeface="Verdana" panose="020B0604030504040204" pitchFamily="34" charset="0"/>
              </a:rPr>
              <a:t>ITU 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3200" b="1" i="1" dirty="0">
                <a:solidFill>
                  <a:srgbClr val="006DA7"/>
                </a:solidFill>
                <a:latin typeface="Verdana" panose="020B0604030504040204" pitchFamily="34" charset="0"/>
              </a:rPr>
              <a:t>Bruce Gracie</a:t>
            </a:r>
            <a:r>
              <a:rPr lang="en-US" altLang="en-US" sz="3200" b="1" dirty="0">
                <a:solidFill>
                  <a:srgbClr val="006DA7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32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ITU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Chairman, ITU TSAG (Telecommunication Standardization Advisory Group)</a:t>
            </a:r>
            <a:endParaRPr lang="en-US" altLang="en-US" sz="3200" b="1" dirty="0">
              <a:solidFill>
                <a:srgbClr val="006DA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18669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 standards platform promoting knowledge and technology transfer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ITU-T training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delegates from developing countries develops practical skills in technical standardization 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FC17600-DF88-420F-8B8F-92BED959BA9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Bridging the standardization gap</a:t>
            </a:r>
          </a:p>
        </p:txBody>
      </p:sp>
      <p:pic>
        <p:nvPicPr>
          <p:cNvPr id="19461" name="Picture 4" descr="Developing the right skill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r="4163"/>
          <a:stretch>
            <a:fillRect/>
          </a:stretch>
        </p:blipFill>
        <p:spPr bwMode="auto">
          <a:xfrm>
            <a:off x="765175" y="2913063"/>
            <a:ext cx="10369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CD9F2289-4484-4800-BA38-8D787522C41B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panose="020B0604030504040204" pitchFamily="34" charset="0"/>
              </a:rPr>
              <a:t>Thank you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For more information, please contact: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Bruce Gracie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bruce.gracie@ericsson.com</a:t>
            </a: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www.itu.int/itu-t</a:t>
            </a: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 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panose="020B0604030504040204" pitchFamily="34" charset="0"/>
                <a:hlinkClick r:id="rId4"/>
              </a:rPr>
              <a:t>  </a:t>
            </a: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1"/>
          </p:nvPr>
        </p:nvSpPr>
        <p:spPr>
          <a:xfrm>
            <a:off x="838200" y="692150"/>
            <a:ext cx="9153525" cy="649288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Pg</a:t>
            </a:r>
            <a:r>
              <a:rPr lang="en-US" alt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fld id="{255C2656-25DB-4612-A149-7EE52D855689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r>
              <a:rPr lang="en-US" alt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|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2363" y="133350"/>
            <a:ext cx="9834562" cy="6159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599" dirty="0">
                <a:latin typeface="+mn-lt"/>
              </a:rPr>
              <a:t>Detailed timeline &amp; process for IMT-2020 in ITU-R</a:t>
            </a:r>
          </a:p>
        </p:txBody>
      </p:sp>
      <p:grpSp>
        <p:nvGrpSpPr>
          <p:cNvPr id="22531" name="Group 1"/>
          <p:cNvGrpSpPr>
            <a:grpSpLocks/>
          </p:cNvGrpSpPr>
          <p:nvPr/>
        </p:nvGrpSpPr>
        <p:grpSpPr bwMode="auto">
          <a:xfrm>
            <a:off x="517525" y="884238"/>
            <a:ext cx="9753600" cy="5353050"/>
            <a:chOff x="1571626" y="1447801"/>
            <a:chExt cx="9034463" cy="5232412"/>
          </a:xfrm>
        </p:grpSpPr>
        <p:sp>
          <p:nvSpPr>
            <p:cNvPr id="22533" name="Freeform 4"/>
            <p:cNvSpPr>
              <a:spLocks noChangeAspect="1"/>
            </p:cNvSpPr>
            <p:nvPr/>
          </p:nvSpPr>
          <p:spPr bwMode="auto">
            <a:xfrm>
              <a:off x="1757364" y="2290764"/>
              <a:ext cx="8848725" cy="3957637"/>
            </a:xfrm>
            <a:custGeom>
              <a:avLst/>
              <a:gdLst>
                <a:gd name="T0" fmla="*/ 2147483646 w 2224"/>
                <a:gd name="T1" fmla="*/ 2147483646 h 439"/>
                <a:gd name="T2" fmla="*/ 2147483646 w 2224"/>
                <a:gd name="T3" fmla="*/ 2147483646 h 439"/>
                <a:gd name="T4" fmla="*/ 2147483646 w 2224"/>
                <a:gd name="T5" fmla="*/ 0 h 439"/>
                <a:gd name="T6" fmla="*/ 2147483646 w 2224"/>
                <a:gd name="T7" fmla="*/ 0 h 439"/>
                <a:gd name="T8" fmla="*/ 0 w 2224"/>
                <a:gd name="T9" fmla="*/ 2147483646 h 439"/>
                <a:gd name="T10" fmla="*/ 0 w 2224"/>
                <a:gd name="T11" fmla="*/ 2147483646 h 439"/>
                <a:gd name="T12" fmla="*/ 2147483646 w 2224"/>
                <a:gd name="T13" fmla="*/ 2147483646 h 439"/>
                <a:gd name="T14" fmla="*/ 2147483646 w 2224"/>
                <a:gd name="T15" fmla="*/ 2147483646 h 439"/>
                <a:gd name="T16" fmla="*/ 2147483646 w 2224"/>
                <a:gd name="T17" fmla="*/ 2147483646 h 439"/>
                <a:gd name="T18" fmla="*/ 2147483646 w 2224"/>
                <a:gd name="T19" fmla="*/ 2147483646 h 439"/>
                <a:gd name="T20" fmla="*/ 2147483646 w 2224"/>
                <a:gd name="T21" fmla="*/ 2147483646 h 4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24"/>
                <a:gd name="T34" fmla="*/ 0 h 439"/>
                <a:gd name="T35" fmla="*/ 2224 w 2224"/>
                <a:gd name="T36" fmla="*/ 439 h 4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24" h="439">
                  <a:moveTo>
                    <a:pt x="2213" y="197"/>
                  </a:moveTo>
                  <a:cubicBezTo>
                    <a:pt x="2128" y="21"/>
                    <a:pt x="2128" y="21"/>
                    <a:pt x="2128" y="21"/>
                  </a:cubicBezTo>
                  <a:cubicBezTo>
                    <a:pt x="2128" y="21"/>
                    <a:pt x="2118" y="0"/>
                    <a:pt x="2101" y="0"/>
                  </a:cubicBezTo>
                  <a:cubicBezTo>
                    <a:pt x="2097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30"/>
                    <a:pt x="9" y="439"/>
                    <a:pt x="21" y="439"/>
                  </a:cubicBezTo>
                  <a:cubicBezTo>
                    <a:pt x="21" y="439"/>
                    <a:pt x="2097" y="439"/>
                    <a:pt x="2101" y="439"/>
                  </a:cubicBezTo>
                  <a:cubicBezTo>
                    <a:pt x="2117" y="439"/>
                    <a:pt x="2128" y="418"/>
                    <a:pt x="2128" y="418"/>
                  </a:cubicBezTo>
                  <a:cubicBezTo>
                    <a:pt x="2128" y="418"/>
                    <a:pt x="2201" y="266"/>
                    <a:pt x="2213" y="242"/>
                  </a:cubicBezTo>
                  <a:cubicBezTo>
                    <a:pt x="2224" y="218"/>
                    <a:pt x="2213" y="197"/>
                    <a:pt x="2213" y="197"/>
                  </a:cubicBezTo>
                  <a:close/>
                </a:path>
              </a:pathLst>
            </a:custGeom>
            <a:solidFill>
              <a:srgbClr val="E1E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1745139" y="1461766"/>
              <a:ext cx="1439574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2014</a:t>
              </a:r>
            </a:p>
          </p:txBody>
        </p:sp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3068547" y="1461766"/>
              <a:ext cx="1318997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2015</a:t>
              </a:r>
            </a:p>
          </p:txBody>
        </p:sp>
        <p:sp>
          <p:nvSpPr>
            <p:cNvPr id="3078" name="Text Box 22"/>
            <p:cNvSpPr txBox="1">
              <a:spLocks noChangeArrowheads="1"/>
            </p:cNvSpPr>
            <p:nvPr/>
          </p:nvSpPr>
          <p:spPr bwMode="auto">
            <a:xfrm>
              <a:off x="4271378" y="1447801"/>
              <a:ext cx="130576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2016</a:t>
              </a:r>
            </a:p>
          </p:txBody>
        </p:sp>
        <p:sp>
          <p:nvSpPr>
            <p:cNvPr id="3079" name="Text Box 23"/>
            <p:cNvSpPr txBox="1">
              <a:spLocks noChangeArrowheads="1"/>
            </p:cNvSpPr>
            <p:nvPr/>
          </p:nvSpPr>
          <p:spPr bwMode="auto">
            <a:xfrm>
              <a:off x="5462445" y="1447801"/>
              <a:ext cx="130576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2017</a:t>
              </a:r>
            </a:p>
          </p:txBody>
        </p:sp>
        <p:sp>
          <p:nvSpPr>
            <p:cNvPr id="3080" name="Text Box 23"/>
            <p:cNvSpPr txBox="1">
              <a:spLocks noChangeArrowheads="1"/>
            </p:cNvSpPr>
            <p:nvPr/>
          </p:nvSpPr>
          <p:spPr bwMode="auto">
            <a:xfrm>
              <a:off x="6653511" y="1447801"/>
              <a:ext cx="130429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 dirty="0">
                  <a:latin typeface="Arial" panose="020B0604020202020204" pitchFamily="34" charset="0"/>
                  <a:ea typeface="MS PGothic" panose="020B0600070205080204" pitchFamily="34" charset="-128"/>
                </a:rPr>
                <a:t>2018</a:t>
              </a:r>
            </a:p>
          </p:txBody>
        </p:sp>
        <p:sp>
          <p:nvSpPr>
            <p:cNvPr id="3081" name="Text Box 23"/>
            <p:cNvSpPr txBox="1">
              <a:spLocks noChangeArrowheads="1"/>
            </p:cNvSpPr>
            <p:nvPr/>
          </p:nvSpPr>
          <p:spPr bwMode="auto">
            <a:xfrm>
              <a:off x="7841637" y="1461766"/>
              <a:ext cx="1305762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2019</a:t>
              </a:r>
            </a:p>
          </p:txBody>
        </p:sp>
        <p:sp>
          <p:nvSpPr>
            <p:cNvPr id="3082" name="Text Box 23"/>
            <p:cNvSpPr txBox="1">
              <a:spLocks noChangeArrowheads="1"/>
            </p:cNvSpPr>
            <p:nvPr/>
          </p:nvSpPr>
          <p:spPr bwMode="auto">
            <a:xfrm>
              <a:off x="9031234" y="1469525"/>
              <a:ext cx="1304291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2020</a:t>
              </a:r>
            </a:p>
          </p:txBody>
        </p:sp>
        <p:grpSp>
          <p:nvGrpSpPr>
            <p:cNvPr id="22541" name="Group 7"/>
            <p:cNvGrpSpPr>
              <a:grpSpLocks/>
            </p:cNvGrpSpPr>
            <p:nvPr/>
          </p:nvGrpSpPr>
          <p:grpSpPr bwMode="auto">
            <a:xfrm>
              <a:off x="3824289" y="1905001"/>
              <a:ext cx="605594" cy="627063"/>
              <a:chOff x="3319770" y="1411071"/>
              <a:chExt cx="605362" cy="627725"/>
            </a:xfrm>
          </p:grpSpPr>
          <p:sp>
            <p:nvSpPr>
              <p:cNvPr id="22625" name="TextBox 5"/>
              <p:cNvSpPr txBox="1">
                <a:spLocks noChangeArrowheads="1"/>
              </p:cNvSpPr>
              <p:nvPr/>
            </p:nvSpPr>
            <p:spPr bwMode="auto">
              <a:xfrm>
                <a:off x="3319770" y="1411071"/>
                <a:ext cx="605362" cy="237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 b="1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WRC-15</a:t>
                </a:r>
              </a:p>
            </p:txBody>
          </p:sp>
          <p:pic>
            <p:nvPicPr>
              <p:cNvPr id="2262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0620" y="1809034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2" name="Group 7"/>
            <p:cNvGrpSpPr>
              <a:grpSpLocks/>
            </p:cNvGrpSpPr>
            <p:nvPr/>
          </p:nvGrpSpPr>
          <p:grpSpPr bwMode="auto">
            <a:xfrm>
              <a:off x="1938341" y="2565400"/>
              <a:ext cx="350369" cy="543479"/>
              <a:chOff x="3284100" y="1614487"/>
              <a:chExt cx="349411" cy="544213"/>
            </a:xfrm>
          </p:grpSpPr>
          <p:sp>
            <p:nvSpPr>
              <p:cNvPr id="2262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#18</a:t>
                </a:r>
              </a:p>
            </p:txBody>
          </p:sp>
          <p:pic>
            <p:nvPicPr>
              <p:cNvPr id="2262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3" name="Group 7"/>
            <p:cNvGrpSpPr>
              <a:grpSpLocks/>
            </p:cNvGrpSpPr>
            <p:nvPr/>
          </p:nvGrpSpPr>
          <p:grpSpPr bwMode="auto">
            <a:xfrm>
              <a:off x="2325690" y="2565400"/>
              <a:ext cx="350369" cy="543479"/>
              <a:chOff x="3284100" y="1614487"/>
              <a:chExt cx="349412" cy="544213"/>
            </a:xfrm>
          </p:grpSpPr>
          <p:sp>
            <p:nvSpPr>
              <p:cNvPr id="2262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#19</a:t>
                </a:r>
              </a:p>
            </p:txBody>
          </p:sp>
          <p:pic>
            <p:nvPicPr>
              <p:cNvPr id="2262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4" name="Group 7"/>
            <p:cNvGrpSpPr>
              <a:grpSpLocks/>
            </p:cNvGrpSpPr>
            <p:nvPr/>
          </p:nvGrpSpPr>
          <p:grpSpPr bwMode="auto">
            <a:xfrm>
              <a:off x="2735265" y="2565400"/>
              <a:ext cx="350369" cy="543479"/>
              <a:chOff x="3284100" y="1614487"/>
              <a:chExt cx="349412" cy="544213"/>
            </a:xfrm>
          </p:grpSpPr>
          <p:sp>
            <p:nvSpPr>
              <p:cNvPr id="2261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#20</a:t>
                </a:r>
              </a:p>
            </p:txBody>
          </p:sp>
          <p:pic>
            <p:nvPicPr>
              <p:cNvPr id="2262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5" name="Group 7"/>
            <p:cNvGrpSpPr>
              <a:grpSpLocks/>
            </p:cNvGrpSpPr>
            <p:nvPr/>
          </p:nvGrpSpPr>
          <p:grpSpPr bwMode="auto">
            <a:xfrm>
              <a:off x="3140077" y="2565400"/>
              <a:ext cx="350369" cy="543479"/>
              <a:chOff x="3284100" y="1614487"/>
              <a:chExt cx="349411" cy="544213"/>
            </a:xfrm>
          </p:grpSpPr>
          <p:sp>
            <p:nvSpPr>
              <p:cNvPr id="2261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#21</a:t>
                </a:r>
              </a:p>
            </p:txBody>
          </p:sp>
          <p:pic>
            <p:nvPicPr>
              <p:cNvPr id="2261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6" name="Group 7"/>
            <p:cNvGrpSpPr>
              <a:grpSpLocks/>
            </p:cNvGrpSpPr>
            <p:nvPr/>
          </p:nvGrpSpPr>
          <p:grpSpPr bwMode="auto">
            <a:xfrm>
              <a:off x="3536954" y="2565400"/>
              <a:ext cx="350369" cy="543479"/>
              <a:chOff x="3284100" y="1614487"/>
              <a:chExt cx="349410" cy="544213"/>
            </a:xfrm>
          </p:grpSpPr>
          <p:sp>
            <p:nvSpPr>
              <p:cNvPr id="22615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#22</a:t>
                </a:r>
              </a:p>
            </p:txBody>
          </p:sp>
          <p:pic>
            <p:nvPicPr>
              <p:cNvPr id="2261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7" name="Group 7"/>
            <p:cNvGrpSpPr>
              <a:grpSpLocks/>
            </p:cNvGrpSpPr>
            <p:nvPr/>
          </p:nvGrpSpPr>
          <p:grpSpPr bwMode="auto">
            <a:xfrm>
              <a:off x="4351335" y="2573338"/>
              <a:ext cx="350368" cy="543479"/>
              <a:chOff x="3284100" y="1614487"/>
              <a:chExt cx="350734" cy="544213"/>
            </a:xfrm>
          </p:grpSpPr>
          <p:sp>
            <p:nvSpPr>
              <p:cNvPr id="2261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#23</a:t>
                </a:r>
              </a:p>
            </p:txBody>
          </p:sp>
          <p:pic>
            <p:nvPicPr>
              <p:cNvPr id="2261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8" name="Group 7"/>
            <p:cNvGrpSpPr>
              <a:grpSpLocks/>
            </p:cNvGrpSpPr>
            <p:nvPr/>
          </p:nvGrpSpPr>
          <p:grpSpPr bwMode="auto">
            <a:xfrm>
              <a:off x="4737104" y="2573338"/>
              <a:ext cx="350369" cy="543479"/>
              <a:chOff x="3284100" y="1614487"/>
              <a:chExt cx="349410" cy="544213"/>
            </a:xfrm>
          </p:grpSpPr>
          <p:sp>
            <p:nvSpPr>
              <p:cNvPr id="2261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#24</a:t>
                </a:r>
              </a:p>
            </p:txBody>
          </p:sp>
          <p:pic>
            <p:nvPicPr>
              <p:cNvPr id="2261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9" name="Group 7"/>
            <p:cNvGrpSpPr>
              <a:grpSpLocks/>
            </p:cNvGrpSpPr>
            <p:nvPr/>
          </p:nvGrpSpPr>
          <p:grpSpPr bwMode="auto">
            <a:xfrm>
              <a:off x="5146679" y="2573338"/>
              <a:ext cx="350369" cy="543479"/>
              <a:chOff x="3284100" y="1614487"/>
              <a:chExt cx="349410" cy="544213"/>
            </a:xfrm>
          </p:grpSpPr>
          <p:sp>
            <p:nvSpPr>
              <p:cNvPr id="2260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#25</a:t>
                </a:r>
              </a:p>
            </p:txBody>
          </p:sp>
          <p:pic>
            <p:nvPicPr>
              <p:cNvPr id="2261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0" name="Group 7"/>
            <p:cNvGrpSpPr>
              <a:grpSpLocks/>
            </p:cNvGrpSpPr>
            <p:nvPr/>
          </p:nvGrpSpPr>
          <p:grpSpPr bwMode="auto">
            <a:xfrm>
              <a:off x="5553073" y="2573338"/>
              <a:ext cx="350369" cy="543479"/>
              <a:chOff x="3284100" y="1614487"/>
              <a:chExt cx="350734" cy="544213"/>
            </a:xfrm>
          </p:grpSpPr>
          <p:sp>
            <p:nvSpPr>
              <p:cNvPr id="2260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#26</a:t>
                </a:r>
              </a:p>
            </p:txBody>
          </p:sp>
          <p:pic>
            <p:nvPicPr>
              <p:cNvPr id="2260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1" name="Group 7"/>
            <p:cNvGrpSpPr>
              <a:grpSpLocks/>
            </p:cNvGrpSpPr>
            <p:nvPr/>
          </p:nvGrpSpPr>
          <p:grpSpPr bwMode="auto">
            <a:xfrm>
              <a:off x="5948365" y="2573338"/>
              <a:ext cx="350369" cy="543479"/>
              <a:chOff x="3284100" y="1614487"/>
              <a:chExt cx="349412" cy="544213"/>
            </a:xfrm>
          </p:grpSpPr>
          <p:sp>
            <p:nvSpPr>
              <p:cNvPr id="22605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#27</a:t>
                </a:r>
              </a:p>
            </p:txBody>
          </p:sp>
          <p:pic>
            <p:nvPicPr>
              <p:cNvPr id="2260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2" name="Group 7"/>
            <p:cNvGrpSpPr>
              <a:grpSpLocks/>
            </p:cNvGrpSpPr>
            <p:nvPr/>
          </p:nvGrpSpPr>
          <p:grpSpPr bwMode="auto">
            <a:xfrm>
              <a:off x="6353179" y="2573338"/>
              <a:ext cx="350369" cy="543479"/>
              <a:chOff x="3284100" y="1614487"/>
              <a:chExt cx="349410" cy="544213"/>
            </a:xfrm>
          </p:grpSpPr>
          <p:sp>
            <p:nvSpPr>
              <p:cNvPr id="2260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#28</a:t>
                </a:r>
              </a:p>
            </p:txBody>
          </p:sp>
          <p:pic>
            <p:nvPicPr>
              <p:cNvPr id="2260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3" name="Group 7"/>
            <p:cNvGrpSpPr>
              <a:grpSpLocks/>
            </p:cNvGrpSpPr>
            <p:nvPr/>
          </p:nvGrpSpPr>
          <p:grpSpPr bwMode="auto">
            <a:xfrm>
              <a:off x="6738941" y="2573338"/>
              <a:ext cx="350369" cy="543479"/>
              <a:chOff x="3284100" y="1614487"/>
              <a:chExt cx="349411" cy="544213"/>
            </a:xfrm>
          </p:grpSpPr>
          <p:sp>
            <p:nvSpPr>
              <p:cNvPr id="2260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#29</a:t>
                </a:r>
              </a:p>
            </p:txBody>
          </p:sp>
          <p:pic>
            <p:nvPicPr>
              <p:cNvPr id="2260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4" name="Group 7"/>
            <p:cNvGrpSpPr>
              <a:grpSpLocks/>
            </p:cNvGrpSpPr>
            <p:nvPr/>
          </p:nvGrpSpPr>
          <p:grpSpPr bwMode="auto">
            <a:xfrm>
              <a:off x="7150098" y="2573338"/>
              <a:ext cx="350369" cy="543479"/>
              <a:chOff x="3284100" y="1614487"/>
              <a:chExt cx="350734" cy="544213"/>
            </a:xfrm>
          </p:grpSpPr>
          <p:sp>
            <p:nvSpPr>
              <p:cNvPr id="2259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#30</a:t>
                </a:r>
              </a:p>
            </p:txBody>
          </p:sp>
          <p:pic>
            <p:nvPicPr>
              <p:cNvPr id="2260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5" name="Group 7"/>
            <p:cNvGrpSpPr>
              <a:grpSpLocks/>
            </p:cNvGrpSpPr>
            <p:nvPr/>
          </p:nvGrpSpPr>
          <p:grpSpPr bwMode="auto">
            <a:xfrm>
              <a:off x="7554915" y="2573338"/>
              <a:ext cx="350369" cy="543479"/>
              <a:chOff x="3284100" y="1614487"/>
              <a:chExt cx="349412" cy="544213"/>
            </a:xfrm>
          </p:grpSpPr>
          <p:sp>
            <p:nvSpPr>
              <p:cNvPr id="2259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#31</a:t>
                </a:r>
              </a:p>
            </p:txBody>
          </p:sp>
          <p:pic>
            <p:nvPicPr>
              <p:cNvPr id="2259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6" name="Group 7"/>
            <p:cNvGrpSpPr>
              <a:grpSpLocks/>
            </p:cNvGrpSpPr>
            <p:nvPr/>
          </p:nvGrpSpPr>
          <p:grpSpPr bwMode="auto">
            <a:xfrm>
              <a:off x="7917566" y="2573338"/>
              <a:ext cx="350369" cy="543479"/>
              <a:chOff x="2857346" y="1614487"/>
              <a:chExt cx="349412" cy="544213"/>
            </a:xfrm>
          </p:grpSpPr>
          <p:sp>
            <p:nvSpPr>
              <p:cNvPr id="22595" name="TextBox 5"/>
              <p:cNvSpPr txBox="1">
                <a:spLocks noChangeArrowheads="1"/>
              </p:cNvSpPr>
              <p:nvPr/>
            </p:nvSpPr>
            <p:spPr bwMode="auto">
              <a:xfrm>
                <a:off x="2857346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#32</a:t>
                </a:r>
              </a:p>
            </p:txBody>
          </p:sp>
          <p:pic>
            <p:nvPicPr>
              <p:cNvPr id="2259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6209" y="1779059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7" name="Group 7"/>
            <p:cNvGrpSpPr>
              <a:grpSpLocks/>
            </p:cNvGrpSpPr>
            <p:nvPr/>
          </p:nvGrpSpPr>
          <p:grpSpPr bwMode="auto">
            <a:xfrm>
              <a:off x="8303321" y="2573338"/>
              <a:ext cx="350368" cy="543479"/>
              <a:chOff x="2857348" y="1614487"/>
              <a:chExt cx="349411" cy="544213"/>
            </a:xfrm>
          </p:grpSpPr>
          <p:sp>
            <p:nvSpPr>
              <p:cNvPr id="22593" name="TextBox 5"/>
              <p:cNvSpPr txBox="1">
                <a:spLocks noChangeArrowheads="1"/>
              </p:cNvSpPr>
              <p:nvPr/>
            </p:nvSpPr>
            <p:spPr bwMode="auto">
              <a:xfrm>
                <a:off x="2857348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#33</a:t>
                </a:r>
              </a:p>
            </p:txBody>
          </p:sp>
          <p:pic>
            <p:nvPicPr>
              <p:cNvPr id="2259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6210" y="1779059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8" name="Group 7"/>
            <p:cNvGrpSpPr>
              <a:grpSpLocks/>
            </p:cNvGrpSpPr>
            <p:nvPr/>
          </p:nvGrpSpPr>
          <p:grpSpPr bwMode="auto">
            <a:xfrm>
              <a:off x="9142416" y="2573338"/>
              <a:ext cx="350369" cy="543479"/>
              <a:chOff x="3284100" y="1614487"/>
              <a:chExt cx="349411" cy="544213"/>
            </a:xfrm>
          </p:grpSpPr>
          <p:sp>
            <p:nvSpPr>
              <p:cNvPr id="2259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#34</a:t>
                </a:r>
              </a:p>
            </p:txBody>
          </p:sp>
          <p:pic>
            <p:nvPicPr>
              <p:cNvPr id="2259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9" name="Group 7"/>
            <p:cNvGrpSpPr>
              <a:grpSpLocks/>
            </p:cNvGrpSpPr>
            <p:nvPr/>
          </p:nvGrpSpPr>
          <p:grpSpPr bwMode="auto">
            <a:xfrm>
              <a:off x="9547229" y="2573338"/>
              <a:ext cx="350369" cy="543479"/>
              <a:chOff x="3284100" y="1614487"/>
              <a:chExt cx="349410" cy="544213"/>
            </a:xfrm>
          </p:grpSpPr>
          <p:sp>
            <p:nvSpPr>
              <p:cNvPr id="2258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#35</a:t>
                </a:r>
              </a:p>
            </p:txBody>
          </p:sp>
          <p:pic>
            <p:nvPicPr>
              <p:cNvPr id="2259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60" name="Group 7"/>
            <p:cNvGrpSpPr>
              <a:grpSpLocks/>
            </p:cNvGrpSpPr>
            <p:nvPr/>
          </p:nvGrpSpPr>
          <p:grpSpPr bwMode="auto">
            <a:xfrm>
              <a:off x="9942516" y="2573338"/>
              <a:ext cx="350369" cy="543479"/>
              <a:chOff x="3284100" y="1614487"/>
              <a:chExt cx="349411" cy="544213"/>
            </a:xfrm>
          </p:grpSpPr>
          <p:sp>
            <p:nvSpPr>
              <p:cNvPr id="2258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#36</a:t>
                </a:r>
              </a:p>
            </p:txBody>
          </p:sp>
          <p:pic>
            <p:nvPicPr>
              <p:cNvPr id="2258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97" name="Straight Connector 96"/>
            <p:cNvCxnSpPr/>
            <p:nvPr/>
          </p:nvCxnSpPr>
          <p:spPr bwMode="auto">
            <a:xfrm>
              <a:off x="9078289" y="2108835"/>
              <a:ext cx="0" cy="41399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926006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3115602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4309609" y="2108835"/>
              <a:ext cx="0" cy="41399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5500676" y="2113490"/>
              <a:ext cx="0" cy="41353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6694684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7887222" y="2113490"/>
              <a:ext cx="0" cy="41353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568" name="Group 58"/>
            <p:cNvGrpSpPr>
              <a:grpSpLocks/>
            </p:cNvGrpSpPr>
            <p:nvPr/>
          </p:nvGrpSpPr>
          <p:grpSpPr bwMode="auto">
            <a:xfrm>
              <a:off x="8485096" y="1930339"/>
              <a:ext cx="605595" cy="615563"/>
              <a:chOff x="4001459" y="1436731"/>
              <a:chExt cx="604172" cy="615906"/>
            </a:xfrm>
          </p:grpSpPr>
          <p:sp>
            <p:nvSpPr>
              <p:cNvPr id="22585" name="TextBox 59"/>
              <p:cNvSpPr txBox="1">
                <a:spLocks noChangeArrowheads="1"/>
              </p:cNvSpPr>
              <p:nvPr/>
            </p:nvSpPr>
            <p:spPr bwMode="auto">
              <a:xfrm>
                <a:off x="4001459" y="1436731"/>
                <a:ext cx="604172" cy="237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 b="1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WRC-19</a:t>
                </a:r>
              </a:p>
            </p:txBody>
          </p:sp>
          <p:pic>
            <p:nvPicPr>
              <p:cNvPr id="2258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0047" y="1822875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569" name="Text Box 25"/>
            <p:cNvSpPr txBox="1">
              <a:spLocks noChangeArrowheads="1"/>
            </p:cNvSpPr>
            <p:nvPr/>
          </p:nvSpPr>
          <p:spPr bwMode="auto">
            <a:xfrm>
              <a:off x="1571626" y="4419600"/>
              <a:ext cx="2220913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Recommendation Vision of IMT beyond 2020 (M.2083)</a:t>
              </a:r>
            </a:p>
          </p:txBody>
        </p:sp>
        <p:sp>
          <p:nvSpPr>
            <p:cNvPr id="22570" name="Text Box 25"/>
            <p:cNvSpPr txBox="1">
              <a:spLocks noChangeArrowheads="1"/>
            </p:cNvSpPr>
            <p:nvPr/>
          </p:nvSpPr>
          <p:spPr bwMode="auto">
            <a:xfrm>
              <a:off x="1593851" y="3819525"/>
              <a:ext cx="22002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Report  IMT feasibility above 6 GHz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(M.2376)</a:t>
              </a:r>
            </a:p>
          </p:txBody>
        </p:sp>
        <p:sp>
          <p:nvSpPr>
            <p:cNvPr id="22571" name="Text Box 25"/>
            <p:cNvSpPr txBox="1">
              <a:spLocks noChangeArrowheads="1"/>
            </p:cNvSpPr>
            <p:nvPr/>
          </p:nvSpPr>
          <p:spPr bwMode="auto">
            <a:xfrm>
              <a:off x="4391025" y="5257800"/>
              <a:ext cx="1835150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Circular Letters &amp; Addendum </a:t>
              </a:r>
            </a:p>
          </p:txBody>
        </p:sp>
        <p:sp>
          <p:nvSpPr>
            <p:cNvPr id="22572" name="Text Box 25"/>
            <p:cNvSpPr txBox="1">
              <a:spLocks noChangeArrowheads="1"/>
            </p:cNvSpPr>
            <p:nvPr/>
          </p:nvSpPr>
          <p:spPr bwMode="auto">
            <a:xfrm>
              <a:off x="4387851" y="3200400"/>
              <a:ext cx="1420813" cy="5872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Technical Performance Requirements</a:t>
              </a:r>
            </a:p>
          </p:txBody>
        </p:sp>
        <p:sp>
          <p:nvSpPr>
            <p:cNvPr id="22573" name="Text Box 25"/>
            <p:cNvSpPr txBox="1">
              <a:spLocks noChangeArrowheads="1"/>
            </p:cNvSpPr>
            <p:nvPr/>
          </p:nvSpPr>
          <p:spPr bwMode="auto">
            <a:xfrm>
              <a:off x="2362201" y="4978400"/>
              <a:ext cx="14255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Modifications of Resolutions 56/57</a:t>
              </a:r>
            </a:p>
          </p:txBody>
        </p:sp>
        <p:sp>
          <p:nvSpPr>
            <p:cNvPr id="22574" name="Text Box 25"/>
            <p:cNvSpPr txBox="1">
              <a:spLocks noChangeArrowheads="1"/>
            </p:cNvSpPr>
            <p:nvPr/>
          </p:nvSpPr>
          <p:spPr bwMode="auto">
            <a:xfrm>
              <a:off x="4391025" y="3956050"/>
              <a:ext cx="1835150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Evaluation criteria &amp; method   </a:t>
              </a:r>
            </a:p>
          </p:txBody>
        </p:sp>
        <p:sp>
          <p:nvSpPr>
            <p:cNvPr id="22575" name="Text Box 25"/>
            <p:cNvSpPr txBox="1">
              <a:spLocks noChangeArrowheads="1"/>
            </p:cNvSpPr>
            <p:nvPr/>
          </p:nvSpPr>
          <p:spPr bwMode="auto">
            <a:xfrm rot="5400000">
              <a:off x="5233988" y="4868387"/>
              <a:ext cx="2527300" cy="2327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Workshop </a:t>
              </a:r>
            </a:p>
          </p:txBody>
        </p:sp>
        <p:sp>
          <p:nvSpPr>
            <p:cNvPr id="22576" name="Text Box 25"/>
            <p:cNvSpPr txBox="1">
              <a:spLocks noChangeArrowheads="1"/>
            </p:cNvSpPr>
            <p:nvPr/>
          </p:nvSpPr>
          <p:spPr bwMode="auto">
            <a:xfrm>
              <a:off x="6389689" y="3200400"/>
              <a:ext cx="2212975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Proposals IMT-2020  </a:t>
              </a:r>
            </a:p>
          </p:txBody>
        </p:sp>
        <p:sp>
          <p:nvSpPr>
            <p:cNvPr id="22577" name="Text Box 25"/>
            <p:cNvSpPr txBox="1">
              <a:spLocks noChangeArrowheads="1"/>
            </p:cNvSpPr>
            <p:nvPr/>
          </p:nvSpPr>
          <p:spPr bwMode="auto">
            <a:xfrm>
              <a:off x="7635876" y="3581400"/>
              <a:ext cx="1763713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Evaluation  </a:t>
              </a:r>
            </a:p>
          </p:txBody>
        </p:sp>
        <p:sp>
          <p:nvSpPr>
            <p:cNvPr id="22578" name="Text Box 25"/>
            <p:cNvSpPr txBox="1">
              <a:spLocks noChangeArrowheads="1"/>
            </p:cNvSpPr>
            <p:nvPr/>
          </p:nvSpPr>
          <p:spPr bwMode="auto">
            <a:xfrm>
              <a:off x="6767514" y="3962400"/>
              <a:ext cx="3036887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Consensus building  </a:t>
              </a:r>
            </a:p>
          </p:txBody>
        </p:sp>
        <p:sp>
          <p:nvSpPr>
            <p:cNvPr id="22579" name="Text Box 25"/>
            <p:cNvSpPr txBox="1">
              <a:spLocks noChangeArrowheads="1"/>
            </p:cNvSpPr>
            <p:nvPr/>
          </p:nvSpPr>
          <p:spPr bwMode="auto">
            <a:xfrm>
              <a:off x="8766176" y="4343400"/>
              <a:ext cx="10572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Outcome &amp; Decision </a:t>
              </a:r>
            </a:p>
          </p:txBody>
        </p:sp>
        <p:sp>
          <p:nvSpPr>
            <p:cNvPr id="22580" name="Text Box 25"/>
            <p:cNvSpPr txBox="1">
              <a:spLocks noChangeArrowheads="1"/>
            </p:cNvSpPr>
            <p:nvPr/>
          </p:nvSpPr>
          <p:spPr bwMode="auto">
            <a:xfrm>
              <a:off x="8766176" y="4946650"/>
              <a:ext cx="1433513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IMT-2020 Specifications</a:t>
              </a:r>
            </a:p>
          </p:txBody>
        </p:sp>
        <p:sp>
          <p:nvSpPr>
            <p:cNvPr id="22581" name="Text Box 25"/>
            <p:cNvSpPr txBox="1">
              <a:spLocks noChangeArrowheads="1"/>
            </p:cNvSpPr>
            <p:nvPr/>
          </p:nvSpPr>
          <p:spPr bwMode="auto">
            <a:xfrm>
              <a:off x="4391025" y="4532314"/>
              <a:ext cx="1830388" cy="5872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Requirements, Evaluation Criteria, &amp; Submission Templates </a:t>
              </a:r>
            </a:p>
          </p:txBody>
        </p:sp>
        <p:sp>
          <p:nvSpPr>
            <p:cNvPr id="22582" name="Text Box 25"/>
            <p:cNvSpPr txBox="1">
              <a:spLocks noChangeArrowheads="1"/>
            </p:cNvSpPr>
            <p:nvPr/>
          </p:nvSpPr>
          <p:spPr bwMode="auto">
            <a:xfrm>
              <a:off x="1593850" y="3200400"/>
              <a:ext cx="1474788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Report Technology trends (M.2320) </a:t>
              </a:r>
            </a:p>
          </p:txBody>
        </p:sp>
        <p:sp>
          <p:nvSpPr>
            <p:cNvPr id="95" name="Text Box 25"/>
            <p:cNvSpPr txBox="1">
              <a:spLocks noChangeArrowheads="1"/>
            </p:cNvSpPr>
            <p:nvPr/>
          </p:nvSpPr>
          <p:spPr bwMode="auto">
            <a:xfrm>
              <a:off x="3590558" y="5814351"/>
              <a:ext cx="1404282" cy="2389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r>
                <a:rPr lang="en-US" sz="1100" dirty="0"/>
                <a:t>Background &amp; Process</a:t>
              </a:r>
              <a:r>
                <a:rPr lang="en-US" sz="1100" b="1" i="1" dirty="0">
                  <a:solidFill>
                    <a:srgbClr val="FFFF00"/>
                  </a:solidFill>
                </a:rPr>
                <a:t> </a:t>
              </a:r>
              <a:r>
                <a:rPr lang="en-US" sz="1050" b="1" i="1" dirty="0">
                  <a:solidFill>
                    <a:srgbClr val="FFFF00"/>
                  </a:solidFill>
                </a:rPr>
                <a:t> </a:t>
              </a:r>
            </a:p>
          </p:txBody>
        </p:sp>
        <p:sp>
          <p:nvSpPr>
            <p:cNvPr id="22584" name="TextBox 1"/>
            <p:cNvSpPr txBox="1">
              <a:spLocks noChangeArrowheads="1"/>
            </p:cNvSpPr>
            <p:nvPr/>
          </p:nvSpPr>
          <p:spPr bwMode="auto">
            <a:xfrm>
              <a:off x="3706814" y="6429376"/>
              <a:ext cx="3995533" cy="2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n-US" sz="1200" i="1">
                  <a:solidFill>
                    <a:srgbClr val="0070C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rPr>
                <a:t>Note: While not expected to change, details may be adjusted if warranted</a:t>
              </a:r>
              <a:r>
                <a:rPr lang="en-GB" altLang="en-US" sz="1200">
                  <a:solidFill>
                    <a:schemeClr val="tx1"/>
                  </a:solidFill>
                  <a:latin typeface="Calibri" panose="020F0502020204030204" pitchFamily="34" charset="0"/>
                  <a:ea typeface="Microsoft YaHei" panose="020B0503020204020204" pitchFamily="34" charset="-122"/>
                </a:rPr>
                <a:t>.</a:t>
              </a:r>
              <a:endParaRPr lang="en-US" altLang="en-US"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100" name="Rectangle 2"/>
          <p:cNvSpPr txBox="1">
            <a:spLocks noChangeArrowheads="1"/>
          </p:cNvSpPr>
          <p:nvPr/>
        </p:nvSpPr>
        <p:spPr bwMode="auto">
          <a:xfrm>
            <a:off x="760413" y="246063"/>
            <a:ext cx="98377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FFFFFF"/>
                </a:solidFill>
                <a:latin typeface="+mj-lt"/>
                <a:ea typeface="Microsoft YaHei" charset="-122"/>
                <a:cs typeface="Microsoft YaHei" charset="0"/>
              </a:defRPr>
            </a:lvl1pPr>
            <a:lvl2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2pPr>
            <a:lvl3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3pPr>
            <a:lvl4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4pPr>
            <a:lvl5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5pPr>
            <a:lvl6pPr marL="25146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72A8"/>
                </a:solidFill>
                <a:latin typeface="+mn-lt"/>
              </a:rPr>
              <a:t>Detailed timeline &amp; process for IMT-2020 in ITU-R</a:t>
            </a:r>
            <a:endParaRPr lang="en-US" altLang="en-US" sz="2400" dirty="0">
              <a:solidFill>
                <a:srgbClr val="0072A8"/>
              </a:solidFill>
              <a:latin typeface="+mn-lt"/>
            </a:endParaRPr>
          </a:p>
        </p:txBody>
      </p:sp>
      <p:sp>
        <p:nvSpPr>
          <p:cNvPr id="9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65125" y="6308725"/>
            <a:ext cx="2527300" cy="354013"/>
          </a:xfrm>
          <a:prstGeom prst="rect">
            <a:avLst/>
          </a:prstGeo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Pg</a:t>
            </a:r>
            <a:r>
              <a:rPr lang="en-US" altLang="en-US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13 </a:t>
            </a:r>
            <a:r>
              <a:rPr lang="en-US" altLang="en-US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|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549275" y="1539875"/>
            <a:ext cx="11026775" cy="4522788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Consumer protection – notably w.r.t. quality, security and tariff mechanisms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quality – guidance to regulators in monitoring and measuring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QoS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QoE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– raising awareness of importance of standards to coherent application of ICTs in smart cities</a:t>
            </a:r>
            <a:endParaRPr lang="en-US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3C140E4-D6C5-4F2E-AFEC-5DCE5B9A5CF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6913563" cy="647700"/>
          </a:xfrm>
        </p:spPr>
        <p:txBody>
          <a:bodyPr/>
          <a:lstStyle/>
          <a:p>
            <a:pPr marL="0" indent="0"/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guidance to policymakers and regulators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6C331E9-6688-41CA-AC5B-35426C8C6917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 priorities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6050"/>
            <a:ext cx="11718925" cy="4751388"/>
          </a:xfrm>
        </p:spPr>
        <p:txBody>
          <a:bodyPr/>
          <a:lstStyle/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WRC-19 preparations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5G 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Broadband &amp; Video Services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Smart Cities; data processing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management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Distributed ledger technology 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Financial Inclusion</a:t>
            </a:r>
          </a:p>
          <a:p>
            <a:pPr marL="0" lvl="1" indent="407988" eaLnBrk="1" hangingPunct="1">
              <a:lnSpc>
                <a:spcPct val="104000"/>
              </a:lnSpc>
              <a:spcAft>
                <a:spcPts val="1425"/>
              </a:spcAft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Bridging the standardization gap between developed &amp; developing countries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565150" y="1530350"/>
            <a:ext cx="11026775" cy="4522788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 Radiocommunication Conference 2019 to be held in [Egypt] on 28 Oct – 22 Nov 2019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 range of radio services and systems will be addressed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Spectrum for IMT, RLAN, ITS, HAPS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Modernization of global maritime and aeronautical 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Provisions for new and enhanced satellite systems (ESIMs, small sats, ..)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Provisions for Earth resources and climate monitoring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 and many more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Preparatory Meeting (CPM19-2) to be held in Geneva on 18 – 28 Feb 2019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CPM Report to WRC provides the technical base and proposed solutions for the WRC agenda items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studies and draft CPM text currently being developed in the ITU-R study groups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available at </a:t>
            </a: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http://www.itu.int/en/ITU-R/study-groups/rcpm/Pages/cpm-19.aspx</a:t>
            </a:r>
            <a:endParaRPr lang="en-US" altLang="en-US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55334F43-66DE-4102-83F0-975D03BCCBB4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WRC-19 preparations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549275" y="1268760"/>
            <a:ext cx="11161761" cy="4896544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development for 5G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radio interface specifications for IMT-2020 and associated spectrum aspects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softwarization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slicing, 5G architecture and fixed-mobile convergence, end-to-end network management, information-centric networking,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fronthaul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backhaul …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Broadband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speed over copper: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G.fast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Gbit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/s;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40G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Home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optical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 networks &gt;100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Gbits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ICT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Developing technical mechanisms to move from theory to implementation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3625C6F-5292-40E8-80CB-6FC60C1C2952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for 5G, Broadband and Trust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61938" y="1417638"/>
            <a:ext cx="11161712" cy="4316412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Coding – ‘</a:t>
            </a:r>
            <a:r>
              <a:rPr lang="en-US" alt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Efficiency Video Coding’ (ITU-T H.265 | ISO/IEC 23008-2)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Wide adoption in industry, in particular for 4K delivery and pre-5G 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SG16 and ISO/IEC MPEG working on next-generation video codec </a:t>
            </a:r>
            <a:b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(Goal: twice better than H.265/HEVC)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 delivery – ‘about 80% of Internet traffic is video’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IP-based digital TV (IPTV) and Cable TV platforms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assessment of video communications and applications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Intrusive and non-intrusive measurement for video services, including OTT video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C5ECC26-A8E0-437F-A8BC-DB4FAEF4FE08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focus on interoperability and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smart cities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 with oneM2M paving way for joint future work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Complementing technical work with pilot project implementing ITU </a:t>
            </a:r>
            <a:b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Performance Indicators for Smart Sustainable Cities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 for Smart Sustainable Cities (U4SSC initiative) – supported by 16 UN agencies and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advocates for public policy to ensure that ICT standards play definitive role in the transition to smart cities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50 cities have joined pilot project implementing ITU KPIs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IEC-ISO-ITU World Smart City Forum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Promotes dialogue between city leaders and standards bodies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edition in Barcelona, 15 November 2017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49B4C90-8C22-435B-AD7F-D2943ABF594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&amp; IoT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993702"/>
            <a:ext cx="11026775" cy="3955578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(open to all interested parties)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Priority: support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management needs in </a:t>
            </a:r>
            <a:r>
              <a:rPr lang="en-AU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smart city domains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Proposing standardization approaches to the security, privacy and interoperability of datasets and data-management systems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working groups: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1) Use Cases, Requirements and Applications/Services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2) DPM Framework, Architectures and Core Components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3) Data sharing, Interoperability and </a:t>
            </a:r>
            <a:r>
              <a:rPr lang="en-US" alt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4) Security, Privacy and Trust including Governance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5) Data Economy, Commercialization, and Monetization 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DF04F64A-EA69-4816-92C5-9421277C519C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idx="11"/>
          </p:nvPr>
        </p:nvSpPr>
        <p:spPr>
          <a:xfrm>
            <a:off x="180726" y="549052"/>
            <a:ext cx="11098262" cy="1151756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&amp;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Data processing &amp; </a:t>
            </a:r>
          </a:p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549275" y="1633662"/>
            <a:ext cx="11026775" cy="4099594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(open to all interested parties)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Identifying and analyzing DLT-based applications and services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Offering guidance supporting the implementation of these applications and services on a global scale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Targeting the delivery of a standardization roadmap for interoperable DLT-based services, in view of related activities in ITU and other standards bodies, forums and consortia 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-200025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meeting in Geneva, 17-19 October 2017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200" dirty="0" smtClean="0"/>
              <a:t>Security aspects of DLT in ITU-T Study Group 17 (Security)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0F14D20F-62D3-4854-B86A-BEFEF0C9082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of distributed ledger technology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on Digital Currency including Digital Fiat Currency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meeting in Beijing, China, 12-13 October 2017 (open to all interested parties)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Inclusion Global Initiative (FIGI 3x3x3)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 by World Bank Group, ITU and CPMI, with support from the Bill &amp; Melinda Gates Foundation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Informed by PAFI guiding principles, Level One guidelines, and 85 ITU policy recommendations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model countries: China, Egypt and Mexico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annual FIGI symposia: First symposium in Bangalore, 29 Nov - 1 Dec 2017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working groups: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1) Security of ICT infrastructure and trust in DFS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2) Digital IDs for financial services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3) e-Payment acceptance and use by merchants and customers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F088B040-4DDC-4153-B1F7-73FD5F064C8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Financial Services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1419A2-1313-4EEB-B171-3438ECB51AA3}"/>
</file>

<file path=customXml/itemProps2.xml><?xml version="1.0" encoding="utf-8"?>
<ds:datastoreItem xmlns:ds="http://schemas.openxmlformats.org/officeDocument/2006/customXml" ds:itemID="{9B3A6CCB-0BD1-43F9-A4E8-90BFC2D5E1F8}"/>
</file>

<file path=customXml/itemProps3.xml><?xml version="1.0" encoding="utf-8"?>
<ds:datastoreItem xmlns:ds="http://schemas.openxmlformats.org/officeDocument/2006/customXml" ds:itemID="{8969A55E-8EE8-472A-B5D9-999A714A1D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55785</TotalTime>
  <Words>1028</Words>
  <Application>Microsoft Macintosh PowerPoint</Application>
  <PresentationFormat>Custom</PresentationFormat>
  <Paragraphs>221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Lucida Sans Unicode</vt:lpstr>
      <vt:lpstr>Microsoft YaHei</vt:lpstr>
      <vt:lpstr>MS PGothic</vt:lpstr>
      <vt:lpstr>ＭＳ Ｐゴシック</vt:lpstr>
      <vt:lpstr>Times New Roman</vt:lpstr>
      <vt:lpstr>Trebuchet MS</vt:lpstr>
      <vt:lpstr>Verdana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Detailed timeline &amp; process for IMT-2020 in ITU-R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202</cp:revision>
  <cp:lastPrinted>2017-09-13T09:37:40Z</cp:lastPrinted>
  <dcterms:created xsi:type="dcterms:W3CDTF">2016-04-13T17:12:01Z</dcterms:created>
  <dcterms:modified xsi:type="dcterms:W3CDTF">2017-09-19T15:39:40Z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0x0101009D1424E53CC42143AB311C22B71889D1</vt:lpwstr>
  </property>
</Properties>
</file>