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2"/>
    <p:sldMasterId id="2147484195" r:id="rId3"/>
  </p:sldMasterIdLst>
  <p:notesMasterIdLst>
    <p:notesMasterId r:id="rId12"/>
  </p:notesMasterIdLst>
  <p:handoutMasterIdLst>
    <p:handoutMasterId r:id="rId13"/>
  </p:handoutMasterIdLst>
  <p:sldIdLst>
    <p:sldId id="280" r:id="rId4"/>
    <p:sldId id="301" r:id="rId5"/>
    <p:sldId id="292" r:id="rId6"/>
    <p:sldId id="295" r:id="rId7"/>
    <p:sldId id="296" r:id="rId8"/>
    <p:sldId id="298" r:id="rId9"/>
    <p:sldId id="299" r:id="rId10"/>
    <p:sldId id="281" r:id="rId11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7" autoAdjust="0"/>
    <p:restoredTop sz="80462" autoAdjust="0"/>
  </p:normalViewPr>
  <p:slideViewPr>
    <p:cSldViewPr>
      <p:cViewPr varScale="1">
        <p:scale>
          <a:sx n="72" d="100"/>
          <a:sy n="72" d="100"/>
        </p:scale>
        <p:origin x="97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694" y="1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7" Type="http://schemas.openxmlformats.org/officeDocument/2006/relationships/slide" Target="slides/slide4.xml"/><Relationship Id="rId1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1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customXml" Target="../customXml/item3.xml"/><Relationship Id="rId1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186F657-04AE-4B63-A2F8-E7BCC06125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59AC22-AF61-4201-B467-EAACCA1E31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C457DD15-5663-B447-9B05-7DC6A22897ED}" type="datetimeFigureOut">
              <a:rPr lang="en-US"/>
              <a:pPr>
                <a:defRPr/>
              </a:pPr>
              <a:t>9/25/17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5DA481-4AE6-490F-B61D-7890632C0B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01EFBE-CD65-4E56-A018-DF51B4159C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C8846A30-06D2-514B-B856-97916CF64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86B5D2C6-6DBB-43AA-B8F7-03325B299D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27F7E95-20F3-4101-A642-2D8D1EA8A38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B2277EB-1912-463B-A4A1-B0C20899229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83FADA6C-B5E9-44EE-8781-D0213C034AB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6B150421-078A-401E-B74C-304C5C7F585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4538C064-110D-2D48-A576-10F449F41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E6CD4227-B1E0-6347-8E2C-D4DDE767C52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7C776ACC-2483-BA43-9660-3997D0AF6C2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800D883E-D3AE-4945-A829-BC958F724A76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B65D6974-21A2-0947-8A1F-1B6F75041B2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B31C5E74-D12D-264A-92B5-71A41FB846F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D3CABB70-6766-E242-8D3F-9CA5F7470F2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6BB9C49B-C6AB-A046-B378-46AED7930B2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EBFDE3-2F77-4CE5-B310-E9AF719DC1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B286B61B-3278-CE4D-890F-C37F5FF14CC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3235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DF4E12EE-49AD-4D67-973A-EDAE9FA1CE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B7DB4380-FCC6-2540-8A03-B395334EA80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70687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xmlns="" id="{A0E3D968-A4CB-4288-91FF-BD3B0BD4376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7F8C07C7-EADE-4C4A-8AEF-CB70D1764E8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60581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EDCAB3F-25EC-47F0-AF8B-B37BF763D4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B3AD46EB-5DCF-3D46-947A-2B6C0333C37B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75140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5BDE728-159E-4473-92D7-C9C6B1E82CEB}"/>
              </a:ext>
            </a:extLst>
          </p:cNvPr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62B2A3D9-15FF-0540-B303-32FA87CA79D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70167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7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43EBFDE3-2F77-4CE5-B310-E9AF719DC1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1F477B70-DCDE-B949-98DD-D968AE8C3BD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9" r:id="rId2"/>
    <p:sldLayoutId id="2147484470" r:id="rId3"/>
    <p:sldLayoutId id="2147484471" r:id="rId4"/>
    <p:sldLayoutId id="2147484472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ypto.iiitd.edu.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AF95BFC-CDE0-463C-A972-A01B4F3F8320}"/>
              </a:ext>
            </a:extLst>
          </p:cNvPr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10AA1AF1-0108-4AE1-B202-18056D9C4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489337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/>
                        <a:t>Document No: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GSC-21_030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ISO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Sergio</a:t>
                      </a:r>
                      <a:r>
                        <a:rPr lang="en-US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Mujica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2.07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215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ISO Update and Priorities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Sergio Mujica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Secretary-General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EF9C81A8-9D04-BD43-8E3D-9E373B9A971F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3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162 members (National Standards Bodies)</a:t>
            </a:r>
          </a:p>
          <a:p>
            <a:r>
              <a:rPr lang="en-US" altLang="en-US"/>
              <a:t>worldwide</a:t>
            </a:r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631950"/>
            <a:ext cx="8791575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42BE74B9-4A50-1C4D-855A-6416D26E0CEC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2291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ISO – a global system</a:t>
            </a:r>
          </a:p>
        </p:txBody>
      </p:sp>
      <p:pic>
        <p:nvPicPr>
          <p:cNvPr id="12292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4257675"/>
            <a:ext cx="12827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xmlns="" id="{51E171CF-F381-4831-8A75-48237FB24F23}"/>
              </a:ext>
            </a:extLst>
          </p:cNvPr>
          <p:cNvSpPr/>
          <p:nvPr/>
        </p:nvSpPr>
        <p:spPr>
          <a:xfrm>
            <a:off x="4222750" y="1489075"/>
            <a:ext cx="4038600" cy="4162425"/>
          </a:xfrm>
          <a:prstGeom prst="ellipse">
            <a:avLst/>
          </a:prstGeom>
          <a:noFill/>
          <a:ln w="104775" cap="rnd" cmpd="thickThin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4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2014538"/>
            <a:ext cx="14351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3" y="1076325"/>
            <a:ext cx="111283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itle 1"/>
          <p:cNvSpPr txBox="1">
            <a:spLocks/>
          </p:cNvSpPr>
          <p:nvPr/>
        </p:nvSpPr>
        <p:spPr bwMode="auto">
          <a:xfrm>
            <a:off x="469900" y="-7938"/>
            <a:ext cx="12192000" cy="86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defRPr sz="28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pPr>
              <a:lnSpc>
                <a:spcPct val="108000"/>
              </a:lnSpc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latin typeface="Consolas" charset="0"/>
                <a:ea typeface="Microsoft YaHei" charset="-122"/>
              </a:rPr>
              <a:t>ISO – a global system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xmlns="" id="{CCAC0188-9FE5-4EAA-BD3F-CAD728D30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27" y="2903922"/>
            <a:ext cx="2325084" cy="738664"/>
          </a:xfrm>
          <a:prstGeom prst="rect">
            <a:avLst/>
          </a:prstGeom>
          <a:solidFill>
            <a:schemeClr val="bg1"/>
          </a:solidFill>
          <a:ln w="31750" cmpd="thickThin">
            <a:solidFill>
              <a:srgbClr val="FF00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162 national members</a:t>
            </a:r>
          </a:p>
          <a:p>
            <a:pPr algn="ctr" eaLnBrk="1" hangingPunct="1"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98% of world GNI</a:t>
            </a:r>
          </a:p>
          <a:p>
            <a:pPr algn="ctr" eaLnBrk="1" hangingPunct="1"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97% of world population</a:t>
            </a:r>
            <a:endParaRPr lang="en-GB" sz="1400" b="1" kern="0" dirty="0">
              <a:solidFill>
                <a:srgbClr val="3C3C3C"/>
              </a:solidFill>
            </a:endParaRP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xmlns="" id="{F3E3E9E4-A045-4808-AA08-1C08BFCB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379" y="5179578"/>
            <a:ext cx="2896584" cy="587853"/>
          </a:xfrm>
          <a:prstGeom prst="rect">
            <a:avLst/>
          </a:prstGeom>
          <a:solidFill>
            <a:schemeClr val="bg1"/>
          </a:solidFill>
          <a:ln w="31750" cmpd="thickThin">
            <a:solidFill>
              <a:srgbClr val="FF00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Central </a:t>
            </a:r>
            <a:r>
              <a:rPr lang="fr-CH" sz="1400" b="1" kern="0" dirty="0" err="1">
                <a:solidFill>
                  <a:srgbClr val="3C3C3C"/>
                </a:solidFill>
              </a:rPr>
              <a:t>Secretariat</a:t>
            </a:r>
            <a:r>
              <a:rPr lang="fr-CH" sz="1400" b="1" kern="0" dirty="0">
                <a:solidFill>
                  <a:srgbClr val="3C3C3C"/>
                </a:solidFill>
              </a:rPr>
              <a:t> in Geneva</a:t>
            </a:r>
          </a:p>
          <a:p>
            <a:pPr algn="ctr" eaLnBrk="1" hangingPunct="1"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144 FTE staff </a:t>
            </a:r>
            <a:r>
              <a:rPr lang="fr-CH" sz="1400" b="1" kern="0" dirty="0" err="1">
                <a:solidFill>
                  <a:srgbClr val="3C3C3C"/>
                </a:solidFill>
              </a:rPr>
              <a:t>from</a:t>
            </a:r>
            <a:r>
              <a:rPr lang="fr-CH" sz="1400" b="1" kern="0" dirty="0">
                <a:solidFill>
                  <a:srgbClr val="3C3C3C"/>
                </a:solidFill>
              </a:rPr>
              <a:t> 20 Countries</a:t>
            </a:r>
            <a:endParaRPr lang="en-GB" sz="1400" b="1" kern="0" dirty="0">
              <a:solidFill>
                <a:srgbClr val="3C3C3C"/>
              </a:solidFill>
            </a:endParaRP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xmlns="" id="{42D0A938-390D-44B6-939C-3D34B3325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938" y="1610266"/>
            <a:ext cx="2008616" cy="1104918"/>
          </a:xfrm>
          <a:prstGeom prst="rect">
            <a:avLst/>
          </a:prstGeom>
          <a:solidFill>
            <a:schemeClr val="bg1"/>
          </a:solidFill>
          <a:ln w="31750" cmpd="thickThin">
            <a:solidFill>
              <a:srgbClr val="FF00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238 active </a:t>
            </a:r>
            <a:r>
              <a:rPr lang="fr-CH" sz="1400" b="1" kern="0" dirty="0" err="1">
                <a:solidFill>
                  <a:srgbClr val="3C3C3C"/>
                </a:solidFill>
              </a:rPr>
              <a:t>TCs</a:t>
            </a:r>
            <a:endParaRPr lang="fr-CH" sz="1400" b="1" kern="0" dirty="0">
              <a:solidFill>
                <a:srgbClr val="3C3C3C"/>
              </a:solidFill>
            </a:endParaRPr>
          </a:p>
          <a:p>
            <a:pPr algn="ctr" eaLnBrk="1" hangingPunct="1">
              <a:lnSpc>
                <a:spcPct val="80000"/>
              </a:lnSpc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3 555 </a:t>
            </a:r>
            <a:r>
              <a:rPr lang="fr-CH" sz="1400" b="1" kern="0" dirty="0" err="1">
                <a:solidFill>
                  <a:srgbClr val="3C3C3C"/>
                </a:solidFill>
              </a:rPr>
              <a:t>technical</a:t>
            </a:r>
            <a:r>
              <a:rPr lang="fr-CH" sz="1400" b="1" kern="0" dirty="0">
                <a:solidFill>
                  <a:srgbClr val="3C3C3C"/>
                </a:solidFill>
              </a:rPr>
              <a:t> bodies</a:t>
            </a:r>
          </a:p>
          <a:p>
            <a:pPr algn="ctr" eaLnBrk="1" hangingPunct="1">
              <a:lnSpc>
                <a:spcPct val="85000"/>
              </a:lnSpc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4 997 </a:t>
            </a:r>
            <a:r>
              <a:rPr lang="fr-CH" sz="1400" b="1" kern="0" dirty="0" err="1">
                <a:solidFill>
                  <a:srgbClr val="3C3C3C"/>
                </a:solidFill>
              </a:rPr>
              <a:t>work</a:t>
            </a:r>
            <a:r>
              <a:rPr lang="fr-CH" sz="1400" b="1" kern="0" dirty="0">
                <a:solidFill>
                  <a:srgbClr val="3C3C3C"/>
                </a:solidFill>
              </a:rPr>
              <a:t> items </a:t>
            </a:r>
            <a:r>
              <a:rPr lang="fr-CH" sz="1400" b="1" kern="0" dirty="0" err="1">
                <a:solidFill>
                  <a:srgbClr val="3C3C3C"/>
                </a:solidFill>
              </a:rPr>
              <a:t>under</a:t>
            </a:r>
            <a:r>
              <a:rPr lang="fr-CH" sz="1400" b="1" kern="0" dirty="0">
                <a:solidFill>
                  <a:srgbClr val="3C3C3C"/>
                </a:solidFill>
              </a:rPr>
              <a:t> </a:t>
            </a:r>
            <a:r>
              <a:rPr lang="fr-CH" sz="1400" b="1" kern="0" dirty="0" err="1">
                <a:solidFill>
                  <a:srgbClr val="3C3C3C"/>
                </a:solidFill>
              </a:rPr>
              <a:t>development</a:t>
            </a:r>
            <a:endParaRPr lang="en-GB" sz="1400" b="1" kern="0" dirty="0">
              <a:solidFill>
                <a:srgbClr val="3C3C3C"/>
              </a:solidFill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xmlns="" id="{FAC788FA-A8E1-41D8-83E8-70DDCF423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2449" y="4314385"/>
            <a:ext cx="1958578" cy="50839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CH" sz="1350" b="1" kern="0" dirty="0">
                <a:solidFill>
                  <a:srgbClr val="FFFFFF"/>
                </a:solidFill>
              </a:rPr>
              <a:t>Collection of </a:t>
            </a:r>
            <a:r>
              <a:rPr lang="en-US" sz="1350" b="1" kern="0" dirty="0">
                <a:solidFill>
                  <a:srgbClr val="FFFFFF"/>
                </a:solidFill>
              </a:rPr>
              <a:t>21 478</a:t>
            </a:r>
            <a:br>
              <a:rPr lang="en-US" sz="1350" b="1" kern="0" dirty="0">
                <a:solidFill>
                  <a:srgbClr val="FFFFFF"/>
                </a:solidFill>
              </a:rPr>
            </a:br>
            <a:r>
              <a:rPr lang="en-US" sz="1350" b="1" kern="0" dirty="0">
                <a:solidFill>
                  <a:srgbClr val="FFFFFF"/>
                </a:solidFill>
              </a:rPr>
              <a:t>ISO Standards</a:t>
            </a:r>
            <a:endParaRPr lang="en-US" sz="1350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xmlns="" id="{7969D52D-DBB3-4D1C-98F8-81E6E5F54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343" y="4996022"/>
            <a:ext cx="1990723" cy="4385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125" b="1" kern="0" dirty="0"/>
              <a:t>1 381 standards produced </a:t>
            </a:r>
            <a:br>
              <a:rPr lang="en-US" sz="1125" b="1" kern="0" dirty="0"/>
            </a:br>
            <a:r>
              <a:rPr lang="en-US" sz="1125" b="1" kern="0" dirty="0"/>
              <a:t>in 2016</a:t>
            </a:r>
            <a:endParaRPr lang="en-US" sz="1125" kern="0" dirty="0">
              <a:latin typeface="Times New Roman" pitchFamily="18" charset="0"/>
            </a:endParaRP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xmlns="" id="{5BA33D82-7987-44B3-9EB4-708EF9812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4283" y="3083437"/>
            <a:ext cx="1475390" cy="7386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CH" sz="1400" b="1" kern="0" dirty="0">
                <a:solidFill>
                  <a:srgbClr val="FFFFFF"/>
                </a:solidFill>
              </a:rPr>
              <a:t>Over 711 </a:t>
            </a:r>
            <a:r>
              <a:rPr lang="fr-CH" sz="1400" b="1" kern="0" dirty="0" err="1">
                <a:solidFill>
                  <a:srgbClr val="FFFFFF"/>
                </a:solidFill>
              </a:rPr>
              <a:t>organizations</a:t>
            </a:r>
            <a:r>
              <a:rPr lang="fr-CH" sz="1400" b="1" kern="0" dirty="0">
                <a:solidFill>
                  <a:srgbClr val="FFFFFF"/>
                </a:solidFill>
              </a:rPr>
              <a:t> in liaison</a:t>
            </a:r>
            <a:endParaRPr lang="en-US" sz="1400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A3DAAF9B-9748-4189-A75D-079417BADA0E}"/>
              </a:ext>
            </a:extLst>
          </p:cNvPr>
          <p:cNvSpPr/>
          <p:nvPr/>
        </p:nvSpPr>
        <p:spPr>
          <a:xfrm>
            <a:off x="5641975" y="2917825"/>
            <a:ext cx="1219200" cy="1219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41275" cap="rnd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6" name="TextBox 34"/>
          <p:cNvSpPr txBox="1">
            <a:spLocks noChangeArrowheads="1"/>
          </p:cNvSpPr>
          <p:nvPr/>
        </p:nvSpPr>
        <p:spPr bwMode="auto">
          <a:xfrm>
            <a:off x="5722938" y="3314700"/>
            <a:ext cx="1038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CH" altLang="en-US" sz="1100" b="1"/>
              <a:t>ISO Strategy 2016-2020</a:t>
            </a:r>
            <a:endParaRPr lang="en-US" altLang="en-US" sz="1100" b="1"/>
          </a:p>
        </p:txBody>
      </p:sp>
      <p:sp>
        <p:nvSpPr>
          <p:cNvPr id="36" name="Text Box 14">
            <a:extLst>
              <a:ext uri="{FF2B5EF4-FFF2-40B4-BE49-F238E27FC236}">
                <a16:creationId xmlns:a16="http://schemas.microsoft.com/office/drawing/2014/main" xmlns="" id="{35B9C747-E4DD-424E-804F-97FBCD449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6007" y="1969899"/>
            <a:ext cx="2325084" cy="307777"/>
          </a:xfrm>
          <a:prstGeom prst="rect">
            <a:avLst/>
          </a:prstGeom>
          <a:noFill/>
          <a:ln w="31750" cmpd="thickThin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CH" sz="1400" b="1" kern="0" dirty="0">
                <a:solidFill>
                  <a:srgbClr val="FF0000"/>
                </a:solidFill>
              </a:rPr>
              <a:t>ISO MEMBERS</a:t>
            </a:r>
            <a:endParaRPr lang="en-GB" sz="1400" b="1" kern="0" dirty="0">
              <a:solidFill>
                <a:srgbClr val="FF0000"/>
              </a:solidFill>
            </a:endParaRPr>
          </a:p>
        </p:txBody>
      </p:sp>
      <p:sp>
        <p:nvSpPr>
          <p:cNvPr id="37" name="Text Box 14">
            <a:extLst>
              <a:ext uri="{FF2B5EF4-FFF2-40B4-BE49-F238E27FC236}">
                <a16:creationId xmlns:a16="http://schemas.microsoft.com/office/drawing/2014/main" xmlns="" id="{049306D0-F28E-40EA-A4B2-7B023972E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580" y="4871801"/>
            <a:ext cx="2325084" cy="307777"/>
          </a:xfrm>
          <a:prstGeom prst="rect">
            <a:avLst/>
          </a:prstGeom>
          <a:noFill/>
          <a:ln w="31750" cmpd="thickThin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400" b="1" kern="0" dirty="0">
                <a:solidFill>
                  <a:srgbClr val="FF0000"/>
                </a:solidFill>
              </a:rPr>
              <a:t>ISO/CS</a:t>
            </a:r>
            <a:endParaRPr lang="en-GB" sz="1400" b="1" kern="0" dirty="0">
              <a:solidFill>
                <a:srgbClr val="FF0000"/>
              </a:solidFill>
            </a:endParaRP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xmlns="" id="{484361C6-B4B0-44CC-868A-7A88EA32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257" y="1278506"/>
            <a:ext cx="2325084" cy="307777"/>
          </a:xfrm>
          <a:prstGeom prst="rect">
            <a:avLst/>
          </a:prstGeom>
          <a:noFill/>
          <a:ln w="31750" cmpd="thickThin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CH" sz="1400" b="1" kern="0" dirty="0">
                <a:solidFill>
                  <a:srgbClr val="FF0000"/>
                </a:solidFill>
              </a:rPr>
              <a:t>ISO EXPERTS</a:t>
            </a:r>
            <a:endParaRPr lang="en-GB" sz="1400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60CFD870-FFED-DA45-8D3F-C6422F4D7A85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4</a:t>
            </a:fld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4339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Blockchain and distributed ledger technologies</a:t>
            </a:r>
          </a:p>
        </p:txBody>
      </p:sp>
      <p:sp>
        <p:nvSpPr>
          <p:cNvPr id="14340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549275" y="1417638"/>
            <a:ext cx="106584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ISO/TC 307 formed in 2017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Twenty-one member countries participating, 15 members observing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Study Groups exploring: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Reference architecture, taxonomy and ontology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Use cases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Security and privacy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Identity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Smart contracts</a:t>
            </a:r>
            <a:r>
              <a:rPr lang="en-US" altLang="en-US" sz="1000"/>
              <a:t>	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Recently-launched project:  ISO 22739: </a:t>
            </a:r>
            <a:br>
              <a:rPr lang="en-US" altLang="en-US" sz="2000"/>
            </a:br>
            <a:r>
              <a:rPr lang="en-US" altLang="en-US" sz="2000" i="1"/>
              <a:t>Blockchain and Distributed Ledger Technologies -- Terminology and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5FD814FE-3D6F-4247-9A4C-AF88CBC0C71D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6387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Smart Cities</a:t>
            </a:r>
          </a:p>
        </p:txBody>
      </p:sp>
      <p:sp>
        <p:nvSpPr>
          <p:cNvPr id="16388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549275" y="1417638"/>
            <a:ext cx="106584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 i="1"/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773238"/>
            <a:ext cx="11358563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B8E2AED4-05F9-9F45-A3AD-B645F002EC80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8435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Internet of Things (IoT) </a:t>
            </a:r>
          </a:p>
        </p:txBody>
      </p:sp>
      <p:sp>
        <p:nvSpPr>
          <p:cNvPr id="18436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549275" y="1417638"/>
            <a:ext cx="106584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JTC 1/SC 41:  Internet of things and related technologies established in November, 2016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Twenty-one member countries participating, eight members observing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Focus for JTC 1’s standardization program on IoT, including sensor networks and wearable technologies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Projects include: IoT definitions and vocabulary, IoT reference architecture, Interoperability for IoT systems, IoT use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2F04C195-1C6D-D448-B095-2B357AA930C5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0483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IT Security Techniques </a:t>
            </a:r>
          </a:p>
        </p:txBody>
      </p:sp>
      <p:sp>
        <p:nvSpPr>
          <p:cNvPr id="20484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549275" y="1417638"/>
            <a:ext cx="106584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200"/>
              <a:t>Featured Strategic Topic for GSC-20</a:t>
            </a: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200"/>
              <a:t>ISO/IEC 27001:2013 –</a:t>
            </a:r>
            <a:r>
              <a:rPr lang="en-US" altLang="en-US" sz="2200" i="1"/>
              <a:t> Information technology – Security techniques – Information security management systems – Requirements </a:t>
            </a:r>
            <a:r>
              <a:rPr lang="en-US" altLang="en-US" sz="2200"/>
              <a:t>continues to be in very high.</a:t>
            </a: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200"/>
              <a:t>JTC 1/SC 27 focuses on the development of generic standards for the protection of information and ICT.  This has led to a large number of liaisons to SDOs and industry bodies which typically use SC 27 standards as a basis for developing their own sector-specific security implementation standards. </a:t>
            </a: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endParaRPr lang="en-US" altLang="en-US" sz="2200"/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endParaRPr lang="en-US" alt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77F01A9-5E6A-3B4A-8AE9-772C85F9097A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846263" y="2133600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Thank you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198563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For more information, please contact: Sergio Mujica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6DA7"/>
                </a:solidFill>
                <a:latin typeface="Verdana" charset="0"/>
              </a:rPr>
              <a:t>mujica@iso.org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/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Affiliation Name:  ISO</a:t>
            </a:r>
          </a:p>
          <a:p>
            <a:pPr algn="ctr"/>
            <a:r>
              <a:rPr lang="en-US" altLang="en-US" sz="2200">
                <a:solidFill>
                  <a:srgbClr val="006DA7"/>
                </a:solidFill>
                <a:latin typeface="Verdana" charset="0"/>
                <a:hlinkClick r:id="rId2"/>
              </a:rPr>
              <a:t>www.iso.org </a:t>
            </a:r>
            <a:r>
              <a:rPr lang="en-US" altLang="en-US" sz="2200">
                <a:solidFill>
                  <a:srgbClr val="006DA7"/>
                </a:solidFill>
                <a:latin typeface="Verdana" charset="0"/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9F4DE8-FA32-4983-A7AA-BBC1053BFFEC}"/>
</file>

<file path=customXml/itemProps2.xml><?xml version="1.0" encoding="utf-8"?>
<ds:datastoreItem xmlns:ds="http://schemas.openxmlformats.org/officeDocument/2006/customXml" ds:itemID="{B6A68534-670A-4203-B0EE-CA0DF5993AA0}"/>
</file>

<file path=customXml/itemProps3.xml><?xml version="1.0" encoding="utf-8"?>
<ds:datastoreItem xmlns:ds="http://schemas.openxmlformats.org/officeDocument/2006/customXml" ds:itemID="{17D26F6A-6A71-42D8-B99C-91AD944B15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55668</TotalTime>
  <Words>330</Words>
  <Application>Microsoft Macintosh PowerPoint</Application>
  <PresentationFormat>Custom</PresentationFormat>
  <Paragraphs>79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Microsoft YaHei</vt:lpstr>
      <vt:lpstr>Arial</vt:lpstr>
      <vt:lpstr>Consolas</vt:lpstr>
      <vt:lpstr>Times New Roman</vt:lpstr>
      <vt:lpstr>Verdana</vt:lpstr>
      <vt:lpstr>MS PGothic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198</cp:revision>
  <cp:lastPrinted>1601-01-01T00:00:00Z</cp:lastPrinted>
  <dcterms:created xsi:type="dcterms:W3CDTF">2016-04-13T17:12:01Z</dcterms:created>
  <dcterms:modified xsi:type="dcterms:W3CDTF">2017-09-25T20:26:13Z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0x0101009D1424E53CC42143AB311C22B71889D1</vt:lpwstr>
  </property>
</Properties>
</file>