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2"/>
    <p:sldMasterId id="2147484195" r:id="rId3"/>
  </p:sldMasterIdLst>
  <p:notesMasterIdLst>
    <p:notesMasterId r:id="rId12"/>
  </p:notesMasterIdLst>
  <p:handoutMasterIdLst>
    <p:handoutMasterId r:id="rId13"/>
  </p:handoutMasterIdLst>
  <p:sldIdLst>
    <p:sldId id="280" r:id="rId4"/>
    <p:sldId id="284" r:id="rId5"/>
    <p:sldId id="291" r:id="rId6"/>
    <p:sldId id="293" r:id="rId7"/>
    <p:sldId id="294" r:id="rId8"/>
    <p:sldId id="292" r:id="rId9"/>
    <p:sldId id="295" r:id="rId10"/>
    <p:sldId id="281" r:id="rId11"/>
  </p:sldIdLst>
  <p:sldSz cx="12188825" cy="6858000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A7"/>
    <a:srgbClr val="00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470"/>
  </p:normalViewPr>
  <p:slideViewPr>
    <p:cSldViewPr>
      <p:cViewPr varScale="1">
        <p:scale>
          <a:sx n="90" d="100"/>
          <a:sy n="90" d="100"/>
        </p:scale>
        <p:origin x="232" y="4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7" Type="http://schemas.openxmlformats.org/officeDocument/2006/relationships/slide" Target="slides/slide4.xml"/><Relationship Id="rId1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1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customXml" Target="../customXml/item3.xml"/><Relationship Id="rId1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A2440531-5C3F-9E4B-B832-E4B79D9D6C3E}" type="datetimeFigureOut">
              <a:rPr lang="en-US"/>
              <a:pPr>
                <a:defRPr/>
              </a:pPr>
              <a:t>9/12/17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EDD5F1AB-5B83-DC45-9B66-078C6C279C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0AF05C89-40EE-834D-B531-1DDBF49720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Pg  </a:t>
            </a:r>
            <a:fld id="{A7657C8C-AEC0-6540-9AB9-CAE84556BD7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3915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z="1400" b="0" i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59421783-411A-0246-A80A-FC5D9EBD473D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8702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133972" y="1988840"/>
            <a:ext cx="8105949" cy="3175794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z="1400" b="0" i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A2AFAFCA-2FF5-FB4D-8AA0-1F3F17B093B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52328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Pg.  </a:t>
            </a:r>
            <a:fld id="{47AE3C6F-0361-0F4E-9308-85F11C79F9E9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17471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012" y="2852935"/>
            <a:ext cx="8105949" cy="2967633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3988" y="1412776"/>
            <a:ext cx="5156200" cy="1296144"/>
          </a:xfr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Pg  </a:t>
            </a:r>
            <a:fld id="{64C0DE6B-841F-FF44-9974-8F08B0EEF221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201801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54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4037013" y="6356350"/>
            <a:ext cx="41132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5125" y="6315075"/>
            <a:ext cx="25273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0" i="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2D7A07D5-9DF5-884E-A60C-6B04FFD64863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6645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7638"/>
            <a:ext cx="10966450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30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388" y="6237288"/>
            <a:ext cx="10985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1" name="Straight Connector 9"/>
          <p:cNvCxnSpPr>
            <a:cxnSpLocks noChangeShapeType="1"/>
          </p:cNvCxnSpPr>
          <p:nvPr userDrawn="1"/>
        </p:nvCxnSpPr>
        <p:spPr bwMode="auto">
          <a:xfrm>
            <a:off x="365125" y="6092825"/>
            <a:ext cx="11580813" cy="0"/>
          </a:xfrm>
          <a:prstGeom prst="line">
            <a:avLst/>
          </a:prstGeom>
          <a:noFill/>
          <a:ln w="9525">
            <a:solidFill>
              <a:srgbClr val="006D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389" r:id="rId2"/>
    <p:sldLayoutId id="2147484390" r:id="rId3"/>
    <p:sldLayoutId id="2147484391" r:id="rId4"/>
    <p:sldLayoutId id="2147484392" r:id="rId5"/>
  </p:sldLayoutIdLst>
  <p:hf hdr="0" ftr="0" dt="0"/>
  <p:txStyles>
    <p:titleStyle>
      <a:lvl1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kern="1200">
          <a:solidFill>
            <a:srgbClr val="FFFFFF"/>
          </a:solidFill>
          <a:latin typeface="+mj-lt"/>
          <a:ea typeface="Microsoft YaHei" charset="-122"/>
          <a:cs typeface="Microsoft YaHei" charset="0"/>
        </a:defRPr>
      </a:lvl1pPr>
      <a:lvl2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2pPr>
      <a:lvl3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3pPr>
      <a:lvl4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4pPr>
      <a:lvl5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5pPr>
      <a:lvl6pPr marL="25146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i.org/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uis.Romero@etsi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94" name="Straight Connector 4"/>
          <p:cNvCxnSpPr>
            <a:cxnSpLocks noChangeShapeType="1"/>
          </p:cNvCxnSpPr>
          <p:nvPr/>
        </p:nvCxnSpPr>
        <p:spPr bwMode="auto">
          <a:xfrm>
            <a:off x="549275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8677275" y="6137275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81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021388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7"/>
          <p:cNvSpPr txBox="1">
            <a:spLocks noChangeArrowheads="1"/>
          </p:cNvSpPr>
          <p:nvPr/>
        </p:nvSpPr>
        <p:spPr bwMode="auto">
          <a:xfrm>
            <a:off x="4557713" y="6137275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68317"/>
              </p:ext>
            </p:extLst>
          </p:nvPr>
        </p:nvGraphicFramePr>
        <p:xfrm>
          <a:off x="549275" y="404813"/>
          <a:ext cx="7386638" cy="1511300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/>
                  </a:extLst>
                </a:gridCol>
                <a:gridCol w="5755947">
                  <a:extLst>
                    <a:ext uri="{9D8B030D-6E8A-4147-A177-3AD203B41FA5}"/>
                  </a:extLst>
                </a:gridCol>
              </a:tblGrid>
              <a:tr h="387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Document No: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smtClean="0"/>
                        <a:t>GSC-21_027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/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ETSI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Luis Jorge Romero Saro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92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2.04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8215" name="Subtitle 2"/>
          <p:cNvSpPr txBox="1">
            <a:spLocks/>
          </p:cNvSpPr>
          <p:nvPr/>
        </p:nvSpPr>
        <p:spPr bwMode="auto">
          <a:xfrm>
            <a:off x="1557338" y="2708275"/>
            <a:ext cx="9144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 marL="685800" indent="-228600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ETSI Activity and Strategy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Priorities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Luis Jorge Romero Saro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Director General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ETSI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183387C4-28C1-F74B-9392-0047B376FF28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2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Priority Topics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8929688" cy="3816350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b="1"/>
              <a:t>   Socio-economic 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endParaRPr lang="en-US" altLang="en-US" sz="2200" b="1"/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b="1"/>
              <a:t>   Policy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endParaRPr lang="en-US" altLang="en-US" sz="2200" b="1"/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b="1"/>
              <a:t>   Technology 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endParaRPr lang="en-US" altLang="en-US" sz="2200" b="1"/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200" b="1"/>
              <a:t>   ETSI Long Term Strategy (LTS) 2016 – 2021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endParaRPr lang="en-US" altLang="en-US" sz="2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49275" y="1417638"/>
            <a:ext cx="11026775" cy="4522787"/>
          </a:xfrm>
        </p:spPr>
        <p:txBody>
          <a:bodyPr/>
          <a:lstStyle/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Digital transformation: ICT standards contribute to define our modern world, impacting and influencing markets and economies.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Role of standards: ICT standards allow for integration and are applicable across traditional sector boundaries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ETSI is with a strong outreach engaging directly with our Members to understand their role in the digital ecosystem offering new opportunities to our Members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ETSI is investing in education about standardization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234C272E-F419-4844-8F57-CDA275DA4F62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Socio-economic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549275" y="1417638"/>
            <a:ext cx="11026775" cy="4522787"/>
          </a:xfrm>
        </p:spPr>
        <p:txBody>
          <a:bodyPr/>
          <a:lstStyle/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Digital economy is the driver of innovation, competitiveness and growth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Policy makers worldwide are driving digital economy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Industrial policies for the globalization era are at the top of the EU’s agenda 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ETSI priority is to ensure our connection with policy makers in Europe</a:t>
            </a: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C2B86868-0136-5047-B4AB-897B87633C03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549275" y="1417638"/>
            <a:ext cx="11026775" cy="4522787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Times New Roman" panose="02020603050405020304" pitchFamily="18" charset="0"/>
              <a:buNone/>
              <a:defRPr/>
            </a:pPr>
            <a:r>
              <a:rPr lang="en-US" altLang="en-US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Technology is the driving factor of the digital transformation: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5G has early delivery plans; ETSI contributes heavily in 3GPP and helps with some new components: NFV, MEC, NGP, </a:t>
            </a:r>
            <a:r>
              <a:rPr lang="en-US" alt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mWT</a:t>
            </a: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ETSI also is heavily investing in the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IoT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predominantly through oneM2M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Smart Cities – ETSI is working directly with interested cities on a new initiative supported by CIM ISG… others to come?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ETSI is taking a new approach on network management with Experimental Networked Intelligence in ENI ISG introducing a learning capability – in fact a type of Artificial Intelligence (another potential 5G component?)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alt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77138510-DB4D-024F-AFA4-B25A1F14C73A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2292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Technology (1/2)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549275" y="1417638"/>
            <a:ext cx="11026775" cy="4522787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Times New Roman" panose="02020603050405020304" pitchFamily="18" charset="0"/>
              <a:buNone/>
              <a:defRPr/>
            </a:pPr>
            <a:r>
              <a:rPr lang="en-US" altLang="en-US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Technology is the driving factor of the digital transformation: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Open Source project is progressing very positively and the experience gained triggers new open source initiatives in ETSI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Interoperability is increasingly important to industry, especially on NFV where ETSI has started a series of events. ETSI Plugtests service activities are key to unifying the different approaches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ETSI work on the European Radio Equipment Directive (RED) is still ongoing and will continue for some time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Security goes across all technologies and ETSI organizes every year in June a full security week</a:t>
            </a: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7C776370-16ED-6E49-801B-7742C6B7880E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Technology (2/2)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549275" y="1417638"/>
            <a:ext cx="11026775" cy="4522787"/>
          </a:xfrm>
        </p:spPr>
        <p:txBody>
          <a:bodyPr/>
          <a:lstStyle/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Being at the Heart of Digital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Being an Enabler of Standards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Being Global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Being Versatile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Being Inclusive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endParaRPr lang="en-US" altLang="en-US" sz="220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728DA943-1F4A-104C-ACB7-7E5AEEA16CBE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4340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ETSI Long Term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18C53DEF-18D0-274B-85FE-F6A2ABC71B19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846263" y="1412875"/>
            <a:ext cx="81375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SzPct val="100000"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Thank you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1198563" y="2205038"/>
            <a:ext cx="969486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For more information, please contact: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 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Luis Jorge Romero Saro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6DA7"/>
                </a:solidFill>
                <a:latin typeface="Verdana" charset="0"/>
                <a:hlinkClick r:id="rId2"/>
              </a:rPr>
              <a:t>Luis.Romero@etsi.org</a:t>
            </a: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/>
            <a:r>
              <a:rPr lang="en-US" altLang="en-US" sz="2200">
                <a:solidFill>
                  <a:srgbClr val="006DA7"/>
                </a:solidFill>
                <a:latin typeface="Verdana" charset="0"/>
                <a:hlinkClick r:id="rId3"/>
              </a:rPr>
              <a:t>www.etsi.org</a:t>
            </a: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4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</a:rPr>
              <a:t>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</a:endParaRPr>
          </a:p>
        </p:txBody>
      </p:sp>
      <p:pic>
        <p:nvPicPr>
          <p:cNvPr id="1536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4868863"/>
            <a:ext cx="280828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B5DCE"/>
      </a:hlink>
      <a:folHlink>
        <a:srgbClr val="B2B2B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92E2E5-F357-4B33-9054-62299A8BB537}"/>
</file>

<file path=customXml/itemProps2.xml><?xml version="1.0" encoding="utf-8"?>
<ds:datastoreItem xmlns:ds="http://schemas.openxmlformats.org/officeDocument/2006/customXml" ds:itemID="{3BF1C092-A482-4190-89B0-65522C179624}"/>
</file>

<file path=customXml/itemProps3.xml><?xml version="1.0" encoding="utf-8"?>
<ds:datastoreItem xmlns:ds="http://schemas.openxmlformats.org/officeDocument/2006/customXml" ds:itemID="{F323C22B-4147-4FFC-A4F1-9862F558982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55560</TotalTime>
  <Words>433</Words>
  <Application>Microsoft Macintosh PowerPoint</Application>
  <PresentationFormat>Custom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Calibri</vt:lpstr>
      <vt:lpstr>Microsoft YaHei</vt:lpstr>
      <vt:lpstr>Arial</vt:lpstr>
      <vt:lpstr>Consolas</vt:lpstr>
      <vt:lpstr>Times New Roman</vt:lpstr>
      <vt:lpstr>Verdana</vt:lpstr>
      <vt:lpstr>MS PGothic</vt:lpstr>
      <vt:lpstr>Lucida Sans Unicode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b.sriv</dc:creator>
  <cp:lastModifiedBy>Microsoft Office User</cp:lastModifiedBy>
  <cp:revision>174</cp:revision>
  <cp:lastPrinted>1601-01-01T00:00:00Z</cp:lastPrinted>
  <dcterms:created xsi:type="dcterms:W3CDTF">2016-04-13T17:12:01Z</dcterms:created>
  <dcterms:modified xsi:type="dcterms:W3CDTF">2017-09-12T12:50:23Z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0x0101009D1424E53CC42143AB311C22B71889D1</vt:lpwstr>
  </property>
</Properties>
</file>