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20"/>
  </p:notesMasterIdLst>
  <p:handoutMasterIdLst>
    <p:handoutMasterId r:id="rId21"/>
  </p:handoutMasterIdLst>
  <p:sldIdLst>
    <p:sldId id="280" r:id="rId4"/>
    <p:sldId id="284" r:id="rId5"/>
    <p:sldId id="290" r:id="rId6"/>
    <p:sldId id="291" r:id="rId7"/>
    <p:sldId id="292" r:id="rId8"/>
    <p:sldId id="286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81" r:id="rId19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4"/>
    <p:restoredTop sz="94470"/>
  </p:normalViewPr>
  <p:slideViewPr>
    <p:cSldViewPr>
      <p:cViewPr>
        <p:scale>
          <a:sx n="110" d="100"/>
          <a:sy n="110" d="100"/>
        </p:scale>
        <p:origin x="208" y="-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8" Type="http://schemas.openxmlformats.org/officeDocument/2006/relationships/slide" Target="slides/slide5.xml"/><Relationship Id="rId26" Type="http://schemas.openxmlformats.org/officeDocument/2006/relationships/customXml" Target="../customXml/item2.xml"/><Relationship Id="rId21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7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11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23" Type="http://schemas.openxmlformats.org/officeDocument/2006/relationships/viewProps" Target="viewProps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9" Type="http://schemas.openxmlformats.org/officeDocument/2006/relationships/slide" Target="slides/slide6.xml"/><Relationship Id="rId22" Type="http://schemas.openxmlformats.org/officeDocument/2006/relationships/presProps" Target="presProps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Microsoft YaHei" pitchFamily="34" charset="-122"/>
              </a:defRPr>
            </a:lvl1pPr>
          </a:lstStyle>
          <a:p>
            <a:pPr>
              <a:defRPr/>
            </a:pPr>
            <a:fld id="{FEEF4597-8AED-C741-B497-09879CEB68A6}" type="datetimeFigureOut">
              <a:rPr lang="en-US"/>
              <a:pPr>
                <a:defRPr/>
              </a:pPr>
              <a:t>9/6/17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63A5D3-ECDD-CE4F-BA42-705B0AA94FC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624E90DD-5529-D34F-9746-B2BEEE5B3A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B56C3D93-318C-8342-80EC-EC407DFCB752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8697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515DD9A3-EFDC-934C-A5C4-65EAAA145C50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88341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35F14F63-C18B-C64E-B9A8-60F7AD637D73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69141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Pg.  </a:t>
            </a:r>
            <a:fld id="{0A0E3AA0-A4DE-3E46-B32A-970B7612D205}" type="slidenum">
              <a:rPr lang="en-US" altLang="en-US"/>
              <a:pPr/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65422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Pg  </a:t>
            </a:r>
            <a:fld id="{0E079DAE-416B-0E41-9974-591296BACB82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50174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01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Verdana" charset="0"/>
              </a:defRPr>
            </a:lvl1pPr>
          </a:lstStyle>
          <a:p>
            <a:r>
              <a:rPr lang="en-US" altLang="en-US"/>
              <a:t>Pg  </a:t>
            </a:r>
            <a:fld id="{4A0B1D4C-76AE-D14A-A94A-690C9CE81AAB}" type="slidenum">
              <a:rPr lang="en-US" altLang="en-US"/>
              <a:pPr/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9" r:id="rId2"/>
    <p:sldLayoutId id="2147484360" r:id="rId3"/>
    <p:sldLayoutId id="2147484361" r:id="rId4"/>
    <p:sldLayoutId id="214748436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.samar@tcs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16495"/>
              </p:ext>
            </p:extLst>
          </p:nvPr>
        </p:nvGraphicFramePr>
        <p:xfrm>
          <a:off x="549275" y="404813"/>
          <a:ext cx="7386638" cy="1548111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474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GSC-21_023</a:t>
                      </a:r>
                      <a:endParaRPr lang="en-US" sz="1800" dirty="0"/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89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TSDSI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71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Samar Shailendra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90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3.08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33881" marB="3388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67" name="Subtitle 2"/>
          <p:cNvSpPr txBox="1">
            <a:spLocks/>
          </p:cNvSpPr>
          <p:nvPr/>
        </p:nvSpPr>
        <p:spPr bwMode="auto">
          <a:xfrm>
            <a:off x="261938" y="2708275"/>
            <a:ext cx="11736387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Augmental Robotics – An Indian Perspective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2800" b="1">
                <a:solidFill>
                  <a:srgbClr val="006DA7"/>
                </a:solidFill>
                <a:latin typeface="Verdana" charset="0"/>
              </a:rPr>
              <a:t>Samar Shailendra, Scientist, TCS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Need to re-define the safety and trust for collaborative environment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2000"/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In such environment, Guidelines are required for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rgbClr val="0000FF"/>
                </a:solidFill>
              </a:rPr>
              <a:t>Monitoring and Action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rgbClr val="0000FF"/>
                </a:solidFill>
              </a:rPr>
              <a:t>Hand and Facial Guiding 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rgbClr val="0000FF"/>
                </a:solidFill>
              </a:rPr>
              <a:t>Speed and Distance handling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rgbClr val="0000FF"/>
                </a:solidFill>
              </a:rPr>
              <a:t>Force, Power and Thrust 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chemeClr val="tx1"/>
                </a:solidFill>
              </a:rPr>
              <a:t>Additional safety and fault tolerance in the system to safeguard the human colleague is of paramount importance !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78E55174-5AF2-4F4D-9BBC-F78B0AE97DD9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Challenges – Safety and Trust 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Guidelines For Industrial Robotic Environment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 standards related to Industrial Robotics by International Organization for Standardization (ISO)</a:t>
            </a:r>
          </a:p>
          <a:p>
            <a:pPr marL="1544638" lvl="2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ISO 10218-1:2011</a:t>
            </a:r>
          </a:p>
          <a:p>
            <a:pPr marL="1544638" lvl="2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ISO 10218-2:2011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Different types of environment </a:t>
            </a:r>
            <a:b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(e.g. electronic, chemical etc.) </a:t>
            </a:r>
            <a:b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has different safety requirements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Provides classification for various Safety </a:t>
            </a:r>
            <a:b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Hazards</a:t>
            </a:r>
            <a:endParaRPr lang="en-US" alt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2" indent="0" eaLnBrk="1" hangingPunct="1">
              <a:lnSpc>
                <a:spcPct val="104000"/>
              </a:lnSpc>
              <a:spcAft>
                <a:spcPts val="1425"/>
              </a:spcAft>
              <a:buClr>
                <a:srgbClr val="0070C0"/>
              </a:buClr>
              <a:buSzPct val="110000"/>
              <a:buFont typeface="Times New Roman" pitchFamily="18" charset="0"/>
              <a:buNone/>
              <a:defRPr/>
            </a:pPr>
            <a:r>
              <a:rPr lang="en-US" sz="2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More elaborate Safety guidelines to be defined for co-existence of robots in Social Environment !</a:t>
            </a:r>
          </a:p>
          <a:p>
            <a:pPr marL="914400" lvl="2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Times New Roman" pitchFamily="18" charset="0"/>
              <a:buNone/>
              <a:defRPr/>
            </a:pPr>
            <a:endParaRPr lang="en-US" alt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F2C4292-C8F5-B74A-A085-412F25DCD5CF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6388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Standardization – Safety and Trust</a:t>
            </a:r>
            <a:endParaRPr lang="en-US" altLang="en-US"/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2133600"/>
            <a:ext cx="4419600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5220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Diversity in Communication Requirements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Diverse QoS, Latency, Bandwidth and Reliability requirements.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Interoperability of diverse technology and devices.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Current Network is not apt for Reliable, High bandwidth, Low Latency comm.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For complete AR/VR applications  BW : ~1-5 Gbps, End-to-end latency : &lt;5ms.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Machines and Humans operate in different timescales.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Limits are imposed by Physics on the distances ( </a:t>
            </a:r>
            <a:r>
              <a:rPr lang="en-US" altLang="en-US" sz="2000"/>
              <a:t>&lt; 150 km for 1ms latency</a:t>
            </a:r>
            <a:r>
              <a:rPr lang="en-US" altLang="en-US" sz="2200"/>
              <a:t>)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Can this be run on Public Network infrastructure ?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Essential for developing Nations like India.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Introduces additional challenges of scale, infrastructure, scheduling, fairness etc.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1044F48-184E-7541-9382-6A59EFD1001E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7412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Challenges – Networking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marL="0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Times New Roman" pitchFamily="18" charset="0"/>
              <a:buNone/>
              <a:defRPr/>
            </a:pPr>
            <a:r>
              <a:rPr lang="en-US" alt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Multiple Ongoing Standardization efforts to support </a:t>
            </a:r>
            <a:r>
              <a:rPr lang="en-US" altLang="en-US" sz="2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AuR</a:t>
            </a:r>
            <a:r>
              <a:rPr lang="en-US" alt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use-cases !!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IEEE Standards Association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P1918.1 - Tactile Internet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Haptic Codecs for Touch, Feel and sense.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Decrease volume and Increase reliability.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IEEE 802.1 – Time Sensitive Networking (TSN)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TSN standards are developed for low latency </a:t>
            </a:r>
            <a:b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deterministic communication to satisfy </a:t>
            </a:r>
            <a:b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industry requirements (For L2 devices).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Industrial Internet Consortium (IIC) has </a:t>
            </a:r>
            <a:b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developed a testbed. 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98780F1-BBC7-E649-A024-44DF7F32A78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Standardization – Networking</a:t>
            </a:r>
            <a:endParaRPr lang="en-US" altLang="en-US"/>
          </a:p>
        </p:txBody>
      </p:sp>
      <p:grpSp>
        <p:nvGrpSpPr>
          <p:cNvPr id="18437" name="Group 1"/>
          <p:cNvGrpSpPr>
            <a:grpSpLocks/>
          </p:cNvGrpSpPr>
          <p:nvPr/>
        </p:nvGrpSpPr>
        <p:grpSpPr bwMode="auto">
          <a:xfrm>
            <a:off x="7031038" y="1700213"/>
            <a:ext cx="5037137" cy="1743075"/>
            <a:chOff x="7030516" y="1611464"/>
            <a:chExt cx="5037754" cy="1743243"/>
          </a:xfrm>
        </p:grpSpPr>
        <p:grpSp>
          <p:nvGrpSpPr>
            <p:cNvPr id="18439" name="Group 33"/>
            <p:cNvGrpSpPr>
              <a:grpSpLocks/>
            </p:cNvGrpSpPr>
            <p:nvPr/>
          </p:nvGrpSpPr>
          <p:grpSpPr bwMode="auto">
            <a:xfrm>
              <a:off x="7030516" y="1611464"/>
              <a:ext cx="5037754" cy="1743243"/>
              <a:chOff x="1304343" y="3847071"/>
              <a:chExt cx="8359701" cy="317029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269160" y="3847071"/>
                <a:ext cx="1443781" cy="11751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 err="1">
                    <a:solidFill>
                      <a:sysClr val="windowText" lastClr="000000"/>
                    </a:solidFill>
                    <a:latin typeface="Calibri" pitchFamily="34" charset="0"/>
                    <a:ea typeface="Microsoft YaHei" pitchFamily="34" charset="-122"/>
                  </a:rPr>
                  <a:t>Haptics</a:t>
                </a:r>
                <a:endParaRPr lang="en-US" sz="12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endParaRPr>
              </a:p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endParaRPr>
              </a:p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sysClr val="windowText" lastClr="000000"/>
                    </a:solidFill>
                    <a:latin typeface="Calibri" pitchFamily="34" charset="0"/>
                    <a:ea typeface="Microsoft YaHei" pitchFamily="34" charset="-122"/>
                  </a:rPr>
                  <a:t>Video</a:t>
                </a:r>
                <a:endParaRPr lang="en-US" sz="12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endParaRPr>
              </a:p>
            </p:txBody>
          </p:sp>
          <p:grpSp>
            <p:nvGrpSpPr>
              <p:cNvPr id="18442" name="Group 35"/>
              <p:cNvGrpSpPr>
                <a:grpSpLocks/>
              </p:cNvGrpSpPr>
              <p:nvPr/>
            </p:nvGrpSpPr>
            <p:grpSpPr bwMode="auto">
              <a:xfrm>
                <a:off x="1304343" y="4008437"/>
                <a:ext cx="8359701" cy="3008932"/>
                <a:chOff x="1304343" y="4008437"/>
                <a:chExt cx="8359701" cy="3008932"/>
              </a:xfrm>
            </p:grpSpPr>
            <p:pic>
              <p:nvPicPr>
                <p:cNvPr id="18443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93112" y="4008437"/>
                  <a:ext cx="1066800" cy="2299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444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859" y="4099706"/>
                  <a:ext cx="1088508" cy="22992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9" name="Cloud 38"/>
                <p:cNvSpPr/>
                <p:nvPr/>
              </p:nvSpPr>
              <p:spPr>
                <a:xfrm>
                  <a:off x="4655601" y="4236861"/>
                  <a:ext cx="1499107" cy="1917193"/>
                </a:xfrm>
                <a:prstGeom prst="cloud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0063BE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rgbClr val="000000"/>
                      </a:solidFill>
                      <a:latin typeface="Myriad Pro"/>
                      <a:ea typeface="+mn-ea"/>
                    </a:rPr>
                    <a:t>Core</a:t>
                  </a: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rgbClr val="000000"/>
                      </a:solidFill>
                      <a:latin typeface="Myriad Pro"/>
                      <a:ea typeface="+mn-ea"/>
                    </a:rPr>
                    <a:t>Network</a:t>
                  </a:r>
                  <a:endParaRPr lang="en-US" sz="1200" kern="0" dirty="0">
                    <a:solidFill>
                      <a:srgbClr val="000000"/>
                    </a:solidFill>
                    <a:latin typeface="Myriad Pro"/>
                    <a:ea typeface="+mn-ea"/>
                  </a:endParaRPr>
                </a:p>
              </p:txBody>
            </p:sp>
            <p:sp>
              <p:nvSpPr>
                <p:cNvPr id="40" name="Left-Right Arrow Callout 39"/>
                <p:cNvSpPr/>
                <p:nvPr/>
              </p:nvSpPr>
              <p:spPr>
                <a:xfrm>
                  <a:off x="2908836" y="4236861"/>
                  <a:ext cx="1802091" cy="2035574"/>
                </a:xfrm>
                <a:prstGeom prst="leftRightArrowCallout">
                  <a:avLst/>
                </a:prstGeom>
                <a:solidFill>
                  <a:srgbClr val="6DCFF6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kern="0" dirty="0">
                      <a:solidFill>
                        <a:srgbClr val="000000"/>
                      </a:solidFill>
                      <a:latin typeface="Myriad Pro"/>
                      <a:ea typeface="+mn-ea"/>
                    </a:rPr>
                    <a:t>Local</a:t>
                  </a: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kern="0" dirty="0">
                      <a:solidFill>
                        <a:srgbClr val="000000"/>
                      </a:solidFill>
                      <a:latin typeface="Myriad Pro"/>
                      <a:ea typeface="+mn-ea"/>
                    </a:rPr>
                    <a:t>Network</a:t>
                  </a:r>
                </a:p>
              </p:txBody>
            </p:sp>
            <p:cxnSp>
              <p:nvCxnSpPr>
                <p:cNvPr id="18447" name="Straight Arrow Connector 40"/>
                <p:cNvCxnSpPr>
                  <a:cxnSpLocks noChangeShapeType="1"/>
                </p:cNvCxnSpPr>
                <p:nvPr/>
              </p:nvCxnSpPr>
              <p:spPr bwMode="auto">
                <a:xfrm flipH="1">
                  <a:off x="1916112" y="4541837"/>
                  <a:ext cx="647700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61BE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448" name="Straight Arrow Connector 41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45010" y="5913440"/>
                  <a:ext cx="6400801" cy="58993"/>
                </a:xfrm>
                <a:prstGeom prst="straightConnector1">
                  <a:avLst/>
                </a:prstGeom>
                <a:noFill/>
                <a:ln w="9525">
                  <a:solidFill>
                    <a:srgbClr val="0061BE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1304343" y="6402365"/>
                  <a:ext cx="1604493" cy="61500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ysClr val="windowText" lastClr="000000"/>
                      </a:solidFill>
                      <a:latin typeface="Calibri" pitchFamily="34" charset="0"/>
                      <a:ea typeface="Microsoft YaHei" pitchFamily="34" charset="-122"/>
                    </a:rPr>
                    <a:t>Operator</a:t>
                  </a:r>
                  <a:endParaRPr lang="en-US" sz="1600" b="1" kern="0" dirty="0">
                    <a:solidFill>
                      <a:sysClr val="windowText" lastClr="000000"/>
                    </a:solidFill>
                    <a:latin typeface="Calibri" pitchFamily="34" charset="0"/>
                    <a:ea typeface="Microsoft YaHei" pitchFamily="34" charset="-122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274429" y="6370605"/>
                  <a:ext cx="2389615" cy="62077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b="1" kern="0" dirty="0">
                      <a:solidFill>
                        <a:sysClr val="windowText" lastClr="000000"/>
                      </a:solidFill>
                      <a:latin typeface="Calibri" pitchFamily="34" charset="0"/>
                      <a:ea typeface="Microsoft YaHei" pitchFamily="34" charset="-122"/>
                    </a:rPr>
                    <a:t>Tele-Operator</a:t>
                  </a:r>
                  <a:endParaRPr lang="en-US" sz="1600" b="1" kern="0" dirty="0">
                    <a:solidFill>
                      <a:sysClr val="windowText" lastClr="000000"/>
                    </a:solidFill>
                    <a:latin typeface="Calibri" pitchFamily="34" charset="0"/>
                    <a:ea typeface="Microsoft YaHei" pitchFamily="34" charset="-122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218561" y="5374473"/>
                  <a:ext cx="1140798" cy="11751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ysClr val="windowText" lastClr="000000"/>
                      </a:solidFill>
                      <a:latin typeface="Calibri" pitchFamily="34" charset="0"/>
                      <a:ea typeface="Microsoft YaHei" pitchFamily="34" charset="-122"/>
                    </a:rPr>
                    <a:t>Velocity</a:t>
                  </a: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kern="0" dirty="0">
                    <a:solidFill>
                      <a:sysClr val="windowText" lastClr="000000"/>
                    </a:solidFill>
                    <a:latin typeface="Calibri" pitchFamily="34" charset="0"/>
                    <a:ea typeface="Microsoft YaHei" pitchFamily="34" charset="-122"/>
                  </a:endParaRP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 dirty="0">
                      <a:solidFill>
                        <a:sysClr val="windowText" lastClr="000000"/>
                      </a:solidFill>
                      <a:latin typeface="Calibri" pitchFamily="34" charset="0"/>
                      <a:ea typeface="Microsoft YaHei" pitchFamily="34" charset="-122"/>
                    </a:rPr>
                    <a:t>Force</a:t>
                  </a:r>
                  <a:endParaRPr lang="en-US" sz="1200" kern="0" dirty="0">
                    <a:solidFill>
                      <a:sysClr val="windowText" lastClr="000000"/>
                    </a:solidFill>
                    <a:latin typeface="Calibri" pitchFamily="34" charset="0"/>
                    <a:ea typeface="Microsoft YaHei" pitchFamily="34" charset="-122"/>
                  </a:endParaRPr>
                </a:p>
              </p:txBody>
            </p:sp>
          </p:grpSp>
        </p:grpSp>
        <p:sp>
          <p:nvSpPr>
            <p:cNvPr id="46" name="Left-Right Arrow Callout 45"/>
            <p:cNvSpPr/>
            <p:nvPr/>
          </p:nvSpPr>
          <p:spPr>
            <a:xfrm>
              <a:off x="9939172" y="1851199"/>
              <a:ext cx="1051054" cy="962118"/>
            </a:xfrm>
            <a:prstGeom prst="leftRightArrowCallout">
              <a:avLst/>
            </a:prstGeom>
            <a:solidFill>
              <a:srgbClr val="6DCFF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Local</a:t>
              </a:r>
            </a:p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Network</a:t>
              </a:r>
            </a:p>
          </p:txBody>
        </p:sp>
      </p:grp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354388"/>
            <a:ext cx="445928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835342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Deterministic Networking (</a:t>
            </a:r>
            <a:r>
              <a:rPr lang="en-US" altLang="en-US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DetNet</a:t>
            </a: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) – IETF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Time synchronization of 1 µs, Packet Error Rate (&lt;10</a:t>
            </a:r>
            <a:r>
              <a:rPr lang="en-US" alt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-8</a:t>
            </a: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Guaranteed end-to-end latency and bounded jitter.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Dynamic reliability and resource reservation based upon the application context 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3GPP/TSDSI – </a:t>
            </a:r>
            <a:r>
              <a:rPr lang="en-US" altLang="en-US" sz="2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AuR</a:t>
            </a:r>
            <a:r>
              <a:rPr lang="en-US" alt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use-cases for 5G and beyond 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  India Tele-health is one of the most promising use-case.</a:t>
            </a:r>
          </a:p>
          <a:p>
            <a:pPr marL="1544638" lvl="2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60</a:t>
            </a: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% </a:t>
            </a:r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(~780 million) without </a:t>
            </a: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access to basic healthcare</a:t>
            </a:r>
            <a:r>
              <a:rPr lang="en-US" alt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Frugal 5G has been proposed to connect remote areas</a:t>
            </a:r>
          </a:p>
          <a:p>
            <a:pPr marL="1544638" lvl="2" indent="0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pitchFamily="34" charset="0"/>
              <a:buChar char="•"/>
              <a:defRPr/>
            </a:pP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Requires high bandwidth (several </a:t>
            </a:r>
            <a:r>
              <a:rPr lang="en-US" alt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Gbps</a:t>
            </a: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), Low latency ( &lt;5ms), </a:t>
            </a:r>
            <a:b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alt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 </a:t>
            </a: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PER (&lt;10</a:t>
            </a:r>
            <a:r>
              <a:rPr lang="en-US" altLang="en-US" sz="16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-7</a:t>
            </a:r>
            <a:r>
              <a:rPr lang="en-US" alt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) and ultra high reliability (&lt;3.5 sec of outage per year).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912E60AB-4966-3B44-A264-8339D9945E52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Standardization – Networking</a:t>
            </a:r>
            <a:endParaRPr lang="en-US" altLang="en-US"/>
          </a:p>
        </p:txBody>
      </p:sp>
      <p:grpSp>
        <p:nvGrpSpPr>
          <p:cNvPr id="19461" name="Group 54"/>
          <p:cNvGrpSpPr>
            <a:grpSpLocks/>
          </p:cNvGrpSpPr>
          <p:nvPr/>
        </p:nvGrpSpPr>
        <p:grpSpPr bwMode="auto">
          <a:xfrm>
            <a:off x="9047163" y="1358900"/>
            <a:ext cx="2951162" cy="4657725"/>
            <a:chOff x="6945312" y="784281"/>
            <a:chExt cx="3198521" cy="6090473"/>
          </a:xfrm>
        </p:grpSpPr>
        <p:pic>
          <p:nvPicPr>
            <p:cNvPr id="1946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1712" y="5415511"/>
              <a:ext cx="1410180" cy="1459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46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433" y="1653527"/>
              <a:ext cx="914400" cy="1220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46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312" y="784281"/>
              <a:ext cx="990600" cy="1479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9" name="Cloud 58"/>
            <p:cNvSpPr/>
            <p:nvPr/>
          </p:nvSpPr>
          <p:spPr>
            <a:xfrm>
              <a:off x="7292865" y="3169406"/>
              <a:ext cx="2362329" cy="992245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63BE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0000"/>
                  </a:solidFill>
                  <a:latin typeface="Myriad Pro"/>
                  <a:ea typeface="+mn-ea"/>
                </a:rPr>
                <a:t>Core Network</a:t>
              </a:r>
              <a:endParaRPr lang="en-US" kern="0" dirty="0">
                <a:solidFill>
                  <a:srgbClr val="000000"/>
                </a:solidFill>
                <a:latin typeface="Myriad Pro"/>
                <a:ea typeface="+mn-ea"/>
              </a:endParaRPr>
            </a:p>
          </p:txBody>
        </p:sp>
        <p:pic>
          <p:nvPicPr>
            <p:cNvPr id="1946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3412" y="4194740"/>
              <a:ext cx="914400" cy="1220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19467" name="Straight Arrow Connector 60"/>
            <p:cNvCxnSpPr>
              <a:cxnSpLocks noChangeShapeType="1"/>
            </p:cNvCxnSpPr>
            <p:nvPr/>
          </p:nvCxnSpPr>
          <p:spPr bwMode="auto">
            <a:xfrm flipV="1">
              <a:off x="7631112" y="2874297"/>
              <a:ext cx="1695690" cy="1515140"/>
            </a:xfrm>
            <a:prstGeom prst="straightConnector1">
              <a:avLst/>
            </a:prstGeom>
            <a:noFill/>
            <a:ln w="38100">
              <a:solidFill>
                <a:srgbClr val="D54425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946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6760">
              <a:off x="7840993" y="1406697"/>
              <a:ext cx="1416936" cy="855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46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52113">
              <a:off x="7801962" y="4716437"/>
              <a:ext cx="1371662" cy="728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7936355" y="981485"/>
              <a:ext cx="1440108" cy="3217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rPr>
                <a:t>Expert/Doctor</a:t>
              </a:r>
              <a:endParaRPr lang="en-US" sz="1600" kern="0" dirty="0">
                <a:solidFill>
                  <a:sysClr val="windowText" lastClr="000000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263615" y="6266538"/>
              <a:ext cx="1576033" cy="5500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rPr>
                <a:t>Robotic Edge 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rPr>
                <a:t>a</a:t>
              </a:r>
              <a:r>
                <a:rPr lang="en-US" sz="1600" kern="0" dirty="0">
                  <a:solidFill>
                    <a:sysClr val="windowText" lastClr="000000"/>
                  </a:solidFill>
                  <a:latin typeface="Calibri" pitchFamily="34" charset="0"/>
                  <a:ea typeface="Microsoft YaHei" pitchFamily="34" charset="-122"/>
                </a:rPr>
                <a:t>t Patients End</a:t>
              </a:r>
              <a:endParaRPr lang="en-US" sz="1600" kern="0" dirty="0">
                <a:solidFill>
                  <a:sysClr val="windowText" lastClr="000000"/>
                </a:solidFill>
                <a:latin typeface="Calibri" pitchFamily="34" charset="0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5220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Critical requirements and KPIs such as semantics, latency, data priority etc. need to be defined before Augmental Robotics to be feasible.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Representation of  Human Senses and  Emotions require significant research.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Standardization is essential for interoperability of heterogeneous devices and technologies.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Aspects of Computing, and Security etc. also need to be addressed and standardized 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Developing Countries like India poses unique challenges in terms of infrastructure, cost and scale !!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E74DC4A4-A545-E549-A699-1493366B556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Concluding Remarks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99A4381-72F8-0542-BE03-DDF0B42C4A3D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16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For more information, please contact:  </a:t>
            </a:r>
          </a:p>
          <a:p>
            <a:pPr algn="ctr"/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Dr. Samar Shailendra </a:t>
            </a:r>
            <a:r>
              <a:rPr lang="en-US" altLang="en-US" sz="2200">
                <a:solidFill>
                  <a:srgbClr val="000000"/>
                </a:solidFill>
                <a:latin typeface="Verdana" charset="0"/>
                <a:hlinkClick r:id="rId2"/>
              </a:rPr>
              <a:t>s.samar@tcs.com</a:t>
            </a:r>
            <a:endParaRPr lang="en-US" altLang="en-US" sz="2200">
              <a:solidFill>
                <a:srgbClr val="000000"/>
              </a:solidFill>
              <a:latin typeface="Verdana" charset="0"/>
            </a:endParaRPr>
          </a:p>
          <a:p>
            <a:pPr algn="ctr"/>
            <a:endParaRPr lang="en-US" altLang="en-US" sz="2200">
              <a:solidFill>
                <a:srgbClr val="000000"/>
              </a:solidFill>
              <a:latin typeface="Verdana" charset="0"/>
            </a:endParaRPr>
          </a:p>
          <a:p>
            <a:pPr algn="ctr"/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Affiliation Name:  </a:t>
            </a:r>
          </a:p>
          <a:p>
            <a:pPr algn="ctr"/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TSDSI</a:t>
            </a:r>
          </a:p>
          <a:p>
            <a:pPr algn="ctr"/>
            <a:r>
              <a:rPr lang="en-US" altLang="en-US" sz="2200">
                <a:solidFill>
                  <a:srgbClr val="006DA7"/>
                </a:solidFill>
                <a:latin typeface="Verdana" charset="0"/>
              </a:rPr>
              <a:t>www.tsdsi.org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/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EF55EB5-A0C9-724B-A0D5-8FC3EF943104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en-US"/>
              <a:t>Augmental Robotics (AuR)</a:t>
            </a:r>
          </a:p>
        </p:txBody>
      </p:sp>
      <p:sp>
        <p:nvSpPr>
          <p:cNvPr id="7172" name="Content Placeholder 4"/>
          <p:cNvSpPr>
            <a:spLocks noGrp="1"/>
          </p:cNvSpPr>
          <p:nvPr>
            <p:ph sz="half" idx="12"/>
          </p:nvPr>
        </p:nvSpPr>
        <p:spPr>
          <a:xfrm>
            <a:off x="549275" y="1412875"/>
            <a:ext cx="11017250" cy="1295400"/>
          </a:xfrm>
        </p:spPr>
        <p:txBody>
          <a:bodyPr/>
          <a:lstStyle/>
          <a:p>
            <a:pPr marL="342900" lvl="1" indent="-342900" eaLnBrk="1" hangingPunct="1">
              <a:lnSpc>
                <a:spcPct val="104000"/>
              </a:lnSpc>
              <a:spcAft>
                <a:spcPts val="1425"/>
              </a:spcAft>
              <a:buClr>
                <a:srgbClr val="0070C0"/>
              </a:buClr>
              <a:buSzPct val="110000"/>
            </a:pPr>
            <a:r>
              <a:rPr lang="en-US" altLang="x-none" sz="2200"/>
              <a:t>Robots perform certain tasks to improve the human efficiency and reduce human errors.</a:t>
            </a:r>
          </a:p>
          <a:p>
            <a:pPr marL="342900" lvl="1" indent="-342900" eaLnBrk="1" hangingPunct="1">
              <a:lnSpc>
                <a:spcPct val="104000"/>
              </a:lnSpc>
              <a:spcAft>
                <a:spcPts val="1425"/>
              </a:spcAft>
              <a:buClr>
                <a:srgbClr val="0070C0"/>
              </a:buClr>
              <a:buSzPct val="110000"/>
            </a:pPr>
            <a:r>
              <a:rPr lang="en-US" altLang="x-none" sz="2200"/>
              <a:t>Robots co-exist, and augment humans to enhance their capability in performing certain tasks.</a:t>
            </a:r>
          </a:p>
          <a:p>
            <a:pPr marL="342900" lvl="1" indent="-342900" eaLnBrk="1" hangingPunct="1">
              <a:lnSpc>
                <a:spcPct val="104000"/>
              </a:lnSpc>
              <a:spcAft>
                <a:spcPts val="1425"/>
              </a:spcAft>
              <a:buClr>
                <a:srgbClr val="0070C0"/>
              </a:buClr>
              <a:buSzPct val="110000"/>
            </a:pPr>
            <a:r>
              <a:rPr lang="en-US" altLang="x-none" sz="2200"/>
              <a:t>Robots are able to infer their environment and take their autonomous decisions.</a:t>
            </a:r>
          </a:p>
          <a:p>
            <a:pPr marL="342900" lvl="1" indent="-342900" eaLnBrk="1" hangingPunct="1">
              <a:lnSpc>
                <a:spcPct val="104000"/>
              </a:lnSpc>
              <a:spcAft>
                <a:spcPts val="1425"/>
              </a:spcAft>
              <a:buClr>
                <a:srgbClr val="0070C0"/>
              </a:buClr>
              <a:buSzPct val="110000"/>
            </a:pPr>
            <a:r>
              <a:rPr lang="en-US" altLang="x-none" sz="2200"/>
              <a:t>Robots are not necessarily replacing Humans or taking away their jobs !</a:t>
            </a:r>
          </a:p>
          <a:p>
            <a:pPr marL="342900" lvl="1" indent="-342900" eaLnBrk="1" hangingPunct="1">
              <a:lnSpc>
                <a:spcPct val="104000"/>
              </a:lnSpc>
              <a:spcAft>
                <a:spcPts val="1425"/>
              </a:spcAft>
              <a:buClr>
                <a:srgbClr val="0070C0"/>
              </a:buClr>
              <a:buSzPct val="110000"/>
            </a:pPr>
            <a:r>
              <a:rPr lang="en-US" altLang="x-none" sz="2200"/>
              <a:t>Use Cases - Industry 4.0 (Smart Warehouse, Smart Factories etc.), Tele-diagnosis and Tele-surgery in remote areas.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1"/>
          <p:cNvSpPr>
            <a:spLocks noGrp="1"/>
          </p:cNvSpPr>
          <p:nvPr>
            <p:ph idx="1"/>
          </p:nvPr>
        </p:nvSpPr>
        <p:spPr>
          <a:xfrm>
            <a:off x="693738" y="1417638"/>
            <a:ext cx="10882312" cy="1579562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  <a:defRPr/>
            </a:pP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Robots Working standalone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  <a:defRPr/>
            </a:pPr>
            <a:r>
              <a:rPr lang="en-US" sz="1400" b="1" dirty="0" smtClean="0"/>
              <a:t>Robotic picking and dropping inside warehouse/assembly line.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  <a:defRPr/>
            </a:pPr>
            <a:r>
              <a:rPr lang="en-US" sz="1400" b="1" dirty="0" smtClean="0"/>
              <a:t>Robotic arm carrying out a reparative task without any intervention.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  <a:defRPr/>
            </a:pPr>
            <a:r>
              <a:rPr lang="en-US" sz="1400" b="1" dirty="0" smtClean="0">
                <a:solidFill>
                  <a:srgbClr val="0000FF"/>
                </a:solidFill>
              </a:rPr>
              <a:t>Requires continuous instructions and monitoring by humans!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  <a:defRPr/>
            </a:pPr>
            <a:endParaRPr lang="en-US" alt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Times New Roman" pitchFamily="18" charset="0"/>
              <a:buNone/>
              <a:defRPr/>
            </a:pPr>
            <a:endParaRPr lang="en-US" alt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Times New Roman" pitchFamily="18" charset="0"/>
              <a:buNone/>
              <a:defRPr/>
            </a:pPr>
            <a:endParaRPr lang="en-US" alt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Times New Roman" pitchFamily="18" charset="0"/>
              <a:buNone/>
              <a:defRPr/>
            </a:pPr>
            <a:endParaRPr lang="en-US" alt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4134BC7D-F860-BA44-9CAF-79DDA1663C8C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3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idx="11"/>
          </p:nvPr>
        </p:nvSpPr>
        <p:spPr>
          <a:xfrm>
            <a:off x="693738" y="620713"/>
            <a:ext cx="10882312" cy="647700"/>
          </a:xfrm>
        </p:spPr>
        <p:txBody>
          <a:bodyPr/>
          <a:lstStyle/>
          <a:p>
            <a:r>
              <a:rPr lang="en-US" altLang="en-US"/>
              <a:t>Augmental Robotics (Scenario-1)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928938"/>
            <a:ext cx="5121275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928938"/>
            <a:ext cx="49784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1"/>
          </p:nvPr>
        </p:nvSpPr>
        <p:spPr>
          <a:xfrm>
            <a:off x="693738" y="1417638"/>
            <a:ext cx="10882312" cy="1579562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2200"/>
              <a:t>Robot to Robot collaboration 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1400" b="1"/>
              <a:t>Robots providing tele-health services in remote areas.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1400" b="1"/>
              <a:t>Robots collaborating in Manufacturing and Assembly Line.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1400" b="1">
                <a:solidFill>
                  <a:srgbClr val="0000FF"/>
                </a:solidFill>
              </a:rPr>
              <a:t>Perform a specific task based on static instruction and supervision by humans 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/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</a:pPr>
            <a:endParaRPr lang="en-US" altLang="en-US"/>
          </a:p>
          <a:p>
            <a:endParaRPr lang="en-US" altLang="en-US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9DD654A-9FBE-3746-AEAA-AACC551E169C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220" name="Content Placeholder 3"/>
          <p:cNvSpPr>
            <a:spLocks noGrp="1"/>
          </p:cNvSpPr>
          <p:nvPr>
            <p:ph idx="11"/>
          </p:nvPr>
        </p:nvSpPr>
        <p:spPr>
          <a:xfrm>
            <a:off x="693738" y="620713"/>
            <a:ext cx="10882312" cy="647700"/>
          </a:xfrm>
        </p:spPr>
        <p:txBody>
          <a:bodyPr/>
          <a:lstStyle/>
          <a:p>
            <a:r>
              <a:rPr lang="en-US" altLang="x-none"/>
              <a:t>Augmental Robotics (Scenario-2)</a:t>
            </a:r>
            <a:endParaRPr lang="en-US" altLang="en-US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63863"/>
            <a:ext cx="5268913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2963863"/>
            <a:ext cx="4811712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693738" y="1417638"/>
            <a:ext cx="10882312" cy="1579562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2200"/>
              <a:t>Robot to Human collaboration 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1400" b="1"/>
              <a:t>Robots and Humans are lifting a ladder together.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1400" b="1"/>
              <a:t>Robot is assisting human in executing repairing task.</a:t>
            </a:r>
          </a:p>
          <a:p>
            <a:pPr lvl="1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x-none" sz="1400" b="1">
                <a:solidFill>
                  <a:srgbClr val="FF0000"/>
                </a:solidFill>
              </a:rPr>
              <a:t>Robots and humans need to understand and interact with each other!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/>
          </a:p>
          <a:p>
            <a:endParaRPr lang="en-US" altLang="en-US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5F75396-FA8F-3D46-918F-53412068B920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idx="11"/>
          </p:nvPr>
        </p:nvSpPr>
        <p:spPr>
          <a:xfrm>
            <a:off x="693738" y="620713"/>
            <a:ext cx="10882312" cy="647700"/>
          </a:xfrm>
        </p:spPr>
        <p:txBody>
          <a:bodyPr/>
          <a:lstStyle/>
          <a:p>
            <a:r>
              <a:rPr lang="en-US" altLang="x-none"/>
              <a:t>Augmental Robotics (Scenario-3)</a:t>
            </a:r>
            <a:endParaRPr lang="en-US" altLang="en-US"/>
          </a:p>
        </p:txBody>
      </p:sp>
      <p:pic>
        <p:nvPicPr>
          <p:cNvPr id="102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3006725"/>
            <a:ext cx="4700587" cy="3086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2982913"/>
            <a:ext cx="5422900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Knowledge Representation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Unified representation of learning, emotions, </a:t>
            </a:r>
            <a:br>
              <a:rPr lang="en-US" altLang="en-US" sz="2000"/>
            </a:br>
            <a:r>
              <a:rPr lang="en-US" altLang="en-US" sz="2000"/>
              <a:t>senses is essential.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Unambiguous sharing of information and </a:t>
            </a:r>
            <a:br>
              <a:rPr lang="en-US" altLang="en-US" sz="2000"/>
            </a:br>
            <a:r>
              <a:rPr lang="en-US" altLang="en-US" sz="2000"/>
              <a:t>interoperability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among robots and robot to human is critical 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2200"/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Safety and Trust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The operating environment must be safe for humans.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For human-robot collaboration, the robotic system must be utmost trustworthy.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300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E2F5D182-C50E-F747-97F3-4D6A3CE1B01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Requirements &amp; Challenges [1/2]</a:t>
            </a:r>
            <a:endParaRPr lang="en-US" altLang="en-US"/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7872413" y="1592263"/>
            <a:ext cx="4125912" cy="2227262"/>
            <a:chOff x="7250112" y="1112837"/>
            <a:chExt cx="2819402" cy="1353657"/>
          </a:xfrm>
        </p:grpSpPr>
        <p:pic>
          <p:nvPicPr>
            <p:cNvPr id="1127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112" y="1564671"/>
              <a:ext cx="468412" cy="80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7794683" y="1802691"/>
              <a:ext cx="1305017" cy="0"/>
            </a:xfrm>
            <a:prstGeom prst="straightConnector1">
              <a:avLst/>
            </a:prstGeom>
            <a:ln w="34925"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794683" y="1987938"/>
              <a:ext cx="1260541" cy="0"/>
            </a:xfrm>
            <a:prstGeom prst="straightConnector1">
              <a:avLst/>
            </a:prstGeom>
            <a:ln w="34925">
              <a:headEnd type="arrow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783835" y="1112837"/>
              <a:ext cx="1350579" cy="505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/>
                <a:t>Affective Model </a:t>
              </a:r>
            </a:p>
            <a:p>
              <a:pPr algn="ctr">
                <a:defRPr/>
              </a:pPr>
              <a:r>
                <a:rPr lang="en-US" sz="1600" dirty="0"/>
                <a:t>to represent </a:t>
              </a:r>
            </a:p>
            <a:p>
              <a:pPr algn="ctr">
                <a:defRPr/>
              </a:pPr>
              <a:r>
                <a:rPr lang="en-US" sz="1600" dirty="0"/>
                <a:t>emotional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93598" y="2110472"/>
              <a:ext cx="1538250" cy="3560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/>
                <a:t>Effective language</a:t>
              </a:r>
            </a:p>
            <a:p>
              <a:pPr algn="ctr">
                <a:defRPr/>
              </a:pPr>
              <a:r>
                <a:rPr lang="en-US" sz="1600" dirty="0"/>
                <a:t> for Communication</a:t>
              </a:r>
            </a:p>
          </p:txBody>
        </p:sp>
        <p:pic>
          <p:nvPicPr>
            <p:cNvPr id="11275" name="Picture 10" descr="Robot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818" y="1433605"/>
              <a:ext cx="793696" cy="93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Networking &amp; Communication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Different types of data with different QoS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requirements – e.g. Telematics, Control, Perception.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Co-existence and interoperability of multiple 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heterogeneous devices  and communication technologies.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Should be able to provide all of above using public </a:t>
            </a:r>
            <a:br>
              <a:rPr lang="en-US" altLang="en-US" sz="2000"/>
            </a:br>
            <a:r>
              <a:rPr lang="en-US" altLang="en-US" sz="2000"/>
              <a:t>infrastructure !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endParaRPr lang="en-US" altLang="en-US" sz="2000"/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3F21B3F0-6B88-D646-A3BC-975C18647DE7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292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Requirements &amp; Challenges [2/2]</a:t>
            </a:r>
            <a:endParaRPr lang="en-US" altLang="en-US"/>
          </a:p>
        </p:txBody>
      </p:sp>
      <p:grpSp>
        <p:nvGrpSpPr>
          <p:cNvPr id="12293" name="Group 65"/>
          <p:cNvGrpSpPr>
            <a:grpSpLocks/>
          </p:cNvGrpSpPr>
          <p:nvPr/>
        </p:nvGrpSpPr>
        <p:grpSpPr bwMode="auto">
          <a:xfrm>
            <a:off x="8615363" y="1577975"/>
            <a:ext cx="3311525" cy="2725738"/>
            <a:chOff x="7226689" y="3322637"/>
            <a:chExt cx="2936237" cy="2463038"/>
          </a:xfrm>
        </p:grpSpPr>
        <p:grpSp>
          <p:nvGrpSpPr>
            <p:cNvPr id="12294" name="Group 66"/>
            <p:cNvGrpSpPr>
              <a:grpSpLocks/>
            </p:cNvGrpSpPr>
            <p:nvPr/>
          </p:nvGrpSpPr>
          <p:grpSpPr bwMode="auto">
            <a:xfrm>
              <a:off x="7226689" y="3322637"/>
              <a:ext cx="2936237" cy="2454430"/>
              <a:chOff x="11364912" y="2967842"/>
              <a:chExt cx="2936237" cy="245443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11904019" y="4386564"/>
                <a:ext cx="2173322" cy="1035709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rgbClr val="000000"/>
                  </a:solidFill>
                  <a:latin typeface="Myriad Pro"/>
                  <a:ea typeface="+mn-ea"/>
                </a:endParaRPr>
              </a:p>
            </p:txBody>
          </p:sp>
          <p:grpSp>
            <p:nvGrpSpPr>
              <p:cNvPr id="12298" name="Group 70"/>
              <p:cNvGrpSpPr>
                <a:grpSpLocks/>
              </p:cNvGrpSpPr>
              <p:nvPr/>
            </p:nvGrpSpPr>
            <p:grpSpPr bwMode="auto">
              <a:xfrm>
                <a:off x="12006822" y="4434088"/>
                <a:ext cx="1824831" cy="895955"/>
                <a:chOff x="7473794" y="4541837"/>
                <a:chExt cx="1824831" cy="1121276"/>
              </a:xfrm>
            </p:grpSpPr>
            <p:pic>
              <p:nvPicPr>
                <p:cNvPr id="12308" name="Picture 80" descr="Robot1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73794" y="4541837"/>
                  <a:ext cx="462118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09" name="Picture 81" descr="Robot1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05860" y="4725344"/>
                  <a:ext cx="462118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310" name="Picture 82" descr="Robot1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36507" y="5129713"/>
                  <a:ext cx="462118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72" name="Cloud 71"/>
              <p:cNvSpPr/>
              <p:nvPr/>
            </p:nvSpPr>
            <p:spPr>
              <a:xfrm>
                <a:off x="13062468" y="3183017"/>
                <a:ext cx="1238681" cy="790410"/>
              </a:xfrm>
              <a:prstGeom prst="cloud">
                <a:avLst/>
              </a:prstGeom>
              <a:solidFill>
                <a:srgbClr val="0063BE">
                  <a:lumMod val="20000"/>
                  <a:lumOff val="80000"/>
                </a:srgbClr>
              </a:solidFill>
              <a:ln w="25400" cap="flat" cmpd="sng" algn="ctr">
                <a:solidFill>
                  <a:srgbClr val="0063BE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kern="0" dirty="0">
                    <a:solidFill>
                      <a:srgbClr val="000000"/>
                    </a:solidFill>
                    <a:latin typeface="Myriad Pro"/>
                    <a:ea typeface="+mn-ea"/>
                  </a:rPr>
                  <a:t>Cloud</a:t>
                </a:r>
              </a:p>
            </p:txBody>
          </p:sp>
          <p:grpSp>
            <p:nvGrpSpPr>
              <p:cNvPr id="12300" name="Group 72"/>
              <p:cNvGrpSpPr>
                <a:grpSpLocks/>
              </p:cNvGrpSpPr>
              <p:nvPr/>
            </p:nvGrpSpPr>
            <p:grpSpPr bwMode="auto">
              <a:xfrm>
                <a:off x="11364912" y="2967842"/>
                <a:ext cx="1072355" cy="1006045"/>
                <a:chOff x="4430713" y="2226454"/>
                <a:chExt cx="1072355" cy="1259052"/>
              </a:xfrm>
            </p:grpSpPr>
            <p:sp>
              <p:nvSpPr>
                <p:cNvPr id="76" name="Rounded Rectangle 75"/>
                <p:cNvSpPr/>
                <p:nvPr/>
              </p:nvSpPr>
              <p:spPr>
                <a:xfrm>
                  <a:off x="4430713" y="2226454"/>
                  <a:ext cx="1072586" cy="1258476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lIns="71978" tIns="35989" rIns="71978" bIns="35989"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 dirty="0">
                    <a:solidFill>
                      <a:srgbClr val="000000"/>
                    </a:solidFill>
                    <a:latin typeface="Myriad Pro"/>
                    <a:ea typeface="+mn-ea"/>
                  </a:endParaRP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 dirty="0">
                    <a:solidFill>
                      <a:srgbClr val="000000"/>
                    </a:solidFill>
                    <a:latin typeface="Myriad Pro"/>
                    <a:ea typeface="+mn-ea"/>
                  </a:endParaRP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Myriad Pro"/>
                      <a:ea typeface="+mn-ea"/>
                    </a:rPr>
                    <a:t>              </a:t>
                  </a: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kern="0" dirty="0">
                      <a:solidFill>
                        <a:srgbClr val="000000"/>
                      </a:solidFill>
                      <a:latin typeface="Myriad Pro"/>
                      <a:ea typeface="+mn-ea"/>
                    </a:rPr>
                    <a:t>              </a:t>
                  </a:r>
                </a:p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b="1" kern="0" dirty="0">
                    <a:solidFill>
                      <a:srgbClr val="000000"/>
                    </a:solidFill>
                    <a:latin typeface="Myriad Pro"/>
                    <a:ea typeface="+mn-ea"/>
                  </a:endParaRPr>
                </a:p>
              </p:txBody>
            </p:sp>
            <p:grpSp>
              <p:nvGrpSpPr>
                <p:cNvPr id="12304" name="Group 56"/>
                <p:cNvGrpSpPr>
                  <a:grpSpLocks/>
                </p:cNvGrpSpPr>
                <p:nvPr/>
              </p:nvGrpSpPr>
              <p:grpSpPr bwMode="auto">
                <a:xfrm>
                  <a:off x="4566865" y="2678179"/>
                  <a:ext cx="800049" cy="733964"/>
                  <a:chOff x="1501918" y="7264909"/>
                  <a:chExt cx="1828800" cy="1719072"/>
                </a:xfrm>
              </p:grpSpPr>
              <p:pic>
                <p:nvPicPr>
                  <p:cNvPr id="12306" name="Picture 78" descr="AccessPoint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01918" y="7264909"/>
                    <a:ext cx="1828800" cy="17190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307" name="Picture 79" descr="AccessPointSignals.png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07194" y="7711621"/>
                    <a:ext cx="838202" cy="6487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305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32212" y="2296725"/>
                  <a:ext cx="290513" cy="7791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2301" name="Straight Connector 73"/>
              <p:cNvCxnSpPr>
                <a:cxnSpLocks noChangeShapeType="1"/>
              </p:cNvCxnSpPr>
              <p:nvPr/>
            </p:nvCxnSpPr>
            <p:spPr bwMode="auto">
              <a:xfrm flipH="1">
                <a:off x="13094842" y="3973427"/>
                <a:ext cx="567260" cy="413136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2" name="Straight Connector 74"/>
              <p:cNvCxnSpPr>
                <a:cxnSpLocks noChangeShapeType="1"/>
                <a:endCxn id="70" idx="0"/>
              </p:cNvCxnSpPr>
              <p:nvPr/>
            </p:nvCxnSpPr>
            <p:spPr bwMode="auto">
              <a:xfrm>
                <a:off x="11948126" y="3973888"/>
                <a:ext cx="1042345" cy="412711"/>
              </a:xfrm>
              <a:prstGeom prst="line">
                <a:avLst/>
              </a:prstGeom>
              <a:noFill/>
              <a:ln w="38100">
                <a:solidFill>
                  <a:srgbClr val="D5442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8" name="TextBox 67"/>
            <p:cNvSpPr txBox="1"/>
            <p:nvPr/>
          </p:nvSpPr>
          <p:spPr>
            <a:xfrm>
              <a:off x="7784095" y="5292207"/>
              <a:ext cx="1447005" cy="4934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rgbClr val="FF0000"/>
                  </a:solidFill>
                  <a:latin typeface="Calibri" pitchFamily="34" charset="0"/>
                  <a:ea typeface="Microsoft YaHei" pitchFamily="34" charset="-122"/>
                </a:rPr>
                <a:t>Inter Robot Communication</a:t>
              </a:r>
            </a:p>
          </p:txBody>
        </p:sp>
        <p:pic>
          <p:nvPicPr>
            <p:cNvPr id="12296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3512" y="3360211"/>
              <a:ext cx="369094" cy="495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Robots and Humans need to understand each other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What is Knowledge ?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How that can be represented, stored, </a:t>
            </a:r>
            <a:br>
              <a:rPr lang="en-US" altLang="en-US" sz="2000"/>
            </a:br>
            <a:r>
              <a:rPr lang="en-US" altLang="en-US" sz="2000"/>
              <a:t>retrieved and exchanged efficiently ?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Understanding of Robots by the Humans </a:t>
            </a:r>
            <a:br>
              <a:rPr lang="en-US" altLang="en-US" sz="2000"/>
            </a:br>
            <a:r>
              <a:rPr lang="en-US" altLang="en-US" sz="2000"/>
              <a:t>makes it even more challenging !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Semantically connected Knowledge Representation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Robots must </a:t>
            </a:r>
            <a:r>
              <a:rPr lang="en-US" altLang="en-US" sz="2000" b="1"/>
              <a:t>autonomously</a:t>
            </a:r>
            <a:r>
              <a:rPr lang="en-US" altLang="en-US" sz="2000"/>
              <a:t> learn, represent and </a:t>
            </a:r>
            <a:br>
              <a:rPr lang="en-US" altLang="en-US" sz="2000"/>
            </a:br>
            <a:r>
              <a:rPr lang="en-US" altLang="en-US" sz="2000"/>
              <a:t>adapt to the knowledge </a:t>
            </a:r>
            <a:r>
              <a:rPr lang="en-US" altLang="en-US" sz="2000" b="1"/>
              <a:t>in real time</a:t>
            </a:r>
            <a:r>
              <a:rPr lang="en-US" altLang="en-US" sz="2000"/>
              <a:t>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Requires semantic link between knowledge items.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Must be able to share this knowledge with peers.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A6C7D540-0DA8-2848-9A7E-70DC9BD3DD46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Challenges – Knowledge Representation</a:t>
            </a:r>
            <a:endParaRPr lang="en-US" altLang="en-US"/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1412875"/>
            <a:ext cx="3024187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3318" name="Group 1"/>
          <p:cNvGrpSpPr>
            <a:grpSpLocks/>
          </p:cNvGrpSpPr>
          <p:nvPr/>
        </p:nvGrpSpPr>
        <p:grpSpPr bwMode="auto">
          <a:xfrm>
            <a:off x="8397875" y="3644900"/>
            <a:ext cx="3235325" cy="2514600"/>
            <a:chOff x="6564313" y="4237037"/>
            <a:chExt cx="3234025" cy="2514600"/>
          </a:xfrm>
        </p:grpSpPr>
        <p:pic>
          <p:nvPicPr>
            <p:cNvPr id="133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838" y="5151437"/>
              <a:ext cx="2857500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4" name="Cloud 13"/>
            <p:cNvSpPr/>
            <p:nvPr/>
          </p:nvSpPr>
          <p:spPr>
            <a:xfrm>
              <a:off x="6564313" y="4237037"/>
              <a:ext cx="3059470" cy="914400"/>
            </a:xfrm>
            <a:prstGeom prst="cloud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I know it! I saw you cleaning !!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549275" y="1354138"/>
            <a:ext cx="11026775" cy="4522787"/>
          </a:xfrm>
        </p:spPr>
        <p:txBody>
          <a:bodyPr/>
          <a:lstStyle/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Knowledge Representation should be able to address the aspects of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Knowledge about environment and planning for the same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Understanding of human colleagues and other co-workers based upon their capabilities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/>
              <a:t>Must be able to represent gestures, signs and expressions of human colleague</a:t>
            </a:r>
          </a:p>
          <a:p>
            <a:pPr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200"/>
              <a:t>Still an open area of research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rgbClr val="0000FF"/>
                </a:solidFill>
              </a:rPr>
              <a:t>IEEE Standard Ontologies for Robotics and Automation (IEEE SA - 1872-2015)</a:t>
            </a:r>
          </a:p>
          <a:p>
            <a:pPr lvl="2" eaLnBrk="1" hangingPunct="1">
              <a:lnSpc>
                <a:spcPct val="104000"/>
              </a:lnSpc>
              <a:buClr>
                <a:srgbClr val="0070C0"/>
              </a:buClr>
              <a:buSzPct val="110000"/>
              <a:buFont typeface="Arial" charset="0"/>
              <a:buChar char="•"/>
            </a:pPr>
            <a:r>
              <a:rPr lang="en-US" altLang="en-US" sz="2000">
                <a:solidFill>
                  <a:srgbClr val="0000FF"/>
                </a:solidFill>
              </a:rPr>
              <a:t>Thing-to-thing research group at IRTF (t2trg)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5EC96616-453F-5A47-A6E6-BB5087F627EB}" type="slidenum">
              <a:rPr lang="en-US" altLang="en-US">
                <a:solidFill>
                  <a:srgbClr val="000000"/>
                </a:solidFill>
                <a:latin typeface="Verdana" charset="0"/>
              </a:rPr>
              <a:pPr/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idx="11"/>
          </p:nvPr>
        </p:nvSpPr>
        <p:spPr>
          <a:xfrm>
            <a:off x="549275" y="620713"/>
            <a:ext cx="11026775" cy="647700"/>
          </a:xfrm>
        </p:spPr>
        <p:txBody>
          <a:bodyPr/>
          <a:lstStyle/>
          <a:p>
            <a:r>
              <a:rPr lang="en-US" altLang="x-none"/>
              <a:t>AuR – Standardization Effort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45A24D-D6AF-4652-988F-A194788EFE61}"/>
</file>

<file path=customXml/itemProps2.xml><?xml version="1.0" encoding="utf-8"?>
<ds:datastoreItem xmlns:ds="http://schemas.openxmlformats.org/officeDocument/2006/customXml" ds:itemID="{DE84B175-51AE-403B-B4C6-B13D464A6B3F}"/>
</file>

<file path=customXml/itemProps3.xml><?xml version="1.0" encoding="utf-8"?>
<ds:datastoreItem xmlns:ds="http://schemas.openxmlformats.org/officeDocument/2006/customXml" ds:itemID="{453A019E-EC6E-4541-887F-52BB63F7BE9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55867</TotalTime>
  <Words>878</Words>
  <Application>Microsoft Macintosh PowerPoint</Application>
  <PresentationFormat>Custom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Myriad Pro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195</cp:revision>
  <cp:lastPrinted>1601-01-01T00:00:00Z</cp:lastPrinted>
  <dcterms:created xsi:type="dcterms:W3CDTF">2016-04-13T17:12:01Z</dcterms:created>
  <dcterms:modified xsi:type="dcterms:W3CDTF">2017-09-06T18:08:53Z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0x0101009D1424E53CC42143AB311C22B71889D1</vt:lpwstr>
  </property>
</Properties>
</file>