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95" r:id="rId2"/>
  </p:sldMasterIdLst>
  <p:notesMasterIdLst>
    <p:notesMasterId r:id="rId12"/>
  </p:notesMasterIdLst>
  <p:handoutMasterIdLst>
    <p:handoutMasterId r:id="rId13"/>
  </p:handoutMasterIdLst>
  <p:sldIdLst>
    <p:sldId id="280" r:id="rId3"/>
    <p:sldId id="300" r:id="rId4"/>
    <p:sldId id="301" r:id="rId5"/>
    <p:sldId id="302" r:id="rId6"/>
    <p:sldId id="303" r:id="rId7"/>
    <p:sldId id="308" r:id="rId8"/>
    <p:sldId id="304" r:id="rId9"/>
    <p:sldId id="305" r:id="rId10"/>
    <p:sldId id="306" r:id="rId11"/>
  </p:sldIdLst>
  <p:sldSz cx="12188825" cy="6858000"/>
  <p:notesSz cx="6794500" cy="9906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6">
          <p15:clr>
            <a:srgbClr val="A4A3A4"/>
          </p15:clr>
        </p15:guide>
        <p15:guide id="2" pos="18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1" autoAdjust="0"/>
    <p:restoredTop sz="94222" autoAdjust="0"/>
  </p:normalViewPr>
  <p:slideViewPr>
    <p:cSldViewPr>
      <p:cViewPr>
        <p:scale>
          <a:sx n="77" d="100"/>
          <a:sy n="77" d="100"/>
        </p:scale>
        <p:origin x="1704" y="8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36"/>
        <p:guide pos="188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5.xml"/><Relationship Id="rId1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1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1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85643" tIns="42821" rIns="85643" bIns="42821" rtlCol="0"/>
          <a:lstStyle>
            <a:lvl1pPr algn="l">
              <a:defRPr sz="11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85643" tIns="42821" rIns="85643" bIns="42821" rtlCol="0"/>
          <a:lstStyle>
            <a:lvl1pPr algn="r">
              <a:defRPr sz="11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8DED73CA-7DD9-7F41-BB28-32BC4B136F9B}" type="datetimeFigureOut">
              <a:rPr lang="en-US"/>
              <a:pPr>
                <a:defRPr/>
              </a:pPr>
              <a:t>9/5/17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85643" tIns="42821" rIns="85643" bIns="42821" rtlCol="0" anchor="b"/>
          <a:lstStyle>
            <a:lvl1pPr algn="l">
              <a:defRPr sz="11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wrap="square" lIns="85643" tIns="42821" rIns="85643" bIns="42821" numCol="1" anchor="b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ADFC5C3A-1A6F-314F-B68F-2BC0649FD6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8425" y="752475"/>
            <a:ext cx="6597650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03763"/>
            <a:ext cx="54356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78005" algn="l"/>
                <a:tab pos="1356009" algn="l"/>
                <a:tab pos="2034014" algn="l"/>
                <a:tab pos="271201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4925" y="0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78005" algn="l"/>
                <a:tab pos="1356009" algn="l"/>
                <a:tab pos="2034014" algn="l"/>
                <a:tab pos="271201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10700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78005" algn="l"/>
                <a:tab pos="1356009" algn="l"/>
                <a:tab pos="2034014" algn="l"/>
                <a:tab pos="271201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4925" y="9410700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78005" algn="l"/>
                <a:tab pos="1356009" algn="l"/>
                <a:tab pos="2034014" algn="l"/>
                <a:tab pos="2712019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D4CB327B-14C9-794D-BA01-68A9F93E64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0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  <a:prstGeom prst="rect">
            <a:avLst/>
          </a:prstGeom>
        </p:spPr>
        <p:txBody>
          <a:bodyPr anchor="b"/>
          <a:lstStyle>
            <a:lvl1pPr algn="ctr">
              <a:defRPr sz="5998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1613" cy="365125"/>
          </a:xfrm>
          <a:prstGeom prst="rect">
            <a:avLst/>
          </a:prstGeom>
        </p:spPr>
        <p:txBody>
          <a:bodyPr/>
          <a:lstStyle>
            <a:lvl1pPr>
              <a:defRPr kumimoji="1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500E38B2-E905-EF4C-BBA3-672807ECADDF}" type="datetimeFigureOut">
              <a:rPr lang="ja-JP" altLang="en-US"/>
              <a:pPr>
                <a:defRPr/>
              </a:pPr>
              <a:t>2017/9/5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7013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kumimoji="1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09013" y="6356350"/>
            <a:ext cx="2741612" cy="365125"/>
          </a:xfrm>
          <a:prstGeom prst="rect">
            <a:avLst/>
          </a:prstGeom>
        </p:spPr>
        <p:txBody>
          <a:bodyPr/>
          <a:lstStyle>
            <a:lvl1pPr>
              <a:defRPr kumimoji="1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FC6B7F3B-C730-D946-9C42-7704BDA8C8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89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25" r:id="rId1"/>
    <p:sldLayoutId id="2147484426" r:id="rId2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410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87058"/>
              </p:ext>
            </p:extLst>
          </p:nvPr>
        </p:nvGraphicFramePr>
        <p:xfrm>
          <a:off x="549275" y="404813"/>
          <a:ext cx="7386638" cy="151130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/>
                  </a:extLst>
                </a:gridCol>
                <a:gridCol w="5755947">
                  <a:extLst>
                    <a:ext uri="{9D8B030D-6E8A-4147-A177-3AD203B41FA5}"/>
                  </a:extLst>
                </a:gridCol>
              </a:tblGrid>
              <a:tr h="387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Document No: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GSC-21_022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ITU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Colin Langtry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92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5.01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119" name="Subtitle 2"/>
          <p:cNvSpPr txBox="1">
            <a:spLocks/>
          </p:cNvSpPr>
          <p:nvPr/>
        </p:nvSpPr>
        <p:spPr bwMode="auto">
          <a:xfrm>
            <a:off x="909638" y="2708275"/>
            <a:ext cx="101536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ITU-R activities on WRC-19 AI 1.12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41475" y="249238"/>
            <a:ext cx="8228013" cy="857250"/>
          </a:xfrm>
          <a:prstGeom prst="rect">
            <a:avLst/>
          </a:prstGeom>
        </p:spPr>
        <p:txBody>
          <a:bodyPr lIns="91416" tIns="45708" rIns="91416" bIns="45708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r>
              <a:rPr lang="en-US" altLang="ja-JP" sz="4799" dirty="0" smtClean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Organization of ITU-R work on </a:t>
            </a:r>
            <a:r>
              <a:rPr lang="en-US" altLang="ja-JP" sz="4799" dirty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ITS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84613" y="6051550"/>
            <a:ext cx="265112" cy="1588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rot="16200000" flipH="1">
            <a:off x="3407569" y="2810669"/>
            <a:ext cx="955675" cy="1587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897313" y="3200400"/>
            <a:ext cx="2174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883025" y="3754438"/>
            <a:ext cx="25082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4510088" y="4248150"/>
            <a:ext cx="211137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rot="5400000">
            <a:off x="3723482" y="3483769"/>
            <a:ext cx="330200" cy="1587"/>
          </a:xfrm>
          <a:prstGeom prst="line">
            <a:avLst/>
          </a:prstGeom>
          <a:noFill/>
          <a:ln w="25400" cap="rnd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rot="5400000" flipV="1">
            <a:off x="3442494" y="5955507"/>
            <a:ext cx="909637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4708525" y="4530725"/>
            <a:ext cx="757238" cy="301625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WP5B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rot="5400000">
            <a:off x="3636963" y="4725988"/>
            <a:ext cx="1749425" cy="3175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102100" y="3049588"/>
            <a:ext cx="571500" cy="301625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SG1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4510088" y="4686300"/>
            <a:ext cx="211137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rot="5400000">
            <a:off x="5464969" y="4723606"/>
            <a:ext cx="330200" cy="1588"/>
          </a:xfrm>
          <a:prstGeom prst="line">
            <a:avLst/>
          </a:prstGeom>
          <a:noFill/>
          <a:ln w="25400" cap="rnd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>
            <a:off x="5641975" y="5219700"/>
            <a:ext cx="185738" cy="1588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4708525" y="5446713"/>
            <a:ext cx="757238" cy="300037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WP5D</a:t>
            </a:r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4522788" y="5603875"/>
            <a:ext cx="211137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5837238" y="4330700"/>
            <a:ext cx="693737" cy="301625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WG1</a:t>
            </a: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5813425" y="5067300"/>
            <a:ext cx="692150" cy="30162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WG5</a:t>
            </a:r>
            <a:endParaRPr kumimoji="1" lang="ja-JP" altLang="en-US" kern="0" dirty="0">
              <a:solidFill>
                <a:srgbClr val="000000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4102100" y="5837238"/>
            <a:ext cx="650875" cy="301625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SG 7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4708525" y="4999038"/>
            <a:ext cx="757238" cy="301625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WP5C</a:t>
            </a:r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>
            <a:off x="4510088" y="5105400"/>
            <a:ext cx="214312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9359900" y="2222500"/>
            <a:ext cx="2338388" cy="11080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SG: </a:t>
            </a:r>
            <a:r>
              <a:rPr kumimoji="1" lang="en-US" altLang="ja-JP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Study Group</a:t>
            </a:r>
            <a:r>
              <a:rPr kumimoji="1" lang="ja-JP" altLang="en-US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　</a:t>
            </a:r>
            <a:endParaRPr kumimoji="1" lang="en-US" altLang="ja-JP" sz="1600" i="1" kern="0" dirty="0">
              <a:solidFill>
                <a:prstClr val="black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WP: </a:t>
            </a:r>
            <a:r>
              <a:rPr kumimoji="1" lang="en-US" altLang="ja-JP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Working Party</a:t>
            </a:r>
          </a:p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WG: </a:t>
            </a:r>
            <a:r>
              <a:rPr kumimoji="1" lang="en-US" altLang="ja-JP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Working Group</a:t>
            </a:r>
          </a:p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SWG: Sub-</a:t>
            </a:r>
            <a:r>
              <a:rPr kumimoji="1" lang="en-US" altLang="ja-JP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Working </a:t>
            </a:r>
            <a:r>
              <a:rPr kumimoji="1" lang="en-US" altLang="ja-JP" sz="1600" i="1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Group</a:t>
            </a:r>
            <a:endParaRPr kumimoji="1" lang="en-US" altLang="ja-JP" sz="1600" i="1" kern="0" dirty="0">
              <a:solidFill>
                <a:prstClr val="black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4591050" y="3587750"/>
            <a:ext cx="3965575" cy="3381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>
              <a:defRPr/>
            </a:pPr>
            <a:r>
              <a:rPr kumimoji="1" lang="en-US" altLang="ja-JP" sz="1600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Terrestrial Services (Mr. Fenton, U.K.)</a:t>
            </a:r>
            <a:endParaRPr kumimoji="1" lang="ja-JP" altLang="en-US" sz="1600" kern="0" dirty="0">
              <a:solidFill>
                <a:srgbClr val="000000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 rot="5400000">
            <a:off x="3740944" y="5379244"/>
            <a:ext cx="300038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>
            <a:off x="3889375" y="3651250"/>
            <a:ext cx="1588" cy="15287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1641475" y="2686050"/>
            <a:ext cx="20208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World Radiocommunication Conference</a:t>
            </a: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1774825" y="2200275"/>
            <a:ext cx="1539875" cy="430213"/>
          </a:xfrm>
          <a:prstGeom prst="rect">
            <a:avLst/>
          </a:prstGeom>
          <a:solidFill>
            <a:srgbClr val="D6D6F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sz="2399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WRC</a:t>
            </a:r>
          </a:p>
        </p:txBody>
      </p:sp>
      <p:sp>
        <p:nvSpPr>
          <p:cNvPr id="33" name="AutoShape 46"/>
          <p:cNvSpPr>
            <a:spLocks noChangeArrowheads="1"/>
          </p:cNvSpPr>
          <p:nvPr/>
        </p:nvSpPr>
        <p:spPr bwMode="auto">
          <a:xfrm>
            <a:off x="3343275" y="2271713"/>
            <a:ext cx="238125" cy="290512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5B9BD5"/>
          </a:solidFill>
          <a:ln>
            <a:noFill/>
          </a:ln>
          <a:effectLst>
            <a:prstShdw prst="shdw17" dist="17961" dir="2700000">
              <a:srgbClr val="375D80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126">
              <a:defRPr/>
            </a:pPr>
            <a:endParaRPr kumimoji="1" lang="ja-JP" altLang="en-US" sz="1999" kern="0">
              <a:solidFill>
                <a:prstClr val="black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5405438" y="3929063"/>
            <a:ext cx="4103687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>
              <a:defRPr/>
            </a:pPr>
            <a:r>
              <a:rPr kumimoji="1" lang="en-US" altLang="ja-JP" sz="1600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Land Mobile Services (Dr. Costa, Canada)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7435850" y="4935538"/>
            <a:ext cx="2433638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ITS (Mr. Oyama, Japan)</a:t>
            </a:r>
          </a:p>
        </p:txBody>
      </p:sp>
      <p:sp>
        <p:nvSpPr>
          <p:cNvPr id="36" name="Rectangle 49"/>
          <p:cNvSpPr>
            <a:spLocks noChangeArrowheads="1"/>
          </p:cNvSpPr>
          <p:nvPr/>
        </p:nvSpPr>
        <p:spPr bwMode="auto">
          <a:xfrm>
            <a:off x="3616325" y="2206625"/>
            <a:ext cx="1454150" cy="428625"/>
          </a:xfrm>
          <a:prstGeom prst="rect">
            <a:avLst/>
          </a:prstGeom>
          <a:solidFill>
            <a:srgbClr val="D6D6F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sz="2399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RA</a:t>
            </a:r>
          </a:p>
        </p:txBody>
      </p:sp>
      <p:sp>
        <p:nvSpPr>
          <p:cNvPr id="37" name="Text Box 50"/>
          <p:cNvSpPr txBox="1">
            <a:spLocks noChangeArrowheads="1"/>
          </p:cNvSpPr>
          <p:nvPr/>
        </p:nvSpPr>
        <p:spPr bwMode="auto">
          <a:xfrm>
            <a:off x="3870325" y="2622550"/>
            <a:ext cx="2922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Radiocommunications Assembly</a:t>
            </a:r>
          </a:p>
        </p:txBody>
      </p:sp>
      <p:sp>
        <p:nvSpPr>
          <p:cNvPr id="38" name="Line 51"/>
          <p:cNvSpPr>
            <a:spLocks noChangeShapeType="1"/>
          </p:cNvSpPr>
          <p:nvPr/>
        </p:nvSpPr>
        <p:spPr bwMode="auto">
          <a:xfrm>
            <a:off x="2925763" y="1908175"/>
            <a:ext cx="0" cy="292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52"/>
          <p:cNvSpPr>
            <a:spLocks noChangeShapeType="1"/>
          </p:cNvSpPr>
          <p:nvPr/>
        </p:nvSpPr>
        <p:spPr bwMode="auto">
          <a:xfrm>
            <a:off x="3916363" y="1908175"/>
            <a:ext cx="0" cy="292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53"/>
          <p:cNvSpPr>
            <a:spLocks noChangeArrowheads="1"/>
          </p:cNvSpPr>
          <p:nvPr/>
        </p:nvSpPr>
        <p:spPr bwMode="auto">
          <a:xfrm>
            <a:off x="2705100" y="1543050"/>
            <a:ext cx="1538288" cy="430213"/>
          </a:xfrm>
          <a:prstGeom prst="rect">
            <a:avLst/>
          </a:prstGeom>
          <a:solidFill>
            <a:srgbClr val="D6D6F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sz="2399" kern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ITU-R</a:t>
            </a:r>
          </a:p>
        </p:txBody>
      </p:sp>
      <p:sp>
        <p:nvSpPr>
          <p:cNvPr id="41" name="Line 58"/>
          <p:cNvSpPr>
            <a:spLocks noChangeShapeType="1"/>
          </p:cNvSpPr>
          <p:nvPr/>
        </p:nvSpPr>
        <p:spPr bwMode="auto">
          <a:xfrm>
            <a:off x="5630863" y="4222750"/>
            <a:ext cx="0" cy="3079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60"/>
          <p:cNvSpPr>
            <a:spLocks noChangeShapeType="1"/>
          </p:cNvSpPr>
          <p:nvPr/>
        </p:nvSpPr>
        <p:spPr bwMode="auto">
          <a:xfrm flipV="1">
            <a:off x="5362575" y="4237038"/>
            <a:ext cx="28892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>
            <a:off x="6467475" y="5238750"/>
            <a:ext cx="371475" cy="1588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4116388" y="3606800"/>
            <a:ext cx="557212" cy="30003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SG5</a:t>
            </a:r>
            <a:endParaRPr kumimoji="1" lang="ja-JP" altLang="en-US" kern="0" dirty="0">
              <a:solidFill>
                <a:srgbClr val="000000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5" name="Rectangle 32"/>
          <p:cNvSpPr>
            <a:spLocks noChangeArrowheads="1"/>
          </p:cNvSpPr>
          <p:nvPr/>
        </p:nvSpPr>
        <p:spPr bwMode="auto">
          <a:xfrm>
            <a:off x="6748463" y="5067300"/>
            <a:ext cx="741362" cy="30162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SWG1</a:t>
            </a:r>
          </a:p>
        </p:txBody>
      </p:sp>
      <p:sp>
        <p:nvSpPr>
          <p:cNvPr id="46" name="Text Box 71"/>
          <p:cNvSpPr txBox="1">
            <a:spLocks noChangeArrowheads="1"/>
          </p:cNvSpPr>
          <p:nvPr/>
        </p:nvSpPr>
        <p:spPr bwMode="auto">
          <a:xfrm>
            <a:off x="5729288" y="5451475"/>
            <a:ext cx="1897062" cy="4254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126">
              <a:lnSpc>
                <a:spcPts val="1300"/>
              </a:lnSpc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New Technology</a:t>
            </a:r>
          </a:p>
          <a:p>
            <a:pPr defTabSz="914126">
              <a:lnSpc>
                <a:spcPts val="1300"/>
              </a:lnSpc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(Dr. Yoshino, Japan)</a:t>
            </a:r>
            <a:endParaRPr kumimoji="1" lang="ja-JP" altLang="en-US" sz="1600" kern="0" dirty="0">
              <a:solidFill>
                <a:prstClr val="black"/>
              </a:solidFill>
              <a:latin typeface="Calibri Light" panose="020F03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4681538" y="4081463"/>
            <a:ext cx="742950" cy="30162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WP5A</a:t>
            </a:r>
          </a:p>
        </p:txBody>
      </p:sp>
      <p:sp>
        <p:nvSpPr>
          <p:cNvPr id="48" name="Line 67"/>
          <p:cNvSpPr>
            <a:spLocks noChangeShapeType="1"/>
          </p:cNvSpPr>
          <p:nvPr/>
        </p:nvSpPr>
        <p:spPr bwMode="auto">
          <a:xfrm flipH="1">
            <a:off x="5629275" y="4835525"/>
            <a:ext cx="1588" cy="3921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5"/>
          <p:cNvSpPr>
            <a:spLocks noChangeShapeType="1"/>
          </p:cNvSpPr>
          <p:nvPr/>
        </p:nvSpPr>
        <p:spPr bwMode="auto">
          <a:xfrm flipV="1">
            <a:off x="3883025" y="6410325"/>
            <a:ext cx="2794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4117975" y="6219825"/>
            <a:ext cx="569913" cy="369888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126">
              <a:defRPr/>
            </a:pPr>
            <a:r>
              <a:rPr kumimoji="1" lang="en-US" altLang="ja-JP" kern="0" dirty="0">
                <a:solidFill>
                  <a:srgbClr val="000000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TG 5/1</a:t>
            </a: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5667375" y="1476375"/>
            <a:ext cx="2774950" cy="36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126">
              <a:defRPr/>
            </a:pPr>
            <a:r>
              <a:rPr kumimoji="1" lang="en-US" altLang="ja-JP" i="1" kern="0" dirty="0">
                <a:solidFill>
                  <a:srgbClr val="1B5BA2"/>
                </a:solidFill>
                <a:latin typeface="Calibri Light" panose="020F0302020204030204"/>
                <a:ea typeface="Microsoft YaHei" panose="020B0503020204020204" pitchFamily="34" charset="-122"/>
                <a:cs typeface="Arial"/>
              </a:rPr>
              <a:t>Study Period: 2015 - 2019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78000" y="225425"/>
            <a:ext cx="8226425" cy="857250"/>
          </a:xfrm>
          <a:prstGeom prst="rect">
            <a:avLst/>
          </a:prstGeom>
        </p:spPr>
        <p:txBody>
          <a:bodyPr lIns="91416" tIns="45708" rIns="91416" bIns="45708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ja-JP" sz="4799" dirty="0" smtClean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ITS studies in </a:t>
            </a:r>
            <a:r>
              <a:rPr lang="en-US" altLang="ja-JP" sz="4799" dirty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ITU-R</a:t>
            </a:r>
            <a:endParaRPr lang="en-US" altLang="ja-JP" sz="4799" baseline="34000" dirty="0">
              <a:solidFill>
                <a:schemeClr val="tx2">
                  <a:lumMod val="60000"/>
                  <a:lumOff val="40000"/>
                </a:schemeClr>
              </a:solidFill>
              <a:latin typeface="Calibri Light" panose="020F0302020204030204" pitchFamily="34" charset="0"/>
              <a:ea typeface="+mn-ea"/>
              <a:cs typeface="Arial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46638" y="5438775"/>
            <a:ext cx="4670425" cy="606425"/>
          </a:xfrm>
          <a:prstGeom prst="rect">
            <a:avLst/>
          </a:prstGeom>
          <a:solidFill>
            <a:srgbClr val="FFFFFF">
              <a:lumMod val="90000"/>
            </a:srgbClr>
          </a:solidFill>
          <a:ln w="25400" cap="flat" cmpd="sng" algn="ctr">
            <a:solidFill>
              <a:srgbClr val="F3F3F3"/>
            </a:solidFill>
            <a:prstDash val="solid"/>
          </a:ln>
          <a:effectLst/>
        </p:spPr>
        <p:txBody>
          <a:bodyPr anchor="ctr"/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999" kern="0">
              <a:solidFill>
                <a:sysClr val="windowText" lastClr="000000"/>
              </a:solidFill>
              <a:latin typeface="Verdana"/>
              <a:ea typeface="+mn-ea"/>
              <a:cs typeface="Arial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2975" y="3213100"/>
            <a:ext cx="8574088" cy="210978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06525" y="3567113"/>
            <a:ext cx="5005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i="1" kern="0" dirty="0">
                <a:solidFill>
                  <a:prstClr val="black"/>
                </a:solidFill>
                <a:latin typeface="Calibri"/>
                <a:cs typeface="Arial"/>
              </a:rPr>
              <a:t>Millimeter Wave ITS Radiocommunication (60GHz)</a:t>
            </a:r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V="1">
            <a:off x="1697038" y="2759075"/>
            <a:ext cx="1150937" cy="6350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125663" y="3051175"/>
            <a:ext cx="1460500" cy="0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 flipV="1">
            <a:off x="2647950" y="3470275"/>
            <a:ext cx="938213" cy="3175"/>
          </a:xfrm>
          <a:prstGeom prst="line">
            <a:avLst/>
          </a:prstGeom>
          <a:noFill/>
          <a:ln w="2857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 flipV="1">
            <a:off x="2663825" y="4144963"/>
            <a:ext cx="922338" cy="0"/>
          </a:xfrm>
          <a:prstGeom prst="line">
            <a:avLst/>
          </a:prstGeom>
          <a:noFill/>
          <a:ln w="2857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 flipV="1">
            <a:off x="3927475" y="4360863"/>
            <a:ext cx="395288" cy="4762"/>
          </a:xfrm>
          <a:prstGeom prst="line">
            <a:avLst/>
          </a:prstGeom>
          <a:noFill/>
          <a:ln w="5715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flipV="1">
            <a:off x="4438650" y="4583113"/>
            <a:ext cx="468313" cy="0"/>
          </a:xfrm>
          <a:prstGeom prst="line">
            <a:avLst/>
          </a:prstGeom>
          <a:noFill/>
          <a:ln w="5715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6156325" y="3736975"/>
            <a:ext cx="365125" cy="0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>
            <a:off x="3521075" y="4144963"/>
            <a:ext cx="406400" cy="215900"/>
          </a:xfrm>
          <a:prstGeom prst="line">
            <a:avLst/>
          </a:prstGeom>
          <a:noFill/>
          <a:ln w="38100" cap="rnd">
            <a:solidFill>
              <a:sysClr val="windowText" lastClr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6" name="Line 31"/>
          <p:cNvSpPr>
            <a:spLocks noChangeShapeType="1"/>
          </p:cNvSpPr>
          <p:nvPr/>
        </p:nvSpPr>
        <p:spPr bwMode="auto">
          <a:xfrm>
            <a:off x="4278313" y="4373563"/>
            <a:ext cx="209550" cy="209550"/>
          </a:xfrm>
          <a:prstGeom prst="line">
            <a:avLst/>
          </a:prstGeom>
          <a:noFill/>
          <a:ln w="38100" cap="rnd">
            <a:solidFill>
              <a:sysClr val="windowText" lastClr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939800" y="2463800"/>
            <a:ext cx="5216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Arial"/>
              </a:rPr>
              <a:t>Rec. M.1310</a:t>
            </a:r>
            <a:r>
              <a:rPr lang="en-US" altLang="ja-JP" sz="1799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Arial"/>
              </a:rPr>
              <a:t>: ITS Objectives &amp; Requirements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2046288" y="2751138"/>
            <a:ext cx="360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Arial"/>
              </a:rPr>
              <a:t>Rec. M.1451</a:t>
            </a:r>
            <a:r>
              <a:rPr lang="en-US" altLang="ja-JP" sz="1799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Arial"/>
              </a:rPr>
              <a:t>: ITS Functionalities</a:t>
            </a: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1479550" y="3171825"/>
            <a:ext cx="444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 smtClean="0">
                <a:solidFill>
                  <a:prstClr val="black"/>
                </a:solidFill>
                <a:latin typeface="Calibri"/>
                <a:cs typeface="Arial"/>
              </a:rPr>
              <a:t>Rec. M.1452</a:t>
            </a: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: Short Range Radar (60, 76GHz)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1938338" y="3846513"/>
            <a:ext cx="278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 smtClean="0">
                <a:solidFill>
                  <a:prstClr val="black"/>
                </a:solidFill>
                <a:latin typeface="Calibri"/>
                <a:cs typeface="Arial"/>
              </a:rPr>
              <a:t>Rec. M.1453</a:t>
            </a: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: 5.8GHz DSRC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3933825" y="4064000"/>
            <a:ext cx="1417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M.1453-1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4586288" y="4284663"/>
            <a:ext cx="1530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M.1453-2</a:t>
            </a:r>
          </a:p>
        </p:txBody>
      </p:sp>
      <p:sp>
        <p:nvSpPr>
          <p:cNvPr id="23" name="Text Box 45"/>
          <p:cNvSpPr txBox="1">
            <a:spLocks noChangeArrowheads="1"/>
          </p:cNvSpPr>
          <p:nvPr/>
        </p:nvSpPr>
        <p:spPr bwMode="auto">
          <a:xfrm>
            <a:off x="2824163" y="4652963"/>
            <a:ext cx="557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i="1" kern="0" dirty="0" smtClean="0">
                <a:solidFill>
                  <a:srgbClr val="7030A0"/>
                </a:solidFill>
                <a:latin typeface="Calibri"/>
                <a:cs typeface="Arial"/>
              </a:rPr>
              <a:t>Rep. </a:t>
            </a:r>
            <a:r>
              <a:rPr lang="en-US" altLang="ja-JP" sz="1799" i="1" kern="0" dirty="0">
                <a:solidFill>
                  <a:srgbClr val="7030A0"/>
                </a:solidFill>
                <a:latin typeface="Calibri"/>
                <a:cs typeface="Arial"/>
              </a:rPr>
              <a:t>M.2228 Advanced ITS Radiocommunication</a:t>
            </a:r>
          </a:p>
        </p:txBody>
      </p:sp>
      <p:sp>
        <p:nvSpPr>
          <p:cNvPr id="24" name="Line 51"/>
          <p:cNvSpPr>
            <a:spLocks noChangeShapeType="1"/>
          </p:cNvSpPr>
          <p:nvPr/>
        </p:nvSpPr>
        <p:spPr bwMode="auto">
          <a:xfrm>
            <a:off x="2763838" y="2765425"/>
            <a:ext cx="4533900" cy="4763"/>
          </a:xfrm>
          <a:prstGeom prst="line">
            <a:avLst/>
          </a:prstGeom>
          <a:noFill/>
          <a:ln w="63500">
            <a:solidFill>
              <a:srgbClr val="FFFFFF">
                <a:lumMod val="65000"/>
              </a:srgbClr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5" name="Line 53"/>
          <p:cNvSpPr>
            <a:spLocks noChangeShapeType="1"/>
          </p:cNvSpPr>
          <p:nvPr/>
        </p:nvSpPr>
        <p:spPr bwMode="auto">
          <a:xfrm>
            <a:off x="3521075" y="3049588"/>
            <a:ext cx="3405188" cy="7937"/>
          </a:xfrm>
          <a:prstGeom prst="line">
            <a:avLst/>
          </a:prstGeom>
          <a:noFill/>
          <a:ln w="63500">
            <a:solidFill>
              <a:srgbClr val="FFFFFF">
                <a:lumMod val="65000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 flipV="1">
            <a:off x="4846638" y="4581525"/>
            <a:ext cx="4168775" cy="1588"/>
          </a:xfrm>
          <a:prstGeom prst="line">
            <a:avLst/>
          </a:prstGeom>
          <a:noFill/>
          <a:ln w="5715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6831013" y="2928938"/>
            <a:ext cx="12715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Arial"/>
              </a:rPr>
              <a:t>(Suppressed)</a:t>
            </a:r>
            <a:endParaRPr lang="en-US" altLang="ja-JP" sz="1400" kern="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Arial"/>
            </a:endParaRPr>
          </a:p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kern="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Arial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939800" y="1724025"/>
            <a:ext cx="8577263" cy="2063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6" tIns="45708" rIns="91416" bIns="45708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Tahoma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027113" y="1682750"/>
            <a:ext cx="769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1994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722438" y="1682750"/>
            <a:ext cx="806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1996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387600" y="168275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1998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3089275" y="1682750"/>
            <a:ext cx="7921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2000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722688" y="1681163"/>
            <a:ext cx="7651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2002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4349750" y="1681163"/>
            <a:ext cx="784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2004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4964113" y="1689100"/>
            <a:ext cx="801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2006 </a:t>
            </a: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5637213" y="1689100"/>
            <a:ext cx="801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2008 </a:t>
            </a:r>
          </a:p>
        </p:txBody>
      </p:sp>
      <p:sp>
        <p:nvSpPr>
          <p:cNvPr id="37" name="Text Box 46"/>
          <p:cNvSpPr txBox="1">
            <a:spLocks noChangeArrowheads="1"/>
          </p:cNvSpPr>
          <p:nvPr/>
        </p:nvSpPr>
        <p:spPr bwMode="auto">
          <a:xfrm>
            <a:off x="6273800" y="1689100"/>
            <a:ext cx="801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2010 </a:t>
            </a:r>
          </a:p>
        </p:txBody>
      </p:sp>
      <p:sp>
        <p:nvSpPr>
          <p:cNvPr id="38" name="Line 67"/>
          <p:cNvSpPr>
            <a:spLocks noChangeShapeType="1"/>
          </p:cNvSpPr>
          <p:nvPr/>
        </p:nvSpPr>
        <p:spPr bwMode="auto">
          <a:xfrm flipV="1">
            <a:off x="3538538" y="3452813"/>
            <a:ext cx="5476875" cy="19050"/>
          </a:xfrm>
          <a:prstGeom prst="line">
            <a:avLst/>
          </a:prstGeom>
          <a:noFill/>
          <a:ln w="57150">
            <a:solidFill>
              <a:sysClr val="windowText" lastClr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39" name="Line 69"/>
          <p:cNvSpPr>
            <a:spLocks noChangeShapeType="1"/>
          </p:cNvSpPr>
          <p:nvPr/>
        </p:nvSpPr>
        <p:spPr bwMode="auto">
          <a:xfrm flipH="1" flipV="1">
            <a:off x="6496050" y="3471863"/>
            <a:ext cx="3175" cy="271462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0" name="Text Box 66"/>
          <p:cNvSpPr txBox="1">
            <a:spLocks noChangeArrowheads="1"/>
          </p:cNvSpPr>
          <p:nvPr/>
        </p:nvSpPr>
        <p:spPr bwMode="auto">
          <a:xfrm>
            <a:off x="5891213" y="3133725"/>
            <a:ext cx="1552575" cy="3698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M.1452-1</a:t>
            </a:r>
            <a:endParaRPr lang="ja-JP" altLang="en-US" sz="1799" kern="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41" name="Line 69"/>
          <p:cNvSpPr>
            <a:spLocks noChangeShapeType="1"/>
          </p:cNvSpPr>
          <p:nvPr/>
        </p:nvSpPr>
        <p:spPr bwMode="auto">
          <a:xfrm flipV="1">
            <a:off x="7307263" y="2544763"/>
            <a:ext cx="0" cy="225425"/>
          </a:xfrm>
          <a:prstGeom prst="line">
            <a:avLst/>
          </a:prstGeom>
          <a:noFill/>
          <a:ln w="28575">
            <a:solidFill>
              <a:sysClr val="windowText" lastClr="00000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5238750" y="2225675"/>
            <a:ext cx="3417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M.1890: Guidelines &amp; Objectives</a:t>
            </a:r>
          </a:p>
        </p:txBody>
      </p:sp>
      <p:cxnSp>
        <p:nvCxnSpPr>
          <p:cNvPr id="6185" name="直線コネクタ 116"/>
          <p:cNvCxnSpPr>
            <a:cxnSpLocks noChangeShapeType="1"/>
          </p:cNvCxnSpPr>
          <p:nvPr/>
        </p:nvCxnSpPr>
        <p:spPr bwMode="auto">
          <a:xfrm flipV="1">
            <a:off x="7361238" y="3459163"/>
            <a:ext cx="0" cy="4365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44" name="テキスト ボックス 86"/>
          <p:cNvSpPr txBox="1">
            <a:spLocks noChangeArrowheads="1"/>
          </p:cNvSpPr>
          <p:nvPr/>
        </p:nvSpPr>
        <p:spPr bwMode="auto">
          <a:xfrm>
            <a:off x="6643688" y="3857625"/>
            <a:ext cx="2816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i="1" kern="0" dirty="0">
                <a:solidFill>
                  <a:prstClr val="black"/>
                </a:solidFill>
                <a:latin typeface="Calibri"/>
                <a:cs typeface="Arial"/>
              </a:rPr>
              <a:t>Short Range Radar (79GHz)</a:t>
            </a:r>
          </a:p>
        </p:txBody>
      </p:sp>
      <p:sp>
        <p:nvSpPr>
          <p:cNvPr id="45" name="AutoShape 39"/>
          <p:cNvSpPr>
            <a:spLocks noChangeArrowheads="1"/>
          </p:cNvSpPr>
          <p:nvPr/>
        </p:nvSpPr>
        <p:spPr bwMode="auto">
          <a:xfrm>
            <a:off x="1317625" y="2049463"/>
            <a:ext cx="223838" cy="125412"/>
          </a:xfrm>
          <a:custGeom>
            <a:avLst/>
            <a:gdLst>
              <a:gd name="T0" fmla="*/ 117475 w 234950"/>
              <a:gd name="T1" fmla="*/ 0 h 203200"/>
              <a:gd name="T2" fmla="*/ 0 w 234950"/>
              <a:gd name="T3" fmla="*/ 77615 h 203200"/>
              <a:gd name="T4" fmla="*/ 44871 w 234950"/>
              <a:gd name="T5" fmla="*/ 203199 h 203200"/>
              <a:gd name="T6" fmla="*/ 190079 w 234950"/>
              <a:gd name="T7" fmla="*/ 203199 h 203200"/>
              <a:gd name="T8" fmla="*/ 234950 w 234950"/>
              <a:gd name="T9" fmla="*/ 77615 h 2032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72604 w 234950"/>
              <a:gd name="T16" fmla="*/ 77616 h 203200"/>
              <a:gd name="T17" fmla="*/ 162346 w 234950"/>
              <a:gd name="T18" fmla="*/ 155230 h 203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950" h="203200">
                <a:moveTo>
                  <a:pt x="0" y="77615"/>
                </a:moveTo>
                <a:lnTo>
                  <a:pt x="89743" y="77616"/>
                </a:lnTo>
                <a:lnTo>
                  <a:pt x="117475" y="0"/>
                </a:lnTo>
                <a:lnTo>
                  <a:pt x="145207" y="77616"/>
                </a:lnTo>
                <a:lnTo>
                  <a:pt x="234950" y="77615"/>
                </a:lnTo>
                <a:lnTo>
                  <a:pt x="162346" y="125584"/>
                </a:lnTo>
                <a:lnTo>
                  <a:pt x="190079" y="203199"/>
                </a:lnTo>
                <a:lnTo>
                  <a:pt x="117475" y="155230"/>
                </a:lnTo>
                <a:lnTo>
                  <a:pt x="44871" y="203199"/>
                </a:lnTo>
                <a:lnTo>
                  <a:pt x="72604" y="12558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844550" y="2133600"/>
            <a:ext cx="27416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srgbClr val="C00000"/>
                </a:solidFill>
                <a:latin typeface="Calibri"/>
                <a:ea typeface="Microsoft YaHei" panose="020B0503020204020204" pitchFamily="34" charset="-122"/>
                <a:cs typeface="Arial"/>
              </a:rPr>
              <a:t>Proposed Initial ITS Work Item</a:t>
            </a:r>
          </a:p>
        </p:txBody>
      </p:sp>
      <p:cxnSp>
        <p:nvCxnSpPr>
          <p:cNvPr id="6189" name="直線コネクタ 120"/>
          <p:cNvCxnSpPr>
            <a:cxnSpLocks noChangeShapeType="1"/>
          </p:cNvCxnSpPr>
          <p:nvPr/>
        </p:nvCxnSpPr>
        <p:spPr bwMode="auto">
          <a:xfrm flipV="1">
            <a:off x="6707188" y="3895725"/>
            <a:ext cx="654050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6190" name="直線矢印コネクタ 121"/>
          <p:cNvCxnSpPr>
            <a:cxnSpLocks noChangeShapeType="1"/>
          </p:cNvCxnSpPr>
          <p:nvPr/>
        </p:nvCxnSpPr>
        <p:spPr bwMode="auto">
          <a:xfrm>
            <a:off x="7305675" y="2574925"/>
            <a:ext cx="1709738" cy="20638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9" name="Text Box 59"/>
          <p:cNvSpPr txBox="1">
            <a:spLocks noChangeArrowheads="1"/>
          </p:cNvSpPr>
          <p:nvPr/>
        </p:nvSpPr>
        <p:spPr bwMode="auto">
          <a:xfrm>
            <a:off x="7231063" y="2690813"/>
            <a:ext cx="1271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Arial"/>
              </a:rPr>
              <a:t>(Suppressed)</a:t>
            </a:r>
            <a:endParaRPr lang="en-US" altLang="ja-JP" sz="1400" kern="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Arial"/>
            </a:endParaRPr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>
            <a:off x="3538538" y="4937125"/>
            <a:ext cx="3448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51" name="Line 54"/>
          <p:cNvSpPr>
            <a:spLocks noChangeShapeType="1"/>
          </p:cNvSpPr>
          <p:nvPr/>
        </p:nvSpPr>
        <p:spPr bwMode="auto">
          <a:xfrm flipV="1">
            <a:off x="6932613" y="4932363"/>
            <a:ext cx="2082800" cy="7937"/>
          </a:xfrm>
          <a:prstGeom prst="line">
            <a:avLst/>
          </a:prstGeom>
          <a:noFill/>
          <a:ln w="5715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6899275" y="1690688"/>
            <a:ext cx="803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2012 </a:t>
            </a:r>
          </a:p>
        </p:txBody>
      </p:sp>
      <p:sp>
        <p:nvSpPr>
          <p:cNvPr id="53" name="Text Box 66"/>
          <p:cNvSpPr txBox="1">
            <a:spLocks noChangeArrowheads="1"/>
          </p:cNvSpPr>
          <p:nvPr/>
        </p:nvSpPr>
        <p:spPr bwMode="auto">
          <a:xfrm>
            <a:off x="6973888" y="3151188"/>
            <a:ext cx="1552575" cy="3683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M.1452-2</a:t>
            </a:r>
            <a:endParaRPr lang="ja-JP" altLang="en-US" sz="1799" kern="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7543800" y="1689100"/>
            <a:ext cx="801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2014 </a:t>
            </a:r>
          </a:p>
        </p:txBody>
      </p:sp>
      <p:cxnSp>
        <p:nvCxnSpPr>
          <p:cNvPr id="6197" name="直線コネクタ 130"/>
          <p:cNvCxnSpPr>
            <a:cxnSpLocks noChangeShapeType="1"/>
          </p:cNvCxnSpPr>
          <p:nvPr/>
        </p:nvCxnSpPr>
        <p:spPr bwMode="auto">
          <a:xfrm>
            <a:off x="8145463" y="5245100"/>
            <a:ext cx="869950" cy="79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6" name="Text Box 45"/>
          <p:cNvSpPr txBox="1">
            <a:spLocks noChangeArrowheads="1"/>
          </p:cNvSpPr>
          <p:nvPr/>
        </p:nvSpPr>
        <p:spPr bwMode="auto">
          <a:xfrm>
            <a:off x="4530725" y="4987925"/>
            <a:ext cx="3554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799" kern="0" dirty="0" smtClean="0">
                <a:solidFill>
                  <a:prstClr val="black"/>
                </a:solidFill>
                <a:latin typeface="Calibri"/>
                <a:cs typeface="Arial"/>
              </a:rPr>
              <a:t>Rec. M.2084</a:t>
            </a:r>
            <a:r>
              <a:rPr lang="en-US" altLang="ja-JP" sz="1799" kern="0" dirty="0">
                <a:solidFill>
                  <a:prstClr val="black"/>
                </a:solidFill>
                <a:latin typeface="Calibri"/>
                <a:cs typeface="Arial"/>
              </a:rPr>
              <a:t>: V2V, V2I applications</a:t>
            </a:r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8128000" y="1673225"/>
            <a:ext cx="801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2016 </a:t>
            </a:r>
          </a:p>
        </p:txBody>
      </p:sp>
      <p:cxnSp>
        <p:nvCxnSpPr>
          <p:cNvPr id="6200" name="直線コネクタ 66"/>
          <p:cNvCxnSpPr>
            <a:cxnSpLocks noChangeShapeType="1"/>
          </p:cNvCxnSpPr>
          <p:nvPr/>
        </p:nvCxnSpPr>
        <p:spPr bwMode="auto">
          <a:xfrm flipV="1">
            <a:off x="8085138" y="5602288"/>
            <a:ext cx="930275" cy="0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201" name="直線コネクタ 69"/>
          <p:cNvCxnSpPr>
            <a:cxnSpLocks noChangeShapeType="1"/>
          </p:cNvCxnSpPr>
          <p:nvPr/>
        </p:nvCxnSpPr>
        <p:spPr bwMode="auto">
          <a:xfrm>
            <a:off x="8264525" y="5881688"/>
            <a:ext cx="750888" cy="4762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0" name="正方形/長方形 5"/>
          <p:cNvSpPr/>
          <p:nvPr/>
        </p:nvSpPr>
        <p:spPr>
          <a:xfrm>
            <a:off x="4845050" y="5341938"/>
            <a:ext cx="3225800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Rec. M.2057 </a:t>
            </a:r>
            <a:r>
              <a:rPr kumimoji="1" lang="en-US" altLang="ja-JP" sz="1600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Systems Characteristics</a:t>
            </a:r>
            <a:endParaRPr kumimoji="1" lang="ja-JP" altLang="en-US" sz="1600" kern="0" dirty="0">
              <a:solidFill>
                <a:prstClr val="black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1" name="テキスト ボックス 6"/>
          <p:cNvSpPr txBox="1"/>
          <p:nvPr/>
        </p:nvSpPr>
        <p:spPr>
          <a:xfrm>
            <a:off x="939800" y="5429250"/>
            <a:ext cx="3906838" cy="646113"/>
          </a:xfrm>
          <a:prstGeom prst="rect">
            <a:avLst/>
          </a:prstGeom>
          <a:solidFill>
            <a:srgbClr val="FFFFFF">
              <a:lumMod val="90000"/>
            </a:srgbClr>
          </a:solidFill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b="1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WRC-15  A.I. 1.18</a:t>
            </a:r>
            <a:endParaRPr kumimoji="1" lang="ja-JP" altLang="en-US" b="1" kern="0" dirty="0">
              <a:solidFill>
                <a:prstClr val="black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79 GHz band high-resolution radar </a:t>
            </a:r>
            <a:endParaRPr lang="ja-JP" altLang="en-US" b="1" kern="0" dirty="0">
              <a:solidFill>
                <a:prstClr val="black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826000" y="5707063"/>
            <a:ext cx="2405063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i="1" kern="0" dirty="0">
                <a:solidFill>
                  <a:srgbClr val="7030A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Rep. </a:t>
            </a:r>
            <a:r>
              <a:rPr kumimoji="1" lang="en-US" altLang="ja-JP" sz="1600" i="1" kern="0" dirty="0">
                <a:solidFill>
                  <a:srgbClr val="7030A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M.2322 sharing study</a:t>
            </a:r>
            <a:endParaRPr kumimoji="1" lang="ja-JP" altLang="en-US" sz="1600" i="1" kern="0" dirty="0">
              <a:solidFill>
                <a:srgbClr val="7030A0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cxnSp>
        <p:nvCxnSpPr>
          <p:cNvPr id="6205" name="直線コネクタ 8"/>
          <p:cNvCxnSpPr>
            <a:cxnSpLocks noChangeShapeType="1"/>
          </p:cNvCxnSpPr>
          <p:nvPr/>
        </p:nvCxnSpPr>
        <p:spPr bwMode="auto">
          <a:xfrm>
            <a:off x="7472363" y="5886450"/>
            <a:ext cx="820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206" name="直線コネクタ 9"/>
          <p:cNvCxnSpPr>
            <a:cxnSpLocks noChangeShapeType="1"/>
          </p:cNvCxnSpPr>
          <p:nvPr/>
        </p:nvCxnSpPr>
        <p:spPr bwMode="auto">
          <a:xfrm flipV="1">
            <a:off x="7443788" y="5243513"/>
            <a:ext cx="771525" cy="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07" name="直線コネクタ 12"/>
          <p:cNvCxnSpPr>
            <a:cxnSpLocks noChangeShapeType="1"/>
          </p:cNvCxnSpPr>
          <p:nvPr/>
        </p:nvCxnSpPr>
        <p:spPr bwMode="auto">
          <a:xfrm>
            <a:off x="7467600" y="5602288"/>
            <a:ext cx="747713" cy="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Text Box 46"/>
          <p:cNvSpPr txBox="1">
            <a:spLocks noChangeArrowheads="1"/>
          </p:cNvSpPr>
          <p:nvPr/>
        </p:nvSpPr>
        <p:spPr bwMode="auto">
          <a:xfrm>
            <a:off x="8763000" y="1700213"/>
            <a:ext cx="803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 </a:t>
            </a:r>
          </a:p>
        </p:txBody>
      </p:sp>
      <p:sp>
        <p:nvSpPr>
          <p:cNvPr id="68" name="AutoShape 39"/>
          <p:cNvSpPr>
            <a:spLocks noChangeArrowheads="1"/>
          </p:cNvSpPr>
          <p:nvPr/>
        </p:nvSpPr>
        <p:spPr bwMode="auto">
          <a:xfrm>
            <a:off x="7153275" y="1981200"/>
            <a:ext cx="223838" cy="125413"/>
          </a:xfrm>
          <a:custGeom>
            <a:avLst/>
            <a:gdLst>
              <a:gd name="T0" fmla="*/ 117475 w 234950"/>
              <a:gd name="T1" fmla="*/ 0 h 203200"/>
              <a:gd name="T2" fmla="*/ 0 w 234950"/>
              <a:gd name="T3" fmla="*/ 77615 h 203200"/>
              <a:gd name="T4" fmla="*/ 44871 w 234950"/>
              <a:gd name="T5" fmla="*/ 203199 h 203200"/>
              <a:gd name="T6" fmla="*/ 190079 w 234950"/>
              <a:gd name="T7" fmla="*/ 203199 h 203200"/>
              <a:gd name="T8" fmla="*/ 234950 w 234950"/>
              <a:gd name="T9" fmla="*/ 77615 h 2032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72604 w 234950"/>
              <a:gd name="T16" fmla="*/ 77616 h 203200"/>
              <a:gd name="T17" fmla="*/ 162346 w 234950"/>
              <a:gd name="T18" fmla="*/ 155230 h 203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950" h="203200">
                <a:moveTo>
                  <a:pt x="0" y="77615"/>
                </a:moveTo>
                <a:lnTo>
                  <a:pt x="89743" y="77616"/>
                </a:lnTo>
                <a:lnTo>
                  <a:pt x="117475" y="0"/>
                </a:lnTo>
                <a:lnTo>
                  <a:pt x="145207" y="77616"/>
                </a:lnTo>
                <a:lnTo>
                  <a:pt x="234950" y="77615"/>
                </a:lnTo>
                <a:lnTo>
                  <a:pt x="162346" y="125584"/>
                </a:lnTo>
                <a:lnTo>
                  <a:pt x="190079" y="203199"/>
                </a:lnTo>
                <a:lnTo>
                  <a:pt x="117475" y="155230"/>
                </a:lnTo>
                <a:lnTo>
                  <a:pt x="44871" y="203199"/>
                </a:lnTo>
                <a:lnTo>
                  <a:pt x="72604" y="12558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9" name="AutoShape 39"/>
          <p:cNvSpPr>
            <a:spLocks noChangeArrowheads="1"/>
          </p:cNvSpPr>
          <p:nvPr/>
        </p:nvSpPr>
        <p:spPr bwMode="auto">
          <a:xfrm>
            <a:off x="8202613" y="1989138"/>
            <a:ext cx="223837" cy="125412"/>
          </a:xfrm>
          <a:custGeom>
            <a:avLst/>
            <a:gdLst>
              <a:gd name="T0" fmla="*/ 117475 w 234950"/>
              <a:gd name="T1" fmla="*/ 0 h 203200"/>
              <a:gd name="T2" fmla="*/ 0 w 234950"/>
              <a:gd name="T3" fmla="*/ 77615 h 203200"/>
              <a:gd name="T4" fmla="*/ 44871 w 234950"/>
              <a:gd name="T5" fmla="*/ 203199 h 203200"/>
              <a:gd name="T6" fmla="*/ 190079 w 234950"/>
              <a:gd name="T7" fmla="*/ 203199 h 203200"/>
              <a:gd name="T8" fmla="*/ 234950 w 234950"/>
              <a:gd name="T9" fmla="*/ 77615 h 2032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72604 w 234950"/>
              <a:gd name="T16" fmla="*/ 77616 h 203200"/>
              <a:gd name="T17" fmla="*/ 162346 w 234950"/>
              <a:gd name="T18" fmla="*/ 155230 h 203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950" h="203200">
                <a:moveTo>
                  <a:pt x="0" y="77615"/>
                </a:moveTo>
                <a:lnTo>
                  <a:pt x="89743" y="77616"/>
                </a:lnTo>
                <a:lnTo>
                  <a:pt x="117475" y="0"/>
                </a:lnTo>
                <a:lnTo>
                  <a:pt x="145207" y="77616"/>
                </a:lnTo>
                <a:lnTo>
                  <a:pt x="234950" y="77615"/>
                </a:lnTo>
                <a:lnTo>
                  <a:pt x="162346" y="125584"/>
                </a:lnTo>
                <a:lnTo>
                  <a:pt x="190079" y="203199"/>
                </a:lnTo>
                <a:lnTo>
                  <a:pt x="117475" y="155230"/>
                </a:lnTo>
                <a:lnTo>
                  <a:pt x="44871" y="203199"/>
                </a:lnTo>
                <a:lnTo>
                  <a:pt x="72604" y="12558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70" name="AutoShape 39"/>
          <p:cNvSpPr>
            <a:spLocks noChangeArrowheads="1"/>
          </p:cNvSpPr>
          <p:nvPr/>
        </p:nvSpPr>
        <p:spPr bwMode="auto">
          <a:xfrm>
            <a:off x="9213850" y="1995488"/>
            <a:ext cx="223838" cy="125412"/>
          </a:xfrm>
          <a:custGeom>
            <a:avLst/>
            <a:gdLst>
              <a:gd name="T0" fmla="*/ 117475 w 234950"/>
              <a:gd name="T1" fmla="*/ 0 h 203200"/>
              <a:gd name="T2" fmla="*/ 0 w 234950"/>
              <a:gd name="T3" fmla="*/ 77615 h 203200"/>
              <a:gd name="T4" fmla="*/ 44871 w 234950"/>
              <a:gd name="T5" fmla="*/ 203199 h 203200"/>
              <a:gd name="T6" fmla="*/ 190079 w 234950"/>
              <a:gd name="T7" fmla="*/ 203199 h 203200"/>
              <a:gd name="T8" fmla="*/ 234950 w 234950"/>
              <a:gd name="T9" fmla="*/ 77615 h 2032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72604 w 234950"/>
              <a:gd name="T16" fmla="*/ 77616 h 203200"/>
              <a:gd name="T17" fmla="*/ 162346 w 234950"/>
              <a:gd name="T18" fmla="*/ 155230 h 203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950" h="203200">
                <a:moveTo>
                  <a:pt x="0" y="77615"/>
                </a:moveTo>
                <a:lnTo>
                  <a:pt x="89743" y="77616"/>
                </a:lnTo>
                <a:lnTo>
                  <a:pt x="117475" y="0"/>
                </a:lnTo>
                <a:lnTo>
                  <a:pt x="145207" y="77616"/>
                </a:lnTo>
                <a:lnTo>
                  <a:pt x="234950" y="77615"/>
                </a:lnTo>
                <a:lnTo>
                  <a:pt x="162346" y="125584"/>
                </a:lnTo>
                <a:lnTo>
                  <a:pt x="190079" y="203199"/>
                </a:lnTo>
                <a:lnTo>
                  <a:pt x="117475" y="155230"/>
                </a:lnTo>
                <a:lnTo>
                  <a:pt x="44871" y="203199"/>
                </a:lnTo>
                <a:lnTo>
                  <a:pt x="72604" y="12558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kern="0" dirty="0">
              <a:solidFill>
                <a:prstClr val="black"/>
              </a:solidFill>
              <a:latin typeface="Calibri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821488" y="2058988"/>
            <a:ext cx="9191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WRC-12</a:t>
            </a:r>
            <a:r>
              <a:rPr kumimoji="1" lang="ja-JP" altLang="en-US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 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872413" y="2065338"/>
            <a:ext cx="9175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WRC-15</a:t>
            </a:r>
            <a:r>
              <a:rPr kumimoji="1" lang="ja-JP" altLang="en-US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 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847138" y="2055813"/>
            <a:ext cx="9175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WRC-19</a:t>
            </a:r>
            <a:r>
              <a:rPr kumimoji="1" lang="ja-JP" altLang="en-US" sz="1400" kern="0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 </a:t>
            </a:r>
          </a:p>
        </p:txBody>
      </p:sp>
      <p:sp>
        <p:nvSpPr>
          <p:cNvPr id="74" name="Text Box 63"/>
          <p:cNvSpPr txBox="1">
            <a:spLocks noChangeArrowheads="1"/>
          </p:cNvSpPr>
          <p:nvPr/>
        </p:nvSpPr>
        <p:spPr bwMode="auto">
          <a:xfrm>
            <a:off x="882650" y="1304925"/>
            <a:ext cx="5154613" cy="4000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999" kern="0" dirty="0">
                <a:solidFill>
                  <a:prstClr val="black"/>
                </a:solidFill>
                <a:latin typeface="Calibri"/>
                <a:cs typeface="Arial"/>
              </a:rPr>
              <a:t>Question Q. 51/8 → Question Q.205-5/5 </a:t>
            </a: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1082675" y="4529138"/>
            <a:ext cx="1960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999" kern="0" dirty="0">
                <a:solidFill>
                  <a:srgbClr val="C00000"/>
                </a:solidFill>
                <a:latin typeface="Calibri"/>
                <a:cs typeface="Arial"/>
              </a:rPr>
              <a:t>Individual Technologies</a:t>
            </a:r>
          </a:p>
        </p:txBody>
      </p:sp>
      <p:sp>
        <p:nvSpPr>
          <p:cNvPr id="76" name="Text Box 46"/>
          <p:cNvSpPr txBox="1">
            <a:spLocks noChangeArrowheads="1"/>
          </p:cNvSpPr>
          <p:nvPr/>
        </p:nvSpPr>
        <p:spPr bwMode="auto">
          <a:xfrm>
            <a:off x="8612188" y="1673225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Calibri"/>
                <a:cs typeface="Arial"/>
              </a:rPr>
              <a:t>2017 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4873625" y="6146800"/>
            <a:ext cx="4670425" cy="606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solidFill>
              <a:srgbClr val="F3F3F3"/>
            </a:solidFill>
            <a:prstDash val="solid"/>
          </a:ln>
          <a:effectLst/>
        </p:spPr>
        <p:txBody>
          <a:bodyPr anchor="ctr"/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999" kern="0">
              <a:solidFill>
                <a:srgbClr val="0070C0"/>
              </a:solidFill>
              <a:latin typeface="Verdana"/>
              <a:ea typeface="+mn-ea"/>
              <a:cs typeface="Arial"/>
            </a:endParaRPr>
          </a:p>
        </p:txBody>
      </p:sp>
      <p:sp>
        <p:nvSpPr>
          <p:cNvPr id="87" name="正方形/長方形 5"/>
          <p:cNvSpPr/>
          <p:nvPr/>
        </p:nvSpPr>
        <p:spPr>
          <a:xfrm>
            <a:off x="4822825" y="6135688"/>
            <a:ext cx="1814513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i="1" kern="0" dirty="0">
                <a:solidFill>
                  <a:srgbClr val="7030A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Rep. </a:t>
            </a:r>
            <a:r>
              <a:rPr kumimoji="1" lang="en-US" altLang="ja-JP" sz="1600" i="1" kern="0" dirty="0">
                <a:solidFill>
                  <a:srgbClr val="7030A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M.[ITS USAGE]</a:t>
            </a:r>
            <a:endParaRPr kumimoji="1" lang="ja-JP" altLang="en-US" sz="1600" i="1" kern="0" dirty="0">
              <a:solidFill>
                <a:srgbClr val="7030A0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88" name="テキスト ボックス 6"/>
          <p:cNvSpPr txBox="1"/>
          <p:nvPr/>
        </p:nvSpPr>
        <p:spPr>
          <a:xfrm>
            <a:off x="966788" y="6137275"/>
            <a:ext cx="3906837" cy="6461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b="1" kern="0" dirty="0">
                <a:solidFill>
                  <a:srgbClr val="0070C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WRC-19  A.I. 1.12</a:t>
            </a:r>
            <a:endParaRPr kumimoji="1" lang="ja-JP" altLang="en-US" b="1" kern="0" dirty="0">
              <a:solidFill>
                <a:srgbClr val="0070C0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kern="0" dirty="0">
                <a:solidFill>
                  <a:srgbClr val="0070C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ITS </a:t>
            </a:r>
            <a:r>
              <a:rPr lang="en-US" altLang="ja-JP" b="1" kern="0" dirty="0">
                <a:solidFill>
                  <a:srgbClr val="0070C0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applications</a:t>
            </a:r>
            <a:endParaRPr lang="ja-JP" altLang="en-US" b="1" kern="0" dirty="0">
              <a:solidFill>
                <a:srgbClr val="0070C0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852988" y="6415088"/>
            <a:ext cx="1674812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Rec. M</a:t>
            </a:r>
            <a:r>
              <a:rPr kumimoji="1" lang="en-US" altLang="ja-JP" sz="1600" kern="0" dirty="0">
                <a:solidFill>
                  <a:prstClr val="black"/>
                </a:solidFill>
                <a:latin typeface="Calibri" panose="020F0502020204030204"/>
                <a:ea typeface="Microsoft YaHei" panose="020B0503020204020204" pitchFamily="34" charset="-122"/>
                <a:cs typeface="Arial"/>
              </a:rPr>
              <a:t>. [ITS_FRQ]</a:t>
            </a:r>
            <a:endParaRPr kumimoji="1" lang="ja-JP" altLang="en-US" sz="1600" kern="0" dirty="0">
              <a:solidFill>
                <a:prstClr val="black"/>
              </a:solidFill>
              <a:latin typeface="Calibri" panose="020F0502020204030204"/>
              <a:ea typeface="Microsoft YaHei" panose="020B0503020204020204" pitchFamily="34" charset="-122"/>
              <a:cs typeface="Arial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>
            <a:off x="8085138" y="6229350"/>
            <a:ext cx="85407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V="1">
            <a:off x="8763000" y="6597650"/>
            <a:ext cx="176213" cy="79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2071688" y="419100"/>
            <a:ext cx="7850187" cy="7064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00007D"/>
              </a:buClr>
              <a:buFont typeface="Wingdings" pitchFamily="2" charset="2"/>
              <a:buNone/>
              <a:defRPr/>
            </a:pPr>
            <a:r>
              <a:rPr lang="en-US" altLang="ja-JP" sz="4799" kern="0" dirty="0" smtClean="0">
                <a:solidFill>
                  <a:srgbClr val="0070C0"/>
                </a:solidFill>
                <a:latin typeface="+mj-lt"/>
              </a:rPr>
              <a:t>WRC-19 </a:t>
            </a:r>
            <a:r>
              <a:rPr lang="en-US" altLang="ja-JP" sz="4799" kern="0" dirty="0">
                <a:solidFill>
                  <a:srgbClr val="0070C0"/>
                </a:solidFill>
                <a:latin typeface="+mj-lt"/>
              </a:rPr>
              <a:t>Agenda Item 1.12</a:t>
            </a:r>
          </a:p>
          <a:p>
            <a:pPr>
              <a:buClr>
                <a:srgbClr val="00007D"/>
              </a:buClr>
              <a:defRPr/>
            </a:pPr>
            <a:endParaRPr lang="en-US" sz="4799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2113" y="1489075"/>
            <a:ext cx="11318875" cy="1938338"/>
          </a:xfrm>
          <a:prstGeom prst="rect">
            <a:avLst/>
          </a:prstGeom>
          <a:solidFill>
            <a:srgbClr val="EAEAEA"/>
          </a:solidFill>
        </p:spPr>
        <p:txBody>
          <a:bodyPr>
            <a:spAutoFit/>
          </a:bodyPr>
          <a:lstStyle/>
          <a:p>
            <a:pPr defTabSz="990273">
              <a:defRPr/>
            </a:pPr>
            <a:r>
              <a:rPr lang="en-GB" altLang="ja-JP" sz="2399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1.12</a:t>
            </a:r>
            <a:r>
              <a:rPr lang="en-GB" altLang="ja-JP" sz="2399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	</a:t>
            </a:r>
            <a:r>
              <a:rPr lang="en-US" altLang="ja-JP" sz="2399" dirty="0">
                <a:solidFill>
                  <a:srgbClr val="C00000"/>
                </a:solidFill>
                <a:latin typeface="Verdana"/>
                <a:ea typeface="Microsoft YaHei" panose="020B0503020204020204" pitchFamily="34" charset="-122"/>
                <a:cs typeface="Arial"/>
              </a:rPr>
              <a:t>to consider possible global or regional harmonized frequency bands</a:t>
            </a:r>
            <a:r>
              <a:rPr lang="en-US" altLang="ja-JP" sz="2399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, to the maximum extent possible, for the implementation of evolving Intelligent Transport Systems (ITS) under existing</a:t>
            </a:r>
          </a:p>
          <a:p>
            <a:pPr defTabSz="990273">
              <a:defRPr/>
            </a:pPr>
            <a:r>
              <a:rPr lang="en-US" altLang="ja-JP" sz="2399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mobile-service allocations, in accordance with </a:t>
            </a:r>
            <a:r>
              <a:rPr lang="en-GB" altLang="ja-JP" sz="2399" b="1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Resolution 237 (</a:t>
            </a:r>
            <a:r>
              <a:rPr lang="en-GB" altLang="ja-JP" sz="2399" b="1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WRC‑15)</a:t>
            </a:r>
            <a:r>
              <a:rPr lang="en-GB" altLang="ja-JP" sz="2399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;</a:t>
            </a:r>
            <a:endParaRPr lang="ja-JP" altLang="ja-JP" sz="2399" dirty="0">
              <a:solidFill>
                <a:srgbClr val="1B5BA2"/>
              </a:solidFill>
              <a:latin typeface="Verdana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2113" y="3792538"/>
            <a:ext cx="11318875" cy="2922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399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Resolution 237 (</a:t>
            </a:r>
            <a:r>
              <a:rPr lang="en-US" altLang="ja-JP" sz="2399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WRC-15) - Intelligent </a:t>
            </a:r>
            <a:r>
              <a:rPr lang="en-US" altLang="ja-JP" sz="2399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Transport Systems </a:t>
            </a:r>
            <a:r>
              <a:rPr lang="en-US" altLang="ja-JP" sz="2399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applications</a:t>
            </a:r>
          </a:p>
          <a:p>
            <a:pPr>
              <a:defRPr/>
            </a:pPr>
            <a:r>
              <a:rPr lang="en-US" altLang="ja-JP" sz="1999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resolves </a:t>
            </a:r>
            <a:r>
              <a:rPr lang="en-US" altLang="ja-JP" sz="1999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to invite the 2019 World </a:t>
            </a:r>
            <a:r>
              <a:rPr lang="en-US" altLang="ja-JP" sz="1999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Radiocommunication Conference</a:t>
            </a:r>
            <a:endParaRPr lang="en-US" altLang="ja-JP" sz="1999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  <a:p>
            <a:pPr>
              <a:defRPr/>
            </a:pP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taking into account the results of ITU Radiocommunication Sector (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ITU-R) studies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, to consider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possible global or regional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harmonized frequency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bands 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for the implementation of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evolving ITS under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existing mobile-service </a:t>
            </a:r>
            <a:r>
              <a:rPr lang="en-US" altLang="ja-JP" sz="1999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allocations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,</a:t>
            </a:r>
            <a:b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</a:br>
            <a:endParaRPr lang="en-US" altLang="ja-JP" sz="1999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  <a:p>
            <a:pPr>
              <a:defRPr/>
            </a:pPr>
            <a:r>
              <a:rPr lang="en-US" altLang="ja-JP" sz="1999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invites </a:t>
            </a:r>
            <a:r>
              <a:rPr lang="en-US" altLang="ja-JP" sz="1999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ITU-R</a:t>
            </a:r>
          </a:p>
          <a:p>
            <a:pPr>
              <a:defRPr/>
            </a:pP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to carry out studies on technical and operational aspects of evolving 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ITS implementation </a:t>
            </a:r>
            <a:r>
              <a:rPr lang="en-US" altLang="ja-JP" sz="1999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using existing mobile-service allocations,</a:t>
            </a:r>
            <a:endParaRPr kumimoji="1" lang="ja-JP" altLang="en-US" sz="1999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81150" y="206375"/>
            <a:ext cx="8226425" cy="857250"/>
          </a:xfrm>
          <a:prstGeom prst="rect">
            <a:avLst/>
          </a:prstGeom>
        </p:spPr>
        <p:txBody>
          <a:bodyPr lIns="91416" tIns="45708" rIns="91416" bIns="45708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4799" dirty="0" smtClean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WRC-19 </a:t>
            </a:r>
            <a:r>
              <a:rPr lang="en-US" altLang="ja-JP" sz="4799" dirty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</a:rPr>
              <a:t>Agenda Item 1.12</a:t>
            </a:r>
            <a:endParaRPr lang="en-US" sz="4799" dirty="0"/>
          </a:p>
        </p:txBody>
      </p:sp>
      <p:sp>
        <p:nvSpPr>
          <p:cNvPr id="6" name="Text Box 555"/>
          <p:cNvSpPr txBox="1">
            <a:spLocks noChangeArrowheads="1"/>
          </p:cNvSpPr>
          <p:nvPr/>
        </p:nvSpPr>
        <p:spPr bwMode="auto">
          <a:xfrm>
            <a:off x="4403725" y="6221413"/>
            <a:ext cx="947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1799" kern="0" dirty="0">
                <a:solidFill>
                  <a:srgbClr val="000000"/>
                </a:solidFill>
                <a:cs typeface="Arial"/>
              </a:rPr>
              <a:t>Allocated</a:t>
            </a:r>
          </a:p>
        </p:txBody>
      </p:sp>
      <p:sp>
        <p:nvSpPr>
          <p:cNvPr id="7" name="Text Box 557"/>
          <p:cNvSpPr txBox="1">
            <a:spLocks noChangeArrowheads="1"/>
          </p:cNvSpPr>
          <p:nvPr/>
        </p:nvSpPr>
        <p:spPr bwMode="auto">
          <a:xfrm>
            <a:off x="5768975" y="6197600"/>
            <a:ext cx="987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1799" kern="0" dirty="0">
                <a:solidFill>
                  <a:srgbClr val="000000"/>
                </a:solidFill>
                <a:cs typeface="Arial"/>
              </a:rPr>
              <a:t>Proposed</a:t>
            </a:r>
          </a:p>
        </p:txBody>
      </p:sp>
      <p:sp>
        <p:nvSpPr>
          <p:cNvPr id="8" name="Text Box 555"/>
          <p:cNvSpPr txBox="1">
            <a:spLocks noChangeArrowheads="1"/>
          </p:cNvSpPr>
          <p:nvPr/>
        </p:nvSpPr>
        <p:spPr bwMode="auto">
          <a:xfrm>
            <a:off x="3038475" y="6200775"/>
            <a:ext cx="973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1799" kern="0" dirty="0">
                <a:solidFill>
                  <a:srgbClr val="000000"/>
                </a:solidFill>
                <a:cs typeface="Arial"/>
              </a:rPr>
              <a:t>Deployed</a:t>
            </a:r>
          </a:p>
        </p:txBody>
      </p:sp>
      <p:sp>
        <p:nvSpPr>
          <p:cNvPr id="9" name="AutoShape 415"/>
          <p:cNvSpPr>
            <a:spLocks noChangeArrowheads="1"/>
          </p:cNvSpPr>
          <p:nvPr/>
        </p:nvSpPr>
        <p:spPr bwMode="auto">
          <a:xfrm rot="5400000">
            <a:off x="2701925" y="6148388"/>
            <a:ext cx="350837" cy="369888"/>
          </a:xfrm>
          <a:prstGeom prst="can">
            <a:avLst>
              <a:gd name="adj" fmla="val 12315"/>
            </a:avLst>
          </a:prstGeom>
          <a:solidFill>
            <a:srgbClr val="FF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0" name="AutoShape 417"/>
          <p:cNvSpPr>
            <a:spLocks noChangeArrowheads="1"/>
          </p:cNvSpPr>
          <p:nvPr/>
        </p:nvSpPr>
        <p:spPr bwMode="auto">
          <a:xfrm rot="5400000">
            <a:off x="5405438" y="6170612"/>
            <a:ext cx="349250" cy="371475"/>
          </a:xfrm>
          <a:prstGeom prst="can">
            <a:avLst>
              <a:gd name="adj" fmla="val 12315"/>
            </a:avLst>
          </a:prstGeom>
          <a:solidFill>
            <a:srgbClr val="4D4D4D">
              <a:lumMod val="20000"/>
              <a:lumOff val="80000"/>
            </a:srgbClr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1" name="AutoShape 406"/>
          <p:cNvSpPr>
            <a:spLocks noChangeArrowheads="1"/>
          </p:cNvSpPr>
          <p:nvPr/>
        </p:nvSpPr>
        <p:spPr bwMode="auto">
          <a:xfrm rot="5400000" flipH="1">
            <a:off x="4037807" y="6155531"/>
            <a:ext cx="400050" cy="369887"/>
          </a:xfrm>
          <a:prstGeom prst="can">
            <a:avLst>
              <a:gd name="adj" fmla="val 21755"/>
            </a:avLst>
          </a:prstGeom>
          <a:solidFill>
            <a:srgbClr val="FFFFFF">
              <a:lumMod val="40000"/>
              <a:lumOff val="6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98538" y="4943475"/>
            <a:ext cx="8470900" cy="1052513"/>
          </a:xfrm>
          <a:prstGeom prst="rect">
            <a:avLst/>
          </a:prstGeom>
          <a:noFill/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999" kern="0">
              <a:solidFill>
                <a:srgbClr val="FFFFFF"/>
              </a:solidFill>
              <a:latin typeface="Verdana"/>
              <a:ea typeface="+mn-ea"/>
              <a:cs typeface="Arial"/>
            </a:endParaRPr>
          </a:p>
        </p:txBody>
      </p:sp>
      <p:sp>
        <p:nvSpPr>
          <p:cNvPr id="13" name="Rectangle 53"/>
          <p:cNvSpPr>
            <a:spLocks noChangeArrowheads="1"/>
          </p:cNvSpPr>
          <p:nvPr/>
        </p:nvSpPr>
        <p:spPr bwMode="auto">
          <a:xfrm>
            <a:off x="936625" y="1555750"/>
            <a:ext cx="160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Frequency</a:t>
            </a:r>
            <a:r>
              <a:rPr lang="ja-JP" altLang="en-US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 </a:t>
            </a: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(MHz)</a:t>
            </a:r>
          </a:p>
        </p:txBody>
      </p:sp>
      <p:sp>
        <p:nvSpPr>
          <p:cNvPr id="14" name="Rectangle 64"/>
          <p:cNvSpPr>
            <a:spLocks noChangeArrowheads="1"/>
          </p:cNvSpPr>
          <p:nvPr/>
        </p:nvSpPr>
        <p:spPr bwMode="auto">
          <a:xfrm>
            <a:off x="1285875" y="53292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2399" b="1" kern="0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Japan</a:t>
            </a:r>
          </a:p>
        </p:txBody>
      </p:sp>
      <p:sp>
        <p:nvSpPr>
          <p:cNvPr id="15" name="Rectangle 200"/>
          <p:cNvSpPr>
            <a:spLocks noChangeArrowheads="1"/>
          </p:cNvSpPr>
          <p:nvPr/>
        </p:nvSpPr>
        <p:spPr bwMode="auto">
          <a:xfrm>
            <a:off x="3673475" y="1979613"/>
            <a:ext cx="525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5,725</a:t>
            </a:r>
          </a:p>
        </p:txBody>
      </p:sp>
      <p:sp>
        <p:nvSpPr>
          <p:cNvPr id="16" name="Rectangle 202"/>
          <p:cNvSpPr>
            <a:spLocks noChangeArrowheads="1"/>
          </p:cNvSpPr>
          <p:nvPr/>
        </p:nvSpPr>
        <p:spPr bwMode="auto">
          <a:xfrm>
            <a:off x="6119813" y="1979613"/>
            <a:ext cx="5254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5,875</a:t>
            </a:r>
          </a:p>
        </p:txBody>
      </p:sp>
      <p:sp>
        <p:nvSpPr>
          <p:cNvPr id="17" name="Rectangle 216"/>
          <p:cNvSpPr>
            <a:spLocks noChangeArrowheads="1"/>
          </p:cNvSpPr>
          <p:nvPr/>
        </p:nvSpPr>
        <p:spPr bwMode="auto">
          <a:xfrm>
            <a:off x="4440238" y="4989513"/>
            <a:ext cx="5254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5,770</a:t>
            </a:r>
          </a:p>
        </p:txBody>
      </p:sp>
      <p:sp>
        <p:nvSpPr>
          <p:cNvPr id="18" name="Rectangle 220"/>
          <p:cNvSpPr>
            <a:spLocks noChangeArrowheads="1"/>
          </p:cNvSpPr>
          <p:nvPr/>
        </p:nvSpPr>
        <p:spPr bwMode="auto">
          <a:xfrm>
            <a:off x="5518150" y="4989513"/>
            <a:ext cx="525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5,850</a:t>
            </a:r>
          </a:p>
        </p:txBody>
      </p:sp>
      <p:sp>
        <p:nvSpPr>
          <p:cNvPr id="19" name="Freeform 457"/>
          <p:cNvSpPr>
            <a:spLocks/>
          </p:cNvSpPr>
          <p:nvPr/>
        </p:nvSpPr>
        <p:spPr bwMode="auto">
          <a:xfrm>
            <a:off x="3598863" y="1885950"/>
            <a:ext cx="80962" cy="4103688"/>
          </a:xfrm>
          <a:custGeom>
            <a:avLst/>
            <a:gdLst>
              <a:gd name="T0" fmla="*/ 2147483647 w 83"/>
              <a:gd name="T1" fmla="*/ 2147483647 h 2288"/>
              <a:gd name="T2" fmla="*/ 2147483647 w 83"/>
              <a:gd name="T3" fmla="*/ 2147483647 h 2288"/>
              <a:gd name="T4" fmla="*/ 2147483647 w 83"/>
              <a:gd name="T5" fmla="*/ 2147483647 h 2288"/>
              <a:gd name="T6" fmla="*/ 2147483647 w 83"/>
              <a:gd name="T7" fmla="*/ 2147483647 h 2288"/>
              <a:gd name="T8" fmla="*/ 2147483647 w 83"/>
              <a:gd name="T9" fmla="*/ 2147483647 h 2288"/>
              <a:gd name="T10" fmla="*/ 2147483647 w 83"/>
              <a:gd name="T11" fmla="*/ 2147483647 h 2288"/>
              <a:gd name="T12" fmla="*/ 2147483647 w 83"/>
              <a:gd name="T13" fmla="*/ 2147483647 h 2288"/>
              <a:gd name="T14" fmla="*/ 2147483647 w 83"/>
              <a:gd name="T15" fmla="*/ 2147483647 h 2288"/>
              <a:gd name="T16" fmla="*/ 2147483647 w 83"/>
              <a:gd name="T17" fmla="*/ 2147483647 h 2288"/>
              <a:gd name="T18" fmla="*/ 2147483647 w 83"/>
              <a:gd name="T19" fmla="*/ 2147483647 h 2288"/>
              <a:gd name="T20" fmla="*/ 0 w 83"/>
              <a:gd name="T21" fmla="*/ 2147483647 h 2288"/>
              <a:gd name="T22" fmla="*/ 2147483647 w 83"/>
              <a:gd name="T23" fmla="*/ 2147483647 h 2288"/>
              <a:gd name="T24" fmla="*/ 2147483647 w 83"/>
              <a:gd name="T25" fmla="*/ 2147483647 h 2288"/>
              <a:gd name="T26" fmla="*/ 2147483647 w 83"/>
              <a:gd name="T27" fmla="*/ 2147483647 h 2288"/>
              <a:gd name="T28" fmla="*/ 2147483647 w 83"/>
              <a:gd name="T29" fmla="*/ 2147483647 h 2288"/>
              <a:gd name="T30" fmla="*/ 2147483647 w 83"/>
              <a:gd name="T31" fmla="*/ 2147483647 h 2288"/>
              <a:gd name="T32" fmla="*/ 2147483647 w 83"/>
              <a:gd name="T33" fmla="*/ 2147483647 h 2288"/>
              <a:gd name="T34" fmla="*/ 2147483647 w 83"/>
              <a:gd name="T35" fmla="*/ 2147483647 h 2288"/>
              <a:gd name="T36" fmla="*/ 2147483647 w 83"/>
              <a:gd name="T37" fmla="*/ 2147483647 h 2288"/>
              <a:gd name="T38" fmla="*/ 2147483647 w 83"/>
              <a:gd name="T39" fmla="*/ 2147483647 h 2288"/>
              <a:gd name="T40" fmla="*/ 2147483647 w 83"/>
              <a:gd name="T41" fmla="*/ 2147483647 h 2288"/>
              <a:gd name="T42" fmla="*/ 2147483647 w 83"/>
              <a:gd name="T43" fmla="*/ 2147483647 h 2288"/>
              <a:gd name="T44" fmla="*/ 2147483647 w 83"/>
              <a:gd name="T45" fmla="*/ 2147483647 h 2288"/>
              <a:gd name="T46" fmla="*/ 2147483647 w 83"/>
              <a:gd name="T47" fmla="*/ 2147483647 h 2288"/>
              <a:gd name="T48" fmla="*/ 2147483647 w 83"/>
              <a:gd name="T49" fmla="*/ 2147483647 h 2288"/>
              <a:gd name="T50" fmla="*/ 2147483647 w 83"/>
              <a:gd name="T51" fmla="*/ 2147483647 h 2288"/>
              <a:gd name="T52" fmla="*/ 0 w 83"/>
              <a:gd name="T53" fmla="*/ 2147483647 h 2288"/>
              <a:gd name="T54" fmla="*/ 2147483647 w 83"/>
              <a:gd name="T55" fmla="*/ 2147483647 h 2288"/>
              <a:gd name="T56" fmla="*/ 2147483647 w 83"/>
              <a:gd name="T57" fmla="*/ 2147483647 h 2288"/>
              <a:gd name="T58" fmla="*/ 2147483647 w 83"/>
              <a:gd name="T59" fmla="*/ 2147483647 h 2288"/>
              <a:gd name="T60" fmla="*/ 2147483647 w 83"/>
              <a:gd name="T61" fmla="*/ 2147483647 h 2288"/>
              <a:gd name="T62" fmla="*/ 2147483647 w 83"/>
              <a:gd name="T63" fmla="*/ 2147483647 h 2288"/>
              <a:gd name="T64" fmla="*/ 2147483647 w 83"/>
              <a:gd name="T65" fmla="*/ 2147483647 h 2288"/>
              <a:gd name="T66" fmla="*/ 2147483647 w 83"/>
              <a:gd name="T67" fmla="*/ 2147483647 h 2288"/>
              <a:gd name="T68" fmla="*/ 2147483647 w 83"/>
              <a:gd name="T69" fmla="*/ 2147483647 h 2288"/>
              <a:gd name="T70" fmla="*/ 2147483647 w 83"/>
              <a:gd name="T71" fmla="*/ 2147483647 h 2288"/>
              <a:gd name="T72" fmla="*/ 2147483647 w 83"/>
              <a:gd name="T73" fmla="*/ 2147483647 h 2288"/>
              <a:gd name="T74" fmla="*/ 2147483647 w 83"/>
              <a:gd name="T75" fmla="*/ 2147483647 h 2288"/>
              <a:gd name="T76" fmla="*/ 2147483647 w 83"/>
              <a:gd name="T77" fmla="*/ 2147483647 h 2288"/>
              <a:gd name="T78" fmla="*/ 2147483647 w 83"/>
              <a:gd name="T79" fmla="*/ 2147483647 h 2288"/>
              <a:gd name="T80" fmla="*/ 2147483647 w 83"/>
              <a:gd name="T81" fmla="*/ 2147483647 h 2288"/>
              <a:gd name="T82" fmla="*/ 2147483647 w 83"/>
              <a:gd name="T83" fmla="*/ 2147483647 h 2288"/>
              <a:gd name="T84" fmla="*/ 2147483647 w 83"/>
              <a:gd name="T85" fmla="*/ 2147483647 h 2288"/>
              <a:gd name="T86" fmla="*/ 2147483647 w 83"/>
              <a:gd name="T87" fmla="*/ 2147483647 h 2288"/>
              <a:gd name="T88" fmla="*/ 2147483647 w 83"/>
              <a:gd name="T89" fmla="*/ 2147483647 h 2288"/>
              <a:gd name="T90" fmla="*/ 2147483647 w 83"/>
              <a:gd name="T91" fmla="*/ 2147483647 h 2288"/>
              <a:gd name="T92" fmla="*/ 2147483647 w 83"/>
              <a:gd name="T93" fmla="*/ 2147483647 h 2288"/>
              <a:gd name="T94" fmla="*/ 2147483647 w 83"/>
              <a:gd name="T95" fmla="*/ 2147483647 h 2288"/>
              <a:gd name="T96" fmla="*/ 2147483647 w 83"/>
              <a:gd name="T97" fmla="*/ 2147483647 h 2288"/>
              <a:gd name="T98" fmla="*/ 2147483647 w 83"/>
              <a:gd name="T99" fmla="*/ 2147483647 h 2288"/>
              <a:gd name="T100" fmla="*/ 2147483647 w 83"/>
              <a:gd name="T101" fmla="*/ 2147483647 h 2288"/>
              <a:gd name="T102" fmla="*/ 2147483647 w 83"/>
              <a:gd name="T103" fmla="*/ 2147483647 h 2288"/>
              <a:gd name="T104" fmla="*/ 2147483647 w 83"/>
              <a:gd name="T105" fmla="*/ 2147483647 h 2288"/>
              <a:gd name="T106" fmla="*/ 2147483647 w 83"/>
              <a:gd name="T107" fmla="*/ 2147483647 h 2288"/>
              <a:gd name="T108" fmla="*/ 2147483647 w 83"/>
              <a:gd name="T109" fmla="*/ 2147483647 h 2288"/>
              <a:gd name="T110" fmla="*/ 2147483647 w 83"/>
              <a:gd name="T111" fmla="*/ 2147483647 h 2288"/>
              <a:gd name="T112" fmla="*/ 2147483647 w 83"/>
              <a:gd name="T113" fmla="*/ 2147483647 h 2288"/>
              <a:gd name="T114" fmla="*/ 2147483647 w 83"/>
              <a:gd name="T115" fmla="*/ 2147483647 h 2288"/>
              <a:gd name="T116" fmla="*/ 0 w 83"/>
              <a:gd name="T117" fmla="*/ 0 h 22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3"/>
              <a:gd name="T178" fmla="*/ 0 h 2288"/>
              <a:gd name="T179" fmla="*/ 83 w 83"/>
              <a:gd name="T180" fmla="*/ 2288 h 228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3" h="2288">
                <a:moveTo>
                  <a:pt x="0" y="0"/>
                </a:moveTo>
                <a:lnTo>
                  <a:pt x="1" y="15"/>
                </a:lnTo>
                <a:lnTo>
                  <a:pt x="7" y="38"/>
                </a:lnTo>
                <a:lnTo>
                  <a:pt x="13" y="62"/>
                </a:lnTo>
                <a:lnTo>
                  <a:pt x="20" y="92"/>
                </a:lnTo>
                <a:lnTo>
                  <a:pt x="27" y="121"/>
                </a:lnTo>
                <a:lnTo>
                  <a:pt x="34" y="151"/>
                </a:lnTo>
                <a:lnTo>
                  <a:pt x="39" y="180"/>
                </a:lnTo>
                <a:lnTo>
                  <a:pt x="41" y="208"/>
                </a:lnTo>
                <a:lnTo>
                  <a:pt x="39" y="234"/>
                </a:lnTo>
                <a:lnTo>
                  <a:pt x="34" y="260"/>
                </a:lnTo>
                <a:lnTo>
                  <a:pt x="27" y="286"/>
                </a:lnTo>
                <a:lnTo>
                  <a:pt x="20" y="312"/>
                </a:lnTo>
                <a:lnTo>
                  <a:pt x="13" y="338"/>
                </a:lnTo>
                <a:lnTo>
                  <a:pt x="7" y="364"/>
                </a:lnTo>
                <a:lnTo>
                  <a:pt x="1" y="390"/>
                </a:lnTo>
                <a:lnTo>
                  <a:pt x="0" y="416"/>
                </a:lnTo>
                <a:lnTo>
                  <a:pt x="1" y="442"/>
                </a:lnTo>
                <a:lnTo>
                  <a:pt x="7" y="468"/>
                </a:lnTo>
                <a:lnTo>
                  <a:pt x="13" y="494"/>
                </a:lnTo>
                <a:lnTo>
                  <a:pt x="20" y="520"/>
                </a:lnTo>
                <a:lnTo>
                  <a:pt x="27" y="546"/>
                </a:lnTo>
                <a:lnTo>
                  <a:pt x="34" y="572"/>
                </a:lnTo>
                <a:lnTo>
                  <a:pt x="39" y="598"/>
                </a:lnTo>
                <a:lnTo>
                  <a:pt x="41" y="624"/>
                </a:lnTo>
                <a:lnTo>
                  <a:pt x="39" y="650"/>
                </a:lnTo>
                <a:lnTo>
                  <a:pt x="34" y="676"/>
                </a:lnTo>
                <a:lnTo>
                  <a:pt x="27" y="702"/>
                </a:lnTo>
                <a:lnTo>
                  <a:pt x="20" y="728"/>
                </a:lnTo>
                <a:lnTo>
                  <a:pt x="13" y="754"/>
                </a:lnTo>
                <a:lnTo>
                  <a:pt x="7" y="780"/>
                </a:lnTo>
                <a:lnTo>
                  <a:pt x="1" y="806"/>
                </a:lnTo>
                <a:lnTo>
                  <a:pt x="0" y="832"/>
                </a:lnTo>
                <a:lnTo>
                  <a:pt x="1" y="858"/>
                </a:lnTo>
                <a:lnTo>
                  <a:pt x="7" y="884"/>
                </a:lnTo>
                <a:lnTo>
                  <a:pt x="13" y="910"/>
                </a:lnTo>
                <a:lnTo>
                  <a:pt x="20" y="936"/>
                </a:lnTo>
                <a:lnTo>
                  <a:pt x="27" y="962"/>
                </a:lnTo>
                <a:lnTo>
                  <a:pt x="34" y="988"/>
                </a:lnTo>
                <a:lnTo>
                  <a:pt x="39" y="1014"/>
                </a:lnTo>
                <a:lnTo>
                  <a:pt x="41" y="1040"/>
                </a:lnTo>
                <a:lnTo>
                  <a:pt x="39" y="1066"/>
                </a:lnTo>
                <a:lnTo>
                  <a:pt x="34" y="1092"/>
                </a:lnTo>
                <a:lnTo>
                  <a:pt x="27" y="1118"/>
                </a:lnTo>
                <a:lnTo>
                  <a:pt x="20" y="1144"/>
                </a:lnTo>
                <a:lnTo>
                  <a:pt x="13" y="1170"/>
                </a:lnTo>
                <a:lnTo>
                  <a:pt x="7" y="1196"/>
                </a:lnTo>
                <a:lnTo>
                  <a:pt x="1" y="1222"/>
                </a:lnTo>
                <a:lnTo>
                  <a:pt x="0" y="1248"/>
                </a:lnTo>
                <a:lnTo>
                  <a:pt x="1" y="1274"/>
                </a:lnTo>
                <a:lnTo>
                  <a:pt x="7" y="1300"/>
                </a:lnTo>
                <a:lnTo>
                  <a:pt x="13" y="1326"/>
                </a:lnTo>
                <a:lnTo>
                  <a:pt x="20" y="1352"/>
                </a:lnTo>
                <a:lnTo>
                  <a:pt x="27" y="1378"/>
                </a:lnTo>
                <a:lnTo>
                  <a:pt x="34" y="1404"/>
                </a:lnTo>
                <a:lnTo>
                  <a:pt x="39" y="1430"/>
                </a:lnTo>
                <a:lnTo>
                  <a:pt x="41" y="1456"/>
                </a:lnTo>
                <a:lnTo>
                  <a:pt x="39" y="1482"/>
                </a:lnTo>
                <a:lnTo>
                  <a:pt x="34" y="1508"/>
                </a:lnTo>
                <a:lnTo>
                  <a:pt x="27" y="1534"/>
                </a:lnTo>
                <a:lnTo>
                  <a:pt x="20" y="1560"/>
                </a:lnTo>
                <a:lnTo>
                  <a:pt x="13" y="1586"/>
                </a:lnTo>
                <a:lnTo>
                  <a:pt x="7" y="1612"/>
                </a:lnTo>
                <a:lnTo>
                  <a:pt x="1" y="1638"/>
                </a:lnTo>
                <a:lnTo>
                  <a:pt x="0" y="1664"/>
                </a:lnTo>
                <a:lnTo>
                  <a:pt x="1" y="1690"/>
                </a:lnTo>
                <a:lnTo>
                  <a:pt x="7" y="1716"/>
                </a:lnTo>
                <a:lnTo>
                  <a:pt x="13" y="1742"/>
                </a:lnTo>
                <a:lnTo>
                  <a:pt x="20" y="1768"/>
                </a:lnTo>
                <a:lnTo>
                  <a:pt x="27" y="1794"/>
                </a:lnTo>
                <a:lnTo>
                  <a:pt x="34" y="1820"/>
                </a:lnTo>
                <a:lnTo>
                  <a:pt x="39" y="1846"/>
                </a:lnTo>
                <a:lnTo>
                  <a:pt x="41" y="1872"/>
                </a:lnTo>
                <a:lnTo>
                  <a:pt x="39" y="1898"/>
                </a:lnTo>
                <a:lnTo>
                  <a:pt x="34" y="1924"/>
                </a:lnTo>
                <a:lnTo>
                  <a:pt x="27" y="1950"/>
                </a:lnTo>
                <a:lnTo>
                  <a:pt x="20" y="1976"/>
                </a:lnTo>
                <a:lnTo>
                  <a:pt x="13" y="2002"/>
                </a:lnTo>
                <a:lnTo>
                  <a:pt x="7" y="2028"/>
                </a:lnTo>
                <a:lnTo>
                  <a:pt x="1" y="2054"/>
                </a:lnTo>
                <a:lnTo>
                  <a:pt x="0" y="2080"/>
                </a:lnTo>
                <a:lnTo>
                  <a:pt x="1" y="2108"/>
                </a:lnTo>
                <a:lnTo>
                  <a:pt x="5" y="2137"/>
                </a:lnTo>
                <a:lnTo>
                  <a:pt x="15" y="2198"/>
                </a:lnTo>
                <a:lnTo>
                  <a:pt x="22" y="2225"/>
                </a:lnTo>
                <a:lnTo>
                  <a:pt x="29" y="2250"/>
                </a:lnTo>
                <a:lnTo>
                  <a:pt x="36" y="2272"/>
                </a:lnTo>
                <a:lnTo>
                  <a:pt x="41" y="2288"/>
                </a:lnTo>
                <a:lnTo>
                  <a:pt x="83" y="2288"/>
                </a:lnTo>
                <a:lnTo>
                  <a:pt x="81" y="2272"/>
                </a:lnTo>
                <a:lnTo>
                  <a:pt x="76" y="2250"/>
                </a:lnTo>
                <a:lnTo>
                  <a:pt x="69" y="2225"/>
                </a:lnTo>
                <a:lnTo>
                  <a:pt x="62" y="2198"/>
                </a:lnTo>
                <a:lnTo>
                  <a:pt x="55" y="2166"/>
                </a:lnTo>
                <a:lnTo>
                  <a:pt x="48" y="2137"/>
                </a:lnTo>
                <a:lnTo>
                  <a:pt x="43" y="2108"/>
                </a:lnTo>
                <a:lnTo>
                  <a:pt x="41" y="2080"/>
                </a:lnTo>
                <a:lnTo>
                  <a:pt x="43" y="2054"/>
                </a:lnTo>
                <a:lnTo>
                  <a:pt x="48" y="2028"/>
                </a:lnTo>
                <a:lnTo>
                  <a:pt x="55" y="2002"/>
                </a:lnTo>
                <a:lnTo>
                  <a:pt x="62" y="1976"/>
                </a:lnTo>
                <a:lnTo>
                  <a:pt x="69" y="1950"/>
                </a:lnTo>
                <a:lnTo>
                  <a:pt x="76" y="1924"/>
                </a:lnTo>
                <a:lnTo>
                  <a:pt x="81" y="1898"/>
                </a:lnTo>
                <a:lnTo>
                  <a:pt x="83" y="1872"/>
                </a:lnTo>
                <a:lnTo>
                  <a:pt x="81" y="1846"/>
                </a:lnTo>
                <a:lnTo>
                  <a:pt x="76" y="1820"/>
                </a:lnTo>
                <a:lnTo>
                  <a:pt x="69" y="1794"/>
                </a:lnTo>
                <a:lnTo>
                  <a:pt x="62" y="1768"/>
                </a:lnTo>
                <a:lnTo>
                  <a:pt x="55" y="1742"/>
                </a:lnTo>
                <a:lnTo>
                  <a:pt x="48" y="1716"/>
                </a:lnTo>
                <a:lnTo>
                  <a:pt x="43" y="1690"/>
                </a:lnTo>
                <a:lnTo>
                  <a:pt x="41" y="1664"/>
                </a:lnTo>
                <a:lnTo>
                  <a:pt x="43" y="1638"/>
                </a:lnTo>
                <a:lnTo>
                  <a:pt x="48" y="1612"/>
                </a:lnTo>
                <a:lnTo>
                  <a:pt x="55" y="1586"/>
                </a:lnTo>
                <a:lnTo>
                  <a:pt x="62" y="1560"/>
                </a:lnTo>
                <a:lnTo>
                  <a:pt x="69" y="1534"/>
                </a:lnTo>
                <a:lnTo>
                  <a:pt x="76" y="1508"/>
                </a:lnTo>
                <a:lnTo>
                  <a:pt x="81" y="1482"/>
                </a:lnTo>
                <a:lnTo>
                  <a:pt x="83" y="1456"/>
                </a:lnTo>
                <a:lnTo>
                  <a:pt x="81" y="1430"/>
                </a:lnTo>
                <a:lnTo>
                  <a:pt x="76" y="1404"/>
                </a:lnTo>
                <a:lnTo>
                  <a:pt x="69" y="1378"/>
                </a:lnTo>
                <a:lnTo>
                  <a:pt x="62" y="1352"/>
                </a:lnTo>
                <a:lnTo>
                  <a:pt x="55" y="1326"/>
                </a:lnTo>
                <a:lnTo>
                  <a:pt x="48" y="1300"/>
                </a:lnTo>
                <a:lnTo>
                  <a:pt x="43" y="1274"/>
                </a:lnTo>
                <a:lnTo>
                  <a:pt x="41" y="1248"/>
                </a:lnTo>
                <a:lnTo>
                  <a:pt x="43" y="1222"/>
                </a:lnTo>
                <a:lnTo>
                  <a:pt x="48" y="1196"/>
                </a:lnTo>
                <a:lnTo>
                  <a:pt x="55" y="1170"/>
                </a:lnTo>
                <a:lnTo>
                  <a:pt x="62" y="1144"/>
                </a:lnTo>
                <a:lnTo>
                  <a:pt x="69" y="1118"/>
                </a:lnTo>
                <a:lnTo>
                  <a:pt x="76" y="1092"/>
                </a:lnTo>
                <a:lnTo>
                  <a:pt x="81" y="1066"/>
                </a:lnTo>
                <a:lnTo>
                  <a:pt x="83" y="1040"/>
                </a:lnTo>
                <a:lnTo>
                  <a:pt x="81" y="1014"/>
                </a:lnTo>
                <a:lnTo>
                  <a:pt x="76" y="988"/>
                </a:lnTo>
                <a:lnTo>
                  <a:pt x="69" y="962"/>
                </a:lnTo>
                <a:lnTo>
                  <a:pt x="62" y="936"/>
                </a:lnTo>
                <a:lnTo>
                  <a:pt x="55" y="910"/>
                </a:lnTo>
                <a:lnTo>
                  <a:pt x="48" y="884"/>
                </a:lnTo>
                <a:lnTo>
                  <a:pt x="43" y="858"/>
                </a:lnTo>
                <a:lnTo>
                  <a:pt x="41" y="832"/>
                </a:lnTo>
                <a:lnTo>
                  <a:pt x="43" y="806"/>
                </a:lnTo>
                <a:lnTo>
                  <a:pt x="48" y="780"/>
                </a:lnTo>
                <a:lnTo>
                  <a:pt x="55" y="754"/>
                </a:lnTo>
                <a:lnTo>
                  <a:pt x="62" y="728"/>
                </a:lnTo>
                <a:lnTo>
                  <a:pt x="69" y="702"/>
                </a:lnTo>
                <a:lnTo>
                  <a:pt x="76" y="676"/>
                </a:lnTo>
                <a:lnTo>
                  <a:pt x="81" y="650"/>
                </a:lnTo>
                <a:lnTo>
                  <a:pt x="83" y="624"/>
                </a:lnTo>
                <a:lnTo>
                  <a:pt x="81" y="598"/>
                </a:lnTo>
                <a:lnTo>
                  <a:pt x="76" y="572"/>
                </a:lnTo>
                <a:lnTo>
                  <a:pt x="69" y="546"/>
                </a:lnTo>
                <a:lnTo>
                  <a:pt x="62" y="520"/>
                </a:lnTo>
                <a:lnTo>
                  <a:pt x="55" y="494"/>
                </a:lnTo>
                <a:lnTo>
                  <a:pt x="48" y="468"/>
                </a:lnTo>
                <a:lnTo>
                  <a:pt x="43" y="442"/>
                </a:lnTo>
                <a:lnTo>
                  <a:pt x="41" y="416"/>
                </a:lnTo>
                <a:lnTo>
                  <a:pt x="43" y="390"/>
                </a:lnTo>
                <a:lnTo>
                  <a:pt x="48" y="364"/>
                </a:lnTo>
                <a:lnTo>
                  <a:pt x="55" y="338"/>
                </a:lnTo>
                <a:lnTo>
                  <a:pt x="62" y="312"/>
                </a:lnTo>
                <a:lnTo>
                  <a:pt x="69" y="286"/>
                </a:lnTo>
                <a:lnTo>
                  <a:pt x="76" y="260"/>
                </a:lnTo>
                <a:lnTo>
                  <a:pt x="81" y="234"/>
                </a:lnTo>
                <a:lnTo>
                  <a:pt x="83" y="208"/>
                </a:lnTo>
                <a:lnTo>
                  <a:pt x="81" y="180"/>
                </a:lnTo>
                <a:lnTo>
                  <a:pt x="78" y="151"/>
                </a:lnTo>
                <a:lnTo>
                  <a:pt x="67" y="92"/>
                </a:lnTo>
                <a:lnTo>
                  <a:pt x="60" y="62"/>
                </a:lnTo>
                <a:lnTo>
                  <a:pt x="53" y="38"/>
                </a:lnTo>
                <a:lnTo>
                  <a:pt x="46" y="15"/>
                </a:lnTo>
                <a:lnTo>
                  <a:pt x="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0" name="AutoShape 402"/>
          <p:cNvSpPr>
            <a:spLocks noChangeArrowheads="1"/>
          </p:cNvSpPr>
          <p:nvPr/>
        </p:nvSpPr>
        <p:spPr bwMode="auto">
          <a:xfrm rot="5400000">
            <a:off x="5091907" y="4729956"/>
            <a:ext cx="400050" cy="1417637"/>
          </a:xfrm>
          <a:prstGeom prst="can">
            <a:avLst>
              <a:gd name="adj" fmla="val 41232"/>
            </a:avLst>
          </a:prstGeom>
          <a:solidFill>
            <a:srgbClr val="FF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1" name="Rectangle 62"/>
          <p:cNvSpPr>
            <a:spLocks noChangeArrowheads="1"/>
          </p:cNvSpPr>
          <p:nvPr/>
        </p:nvSpPr>
        <p:spPr bwMode="auto">
          <a:xfrm>
            <a:off x="1104900" y="4078288"/>
            <a:ext cx="13652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2399" b="1" kern="0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North America</a:t>
            </a:r>
          </a:p>
        </p:txBody>
      </p:sp>
      <p:sp>
        <p:nvSpPr>
          <p:cNvPr id="22" name="Rectangle 208"/>
          <p:cNvSpPr>
            <a:spLocks noChangeArrowheads="1"/>
          </p:cNvSpPr>
          <p:nvPr/>
        </p:nvSpPr>
        <p:spPr bwMode="auto">
          <a:xfrm>
            <a:off x="2768600" y="3962400"/>
            <a:ext cx="3508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902</a:t>
            </a:r>
          </a:p>
        </p:txBody>
      </p:sp>
      <p:sp>
        <p:nvSpPr>
          <p:cNvPr id="23" name="Rectangle 210"/>
          <p:cNvSpPr>
            <a:spLocks noChangeArrowheads="1"/>
          </p:cNvSpPr>
          <p:nvPr/>
        </p:nvSpPr>
        <p:spPr bwMode="auto">
          <a:xfrm>
            <a:off x="3251200" y="3962400"/>
            <a:ext cx="3508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928</a:t>
            </a:r>
          </a:p>
        </p:txBody>
      </p:sp>
      <p:sp>
        <p:nvSpPr>
          <p:cNvPr id="24" name="Rectangle 212"/>
          <p:cNvSpPr>
            <a:spLocks noChangeArrowheads="1"/>
          </p:cNvSpPr>
          <p:nvPr/>
        </p:nvSpPr>
        <p:spPr bwMode="auto">
          <a:xfrm>
            <a:off x="5595938" y="3935413"/>
            <a:ext cx="5254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5,850</a:t>
            </a:r>
          </a:p>
        </p:txBody>
      </p:sp>
      <p:sp>
        <p:nvSpPr>
          <p:cNvPr id="25" name="Rectangle 214"/>
          <p:cNvSpPr>
            <a:spLocks noChangeArrowheads="1"/>
          </p:cNvSpPr>
          <p:nvPr/>
        </p:nvSpPr>
        <p:spPr bwMode="auto">
          <a:xfrm>
            <a:off x="6642100" y="3935413"/>
            <a:ext cx="525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5,925</a:t>
            </a:r>
          </a:p>
        </p:txBody>
      </p:sp>
      <p:sp>
        <p:nvSpPr>
          <p:cNvPr id="26" name="AutoShape 401"/>
          <p:cNvSpPr>
            <a:spLocks noChangeArrowheads="1"/>
          </p:cNvSpPr>
          <p:nvPr/>
        </p:nvSpPr>
        <p:spPr bwMode="auto">
          <a:xfrm rot="5400000" flipH="1">
            <a:off x="3069432" y="4147343"/>
            <a:ext cx="304800" cy="436563"/>
          </a:xfrm>
          <a:prstGeom prst="can">
            <a:avLst>
              <a:gd name="adj" fmla="val 28166"/>
            </a:avLst>
          </a:prstGeom>
          <a:solidFill>
            <a:srgbClr val="FF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7" name="AutoShape 405"/>
          <p:cNvSpPr>
            <a:spLocks noChangeArrowheads="1"/>
          </p:cNvSpPr>
          <p:nvPr/>
        </p:nvSpPr>
        <p:spPr bwMode="auto">
          <a:xfrm rot="5400000" flipH="1">
            <a:off x="6214269" y="3809207"/>
            <a:ext cx="400050" cy="1109662"/>
          </a:xfrm>
          <a:prstGeom prst="can">
            <a:avLst>
              <a:gd name="adj" fmla="val 48902"/>
            </a:avLst>
          </a:prstGeom>
          <a:solidFill>
            <a:srgbClr val="FFFFFF">
              <a:lumMod val="40000"/>
              <a:lumOff val="6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8" name="AutoShape 411"/>
          <p:cNvSpPr>
            <a:spLocks noChangeArrowheads="1"/>
          </p:cNvSpPr>
          <p:nvPr/>
        </p:nvSpPr>
        <p:spPr bwMode="auto">
          <a:xfrm rot="5400000">
            <a:off x="4923631" y="1231107"/>
            <a:ext cx="460375" cy="2503488"/>
          </a:xfrm>
          <a:prstGeom prst="can">
            <a:avLst>
              <a:gd name="adj" fmla="val 29200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ISM </a:t>
            </a:r>
            <a:endParaRPr lang="ja-JP" altLang="en-US" sz="1400" kern="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29" name="Rectangle 545"/>
          <p:cNvSpPr>
            <a:spLocks noChangeArrowheads="1"/>
          </p:cNvSpPr>
          <p:nvPr/>
        </p:nvSpPr>
        <p:spPr bwMode="auto">
          <a:xfrm>
            <a:off x="2219325" y="4989513"/>
            <a:ext cx="525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755.5</a:t>
            </a:r>
          </a:p>
        </p:txBody>
      </p:sp>
      <p:sp>
        <p:nvSpPr>
          <p:cNvPr id="30" name="Rectangle 547"/>
          <p:cNvSpPr>
            <a:spLocks noChangeArrowheads="1"/>
          </p:cNvSpPr>
          <p:nvPr/>
        </p:nvSpPr>
        <p:spPr bwMode="auto">
          <a:xfrm>
            <a:off x="2917825" y="5000625"/>
            <a:ext cx="5254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764.5</a:t>
            </a:r>
          </a:p>
        </p:txBody>
      </p:sp>
      <p:sp>
        <p:nvSpPr>
          <p:cNvPr id="31" name="AutoShape 409"/>
          <p:cNvSpPr>
            <a:spLocks noChangeArrowheads="1"/>
          </p:cNvSpPr>
          <p:nvPr/>
        </p:nvSpPr>
        <p:spPr bwMode="auto">
          <a:xfrm rot="5400000" flipH="1">
            <a:off x="2663032" y="5269706"/>
            <a:ext cx="400050" cy="315913"/>
          </a:xfrm>
          <a:prstGeom prst="can">
            <a:avLst>
              <a:gd name="adj" fmla="val 35863"/>
            </a:avLst>
          </a:prstGeom>
          <a:solidFill>
            <a:srgbClr val="FFC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32" name="AutoShape 419"/>
          <p:cNvSpPr>
            <a:spLocks noChangeArrowheads="1"/>
          </p:cNvSpPr>
          <p:nvPr/>
        </p:nvSpPr>
        <p:spPr bwMode="auto">
          <a:xfrm>
            <a:off x="2570163" y="1539875"/>
            <a:ext cx="5295900" cy="338138"/>
          </a:xfrm>
          <a:prstGeom prst="cube">
            <a:avLst>
              <a:gd name="adj" fmla="val 961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33" name="Rectangle 454"/>
          <p:cNvSpPr>
            <a:spLocks noChangeArrowheads="1"/>
          </p:cNvSpPr>
          <p:nvPr/>
        </p:nvSpPr>
        <p:spPr bwMode="auto">
          <a:xfrm>
            <a:off x="4830763" y="1589088"/>
            <a:ext cx="525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5,800</a:t>
            </a:r>
          </a:p>
        </p:txBody>
      </p:sp>
      <p:sp>
        <p:nvSpPr>
          <p:cNvPr id="34" name="Rectangle 456"/>
          <p:cNvSpPr>
            <a:spLocks noChangeArrowheads="1"/>
          </p:cNvSpPr>
          <p:nvPr/>
        </p:nvSpPr>
        <p:spPr bwMode="auto">
          <a:xfrm>
            <a:off x="6386513" y="1592263"/>
            <a:ext cx="5270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5,900</a:t>
            </a:r>
          </a:p>
        </p:txBody>
      </p:sp>
      <p:sp>
        <p:nvSpPr>
          <p:cNvPr id="35" name="Rectangle 60"/>
          <p:cNvSpPr>
            <a:spLocks noChangeArrowheads="1"/>
          </p:cNvSpPr>
          <p:nvPr/>
        </p:nvSpPr>
        <p:spPr bwMode="auto">
          <a:xfrm>
            <a:off x="1249363" y="3159125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sz="2399" b="1" kern="0" dirty="0">
                <a:solidFill>
                  <a:srgbClr val="00206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Europe</a:t>
            </a:r>
          </a:p>
        </p:txBody>
      </p:sp>
      <p:sp>
        <p:nvSpPr>
          <p:cNvPr id="36" name="Rectangle 204"/>
          <p:cNvSpPr>
            <a:spLocks noChangeArrowheads="1"/>
          </p:cNvSpPr>
          <p:nvPr/>
        </p:nvSpPr>
        <p:spPr bwMode="auto">
          <a:xfrm>
            <a:off x="4562475" y="2878138"/>
            <a:ext cx="525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5,795</a:t>
            </a:r>
          </a:p>
        </p:txBody>
      </p:sp>
      <p:sp>
        <p:nvSpPr>
          <p:cNvPr id="37" name="Rectangle 206"/>
          <p:cNvSpPr>
            <a:spLocks noChangeArrowheads="1"/>
          </p:cNvSpPr>
          <p:nvPr/>
        </p:nvSpPr>
        <p:spPr bwMode="auto">
          <a:xfrm>
            <a:off x="5127625" y="2878138"/>
            <a:ext cx="525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5,815</a:t>
            </a:r>
          </a:p>
        </p:txBody>
      </p:sp>
      <p:sp>
        <p:nvSpPr>
          <p:cNvPr id="38" name="Rectangle 485"/>
          <p:cNvSpPr>
            <a:spLocks noChangeArrowheads="1"/>
          </p:cNvSpPr>
          <p:nvPr/>
        </p:nvSpPr>
        <p:spPr bwMode="auto">
          <a:xfrm>
            <a:off x="7086600" y="3617913"/>
            <a:ext cx="179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ja-JP" altLang="en-US" sz="1400" ker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　</a:t>
            </a:r>
          </a:p>
        </p:txBody>
      </p:sp>
      <p:sp>
        <p:nvSpPr>
          <p:cNvPr id="39" name="Rectangle 488"/>
          <p:cNvSpPr>
            <a:spLocks noChangeArrowheads="1"/>
          </p:cNvSpPr>
          <p:nvPr/>
        </p:nvSpPr>
        <p:spPr bwMode="auto">
          <a:xfrm>
            <a:off x="6065838" y="2840038"/>
            <a:ext cx="54133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5,875</a:t>
            </a:r>
          </a:p>
        </p:txBody>
      </p:sp>
      <p:sp>
        <p:nvSpPr>
          <p:cNvPr id="40" name="Rectangle 490"/>
          <p:cNvSpPr>
            <a:spLocks noChangeArrowheads="1"/>
          </p:cNvSpPr>
          <p:nvPr/>
        </p:nvSpPr>
        <p:spPr bwMode="auto">
          <a:xfrm>
            <a:off x="6672263" y="2843213"/>
            <a:ext cx="54133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5,905</a:t>
            </a:r>
          </a:p>
        </p:txBody>
      </p:sp>
      <p:sp>
        <p:nvSpPr>
          <p:cNvPr id="41" name="AutoShape 404"/>
          <p:cNvSpPr>
            <a:spLocks noChangeArrowheads="1"/>
          </p:cNvSpPr>
          <p:nvPr/>
        </p:nvSpPr>
        <p:spPr bwMode="auto">
          <a:xfrm rot="5400000">
            <a:off x="4926806" y="3134519"/>
            <a:ext cx="301625" cy="249238"/>
          </a:xfrm>
          <a:prstGeom prst="can">
            <a:avLst>
              <a:gd name="adj" fmla="val 20037"/>
            </a:avLst>
          </a:prstGeom>
          <a:solidFill>
            <a:srgbClr val="FF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2" name="AutoShape 408"/>
          <p:cNvSpPr>
            <a:spLocks noChangeArrowheads="1"/>
          </p:cNvSpPr>
          <p:nvPr/>
        </p:nvSpPr>
        <p:spPr bwMode="auto">
          <a:xfrm rot="5400000" flipH="1">
            <a:off x="6088063" y="2970213"/>
            <a:ext cx="400050" cy="584200"/>
          </a:xfrm>
          <a:prstGeom prst="can">
            <a:avLst>
              <a:gd name="adj" fmla="val 32040"/>
            </a:avLst>
          </a:prstGeom>
          <a:solidFill>
            <a:srgbClr val="4D4D4D">
              <a:lumMod val="20000"/>
              <a:lumOff val="80000"/>
            </a:srgbClr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3" name="AutoShape 406"/>
          <p:cNvSpPr>
            <a:spLocks noChangeArrowheads="1"/>
          </p:cNvSpPr>
          <p:nvPr/>
        </p:nvSpPr>
        <p:spPr bwMode="auto">
          <a:xfrm rot="5400000" flipH="1">
            <a:off x="6392069" y="3047207"/>
            <a:ext cx="393700" cy="436562"/>
          </a:xfrm>
          <a:prstGeom prst="can">
            <a:avLst>
              <a:gd name="adj" fmla="val 21755"/>
            </a:avLst>
          </a:prstGeom>
          <a:solidFill>
            <a:srgbClr val="FFFFFF">
              <a:lumMod val="40000"/>
              <a:lumOff val="6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4" name="Line 559"/>
          <p:cNvSpPr>
            <a:spLocks noChangeShapeType="1"/>
          </p:cNvSpPr>
          <p:nvPr/>
        </p:nvSpPr>
        <p:spPr bwMode="auto">
          <a:xfrm>
            <a:off x="6627813" y="3352800"/>
            <a:ext cx="3175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5" name="Line 560"/>
          <p:cNvSpPr>
            <a:spLocks noChangeShapeType="1"/>
          </p:cNvSpPr>
          <p:nvPr/>
        </p:nvSpPr>
        <p:spPr bwMode="auto">
          <a:xfrm>
            <a:off x="6854825" y="3660775"/>
            <a:ext cx="53975" cy="4763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6" name="AutoShape 407"/>
          <p:cNvSpPr>
            <a:spLocks noChangeArrowheads="1"/>
          </p:cNvSpPr>
          <p:nvPr/>
        </p:nvSpPr>
        <p:spPr bwMode="auto">
          <a:xfrm rot="5400000" flipH="1">
            <a:off x="6625432" y="3123406"/>
            <a:ext cx="400050" cy="290513"/>
          </a:xfrm>
          <a:prstGeom prst="can">
            <a:avLst>
              <a:gd name="adj" fmla="val 37671"/>
            </a:avLst>
          </a:prstGeom>
          <a:solidFill>
            <a:srgbClr val="4D4D4D">
              <a:lumMod val="20000"/>
              <a:lumOff val="80000"/>
            </a:srgbClr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7" name="AutoShape 404"/>
          <p:cNvSpPr>
            <a:spLocks noChangeArrowheads="1"/>
          </p:cNvSpPr>
          <p:nvPr/>
        </p:nvSpPr>
        <p:spPr bwMode="auto">
          <a:xfrm rot="5400000">
            <a:off x="5122069" y="3140869"/>
            <a:ext cx="301625" cy="236537"/>
          </a:xfrm>
          <a:prstGeom prst="can">
            <a:avLst>
              <a:gd name="adj" fmla="val 20037"/>
            </a:avLst>
          </a:prstGeom>
          <a:solidFill>
            <a:srgbClr val="FF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48" name="Rectangle 551"/>
          <p:cNvSpPr>
            <a:spLocks noChangeArrowheads="1"/>
          </p:cNvSpPr>
          <p:nvPr/>
        </p:nvSpPr>
        <p:spPr bwMode="auto">
          <a:xfrm>
            <a:off x="5835650" y="3403600"/>
            <a:ext cx="5254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5,855</a:t>
            </a:r>
          </a:p>
        </p:txBody>
      </p:sp>
      <p:sp>
        <p:nvSpPr>
          <p:cNvPr id="49" name="Rectangle 552"/>
          <p:cNvSpPr>
            <a:spLocks noChangeArrowheads="1"/>
          </p:cNvSpPr>
          <p:nvPr/>
        </p:nvSpPr>
        <p:spPr bwMode="auto">
          <a:xfrm>
            <a:off x="6770688" y="3403600"/>
            <a:ext cx="5254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5,925</a:t>
            </a:r>
          </a:p>
        </p:txBody>
      </p:sp>
      <p:sp>
        <p:nvSpPr>
          <p:cNvPr id="50" name="左右矢印 52"/>
          <p:cNvSpPr/>
          <p:nvPr/>
        </p:nvSpPr>
        <p:spPr bwMode="auto">
          <a:xfrm>
            <a:off x="5905500" y="3586163"/>
            <a:ext cx="1033463" cy="279400"/>
          </a:xfrm>
          <a:prstGeom prst="leftRightArrow">
            <a:avLst/>
          </a:prstGeom>
          <a:solidFill>
            <a:srgbClr val="4D4D4D">
              <a:lumMod val="20000"/>
              <a:lumOff val="80000"/>
            </a:srgbClr>
          </a:solidFill>
          <a:ln w="9525" cap="flat" cmpd="sng" algn="ctr">
            <a:solidFill>
              <a:srgbClr val="5C5C5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 dirty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1" name="左右矢印 53"/>
          <p:cNvSpPr/>
          <p:nvPr/>
        </p:nvSpPr>
        <p:spPr bwMode="auto">
          <a:xfrm>
            <a:off x="4611688" y="3590925"/>
            <a:ext cx="1327150" cy="261938"/>
          </a:xfrm>
          <a:prstGeom prst="leftRightArrow">
            <a:avLst/>
          </a:prstGeom>
          <a:solidFill>
            <a:srgbClr val="4D4D4D">
              <a:lumMod val="20000"/>
              <a:lumOff val="80000"/>
            </a:srgbClr>
          </a:solidFill>
          <a:ln w="9525" cap="flat" cmpd="sng" algn="ctr">
            <a:solidFill>
              <a:srgbClr val="5C5C5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16738" y="3584575"/>
            <a:ext cx="809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Microsoft YaHei" panose="020B0503020204020204" pitchFamily="34" charset="-122"/>
                <a:cs typeface="Arial"/>
              </a:rPr>
              <a:t>RLAN</a:t>
            </a:r>
            <a:endParaRPr kumimoji="1" lang="ja-JP" altLang="en-US" sz="1600" kern="0" dirty="0">
              <a:solidFill>
                <a:schemeClr val="accent1">
                  <a:lumMod val="75000"/>
                </a:schemeClr>
              </a:solidFill>
              <a:latin typeface="Verdana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53" name="左右矢印 55"/>
          <p:cNvSpPr/>
          <p:nvPr/>
        </p:nvSpPr>
        <p:spPr bwMode="auto">
          <a:xfrm>
            <a:off x="5895975" y="5688013"/>
            <a:ext cx="1033463" cy="279400"/>
          </a:xfrm>
          <a:prstGeom prst="leftRightArrow">
            <a:avLst/>
          </a:prstGeom>
          <a:solidFill>
            <a:srgbClr val="4D4D4D">
              <a:lumMod val="20000"/>
              <a:lumOff val="80000"/>
            </a:srgbClr>
          </a:solidFill>
          <a:ln w="9525" cap="flat" cmpd="sng" algn="ctr">
            <a:solidFill>
              <a:srgbClr val="5C5C5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4" name="左右矢印 56"/>
          <p:cNvSpPr/>
          <p:nvPr/>
        </p:nvSpPr>
        <p:spPr bwMode="auto">
          <a:xfrm>
            <a:off x="4602163" y="5692775"/>
            <a:ext cx="1328737" cy="261938"/>
          </a:xfrm>
          <a:prstGeom prst="leftRightArrow">
            <a:avLst/>
          </a:prstGeom>
          <a:solidFill>
            <a:srgbClr val="4D4D4D">
              <a:lumMod val="20000"/>
              <a:lumOff val="80000"/>
            </a:srgbClr>
          </a:solidFill>
          <a:ln w="9525" cap="flat" cmpd="sng" algn="ctr">
            <a:solidFill>
              <a:srgbClr val="5C5C5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45313" y="5659438"/>
            <a:ext cx="8667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Microsoft YaHei" panose="020B0503020204020204" pitchFamily="34" charset="-122"/>
                <a:cs typeface="Arial"/>
              </a:rPr>
              <a:t>RLAN</a:t>
            </a:r>
            <a:endParaRPr kumimoji="1" lang="ja-JP" altLang="en-US" sz="1600" kern="0" dirty="0">
              <a:solidFill>
                <a:schemeClr val="accent1">
                  <a:lumMod val="75000"/>
                </a:schemeClr>
              </a:solidFill>
              <a:latin typeface="Verdana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56" name="左右矢印 58"/>
          <p:cNvSpPr/>
          <p:nvPr/>
        </p:nvSpPr>
        <p:spPr bwMode="auto">
          <a:xfrm>
            <a:off x="5916613" y="4570413"/>
            <a:ext cx="1033462" cy="279400"/>
          </a:xfrm>
          <a:prstGeom prst="leftRightArrow">
            <a:avLst/>
          </a:prstGeom>
          <a:solidFill>
            <a:srgbClr val="4D4D4D">
              <a:lumMod val="20000"/>
              <a:lumOff val="80000"/>
            </a:srgbClr>
          </a:solidFill>
          <a:ln w="9525" cap="flat" cmpd="sng" algn="ctr">
            <a:solidFill>
              <a:srgbClr val="5C5C5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7" name="左右矢印 59"/>
          <p:cNvSpPr/>
          <p:nvPr/>
        </p:nvSpPr>
        <p:spPr bwMode="auto">
          <a:xfrm>
            <a:off x="4616450" y="4591050"/>
            <a:ext cx="1333500" cy="258763"/>
          </a:xfrm>
          <a:prstGeom prst="leftRightArrow">
            <a:avLst/>
          </a:prstGeom>
          <a:solidFill>
            <a:srgbClr val="CCECFF"/>
          </a:solidFill>
          <a:ln w="9525" cap="flat" cmpd="sng" algn="ctr">
            <a:solidFill>
              <a:srgbClr val="5C5C5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6" tIns="45708" rIns="91416" bIns="45708"/>
          <a:lstStyle/>
          <a:p>
            <a:pPr defTabSz="449128">
              <a:buClr>
                <a:srgbClr val="000000"/>
              </a:buClr>
              <a:buSzPct val="100000"/>
              <a:defRPr/>
            </a:pPr>
            <a:endParaRPr lang="ja-JP" altLang="en-US" sz="2799" kern="0">
              <a:solidFill>
                <a:srgbClr val="FFFFFF"/>
              </a:solidFill>
              <a:latin typeface="Times New Roman" pitchFamily="16" charset="0"/>
              <a:ea typeface="MS Gothic" charset="-128"/>
              <a:cs typeface="Arial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977063" y="4594225"/>
            <a:ext cx="8350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Microsoft YaHei" panose="020B0503020204020204" pitchFamily="34" charset="-122"/>
                <a:cs typeface="Arial"/>
              </a:rPr>
              <a:t>RLAN</a:t>
            </a:r>
            <a:endParaRPr kumimoji="1" lang="ja-JP" altLang="en-US" sz="1600" kern="0" dirty="0">
              <a:solidFill>
                <a:schemeClr val="accent1">
                  <a:lumMod val="75000"/>
                </a:schemeClr>
              </a:solidFill>
              <a:latin typeface="Verdana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998538" y="2887663"/>
            <a:ext cx="8470900" cy="1033462"/>
          </a:xfrm>
          <a:prstGeom prst="rect">
            <a:avLst/>
          </a:prstGeom>
          <a:noFill/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999" kern="0">
              <a:solidFill>
                <a:srgbClr val="FFFFFF"/>
              </a:solidFill>
              <a:latin typeface="Verdana"/>
              <a:ea typeface="+mn-ea"/>
              <a:cs typeface="Arial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995363" y="3917950"/>
            <a:ext cx="8474075" cy="1033463"/>
          </a:xfrm>
          <a:prstGeom prst="rect">
            <a:avLst/>
          </a:prstGeom>
          <a:noFill/>
          <a:ln w="25400" cap="flat" cmpd="sng" algn="ctr">
            <a:solidFill>
              <a:srgbClr val="FFFF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999" kern="0">
              <a:solidFill>
                <a:srgbClr val="FFFFFF"/>
              </a:solidFill>
              <a:latin typeface="Verdana"/>
              <a:ea typeface="+mn-ea"/>
              <a:cs typeface="Arial"/>
            </a:endParaRPr>
          </a:p>
        </p:txBody>
      </p:sp>
      <p:sp>
        <p:nvSpPr>
          <p:cNvPr id="61" name="Freeform 457"/>
          <p:cNvSpPr>
            <a:spLocks/>
          </p:cNvSpPr>
          <p:nvPr/>
        </p:nvSpPr>
        <p:spPr bwMode="auto">
          <a:xfrm>
            <a:off x="7856538" y="2101850"/>
            <a:ext cx="74612" cy="3889375"/>
          </a:xfrm>
          <a:custGeom>
            <a:avLst/>
            <a:gdLst>
              <a:gd name="T0" fmla="*/ 2147483647 w 83"/>
              <a:gd name="T1" fmla="*/ 2147483647 h 2288"/>
              <a:gd name="T2" fmla="*/ 2147483647 w 83"/>
              <a:gd name="T3" fmla="*/ 2147483647 h 2288"/>
              <a:gd name="T4" fmla="*/ 2147483647 w 83"/>
              <a:gd name="T5" fmla="*/ 2147483647 h 2288"/>
              <a:gd name="T6" fmla="*/ 2147483647 w 83"/>
              <a:gd name="T7" fmla="*/ 2147483647 h 2288"/>
              <a:gd name="T8" fmla="*/ 2147483647 w 83"/>
              <a:gd name="T9" fmla="*/ 2147483647 h 2288"/>
              <a:gd name="T10" fmla="*/ 2147483647 w 83"/>
              <a:gd name="T11" fmla="*/ 2147483647 h 2288"/>
              <a:gd name="T12" fmla="*/ 2147483647 w 83"/>
              <a:gd name="T13" fmla="*/ 2147483647 h 2288"/>
              <a:gd name="T14" fmla="*/ 2147483647 w 83"/>
              <a:gd name="T15" fmla="*/ 2147483647 h 2288"/>
              <a:gd name="T16" fmla="*/ 2147483647 w 83"/>
              <a:gd name="T17" fmla="*/ 2147483647 h 2288"/>
              <a:gd name="T18" fmla="*/ 2147483647 w 83"/>
              <a:gd name="T19" fmla="*/ 2147483647 h 2288"/>
              <a:gd name="T20" fmla="*/ 0 w 83"/>
              <a:gd name="T21" fmla="*/ 2147483647 h 2288"/>
              <a:gd name="T22" fmla="*/ 2147483647 w 83"/>
              <a:gd name="T23" fmla="*/ 2147483647 h 2288"/>
              <a:gd name="T24" fmla="*/ 2147483647 w 83"/>
              <a:gd name="T25" fmla="*/ 2147483647 h 2288"/>
              <a:gd name="T26" fmla="*/ 2147483647 w 83"/>
              <a:gd name="T27" fmla="*/ 2147483647 h 2288"/>
              <a:gd name="T28" fmla="*/ 2147483647 w 83"/>
              <a:gd name="T29" fmla="*/ 2147483647 h 2288"/>
              <a:gd name="T30" fmla="*/ 2147483647 w 83"/>
              <a:gd name="T31" fmla="*/ 2147483647 h 2288"/>
              <a:gd name="T32" fmla="*/ 2147483647 w 83"/>
              <a:gd name="T33" fmla="*/ 2147483647 h 2288"/>
              <a:gd name="T34" fmla="*/ 2147483647 w 83"/>
              <a:gd name="T35" fmla="*/ 2147483647 h 2288"/>
              <a:gd name="T36" fmla="*/ 2147483647 w 83"/>
              <a:gd name="T37" fmla="*/ 2147483647 h 2288"/>
              <a:gd name="T38" fmla="*/ 2147483647 w 83"/>
              <a:gd name="T39" fmla="*/ 2147483647 h 2288"/>
              <a:gd name="T40" fmla="*/ 2147483647 w 83"/>
              <a:gd name="T41" fmla="*/ 2147483647 h 2288"/>
              <a:gd name="T42" fmla="*/ 2147483647 w 83"/>
              <a:gd name="T43" fmla="*/ 2147483647 h 2288"/>
              <a:gd name="T44" fmla="*/ 2147483647 w 83"/>
              <a:gd name="T45" fmla="*/ 2147483647 h 2288"/>
              <a:gd name="T46" fmla="*/ 2147483647 w 83"/>
              <a:gd name="T47" fmla="*/ 2147483647 h 2288"/>
              <a:gd name="T48" fmla="*/ 2147483647 w 83"/>
              <a:gd name="T49" fmla="*/ 2147483647 h 2288"/>
              <a:gd name="T50" fmla="*/ 2147483647 w 83"/>
              <a:gd name="T51" fmla="*/ 2147483647 h 2288"/>
              <a:gd name="T52" fmla="*/ 0 w 83"/>
              <a:gd name="T53" fmla="*/ 2147483647 h 2288"/>
              <a:gd name="T54" fmla="*/ 2147483647 w 83"/>
              <a:gd name="T55" fmla="*/ 2147483647 h 2288"/>
              <a:gd name="T56" fmla="*/ 2147483647 w 83"/>
              <a:gd name="T57" fmla="*/ 2147483647 h 2288"/>
              <a:gd name="T58" fmla="*/ 2147483647 w 83"/>
              <a:gd name="T59" fmla="*/ 2147483647 h 2288"/>
              <a:gd name="T60" fmla="*/ 2147483647 w 83"/>
              <a:gd name="T61" fmla="*/ 2147483647 h 2288"/>
              <a:gd name="T62" fmla="*/ 2147483647 w 83"/>
              <a:gd name="T63" fmla="*/ 2147483647 h 2288"/>
              <a:gd name="T64" fmla="*/ 2147483647 w 83"/>
              <a:gd name="T65" fmla="*/ 2147483647 h 2288"/>
              <a:gd name="T66" fmla="*/ 2147483647 w 83"/>
              <a:gd name="T67" fmla="*/ 2147483647 h 2288"/>
              <a:gd name="T68" fmla="*/ 2147483647 w 83"/>
              <a:gd name="T69" fmla="*/ 2147483647 h 2288"/>
              <a:gd name="T70" fmla="*/ 2147483647 w 83"/>
              <a:gd name="T71" fmla="*/ 2147483647 h 2288"/>
              <a:gd name="T72" fmla="*/ 2147483647 w 83"/>
              <a:gd name="T73" fmla="*/ 2147483647 h 2288"/>
              <a:gd name="T74" fmla="*/ 2147483647 w 83"/>
              <a:gd name="T75" fmla="*/ 2147483647 h 2288"/>
              <a:gd name="T76" fmla="*/ 2147483647 w 83"/>
              <a:gd name="T77" fmla="*/ 2147483647 h 2288"/>
              <a:gd name="T78" fmla="*/ 2147483647 w 83"/>
              <a:gd name="T79" fmla="*/ 2147483647 h 2288"/>
              <a:gd name="T80" fmla="*/ 2147483647 w 83"/>
              <a:gd name="T81" fmla="*/ 2147483647 h 2288"/>
              <a:gd name="T82" fmla="*/ 2147483647 w 83"/>
              <a:gd name="T83" fmla="*/ 2147483647 h 2288"/>
              <a:gd name="T84" fmla="*/ 2147483647 w 83"/>
              <a:gd name="T85" fmla="*/ 2147483647 h 2288"/>
              <a:gd name="T86" fmla="*/ 2147483647 w 83"/>
              <a:gd name="T87" fmla="*/ 2147483647 h 2288"/>
              <a:gd name="T88" fmla="*/ 2147483647 w 83"/>
              <a:gd name="T89" fmla="*/ 2147483647 h 2288"/>
              <a:gd name="T90" fmla="*/ 2147483647 w 83"/>
              <a:gd name="T91" fmla="*/ 2147483647 h 2288"/>
              <a:gd name="T92" fmla="*/ 2147483647 w 83"/>
              <a:gd name="T93" fmla="*/ 2147483647 h 2288"/>
              <a:gd name="T94" fmla="*/ 2147483647 w 83"/>
              <a:gd name="T95" fmla="*/ 2147483647 h 2288"/>
              <a:gd name="T96" fmla="*/ 2147483647 w 83"/>
              <a:gd name="T97" fmla="*/ 2147483647 h 2288"/>
              <a:gd name="T98" fmla="*/ 2147483647 w 83"/>
              <a:gd name="T99" fmla="*/ 2147483647 h 2288"/>
              <a:gd name="T100" fmla="*/ 2147483647 w 83"/>
              <a:gd name="T101" fmla="*/ 2147483647 h 2288"/>
              <a:gd name="T102" fmla="*/ 2147483647 w 83"/>
              <a:gd name="T103" fmla="*/ 2147483647 h 2288"/>
              <a:gd name="T104" fmla="*/ 2147483647 w 83"/>
              <a:gd name="T105" fmla="*/ 2147483647 h 2288"/>
              <a:gd name="T106" fmla="*/ 2147483647 w 83"/>
              <a:gd name="T107" fmla="*/ 2147483647 h 2288"/>
              <a:gd name="T108" fmla="*/ 2147483647 w 83"/>
              <a:gd name="T109" fmla="*/ 2147483647 h 2288"/>
              <a:gd name="T110" fmla="*/ 2147483647 w 83"/>
              <a:gd name="T111" fmla="*/ 2147483647 h 2288"/>
              <a:gd name="T112" fmla="*/ 2147483647 w 83"/>
              <a:gd name="T113" fmla="*/ 2147483647 h 2288"/>
              <a:gd name="T114" fmla="*/ 2147483647 w 83"/>
              <a:gd name="T115" fmla="*/ 2147483647 h 2288"/>
              <a:gd name="T116" fmla="*/ 0 w 83"/>
              <a:gd name="T117" fmla="*/ 0 h 22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3"/>
              <a:gd name="T178" fmla="*/ 0 h 2288"/>
              <a:gd name="T179" fmla="*/ 83 w 83"/>
              <a:gd name="T180" fmla="*/ 2288 h 228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3" h="2288">
                <a:moveTo>
                  <a:pt x="0" y="0"/>
                </a:moveTo>
                <a:lnTo>
                  <a:pt x="1" y="15"/>
                </a:lnTo>
                <a:lnTo>
                  <a:pt x="7" y="38"/>
                </a:lnTo>
                <a:lnTo>
                  <a:pt x="13" y="62"/>
                </a:lnTo>
                <a:lnTo>
                  <a:pt x="20" y="92"/>
                </a:lnTo>
                <a:lnTo>
                  <a:pt x="27" y="121"/>
                </a:lnTo>
                <a:lnTo>
                  <a:pt x="34" y="151"/>
                </a:lnTo>
                <a:lnTo>
                  <a:pt x="39" y="180"/>
                </a:lnTo>
                <a:lnTo>
                  <a:pt x="41" y="208"/>
                </a:lnTo>
                <a:lnTo>
                  <a:pt x="39" y="234"/>
                </a:lnTo>
                <a:lnTo>
                  <a:pt x="34" y="260"/>
                </a:lnTo>
                <a:lnTo>
                  <a:pt x="27" y="286"/>
                </a:lnTo>
                <a:lnTo>
                  <a:pt x="20" y="312"/>
                </a:lnTo>
                <a:lnTo>
                  <a:pt x="13" y="338"/>
                </a:lnTo>
                <a:lnTo>
                  <a:pt x="7" y="364"/>
                </a:lnTo>
                <a:lnTo>
                  <a:pt x="1" y="390"/>
                </a:lnTo>
                <a:lnTo>
                  <a:pt x="0" y="416"/>
                </a:lnTo>
                <a:lnTo>
                  <a:pt x="1" y="442"/>
                </a:lnTo>
                <a:lnTo>
                  <a:pt x="7" y="468"/>
                </a:lnTo>
                <a:lnTo>
                  <a:pt x="13" y="494"/>
                </a:lnTo>
                <a:lnTo>
                  <a:pt x="20" y="520"/>
                </a:lnTo>
                <a:lnTo>
                  <a:pt x="27" y="546"/>
                </a:lnTo>
                <a:lnTo>
                  <a:pt x="34" y="572"/>
                </a:lnTo>
                <a:lnTo>
                  <a:pt x="39" y="598"/>
                </a:lnTo>
                <a:lnTo>
                  <a:pt x="41" y="624"/>
                </a:lnTo>
                <a:lnTo>
                  <a:pt x="39" y="650"/>
                </a:lnTo>
                <a:lnTo>
                  <a:pt x="34" y="676"/>
                </a:lnTo>
                <a:lnTo>
                  <a:pt x="27" y="702"/>
                </a:lnTo>
                <a:lnTo>
                  <a:pt x="20" y="728"/>
                </a:lnTo>
                <a:lnTo>
                  <a:pt x="13" y="754"/>
                </a:lnTo>
                <a:lnTo>
                  <a:pt x="7" y="780"/>
                </a:lnTo>
                <a:lnTo>
                  <a:pt x="1" y="806"/>
                </a:lnTo>
                <a:lnTo>
                  <a:pt x="0" y="832"/>
                </a:lnTo>
                <a:lnTo>
                  <a:pt x="1" y="858"/>
                </a:lnTo>
                <a:lnTo>
                  <a:pt x="7" y="884"/>
                </a:lnTo>
                <a:lnTo>
                  <a:pt x="13" y="910"/>
                </a:lnTo>
                <a:lnTo>
                  <a:pt x="20" y="936"/>
                </a:lnTo>
                <a:lnTo>
                  <a:pt x="27" y="962"/>
                </a:lnTo>
                <a:lnTo>
                  <a:pt x="34" y="988"/>
                </a:lnTo>
                <a:lnTo>
                  <a:pt x="39" y="1014"/>
                </a:lnTo>
                <a:lnTo>
                  <a:pt x="41" y="1040"/>
                </a:lnTo>
                <a:lnTo>
                  <a:pt x="39" y="1066"/>
                </a:lnTo>
                <a:lnTo>
                  <a:pt x="34" y="1092"/>
                </a:lnTo>
                <a:lnTo>
                  <a:pt x="27" y="1118"/>
                </a:lnTo>
                <a:lnTo>
                  <a:pt x="20" y="1144"/>
                </a:lnTo>
                <a:lnTo>
                  <a:pt x="13" y="1170"/>
                </a:lnTo>
                <a:lnTo>
                  <a:pt x="7" y="1196"/>
                </a:lnTo>
                <a:lnTo>
                  <a:pt x="1" y="1222"/>
                </a:lnTo>
                <a:lnTo>
                  <a:pt x="0" y="1248"/>
                </a:lnTo>
                <a:lnTo>
                  <a:pt x="1" y="1274"/>
                </a:lnTo>
                <a:lnTo>
                  <a:pt x="7" y="1300"/>
                </a:lnTo>
                <a:lnTo>
                  <a:pt x="13" y="1326"/>
                </a:lnTo>
                <a:lnTo>
                  <a:pt x="20" y="1352"/>
                </a:lnTo>
                <a:lnTo>
                  <a:pt x="27" y="1378"/>
                </a:lnTo>
                <a:lnTo>
                  <a:pt x="34" y="1404"/>
                </a:lnTo>
                <a:lnTo>
                  <a:pt x="39" y="1430"/>
                </a:lnTo>
                <a:lnTo>
                  <a:pt x="41" y="1456"/>
                </a:lnTo>
                <a:lnTo>
                  <a:pt x="39" y="1482"/>
                </a:lnTo>
                <a:lnTo>
                  <a:pt x="34" y="1508"/>
                </a:lnTo>
                <a:lnTo>
                  <a:pt x="27" y="1534"/>
                </a:lnTo>
                <a:lnTo>
                  <a:pt x="20" y="1560"/>
                </a:lnTo>
                <a:lnTo>
                  <a:pt x="13" y="1586"/>
                </a:lnTo>
                <a:lnTo>
                  <a:pt x="7" y="1612"/>
                </a:lnTo>
                <a:lnTo>
                  <a:pt x="1" y="1638"/>
                </a:lnTo>
                <a:lnTo>
                  <a:pt x="0" y="1664"/>
                </a:lnTo>
                <a:lnTo>
                  <a:pt x="1" y="1690"/>
                </a:lnTo>
                <a:lnTo>
                  <a:pt x="7" y="1716"/>
                </a:lnTo>
                <a:lnTo>
                  <a:pt x="13" y="1742"/>
                </a:lnTo>
                <a:lnTo>
                  <a:pt x="20" y="1768"/>
                </a:lnTo>
                <a:lnTo>
                  <a:pt x="27" y="1794"/>
                </a:lnTo>
                <a:lnTo>
                  <a:pt x="34" y="1820"/>
                </a:lnTo>
                <a:lnTo>
                  <a:pt x="39" y="1846"/>
                </a:lnTo>
                <a:lnTo>
                  <a:pt x="41" y="1872"/>
                </a:lnTo>
                <a:lnTo>
                  <a:pt x="39" y="1898"/>
                </a:lnTo>
                <a:lnTo>
                  <a:pt x="34" y="1924"/>
                </a:lnTo>
                <a:lnTo>
                  <a:pt x="27" y="1950"/>
                </a:lnTo>
                <a:lnTo>
                  <a:pt x="20" y="1976"/>
                </a:lnTo>
                <a:lnTo>
                  <a:pt x="13" y="2002"/>
                </a:lnTo>
                <a:lnTo>
                  <a:pt x="7" y="2028"/>
                </a:lnTo>
                <a:lnTo>
                  <a:pt x="1" y="2054"/>
                </a:lnTo>
                <a:lnTo>
                  <a:pt x="0" y="2080"/>
                </a:lnTo>
                <a:lnTo>
                  <a:pt x="1" y="2108"/>
                </a:lnTo>
                <a:lnTo>
                  <a:pt x="5" y="2137"/>
                </a:lnTo>
                <a:lnTo>
                  <a:pt x="15" y="2198"/>
                </a:lnTo>
                <a:lnTo>
                  <a:pt x="22" y="2225"/>
                </a:lnTo>
                <a:lnTo>
                  <a:pt x="29" y="2250"/>
                </a:lnTo>
                <a:lnTo>
                  <a:pt x="36" y="2272"/>
                </a:lnTo>
                <a:lnTo>
                  <a:pt x="41" y="2288"/>
                </a:lnTo>
                <a:lnTo>
                  <a:pt x="83" y="2288"/>
                </a:lnTo>
                <a:lnTo>
                  <a:pt x="81" y="2272"/>
                </a:lnTo>
                <a:lnTo>
                  <a:pt x="76" y="2250"/>
                </a:lnTo>
                <a:lnTo>
                  <a:pt x="69" y="2225"/>
                </a:lnTo>
                <a:lnTo>
                  <a:pt x="62" y="2198"/>
                </a:lnTo>
                <a:lnTo>
                  <a:pt x="55" y="2166"/>
                </a:lnTo>
                <a:lnTo>
                  <a:pt x="48" y="2137"/>
                </a:lnTo>
                <a:lnTo>
                  <a:pt x="43" y="2108"/>
                </a:lnTo>
                <a:lnTo>
                  <a:pt x="41" y="2080"/>
                </a:lnTo>
                <a:lnTo>
                  <a:pt x="43" y="2054"/>
                </a:lnTo>
                <a:lnTo>
                  <a:pt x="48" y="2028"/>
                </a:lnTo>
                <a:lnTo>
                  <a:pt x="55" y="2002"/>
                </a:lnTo>
                <a:lnTo>
                  <a:pt x="62" y="1976"/>
                </a:lnTo>
                <a:lnTo>
                  <a:pt x="69" y="1950"/>
                </a:lnTo>
                <a:lnTo>
                  <a:pt x="76" y="1924"/>
                </a:lnTo>
                <a:lnTo>
                  <a:pt x="81" y="1898"/>
                </a:lnTo>
                <a:lnTo>
                  <a:pt x="83" y="1872"/>
                </a:lnTo>
                <a:lnTo>
                  <a:pt x="81" y="1846"/>
                </a:lnTo>
                <a:lnTo>
                  <a:pt x="76" y="1820"/>
                </a:lnTo>
                <a:lnTo>
                  <a:pt x="69" y="1794"/>
                </a:lnTo>
                <a:lnTo>
                  <a:pt x="62" y="1768"/>
                </a:lnTo>
                <a:lnTo>
                  <a:pt x="55" y="1742"/>
                </a:lnTo>
                <a:lnTo>
                  <a:pt x="48" y="1716"/>
                </a:lnTo>
                <a:lnTo>
                  <a:pt x="43" y="1690"/>
                </a:lnTo>
                <a:lnTo>
                  <a:pt x="41" y="1664"/>
                </a:lnTo>
                <a:lnTo>
                  <a:pt x="43" y="1638"/>
                </a:lnTo>
                <a:lnTo>
                  <a:pt x="48" y="1612"/>
                </a:lnTo>
                <a:lnTo>
                  <a:pt x="55" y="1586"/>
                </a:lnTo>
                <a:lnTo>
                  <a:pt x="62" y="1560"/>
                </a:lnTo>
                <a:lnTo>
                  <a:pt x="69" y="1534"/>
                </a:lnTo>
                <a:lnTo>
                  <a:pt x="76" y="1508"/>
                </a:lnTo>
                <a:lnTo>
                  <a:pt x="81" y="1482"/>
                </a:lnTo>
                <a:lnTo>
                  <a:pt x="83" y="1456"/>
                </a:lnTo>
                <a:lnTo>
                  <a:pt x="81" y="1430"/>
                </a:lnTo>
                <a:lnTo>
                  <a:pt x="76" y="1404"/>
                </a:lnTo>
                <a:lnTo>
                  <a:pt x="69" y="1378"/>
                </a:lnTo>
                <a:lnTo>
                  <a:pt x="62" y="1352"/>
                </a:lnTo>
                <a:lnTo>
                  <a:pt x="55" y="1326"/>
                </a:lnTo>
                <a:lnTo>
                  <a:pt x="48" y="1300"/>
                </a:lnTo>
                <a:lnTo>
                  <a:pt x="43" y="1274"/>
                </a:lnTo>
                <a:lnTo>
                  <a:pt x="41" y="1248"/>
                </a:lnTo>
                <a:lnTo>
                  <a:pt x="43" y="1222"/>
                </a:lnTo>
                <a:lnTo>
                  <a:pt x="48" y="1196"/>
                </a:lnTo>
                <a:lnTo>
                  <a:pt x="55" y="1170"/>
                </a:lnTo>
                <a:lnTo>
                  <a:pt x="62" y="1144"/>
                </a:lnTo>
                <a:lnTo>
                  <a:pt x="69" y="1118"/>
                </a:lnTo>
                <a:lnTo>
                  <a:pt x="76" y="1092"/>
                </a:lnTo>
                <a:lnTo>
                  <a:pt x="81" y="1066"/>
                </a:lnTo>
                <a:lnTo>
                  <a:pt x="83" y="1040"/>
                </a:lnTo>
                <a:lnTo>
                  <a:pt x="81" y="1014"/>
                </a:lnTo>
                <a:lnTo>
                  <a:pt x="76" y="988"/>
                </a:lnTo>
                <a:lnTo>
                  <a:pt x="69" y="962"/>
                </a:lnTo>
                <a:lnTo>
                  <a:pt x="62" y="936"/>
                </a:lnTo>
                <a:lnTo>
                  <a:pt x="55" y="910"/>
                </a:lnTo>
                <a:lnTo>
                  <a:pt x="48" y="884"/>
                </a:lnTo>
                <a:lnTo>
                  <a:pt x="43" y="858"/>
                </a:lnTo>
                <a:lnTo>
                  <a:pt x="41" y="832"/>
                </a:lnTo>
                <a:lnTo>
                  <a:pt x="43" y="806"/>
                </a:lnTo>
                <a:lnTo>
                  <a:pt x="48" y="780"/>
                </a:lnTo>
                <a:lnTo>
                  <a:pt x="55" y="754"/>
                </a:lnTo>
                <a:lnTo>
                  <a:pt x="62" y="728"/>
                </a:lnTo>
                <a:lnTo>
                  <a:pt x="69" y="702"/>
                </a:lnTo>
                <a:lnTo>
                  <a:pt x="76" y="676"/>
                </a:lnTo>
                <a:lnTo>
                  <a:pt x="81" y="650"/>
                </a:lnTo>
                <a:lnTo>
                  <a:pt x="83" y="624"/>
                </a:lnTo>
                <a:lnTo>
                  <a:pt x="81" y="598"/>
                </a:lnTo>
                <a:lnTo>
                  <a:pt x="76" y="572"/>
                </a:lnTo>
                <a:lnTo>
                  <a:pt x="69" y="546"/>
                </a:lnTo>
                <a:lnTo>
                  <a:pt x="62" y="520"/>
                </a:lnTo>
                <a:lnTo>
                  <a:pt x="55" y="494"/>
                </a:lnTo>
                <a:lnTo>
                  <a:pt x="48" y="468"/>
                </a:lnTo>
                <a:lnTo>
                  <a:pt x="43" y="442"/>
                </a:lnTo>
                <a:lnTo>
                  <a:pt x="41" y="416"/>
                </a:lnTo>
                <a:lnTo>
                  <a:pt x="43" y="390"/>
                </a:lnTo>
                <a:lnTo>
                  <a:pt x="48" y="364"/>
                </a:lnTo>
                <a:lnTo>
                  <a:pt x="55" y="338"/>
                </a:lnTo>
                <a:lnTo>
                  <a:pt x="62" y="312"/>
                </a:lnTo>
                <a:lnTo>
                  <a:pt x="69" y="286"/>
                </a:lnTo>
                <a:lnTo>
                  <a:pt x="76" y="260"/>
                </a:lnTo>
                <a:lnTo>
                  <a:pt x="81" y="234"/>
                </a:lnTo>
                <a:lnTo>
                  <a:pt x="83" y="208"/>
                </a:lnTo>
                <a:lnTo>
                  <a:pt x="81" y="180"/>
                </a:lnTo>
                <a:lnTo>
                  <a:pt x="78" y="151"/>
                </a:lnTo>
                <a:lnTo>
                  <a:pt x="67" y="92"/>
                </a:lnTo>
                <a:lnTo>
                  <a:pt x="60" y="62"/>
                </a:lnTo>
                <a:lnTo>
                  <a:pt x="53" y="38"/>
                </a:lnTo>
                <a:lnTo>
                  <a:pt x="46" y="15"/>
                </a:lnTo>
                <a:lnTo>
                  <a:pt x="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2" name="Rectangle 208"/>
          <p:cNvSpPr>
            <a:spLocks noChangeArrowheads="1"/>
          </p:cNvSpPr>
          <p:nvPr/>
        </p:nvSpPr>
        <p:spPr bwMode="auto">
          <a:xfrm>
            <a:off x="8097838" y="2879725"/>
            <a:ext cx="234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63</a:t>
            </a:r>
          </a:p>
        </p:txBody>
      </p:sp>
      <p:sp>
        <p:nvSpPr>
          <p:cNvPr id="63" name="Rectangle 210"/>
          <p:cNvSpPr>
            <a:spLocks noChangeArrowheads="1"/>
          </p:cNvSpPr>
          <p:nvPr/>
        </p:nvSpPr>
        <p:spPr bwMode="auto">
          <a:xfrm>
            <a:off x="8580438" y="2879725"/>
            <a:ext cx="2333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64</a:t>
            </a:r>
          </a:p>
        </p:txBody>
      </p:sp>
      <p:sp>
        <p:nvSpPr>
          <p:cNvPr id="64" name="AutoShape 401"/>
          <p:cNvSpPr>
            <a:spLocks noChangeArrowheads="1"/>
          </p:cNvSpPr>
          <p:nvPr/>
        </p:nvSpPr>
        <p:spPr bwMode="auto">
          <a:xfrm rot="5400000" flipH="1">
            <a:off x="8290719" y="3061494"/>
            <a:ext cx="347663" cy="454025"/>
          </a:xfrm>
          <a:prstGeom prst="can">
            <a:avLst>
              <a:gd name="adj" fmla="val 28166"/>
            </a:avLst>
          </a:prstGeom>
          <a:solidFill>
            <a:srgbClr val="4D4D4D">
              <a:lumMod val="20000"/>
              <a:lumOff val="80000"/>
            </a:srgbClr>
          </a:solidFill>
          <a:ln w="63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5" name="AutoShape 419"/>
          <p:cNvSpPr>
            <a:spLocks noChangeArrowheads="1"/>
          </p:cNvSpPr>
          <p:nvPr/>
        </p:nvSpPr>
        <p:spPr bwMode="auto">
          <a:xfrm>
            <a:off x="7972425" y="1536700"/>
            <a:ext cx="1497013" cy="338138"/>
          </a:xfrm>
          <a:prstGeom prst="cube">
            <a:avLst>
              <a:gd name="adj" fmla="val 9616"/>
            </a:avLst>
          </a:prstGeom>
          <a:solidFill>
            <a:srgbClr val="66CCFF"/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endParaRPr lang="ja-JP" altLang="en-US" sz="1400" ker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66" name="Rectangle 456"/>
          <p:cNvSpPr>
            <a:spLocks noChangeArrowheads="1"/>
          </p:cNvSpPr>
          <p:nvPr/>
        </p:nvSpPr>
        <p:spPr bwMode="auto">
          <a:xfrm>
            <a:off x="8108950" y="1589088"/>
            <a:ext cx="1211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 defTabSz="914126" eaLnBrk="1" hangingPunct="1">
              <a:spcBef>
                <a:spcPct val="50000"/>
              </a:spcBef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60 GHz</a:t>
            </a:r>
            <a:r>
              <a:rPr lang="ja-JP" altLang="en-US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 </a:t>
            </a: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/>
              </a:rPr>
              <a:t>band</a:t>
            </a:r>
          </a:p>
        </p:txBody>
      </p:sp>
      <p:sp>
        <p:nvSpPr>
          <p:cNvPr id="67" name="Rectangle 551"/>
          <p:cNvSpPr>
            <a:spLocks noChangeArrowheads="1"/>
          </p:cNvSpPr>
          <p:nvPr/>
        </p:nvSpPr>
        <p:spPr bwMode="auto">
          <a:xfrm>
            <a:off x="4927600" y="3392488"/>
            <a:ext cx="525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/>
          <a:p>
            <a:pPr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5,805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EE3569C-B587-0640-8197-55F89A8F486E}" type="slidenum">
              <a:rPr lang="ja-JP" altLang="en-US">
                <a:latin typeface="Calibri" charset="0"/>
                <a:ea typeface="Microsoft YaHei" charset="-122"/>
              </a:rPr>
              <a:pPr/>
              <a:t>6</a:t>
            </a:fld>
            <a:endParaRPr lang="ja-JP" altLang="en-US">
              <a:latin typeface="Calibri" charset="0"/>
              <a:ea typeface="Microsoft YaHei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938" y="323850"/>
            <a:ext cx="10969625" cy="1143000"/>
          </a:xfrm>
          <a:prstGeom prst="rect">
            <a:avLst/>
          </a:prstGeom>
        </p:spPr>
        <p:txBody>
          <a:bodyPr anchor="b"/>
          <a:lstStyle>
            <a:lvl1pPr algn="ct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5998" kern="1200">
                <a:solidFill>
                  <a:srgbClr val="000000"/>
                </a:solidFill>
                <a:latin typeface="+mj-lt"/>
                <a:ea typeface="+mj-ea"/>
                <a:cs typeface="Microsoft YaHei" charset="0"/>
              </a:defRPr>
            </a:lvl1pPr>
            <a:lvl2pPr algn="ct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icrosoft YaHei" charset="0"/>
              </a:defRPr>
            </a:lvl2pPr>
            <a:lvl3pPr algn="ct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icrosoft YaHei" charset="0"/>
              </a:defRPr>
            </a:lvl3pPr>
            <a:lvl4pPr algn="ct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icrosoft YaHei" charset="0"/>
              </a:defRPr>
            </a:lvl4pPr>
            <a:lvl5pPr algn="ct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icrosoft YaHei" charset="0"/>
              </a:defRPr>
            </a:lvl5pPr>
            <a:lvl6pPr marL="2514600" indent="-228600" algn="ct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1218895">
              <a:lnSpc>
                <a:spcPct val="80000"/>
              </a:lnSpc>
              <a:spcBef>
                <a:spcPts val="0"/>
              </a:spcBef>
              <a:defRPr/>
            </a:pPr>
            <a:r>
              <a:rPr kumimoji="1" lang="en-US" altLang="ja-JP" dirty="0" smtClean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  <a:cs typeface="Arial"/>
              </a:rPr>
              <a:t>WRC-19 Agenda Item 1.16</a:t>
            </a:r>
            <a:endParaRPr kumimoji="1" lang="ja-JP" altLang="en-US" dirty="0">
              <a:solidFill>
                <a:srgbClr val="0070C0"/>
              </a:solidFill>
              <a:latin typeface="Calibri Light" panose="020F0302020204030204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477838" y="1916113"/>
            <a:ext cx="11233150" cy="1939925"/>
          </a:xfrm>
          <a:prstGeom prst="rect">
            <a:avLst/>
          </a:prstGeom>
          <a:solidFill>
            <a:srgbClr val="5C5C5C">
              <a:lumMod val="20000"/>
              <a:lumOff val="80000"/>
            </a:srgbClr>
          </a:solidFill>
        </p:spPr>
        <p:txBody>
          <a:bodyPr>
            <a:spAutoFit/>
          </a:bodyPr>
          <a:lstStyle/>
          <a:p>
            <a:pPr defTabSz="1218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1.16 to consider issues related to wireless access systems, including </a:t>
            </a:r>
            <a:r>
              <a:rPr lang="en-US" altLang="ja-JP" sz="2400" b="1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radio local area networks</a:t>
            </a:r>
            <a:r>
              <a:rPr lang="en-US" altLang="ja-JP" sz="2400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 (WAS/</a:t>
            </a:r>
            <a:r>
              <a:rPr lang="en-US" altLang="ja-JP" sz="2400" b="1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RLAN</a:t>
            </a:r>
            <a:r>
              <a:rPr lang="en-US" altLang="ja-JP" sz="2400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), in the frequency bands </a:t>
            </a:r>
            <a:r>
              <a:rPr lang="en-US" altLang="ja-JP" sz="2400" b="1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between 5 150 MHz and 5 925 MHz</a:t>
            </a:r>
            <a:r>
              <a:rPr lang="en-US" altLang="ja-JP" sz="2400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, and take the appropriate regulatory actions, including additional spectrum allocations to the mobile service, in accordance with Resolution </a:t>
            </a:r>
            <a:r>
              <a:rPr lang="en-US" altLang="ja-JP" sz="2400" b="1" i="1" kern="0" dirty="0">
                <a:solidFill>
                  <a:srgbClr val="1B5BA2"/>
                </a:solidFill>
                <a:latin typeface="Verdana"/>
                <a:ea typeface="Microsoft YaHei" panose="020B0503020204020204" pitchFamily="34" charset="-122"/>
                <a:cs typeface="Arial"/>
              </a:rPr>
              <a:t>239 (WRC-15);</a:t>
            </a:r>
            <a:endParaRPr lang="ja-JP" altLang="en-US" sz="2400" kern="0" dirty="0">
              <a:solidFill>
                <a:srgbClr val="1B5BA2"/>
              </a:solidFill>
              <a:latin typeface="Verdana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9221" name="テキスト ボックス 5"/>
          <p:cNvSpPr txBox="1">
            <a:spLocks noChangeArrowheads="1"/>
          </p:cNvSpPr>
          <p:nvPr/>
        </p:nvSpPr>
        <p:spPr bwMode="auto">
          <a:xfrm>
            <a:off x="477838" y="4445000"/>
            <a:ext cx="11233150" cy="19399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7613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defTabSz="1217613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 defTabSz="1217613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 defTabSz="1217613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 defTabSz="1217613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kumimoji="1" lang="en-US" altLang="ja-JP" sz="2400">
                <a:solidFill>
                  <a:srgbClr val="1B5BA2"/>
                </a:solidFill>
                <a:latin typeface="Verdana" charset="0"/>
              </a:rPr>
              <a:t>- ITU-R WP 5A is responsible for both A.I. 1.12 – ITS applications and  A.I. 1.16 - RLANs in the 5 GHz band. </a:t>
            </a:r>
          </a:p>
          <a:p>
            <a:endParaRPr kumimoji="1" lang="en-US" altLang="ja-JP" sz="2400">
              <a:solidFill>
                <a:srgbClr val="1B5BA2"/>
              </a:solidFill>
              <a:latin typeface="Verdana" charset="0"/>
            </a:endParaRPr>
          </a:p>
          <a:p>
            <a:r>
              <a:rPr kumimoji="1" lang="en-US" altLang="ja-JP" sz="2400">
                <a:solidFill>
                  <a:srgbClr val="1B5BA2"/>
                </a:solidFill>
                <a:latin typeface="Verdana" charset="0"/>
              </a:rPr>
              <a:t>- Possible interference to ITS applications in 5.8/5.9 GHz band. This requires careful studies for coexistence.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392113" y="436563"/>
            <a:ext cx="10461625" cy="7064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Clr>
                <a:srgbClr val="00007D"/>
              </a:buClr>
              <a:buFont typeface="Wingdings" pitchFamily="2" charset="2"/>
              <a:buNone/>
              <a:defRPr/>
            </a:pPr>
            <a:r>
              <a:rPr lang="en-US" altLang="ja-JP" sz="4799" kern="0" dirty="0" smtClean="0">
                <a:solidFill>
                  <a:srgbClr val="0070C0"/>
                </a:solidFill>
                <a:latin typeface="+mj-lt"/>
              </a:rPr>
              <a:t>Related documents</a:t>
            </a:r>
            <a:endParaRPr lang="en-US" altLang="ja-JP" sz="4799" kern="0" dirty="0">
              <a:solidFill>
                <a:srgbClr val="0070C0"/>
              </a:solidFill>
              <a:latin typeface="+mj-lt"/>
            </a:endParaRPr>
          </a:p>
          <a:p>
            <a:pPr algn="ctr">
              <a:buClr>
                <a:srgbClr val="00007D"/>
              </a:buClr>
              <a:defRPr/>
            </a:pPr>
            <a:endParaRPr lang="en-US" sz="4799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2113" y="1331913"/>
            <a:ext cx="114554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Working document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towards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 draft new 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Recommendation ITU-R 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M.[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ITS_FRQ] </a:t>
            </a:r>
          </a:p>
          <a:p>
            <a:pPr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Harmonized frequency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arrangements for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Intelligent Transport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Systems in the mobile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service (under development)</a:t>
            </a:r>
          </a:p>
          <a:p>
            <a:pPr lvl="1"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Region 1: 5 855-5 925 MHz &amp; 63-64 GHz</a:t>
            </a:r>
          </a:p>
          <a:p>
            <a:pPr lvl="1"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Region 2: </a:t>
            </a:r>
            <a:r>
              <a:rPr lang="en-US" altLang="ja-JP" sz="24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tbd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.</a:t>
            </a:r>
          </a:p>
          <a:p>
            <a:pPr lvl="1"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Region 3: 5 770-5850 &amp; 5 855-5 925 MHz?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50838" y="3816350"/>
            <a:ext cx="114839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Working document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towards  draft new 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Report ITU-R M.[ITS USAGE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]</a:t>
            </a:r>
          </a:p>
          <a:p>
            <a:pPr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Describing ITS usage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various countries and regions</a:t>
            </a:r>
          </a:p>
          <a:p>
            <a:pPr lvl="1">
              <a:defRPr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Technologies for ITS: V2X (WAVE), V2X (ETSI ITS-G5), LTE based V2X</a:t>
            </a:r>
          </a:p>
        </p:txBody>
      </p:sp>
      <p:sp>
        <p:nvSpPr>
          <p:cNvPr id="3" name="Rectangle 2"/>
          <p:cNvSpPr/>
          <p:nvPr/>
        </p:nvSpPr>
        <p:spPr>
          <a:xfrm>
            <a:off x="392113" y="5127625"/>
            <a:ext cx="104616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Updates to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:</a:t>
            </a:r>
          </a:p>
          <a:p>
            <a:pPr>
              <a:defRPr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Recommendations ITU-R M.1890, 1452, 1453, 2057, 2084</a:t>
            </a:r>
            <a:b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</a:b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Reports ITU-R M.2228, 2322</a:t>
            </a:r>
          </a:p>
          <a:p>
            <a:pPr>
              <a:defRPr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Land Mobile Handbook – vol. 4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Batang"/>
              </a:rPr>
              <a:t>–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Intelligent Transport Systems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09638" y="417513"/>
            <a:ext cx="836612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4799" dirty="0">
                <a:solidFill>
                  <a:srgbClr val="0070C0"/>
                </a:solidFill>
                <a:latin typeface="+mj-lt"/>
                <a:ea typeface="Microsoft YaHei" panose="020B0503020204020204" pitchFamily="34" charset="-122"/>
              </a:rPr>
              <a:t>Schedule towards WRC-19</a:t>
            </a:r>
            <a:endParaRPr lang="en-US" altLang="ja-JP" sz="4799" dirty="0">
              <a:solidFill>
                <a:srgbClr val="0070C0"/>
              </a:solidFill>
              <a:latin typeface="+mj-lt"/>
              <a:ea typeface="Microsoft YaHei" panose="020B0503020204020204" pitchFamily="34" charset="-122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23850" y="1736725"/>
          <a:ext cx="11131550" cy="4471988"/>
        </p:xfrm>
        <a:graphic>
          <a:graphicData uri="http://schemas.openxmlformats.org/drawingml/2006/table">
            <a:tbl>
              <a:tblPr/>
              <a:tblGrid>
                <a:gridCol w="1794136">
                  <a:extLst>
                    <a:ext uri="{9D8B030D-6E8A-4147-A177-3AD203B41FA5}"/>
                  </a:extLst>
                </a:gridCol>
                <a:gridCol w="2447754">
                  <a:extLst>
                    <a:ext uri="{9D8B030D-6E8A-4147-A177-3AD203B41FA5}"/>
                  </a:extLst>
                </a:gridCol>
                <a:gridCol w="3671632">
                  <a:extLst>
                    <a:ext uri="{9D8B030D-6E8A-4147-A177-3AD203B41FA5}"/>
                  </a:extLst>
                </a:gridCol>
                <a:gridCol w="3218028">
                  <a:extLst>
                    <a:ext uri="{9D8B030D-6E8A-4147-A177-3AD203B41FA5}"/>
                  </a:extLst>
                </a:gridCol>
              </a:tblGrid>
              <a:tr h="802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91" marR="84391" marT="45701" marB="4570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2017</a:t>
                      </a:r>
                    </a:p>
                  </a:txBody>
                  <a:tcPr marL="84391" marR="84391" marT="45701" marB="4570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2018</a:t>
                      </a:r>
                    </a:p>
                  </a:txBody>
                  <a:tcPr marL="84391" marR="84391" marT="45701" marB="4570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2019</a:t>
                      </a:r>
                    </a:p>
                  </a:txBody>
                  <a:tcPr marL="84391" marR="84391" marT="45701" marB="4570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/>
                </a:extLst>
              </a:tr>
              <a:tr h="366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marL="84391" marR="84391" marT="45701" marB="4570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391" marR="84391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391" marR="84391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391" marR="84391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Line 103"/>
          <p:cNvSpPr>
            <a:spLocks noChangeShapeType="1"/>
          </p:cNvSpPr>
          <p:nvPr/>
        </p:nvSpPr>
        <p:spPr bwMode="auto">
          <a:xfrm>
            <a:off x="9463088" y="3357563"/>
            <a:ext cx="952500" cy="0"/>
          </a:xfrm>
          <a:prstGeom prst="line">
            <a:avLst/>
          </a:prstGeom>
          <a:noFill/>
          <a:ln w="76200" cmpd="dbl">
            <a:solidFill>
              <a:schemeClr val="tx1"/>
            </a:solidFill>
            <a:prstDash val="sysDot"/>
            <a:round/>
            <a:headEnd/>
            <a:tailEnd type="triangle" w="sm" len="sm"/>
          </a:ln>
        </p:spPr>
        <p:txBody>
          <a:bodyPr/>
          <a:lstStyle/>
          <a:p>
            <a:pPr>
              <a:defRPr/>
            </a:pPr>
            <a:endParaRPr lang="ja-JP" altLang="en-US" sz="3999" dirty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9" name="右矢印 42"/>
          <p:cNvSpPr/>
          <p:nvPr/>
        </p:nvSpPr>
        <p:spPr>
          <a:xfrm>
            <a:off x="477838" y="3190875"/>
            <a:ext cx="7804150" cy="655638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799" b="1" dirty="0">
                <a:solidFill>
                  <a:schemeClr val="tx1"/>
                </a:solidFill>
              </a:rPr>
              <a:t>Develop </a:t>
            </a:r>
            <a:r>
              <a:rPr lang="en-US" altLang="ja-JP" sz="2799" b="1" dirty="0">
                <a:solidFill>
                  <a:schemeClr val="tx1"/>
                </a:solidFill>
              </a:rPr>
              <a:t>draft CPM text</a:t>
            </a:r>
            <a:endParaRPr lang="ja-JP" altLang="en-US" sz="2799" b="1" dirty="0">
              <a:solidFill>
                <a:schemeClr val="tx1"/>
              </a:solidFill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0415588" y="2614613"/>
            <a:ext cx="1039812" cy="15446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ja-JP"/>
            </a:defPPr>
            <a:lvl1pPr algn="ctr">
              <a:defRPr sz="1600" b="1">
                <a:solidFill>
                  <a:schemeClr val="dk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 lang="en-US" altLang="ja-JP" dirty="0" smtClean="0"/>
              <a:t>WRC-19</a:t>
            </a:r>
            <a:endParaRPr lang="en-US" altLang="ja-JP" dirty="0"/>
          </a:p>
          <a:p>
            <a:pPr>
              <a:defRPr/>
            </a:pPr>
            <a:r>
              <a:rPr lang="en-US" altLang="ja-JP" sz="1799" dirty="0" smtClean="0"/>
              <a:t>28 Oct -</a:t>
            </a:r>
            <a:br>
              <a:rPr lang="en-US" altLang="ja-JP" sz="1799" dirty="0" smtClean="0"/>
            </a:br>
            <a:r>
              <a:rPr lang="en-US" altLang="ja-JP" sz="1799" dirty="0" smtClean="0"/>
              <a:t>22 Nov</a:t>
            </a:r>
            <a:endParaRPr lang="en-US" altLang="ja-JP" sz="1799" dirty="0"/>
          </a:p>
        </p:txBody>
      </p:sp>
      <p:sp>
        <p:nvSpPr>
          <p:cNvPr id="27" name="AutoShape 109"/>
          <p:cNvSpPr>
            <a:spLocks noChangeArrowheads="1"/>
          </p:cNvSpPr>
          <p:nvPr/>
        </p:nvSpPr>
        <p:spPr bwMode="auto">
          <a:xfrm>
            <a:off x="8270875" y="2614613"/>
            <a:ext cx="1125538" cy="1544637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600" b="1" dirty="0">
                <a:ea typeface="+mj-ea"/>
                <a:cs typeface="Arial" panose="020B0604020202020204" pitchFamily="34" charset="0"/>
              </a:rPr>
              <a:t>CPM19-2</a:t>
            </a:r>
            <a:endParaRPr lang="en-US" altLang="ja-JP" sz="1600" b="1" dirty="0">
              <a:ea typeface="+mj-ea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600" b="1" dirty="0">
                <a:ea typeface="+mj-ea"/>
                <a:cs typeface="Arial" panose="020B0604020202020204" pitchFamily="34" charset="0"/>
              </a:rPr>
              <a:t>18-28 Feb</a:t>
            </a:r>
            <a:endParaRPr lang="en-US" altLang="ja-JP" sz="1600" b="1" dirty="0">
              <a:ea typeface="+mj-ea"/>
              <a:cs typeface="Arial" panose="020B0604020202020204" pitchFamily="34" charset="0"/>
            </a:endParaRPr>
          </a:p>
        </p:txBody>
      </p:sp>
      <p:sp>
        <p:nvSpPr>
          <p:cNvPr id="28" name="AutoShape 109"/>
          <p:cNvSpPr>
            <a:spLocks noChangeArrowheads="1"/>
          </p:cNvSpPr>
          <p:nvPr/>
        </p:nvSpPr>
        <p:spPr bwMode="auto">
          <a:xfrm>
            <a:off x="10113963" y="4386263"/>
            <a:ext cx="301625" cy="106521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600" b="1" dirty="0">
                <a:ea typeface="+mj-ea"/>
                <a:cs typeface="Arial" panose="020B0604020202020204" pitchFamily="34" charset="0"/>
              </a:rPr>
              <a:t>RA</a:t>
            </a:r>
            <a:endParaRPr lang="en-US" altLang="ja-JP" sz="1600" b="1" baseline="30000" dirty="0">
              <a:ea typeface="+mj-ea"/>
              <a:cs typeface="Arial" panose="020B0604020202020204" pitchFamily="34" charset="0"/>
            </a:endParaRPr>
          </a:p>
        </p:txBody>
      </p:sp>
      <p:sp>
        <p:nvSpPr>
          <p:cNvPr id="29" name="右矢印 87"/>
          <p:cNvSpPr/>
          <p:nvPr/>
        </p:nvSpPr>
        <p:spPr>
          <a:xfrm>
            <a:off x="477838" y="4564063"/>
            <a:ext cx="9101137" cy="70961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799" b="1" dirty="0">
                <a:solidFill>
                  <a:schemeClr val="tx1"/>
                </a:solidFill>
              </a:rPr>
              <a:t>Develop supporting Recs/Reps</a:t>
            </a:r>
            <a:endParaRPr lang="ja-JP" altLang="en-US" sz="2799" b="1" dirty="0">
              <a:solidFill>
                <a:schemeClr val="tx1"/>
              </a:solidFill>
            </a:endParaRPr>
          </a:p>
        </p:txBody>
      </p:sp>
      <p:sp>
        <p:nvSpPr>
          <p:cNvPr id="11290" name="Text Box 20"/>
          <p:cNvSpPr txBox="1">
            <a:spLocks noChangeArrowheads="1"/>
          </p:cNvSpPr>
          <p:nvPr/>
        </p:nvSpPr>
        <p:spPr bwMode="auto">
          <a:xfrm>
            <a:off x="3527425" y="5761038"/>
            <a:ext cx="10382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altLang="ja-JP" b="1">
                <a:solidFill>
                  <a:srgbClr val="002060"/>
                </a:solidFill>
                <a:latin typeface="MS PGothic" charset="-128"/>
              </a:rPr>
              <a:t>Nov </a:t>
            </a:r>
          </a:p>
        </p:txBody>
      </p:sp>
      <p:sp>
        <p:nvSpPr>
          <p:cNvPr id="11291" name="Text Box 20"/>
          <p:cNvSpPr txBox="1">
            <a:spLocks noChangeArrowheads="1"/>
          </p:cNvSpPr>
          <p:nvPr/>
        </p:nvSpPr>
        <p:spPr bwMode="auto">
          <a:xfrm>
            <a:off x="6813550" y="5743575"/>
            <a:ext cx="11461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altLang="ja-JP" b="1">
                <a:solidFill>
                  <a:srgbClr val="002060"/>
                </a:solidFill>
                <a:latin typeface="MS PGothic" charset="-128"/>
              </a:rPr>
              <a:t>Nov</a:t>
            </a:r>
          </a:p>
        </p:txBody>
      </p:sp>
      <p:sp>
        <p:nvSpPr>
          <p:cNvPr id="11292" name="Text Box 20"/>
          <p:cNvSpPr txBox="1">
            <a:spLocks noChangeArrowheads="1"/>
          </p:cNvSpPr>
          <p:nvPr/>
        </p:nvSpPr>
        <p:spPr bwMode="auto">
          <a:xfrm>
            <a:off x="5292725" y="5743575"/>
            <a:ext cx="98901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altLang="ja-JP" b="1">
                <a:solidFill>
                  <a:srgbClr val="002060"/>
                </a:solidFill>
                <a:latin typeface="MS PGothic" charset="-128"/>
              </a:rPr>
              <a:t>May </a:t>
            </a:r>
          </a:p>
        </p:txBody>
      </p:sp>
      <p:sp>
        <p:nvSpPr>
          <p:cNvPr id="11293" name="Text Box 20"/>
          <p:cNvSpPr txBox="1">
            <a:spLocks noChangeArrowheads="1"/>
          </p:cNvSpPr>
          <p:nvPr/>
        </p:nvSpPr>
        <p:spPr bwMode="auto">
          <a:xfrm>
            <a:off x="9064625" y="5759450"/>
            <a:ext cx="10096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altLang="ja-JP" b="1">
                <a:solidFill>
                  <a:srgbClr val="002060"/>
                </a:solidFill>
                <a:latin typeface="MS PGothic" charset="-128"/>
              </a:rPr>
              <a:t>May</a:t>
            </a:r>
          </a:p>
        </p:txBody>
      </p:sp>
      <p:sp>
        <p:nvSpPr>
          <p:cNvPr id="35" name="フローチャート : 抜出し 21"/>
          <p:cNvSpPr/>
          <p:nvPr/>
        </p:nvSpPr>
        <p:spPr>
          <a:xfrm>
            <a:off x="3975100" y="5475288"/>
            <a:ext cx="150813" cy="141287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70C0"/>
              </a:solidFill>
            </a:endParaRPr>
          </a:p>
        </p:txBody>
      </p:sp>
      <p:sp>
        <p:nvSpPr>
          <p:cNvPr id="36" name="フローチャート : 抜出し 21"/>
          <p:cNvSpPr/>
          <p:nvPr/>
        </p:nvSpPr>
        <p:spPr>
          <a:xfrm>
            <a:off x="5556250" y="5481638"/>
            <a:ext cx="152400" cy="141287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70C0"/>
              </a:solidFill>
            </a:endParaRPr>
          </a:p>
        </p:txBody>
      </p:sp>
      <p:sp>
        <p:nvSpPr>
          <p:cNvPr id="37" name="フローチャート : 抜出し 21"/>
          <p:cNvSpPr/>
          <p:nvPr/>
        </p:nvSpPr>
        <p:spPr>
          <a:xfrm>
            <a:off x="7310438" y="5478463"/>
            <a:ext cx="152400" cy="141287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70C0"/>
              </a:solidFill>
            </a:endParaRPr>
          </a:p>
        </p:txBody>
      </p:sp>
      <p:sp>
        <p:nvSpPr>
          <p:cNvPr id="38" name="フローチャート : 抜出し 21"/>
          <p:cNvSpPr/>
          <p:nvPr/>
        </p:nvSpPr>
        <p:spPr>
          <a:xfrm>
            <a:off x="9493250" y="5486400"/>
            <a:ext cx="152400" cy="141288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6275" y="5449888"/>
            <a:ext cx="148113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WP 5A/SG 5</a:t>
            </a:r>
            <a:b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</a:b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meetings</a:t>
            </a:r>
          </a:p>
        </p:txBody>
      </p:sp>
      <p:sp>
        <p:nvSpPr>
          <p:cNvPr id="22" name="Line 103"/>
          <p:cNvSpPr>
            <a:spLocks noChangeShapeType="1"/>
          </p:cNvSpPr>
          <p:nvPr/>
        </p:nvSpPr>
        <p:spPr bwMode="auto">
          <a:xfrm flipV="1">
            <a:off x="9585325" y="4910138"/>
            <a:ext cx="523875" cy="7937"/>
          </a:xfrm>
          <a:prstGeom prst="line">
            <a:avLst/>
          </a:prstGeom>
          <a:noFill/>
          <a:ln w="76200" cmpd="dbl">
            <a:solidFill>
              <a:schemeClr val="tx1"/>
            </a:solidFill>
            <a:prstDash val="sysDot"/>
            <a:round/>
            <a:headEnd/>
            <a:tailEnd type="triangle" w="sm" len="sm"/>
          </a:ln>
        </p:spPr>
        <p:txBody>
          <a:bodyPr/>
          <a:lstStyle/>
          <a:p>
            <a:pPr>
              <a:defRPr/>
            </a:pPr>
            <a:endParaRPr lang="ja-JP" altLang="en-US" sz="3999" dirty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9200" y="5000625"/>
            <a:ext cx="11096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</a:rPr>
              <a:t>21-25 Oct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95450" y="415925"/>
            <a:ext cx="8226425" cy="857250"/>
          </a:xfrm>
          <a:prstGeom prst="rect">
            <a:avLst/>
          </a:prstGeom>
        </p:spPr>
        <p:txBody>
          <a:bodyPr lIns="91416" tIns="45708" rIns="91416" bIns="45708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en-US" altLang="ja-JP" sz="5998" dirty="0" smtClean="0">
                <a:solidFill>
                  <a:srgbClr val="0070C0"/>
                </a:solidFill>
                <a:latin typeface="Calibri Light" panose="020F0302020204030204"/>
                <a:ea typeface="ＭＳ Ｐゴシック" panose="020B0600070205080204" pitchFamily="34" charset="-128"/>
                <a:cs typeface="Arial"/>
              </a:rPr>
              <a:t>Summary</a:t>
            </a:r>
            <a:endParaRPr lang="en-US" sz="2799" dirty="0">
              <a:solidFill>
                <a:srgbClr val="0070C0"/>
              </a:solidFill>
            </a:endParaRPr>
          </a:p>
        </p:txBody>
      </p:sp>
      <p:sp>
        <p:nvSpPr>
          <p:cNvPr id="4" name="テキスト ボックス 2"/>
          <p:cNvSpPr txBox="1"/>
          <p:nvPr/>
        </p:nvSpPr>
        <p:spPr>
          <a:xfrm>
            <a:off x="622300" y="1844675"/>
            <a:ext cx="11122025" cy="4522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In ITU-R, 5 </a:t>
            </a: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Recommendations, 2 </a:t>
            </a: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Reports </a:t>
            </a: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and a Handbook on </a:t>
            </a: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ITS applications have been published. </a:t>
            </a: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/>
            </a:r>
            <a:b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</a:br>
            <a:endParaRPr kumimoji="1" lang="en-US" altLang="ja-JP" sz="3599" dirty="0">
              <a:solidFill>
                <a:schemeClr val="accent6">
                  <a:lumMod val="75000"/>
                </a:schemeClr>
              </a:solidFill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WRC-19 agenda item 1.12 will consider harmonized frequency bands for ITS applications.</a:t>
            </a:r>
            <a:br>
              <a:rPr kumimoji="1"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</a:br>
            <a:endParaRPr kumimoji="1" lang="en-US" altLang="ja-JP" sz="3599" dirty="0">
              <a:solidFill>
                <a:schemeClr val="accent6">
                  <a:lumMod val="75000"/>
                </a:schemeClr>
              </a:solidFill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ja-JP" sz="3599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  <a:ea typeface="ＭＳ Ｐゴシック" panose="020B0600070205080204" pitchFamily="34" charset="-128"/>
              </a:rPr>
              <a:t>SG5 is developing the CPM text and a new Recommendation and Report for WRC-19.</a:t>
            </a:r>
            <a:endParaRPr kumimoji="1" lang="en-US" altLang="ja-JP" sz="3599" dirty="0">
              <a:solidFill>
                <a:schemeClr val="accent6">
                  <a:lumMod val="75000"/>
                </a:schemeClr>
              </a:solidFill>
              <a:latin typeface="Calibri" panose="020F0502020204030204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0C9343-E59A-4736-BC4D-0F6A6597C998}"/>
</file>

<file path=customXml/itemProps2.xml><?xml version="1.0" encoding="utf-8"?>
<ds:datastoreItem xmlns:ds="http://schemas.openxmlformats.org/officeDocument/2006/customXml" ds:itemID="{2A3B1CCC-45A6-44FD-8726-DC2F83B7B128}"/>
</file>

<file path=customXml/itemProps3.xml><?xml version="1.0" encoding="utf-8"?>
<ds:datastoreItem xmlns:ds="http://schemas.openxmlformats.org/officeDocument/2006/customXml" ds:itemID="{F3FC3A7D-50E4-40F5-80C7-DC1629B4481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57875</TotalTime>
  <Words>609</Words>
  <Application>Microsoft Macintosh PowerPoint</Application>
  <PresentationFormat>Custom</PresentationFormat>
  <Paragraphs>164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Calibri</vt:lpstr>
      <vt:lpstr>Microsoft YaHei</vt:lpstr>
      <vt:lpstr>Arial</vt:lpstr>
      <vt:lpstr>Times New Roman</vt:lpstr>
      <vt:lpstr>MS PGothic</vt:lpstr>
      <vt:lpstr>Lucida Sans Unicode</vt:lpstr>
      <vt:lpstr>Verdana</vt:lpstr>
      <vt:lpstr>Calibri Light</vt:lpstr>
      <vt:lpstr>Tahoma</vt:lpstr>
      <vt:lpstr>Wingdings</vt:lpstr>
      <vt:lpstr>ＭＳ ゴシック</vt:lpstr>
      <vt:lpstr>Malgun Gothic</vt:lpstr>
      <vt:lpstr>Batang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Microsoft Office User</cp:lastModifiedBy>
  <cp:revision>271</cp:revision>
  <cp:lastPrinted>2017-09-01T14:02:45Z</cp:lastPrinted>
  <dcterms:created xsi:type="dcterms:W3CDTF">2016-04-13T17:12:01Z</dcterms:created>
  <dcterms:modified xsi:type="dcterms:W3CDTF">2017-09-05T13:34:13Z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