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>
  <p:sldMasterIdLst>
    <p:sldMasterId id="2147483648" r:id="rId2"/>
    <p:sldMasterId id="2147484195" r:id="rId3"/>
  </p:sldMasterIdLst>
  <p:notesMasterIdLst>
    <p:notesMasterId r:id="rId17"/>
  </p:notesMasterIdLst>
  <p:handoutMasterIdLst>
    <p:handoutMasterId r:id="rId18"/>
  </p:handoutMasterIdLst>
  <p:sldIdLst>
    <p:sldId id="280" r:id="rId4"/>
    <p:sldId id="291" r:id="rId5"/>
    <p:sldId id="29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281" r:id="rId16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4470"/>
  </p:normalViewPr>
  <p:slideViewPr>
    <p:cSldViewPr>
      <p:cViewPr varScale="1">
        <p:scale>
          <a:sx n="108" d="100"/>
          <a:sy n="108" d="100"/>
        </p:scale>
        <p:origin x="448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21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0" Type="http://schemas.openxmlformats.org/officeDocument/2006/relationships/viewProps" Target="viewProps.xml"/><Relationship Id="rId16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11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24" Type="http://schemas.openxmlformats.org/officeDocument/2006/relationships/customXml" Target="../customXml/item3.xml"/><Relationship Id="rId15" Type="http://schemas.openxmlformats.org/officeDocument/2006/relationships/slide" Target="slides/slide12.xml"/><Relationship Id="rId5" Type="http://schemas.openxmlformats.org/officeDocument/2006/relationships/slide" Target="slides/slide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9" Type="http://schemas.openxmlformats.org/officeDocument/2006/relationships/slide" Target="slides/slide6.xml"/><Relationship Id="rId22" Type="http://schemas.openxmlformats.org/officeDocument/2006/relationships/tableStyles" Target="tableStyles.xml"/><Relationship Id="rId14" Type="http://schemas.openxmlformats.org/officeDocument/2006/relationships/slide" Target="slides/slide11.xml"/><Relationship Id="rId4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F1D782FB-5F94-E34F-AFC0-4B680965836B}" type="datetimeFigureOut">
              <a:rPr lang="en-US"/>
              <a:pPr>
                <a:defRPr/>
              </a:pPr>
              <a:t>9/5/17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C1E50E28-48A0-2947-93B1-9D363A91C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58FA7A7F-1D16-AE4B-98BE-C01D088C1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6E29B890-D11D-274D-BB49-AA6DA127C55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78E1965F-5CA8-2E4A-A19B-6F027F78DB81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2BDF387A-AB83-FB46-944D-6D26DB414901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12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C8736C38-A691-DC47-A175-1A259462154A}" type="slidenum">
              <a:rPr lang="en-GB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2</a:t>
            </a:fld>
            <a:endParaRPr lang="en-GB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  <a:ea typeface="MS PGothic" charset="-128"/>
              </a:rPr>
              <a:t>Example:</a:t>
            </a:r>
          </a:p>
          <a:p>
            <a:r>
              <a:rPr lang="en-US" altLang="en-US">
                <a:latin typeface="Times New Roman" charset="0"/>
                <a:ea typeface="MS PGothic" charset="-128"/>
              </a:rPr>
              <a:t>Combining statistics, mobile, and internet data to provide a better real time understanding of the connected world and interdependencies between SDGs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CB0B7F1A-84FD-A841-887F-5228C837ECF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something that concerns everyone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Industry, governments, academia and people of all backgrounds and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just 25 year old, male programmers.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 experts stress that discussions around AI’s implications for society should not be confined to specialists. 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B794DC5B-8C84-EA4C-AFAE-E4BD511B2AA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we need is a </a:t>
            </a:r>
            <a:r>
              <a:rPr lang="en-US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multistakholder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global approach that involves all voices.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Government, industry, academia and civil society need to work together to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mitigate the risks posed by AI, ensuring that AI benefits all of humanity.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smtClean="0">
                <a:solidFill>
                  <a:srgbClr val="2969A3"/>
                </a:solidFill>
                <a:latin typeface="AvenirNext LT Pro Bold" panose="020B0804020202020204" pitchFamily="34" charset="0"/>
                <a:cs typeface="Levenim MT" panose="02010502060101010101" pitchFamily="2" charset="-79"/>
              </a:rPr>
              <a:t>Discussions should not be confined to AI specialists and programmers…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A2F7A365-2627-1A46-B5EF-E084D891C70F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you’re probably asking why ITU?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of all its important to say we can’t do this alone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why we are here today.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this point in time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10 confirmed UN partners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this journey we have seen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of our partners are using AI or thinking of using AI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is the fuel of AI and the UN is one of the richest sources of data in the world. </a:t>
            </a: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chance to show that the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isn’t lagging behind but ahead of the curve on using Ai for good.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agency has their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own reason for joining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will be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heavily involved in the sessions.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 in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Q&amp;A I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hope to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hear from some examples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audience as some of our partners are here today.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DB698D3F-3878-A247-90CD-40A36ED4DAFF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Simply put: The goal of the Summit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to help ensure safe, ethical, equitable and beneficial development of AI for all segments of society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specifically the event will aim to 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and propose </a:t>
            </a:r>
            <a:r>
              <a:rPr lang="en-US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near-term, practical applications</a:t>
            </a:r>
            <a:r>
              <a:rPr lang="en-US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AI SDGs leading to an AI road-map</a:t>
            </a: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Times New Roman" panose="02020603050405020304" pitchFamily="18" charset="0"/>
              <a:buNone/>
              <a:defRPr/>
            </a:pPr>
            <a:endParaRPr lang="en-US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7BEE68F5-9C21-EF4D-B932-B1BB52E16CC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F9EBC43A-783D-5949-B6BE-AEF279AE5F71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</a:pPr>
            <a:fld id="{E6B9F278-E9B3-DA4C-A419-D84E40CA081A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>
                <a:buFont typeface="Times New Roman" charset="0"/>
                <a:buNone/>
              </a:pPr>
              <a:t>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05736EF9-8BE2-3845-B806-17D9ADA929E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67905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BD9DE0D5-F283-364F-B14C-E86464D2023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619837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6FD945F1-5161-B848-8B73-73A7D4FC817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95870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3" name="Slide Number Placeholder 2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CF5069FB-B764-F144-9979-C595B030F24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35311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4E61CEC2-9C0C-314E-B138-DCFA09B27F7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29344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EE865422-8AE3-1C40-9CCA-BDCCAA4F9E49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CD85A4CA-226D-8647-BD00-C6045AA729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924541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A2895F20-CF4E-2C42-8436-5FA562333025}" type="datetimeFigureOut">
              <a:rPr lang="en-GB"/>
              <a:pPr>
                <a:defRPr/>
              </a:pPr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Microsoft YaHei" panose="020B0503020204020204" pitchFamily="34" charset="-122"/>
              </a:defRPr>
            </a:lvl1pPr>
          </a:lstStyle>
          <a:p>
            <a:pPr>
              <a:defRPr/>
            </a:pPr>
            <a:fld id="{349966B2-8328-8749-B7B3-C5D2978D34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14044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31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alt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BD9A34AA-AFB6-0E4C-99A6-9DBA000F87C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/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/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jpeg"/><Relationship Id="rId12" Type="http://schemas.openxmlformats.org/officeDocument/2006/relationships/image" Target="../media/image5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einhard.scholl@itu.i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20" Type="http://schemas.openxmlformats.org/officeDocument/2006/relationships/image" Target="../media/image33.png"/><Relationship Id="rId21" Type="http://schemas.openxmlformats.org/officeDocument/2006/relationships/image" Target="../media/image34.jpeg"/><Relationship Id="rId22" Type="http://schemas.openxmlformats.org/officeDocument/2006/relationships/image" Target="../media/image35.jpeg"/><Relationship Id="rId10" Type="http://schemas.openxmlformats.org/officeDocument/2006/relationships/image" Target="../media/image23.png"/><Relationship Id="rId11" Type="http://schemas.openxmlformats.org/officeDocument/2006/relationships/image" Target="../media/image24.jpe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image" Target="../media/image28.png"/><Relationship Id="rId16" Type="http://schemas.openxmlformats.org/officeDocument/2006/relationships/image" Target="../media/image29.png"/><Relationship Id="rId17" Type="http://schemas.openxmlformats.org/officeDocument/2006/relationships/image" Target="../media/image30.jpeg"/><Relationship Id="rId18" Type="http://schemas.openxmlformats.org/officeDocument/2006/relationships/image" Target="../media/image31.png"/><Relationship Id="rId19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8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Straight Connector 4"/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charset="0"/>
              </a:rPr>
              <a:t>26-27 September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73196"/>
              </p:ext>
            </p:extLst>
          </p:nvPr>
        </p:nvGraphicFramePr>
        <p:xfrm>
          <a:off x="549275" y="404813"/>
          <a:ext cx="7386638" cy="1511300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/>
                  </a:extLst>
                </a:gridCol>
                <a:gridCol w="5755947">
                  <a:extLst>
                    <a:ext uri="{9D8B030D-6E8A-4147-A177-3AD203B41FA5}"/>
                  </a:extLst>
                </a:gridCol>
              </a:tblGrid>
              <a:tr h="3877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/>
                        <a:t>Document No: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smtClean="0"/>
                        <a:t>GSC-21_021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International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Telecommunication Union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65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Bruce</a:t>
                      </a:r>
                      <a:r>
                        <a:rPr lang="en-US" sz="1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Gracie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3921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  <a:endParaRPr lang="en-US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3.07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263" name="Subtitle 2"/>
          <p:cNvSpPr txBox="1">
            <a:spLocks/>
          </p:cNvSpPr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Briefing on AI for Good </a:t>
            </a:r>
            <a:br>
              <a:rPr lang="en-US" altLang="en-US" sz="3600" b="1">
                <a:solidFill>
                  <a:srgbClr val="006DA7"/>
                </a:solidFill>
                <a:latin typeface="Verdana" charset="0"/>
              </a:rPr>
            </a:b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Global Summit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63" y="63500"/>
            <a:ext cx="12034837" cy="727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119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Industry and Academic Experts</a:t>
            </a:r>
            <a:endParaRPr lang="en-GB" sz="4119" dirty="0">
              <a:ln w="10160">
                <a:noFill/>
                <a:prstDash val="solid"/>
              </a:ln>
              <a:solidFill>
                <a:srgbClr val="0070C0"/>
              </a:solidFill>
              <a:latin typeface="Avenir LT Std 65 Medium" panose="020B0603020203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grpSp>
        <p:nvGrpSpPr>
          <p:cNvPr id="28675" name="Group 14"/>
          <p:cNvGrpSpPr>
            <a:grpSpLocks/>
          </p:cNvGrpSpPr>
          <p:nvPr/>
        </p:nvGrpSpPr>
        <p:grpSpPr bwMode="auto">
          <a:xfrm>
            <a:off x="9377363" y="1062038"/>
            <a:ext cx="1731962" cy="2287587"/>
            <a:chOff x="1461838" y="2973600"/>
            <a:chExt cx="1346162" cy="17778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61838" y="2973600"/>
              <a:ext cx="1346162" cy="1777843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461838" y="4240668"/>
              <a:ext cx="1344929" cy="349154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Fei-Fei Li, Google &amp; Stanford University</a:t>
              </a:r>
            </a:p>
          </p:txBody>
        </p:sp>
      </p:grpSp>
      <p:grpSp>
        <p:nvGrpSpPr>
          <p:cNvPr id="28676" name="Group 15"/>
          <p:cNvGrpSpPr>
            <a:grpSpLocks/>
          </p:cNvGrpSpPr>
          <p:nvPr/>
        </p:nvGrpSpPr>
        <p:grpSpPr bwMode="auto">
          <a:xfrm>
            <a:off x="5072063" y="3976688"/>
            <a:ext cx="1754187" cy="2289175"/>
            <a:chOff x="3070322" y="791998"/>
            <a:chExt cx="1312082" cy="177784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70322" y="791998"/>
              <a:ext cx="1312082" cy="1777843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3070322" y="2016268"/>
              <a:ext cx="1312082" cy="347678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Stuart Russell, University of California - Berkeley</a:t>
              </a:r>
            </a:p>
          </p:txBody>
        </p:sp>
      </p:grpSp>
      <p:grpSp>
        <p:nvGrpSpPr>
          <p:cNvPr id="28677" name="Group 16"/>
          <p:cNvGrpSpPr>
            <a:grpSpLocks/>
          </p:cNvGrpSpPr>
          <p:nvPr/>
        </p:nvGrpSpPr>
        <p:grpSpPr bwMode="auto">
          <a:xfrm>
            <a:off x="7332663" y="3973513"/>
            <a:ext cx="1684337" cy="2287587"/>
            <a:chOff x="5147347" y="791999"/>
            <a:chExt cx="1308175" cy="177784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49120" y="791999"/>
              <a:ext cx="1306402" cy="1777843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9" name="TextBox 8"/>
            <p:cNvSpPr txBox="1"/>
            <p:nvPr/>
          </p:nvSpPr>
          <p:spPr>
            <a:xfrm>
              <a:off x="5147347" y="2092379"/>
              <a:ext cx="1308175" cy="349153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Gary Marcus, New York University</a:t>
              </a:r>
            </a:p>
          </p:txBody>
        </p:sp>
      </p:grpSp>
      <p:grpSp>
        <p:nvGrpSpPr>
          <p:cNvPr id="28678" name="Group 13"/>
          <p:cNvGrpSpPr>
            <a:grpSpLocks/>
          </p:cNvGrpSpPr>
          <p:nvPr/>
        </p:nvGrpSpPr>
        <p:grpSpPr bwMode="auto">
          <a:xfrm>
            <a:off x="690563" y="1062038"/>
            <a:ext cx="1747837" cy="2289175"/>
            <a:chOff x="558258" y="791441"/>
            <a:chExt cx="1356942" cy="17784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800" y="791441"/>
              <a:ext cx="1346400" cy="17784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558258" y="2091326"/>
              <a:ext cx="1356942" cy="209659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Rupert Stadler, Audi AG </a:t>
              </a:r>
            </a:p>
          </p:txBody>
        </p:sp>
      </p:grpSp>
      <p:grpSp>
        <p:nvGrpSpPr>
          <p:cNvPr id="28679" name="Group 20"/>
          <p:cNvGrpSpPr>
            <a:grpSpLocks/>
          </p:cNvGrpSpPr>
          <p:nvPr/>
        </p:nvGrpSpPr>
        <p:grpSpPr bwMode="auto">
          <a:xfrm>
            <a:off x="5076825" y="1066800"/>
            <a:ext cx="1749425" cy="2282825"/>
            <a:chOff x="6083056" y="2985479"/>
            <a:chExt cx="1359697" cy="177327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83056" y="2985479"/>
              <a:ext cx="1359697" cy="177327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6083056" y="4281521"/>
              <a:ext cx="1359697" cy="348981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Peter Lee, Microsoft</a:t>
              </a:r>
            </a:p>
            <a:p>
              <a:pPr algn="ctr">
                <a:defRPr/>
              </a:pPr>
              <a:endParaRPr lang="en-US" sz="1158" dirty="0">
                <a:solidFill>
                  <a:prstClr val="white"/>
                </a:solidFill>
                <a:latin typeface="Calibri" panose="020F0502020204030204" pitchFamily="34" charset="0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8680" name="Group 21"/>
          <p:cNvGrpSpPr>
            <a:grpSpLocks/>
          </p:cNvGrpSpPr>
          <p:nvPr/>
        </p:nvGrpSpPr>
        <p:grpSpPr bwMode="auto">
          <a:xfrm>
            <a:off x="736600" y="3976688"/>
            <a:ext cx="1704975" cy="2284412"/>
            <a:chOff x="2303999" y="533867"/>
            <a:chExt cx="1324801" cy="17748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3999" y="533867"/>
              <a:ext cx="1324801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2310167" y="1709256"/>
              <a:ext cx="1318633" cy="34904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Salil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 Shetty, Amnesty International</a:t>
              </a:r>
            </a:p>
          </p:txBody>
        </p:sp>
      </p:grpSp>
      <p:grpSp>
        <p:nvGrpSpPr>
          <p:cNvPr id="28681" name="Group 24"/>
          <p:cNvGrpSpPr>
            <a:grpSpLocks/>
          </p:cNvGrpSpPr>
          <p:nvPr/>
        </p:nvGrpSpPr>
        <p:grpSpPr bwMode="auto">
          <a:xfrm>
            <a:off x="2947988" y="3976688"/>
            <a:ext cx="1619250" cy="2284412"/>
            <a:chOff x="1756801" y="3009872"/>
            <a:chExt cx="1375200" cy="17748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56801" y="3009872"/>
              <a:ext cx="1375200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1756801" y="4275296"/>
              <a:ext cx="1375200" cy="34904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Mady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Delvaux-Stehres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European Parliament </a:t>
              </a:r>
            </a:p>
          </p:txBody>
        </p:sp>
      </p:grpSp>
      <p:grpSp>
        <p:nvGrpSpPr>
          <p:cNvPr id="28682" name="Group 27"/>
          <p:cNvGrpSpPr>
            <a:grpSpLocks/>
          </p:cNvGrpSpPr>
          <p:nvPr/>
        </p:nvGrpSpPr>
        <p:grpSpPr bwMode="auto">
          <a:xfrm>
            <a:off x="2947988" y="1065213"/>
            <a:ext cx="1619250" cy="2284412"/>
            <a:chOff x="3194595" y="2087605"/>
            <a:chExt cx="1257423" cy="1774800"/>
          </a:xfrm>
        </p:grpSpPr>
        <p:pic>
          <p:nvPicPr>
            <p:cNvPr id="29" name="Picture 2" descr="Image result for peter norvi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595" y="2087605"/>
              <a:ext cx="1257423" cy="177480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194595" y="3477598"/>
              <a:ext cx="1257423" cy="209671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Peter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Norvig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Google</a:t>
              </a:r>
            </a:p>
          </p:txBody>
        </p:sp>
      </p:grpSp>
      <p:grpSp>
        <p:nvGrpSpPr>
          <p:cNvPr id="28683" name="Group 30"/>
          <p:cNvGrpSpPr>
            <a:grpSpLocks/>
          </p:cNvGrpSpPr>
          <p:nvPr/>
        </p:nvGrpSpPr>
        <p:grpSpPr bwMode="auto">
          <a:xfrm>
            <a:off x="7337425" y="1065213"/>
            <a:ext cx="1603375" cy="2284412"/>
            <a:chOff x="908321" y="2946215"/>
            <a:chExt cx="1246238" cy="1774800"/>
          </a:xfrm>
        </p:grpSpPr>
        <p:pic>
          <p:nvPicPr>
            <p:cNvPr id="5122" name="Picture 2" descr="Image result for eric horvitz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08959" y="2946215"/>
              <a:ext cx="1245600" cy="177480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908321" y="4205472"/>
              <a:ext cx="1246238" cy="210904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Eric Horvitz, Microsoft</a:t>
              </a:r>
            </a:p>
          </p:txBody>
        </p:sp>
      </p:grpSp>
      <p:grpSp>
        <p:nvGrpSpPr>
          <p:cNvPr id="28684" name="Group 33"/>
          <p:cNvGrpSpPr>
            <a:grpSpLocks/>
          </p:cNvGrpSpPr>
          <p:nvPr/>
        </p:nvGrpSpPr>
        <p:grpSpPr bwMode="auto">
          <a:xfrm>
            <a:off x="9377363" y="3973513"/>
            <a:ext cx="1724025" cy="2284412"/>
            <a:chOff x="4499360" y="3100075"/>
            <a:chExt cx="1339840" cy="17748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9999" y="3100075"/>
              <a:ext cx="1339201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36" name="TextBox 35"/>
            <p:cNvSpPr txBox="1"/>
            <p:nvPr/>
          </p:nvSpPr>
          <p:spPr>
            <a:xfrm>
              <a:off x="4499360" y="4292731"/>
              <a:ext cx="1339840" cy="34904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Lan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Xue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Tsinghua University</a:t>
              </a:r>
            </a:p>
          </p:txBody>
        </p:sp>
      </p:grpSp>
      <p:sp>
        <p:nvSpPr>
          <p:cNvPr id="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10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63" y="63500"/>
            <a:ext cx="12034837" cy="727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119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Industry and Academic Experts</a:t>
            </a:r>
            <a:endParaRPr lang="en-GB" sz="4119" dirty="0">
              <a:ln w="10160">
                <a:noFill/>
                <a:prstDash val="solid"/>
              </a:ln>
              <a:solidFill>
                <a:srgbClr val="0070C0"/>
              </a:solidFill>
              <a:latin typeface="Avenir LT Std 65 Medium" panose="020B0603020203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grpSp>
        <p:nvGrpSpPr>
          <p:cNvPr id="30723" name="Group 22"/>
          <p:cNvGrpSpPr>
            <a:grpSpLocks/>
          </p:cNvGrpSpPr>
          <p:nvPr/>
        </p:nvGrpSpPr>
        <p:grpSpPr bwMode="auto">
          <a:xfrm>
            <a:off x="655638" y="996950"/>
            <a:ext cx="1762125" cy="2282825"/>
            <a:chOff x="829384" y="869129"/>
            <a:chExt cx="1368632" cy="17732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9384" y="869129"/>
              <a:ext cx="1368632" cy="177327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829384" y="2124477"/>
              <a:ext cx="1368632" cy="347749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Francesca Rossi, IBM Watson</a:t>
              </a:r>
            </a:p>
          </p:txBody>
        </p:sp>
      </p:grpSp>
      <p:grpSp>
        <p:nvGrpSpPr>
          <p:cNvPr id="30724" name="Group 23"/>
          <p:cNvGrpSpPr>
            <a:grpSpLocks/>
          </p:cNvGrpSpPr>
          <p:nvPr/>
        </p:nvGrpSpPr>
        <p:grpSpPr bwMode="auto">
          <a:xfrm>
            <a:off x="2878138" y="1004888"/>
            <a:ext cx="1655762" cy="2282825"/>
            <a:chOff x="5312776" y="869129"/>
            <a:chExt cx="1285982" cy="177327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12776" y="869129"/>
              <a:ext cx="1285982" cy="177327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5312776" y="2124477"/>
              <a:ext cx="1285982" cy="347749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Jürgen Schmidhuber, Swiss AI Lab</a:t>
              </a:r>
            </a:p>
          </p:txBody>
        </p:sp>
      </p:grpSp>
      <p:grpSp>
        <p:nvGrpSpPr>
          <p:cNvPr id="30725" name="Group 24"/>
          <p:cNvGrpSpPr>
            <a:grpSpLocks/>
          </p:cNvGrpSpPr>
          <p:nvPr/>
        </p:nvGrpSpPr>
        <p:grpSpPr bwMode="auto">
          <a:xfrm>
            <a:off x="9853613" y="1025525"/>
            <a:ext cx="1714500" cy="2282825"/>
            <a:chOff x="7495830" y="869129"/>
            <a:chExt cx="1331370" cy="177327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95830" y="869129"/>
              <a:ext cx="1331370" cy="177327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7495830" y="2124477"/>
              <a:ext cx="1331370" cy="347749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Yoshua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Bengio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University of Montreal</a:t>
              </a:r>
            </a:p>
          </p:txBody>
        </p:sp>
      </p:grpSp>
      <p:grpSp>
        <p:nvGrpSpPr>
          <p:cNvPr id="30726" name="Group 19"/>
          <p:cNvGrpSpPr>
            <a:grpSpLocks/>
          </p:cNvGrpSpPr>
          <p:nvPr/>
        </p:nvGrpSpPr>
        <p:grpSpPr bwMode="auto">
          <a:xfrm>
            <a:off x="5199063" y="996950"/>
            <a:ext cx="1771650" cy="2289175"/>
            <a:chOff x="7220465" y="792000"/>
            <a:chExt cx="1376335" cy="177784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2238" y="792000"/>
              <a:ext cx="1374562" cy="1777843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7220465" y="1981750"/>
              <a:ext cx="1375101" cy="348911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Manuela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Veloso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Carnegie Mellon University </a:t>
              </a:r>
            </a:p>
          </p:txBody>
        </p:sp>
      </p:grpSp>
      <p:grpSp>
        <p:nvGrpSpPr>
          <p:cNvPr id="30727" name="Group 30"/>
          <p:cNvGrpSpPr>
            <a:grpSpLocks/>
          </p:cNvGrpSpPr>
          <p:nvPr/>
        </p:nvGrpSpPr>
        <p:grpSpPr bwMode="auto">
          <a:xfrm>
            <a:off x="2878138" y="3990975"/>
            <a:ext cx="1724025" cy="2284413"/>
            <a:chOff x="2073600" y="3100075"/>
            <a:chExt cx="1339200" cy="17748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3600" y="3100075"/>
              <a:ext cx="1339200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30" name="TextBox 29"/>
            <p:cNvSpPr txBox="1"/>
            <p:nvPr/>
          </p:nvSpPr>
          <p:spPr>
            <a:xfrm>
              <a:off x="2073600" y="4358098"/>
              <a:ext cx="1339200" cy="347806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Joseph Konstan, University of Minnesota</a:t>
              </a:r>
            </a:p>
          </p:txBody>
        </p:sp>
      </p:grpSp>
      <p:grpSp>
        <p:nvGrpSpPr>
          <p:cNvPr id="30728" name="Group 36"/>
          <p:cNvGrpSpPr>
            <a:grpSpLocks/>
          </p:cNvGrpSpPr>
          <p:nvPr/>
        </p:nvGrpSpPr>
        <p:grpSpPr bwMode="auto">
          <a:xfrm>
            <a:off x="649288" y="3990975"/>
            <a:ext cx="1658937" cy="2284413"/>
            <a:chOff x="342001" y="3009872"/>
            <a:chExt cx="1288800" cy="17748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2001" y="3009872"/>
              <a:ext cx="1288800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36" name="TextBox 35"/>
            <p:cNvSpPr txBox="1"/>
            <p:nvPr/>
          </p:nvSpPr>
          <p:spPr>
            <a:xfrm>
              <a:off x="342001" y="4291330"/>
              <a:ext cx="1288800" cy="209671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Vicki Hanson, ACM</a:t>
              </a:r>
            </a:p>
          </p:txBody>
        </p:sp>
      </p:grpSp>
      <p:grpSp>
        <p:nvGrpSpPr>
          <p:cNvPr id="30729" name="Group 42"/>
          <p:cNvGrpSpPr>
            <a:grpSpLocks/>
          </p:cNvGrpSpPr>
          <p:nvPr/>
        </p:nvGrpSpPr>
        <p:grpSpPr bwMode="auto">
          <a:xfrm>
            <a:off x="7546975" y="3971925"/>
            <a:ext cx="1760538" cy="2284413"/>
            <a:chOff x="0" y="439500"/>
            <a:chExt cx="1368000" cy="177480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39500"/>
              <a:ext cx="1368000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42" name="TextBox 41"/>
            <p:cNvSpPr txBox="1"/>
            <p:nvPr/>
          </p:nvSpPr>
          <p:spPr>
            <a:xfrm>
              <a:off x="0" y="1580355"/>
              <a:ext cx="1368000" cy="485942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Katsumi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Emura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Japan Industrialization Roadmap Task Force</a:t>
              </a:r>
            </a:p>
          </p:txBody>
        </p:sp>
      </p:grpSp>
      <p:grpSp>
        <p:nvGrpSpPr>
          <p:cNvPr id="30730" name="Group 45"/>
          <p:cNvGrpSpPr>
            <a:grpSpLocks/>
          </p:cNvGrpSpPr>
          <p:nvPr/>
        </p:nvGrpSpPr>
        <p:grpSpPr bwMode="auto">
          <a:xfrm>
            <a:off x="7546975" y="996950"/>
            <a:ext cx="1731963" cy="2284413"/>
            <a:chOff x="2461286" y="773171"/>
            <a:chExt cx="1345115" cy="17748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67201" y="773171"/>
              <a:ext cx="1339200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45" name="TextBox 44"/>
            <p:cNvSpPr txBox="1"/>
            <p:nvPr/>
          </p:nvSpPr>
          <p:spPr>
            <a:xfrm>
              <a:off x="2461286" y="2004061"/>
              <a:ext cx="1345115" cy="347806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Lynne Parker, University of Tennessee-Knoxville</a:t>
              </a:r>
            </a:p>
          </p:txBody>
        </p:sp>
      </p:grpSp>
      <p:grpSp>
        <p:nvGrpSpPr>
          <p:cNvPr id="30731" name="Group 48"/>
          <p:cNvGrpSpPr>
            <a:grpSpLocks/>
          </p:cNvGrpSpPr>
          <p:nvPr/>
        </p:nvGrpSpPr>
        <p:grpSpPr bwMode="auto">
          <a:xfrm>
            <a:off x="9785350" y="3971925"/>
            <a:ext cx="1779588" cy="2284413"/>
            <a:chOff x="6598757" y="3097080"/>
            <a:chExt cx="1382777" cy="17748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8758" y="3097080"/>
              <a:ext cx="1382776" cy="1774800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48" name="TextBox 47"/>
            <p:cNvSpPr txBox="1"/>
            <p:nvPr/>
          </p:nvSpPr>
          <p:spPr>
            <a:xfrm>
              <a:off x="6598757" y="4357570"/>
              <a:ext cx="1382777" cy="349040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Thomas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Wiegand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TU Berlin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199785" y="3971157"/>
            <a:ext cx="1748490" cy="2284606"/>
            <a:chOff x="3543317" y="3052080"/>
            <a:chExt cx="1273442" cy="1774800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pic>
          <p:nvPicPr>
            <p:cNvPr id="50" name="Picture 2" descr="Image result for pedro domingos"/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457" b="-271"/>
            <a:stretch/>
          </p:blipFill>
          <p:spPr bwMode="auto">
            <a:xfrm>
              <a:off x="3543319" y="3052080"/>
              <a:ext cx="1273440" cy="1774800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3543317" y="4243000"/>
              <a:ext cx="1273441" cy="348583"/>
            </a:xfrm>
            <a:prstGeom prst="rect">
              <a:avLst/>
            </a:prstGeom>
            <a:solidFill>
              <a:schemeClr val="tx2">
                <a:alpha val="9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Pedro </a:t>
              </a:r>
              <a:r>
                <a:rPr lang="en-US" sz="1158" dirty="0" err="1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Dominigos</a:t>
              </a:r>
              <a:r>
                <a:rPr lang="en-US" sz="1158" dirty="0">
                  <a:solidFill>
                    <a:prstClr val="white"/>
                  </a:solidFill>
                  <a:latin typeface="Calibri" panose="020F0502020204030204" pitchFamily="34" charset="0"/>
                  <a:ea typeface="Microsoft YaHei" panose="020B0503020204020204" pitchFamily="34" charset="-122"/>
                </a:rPr>
                <a:t>, University of Washington</a:t>
              </a:r>
            </a:p>
          </p:txBody>
        </p:sp>
      </p:grpSp>
      <p:sp>
        <p:nvSpPr>
          <p:cNvPr id="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11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5425"/>
            <a:ext cx="996315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5"/>
          <p:cNvSpPr>
            <a:spLocks noChangeArrowheads="1"/>
          </p:cNvSpPr>
          <p:nvPr/>
        </p:nvSpPr>
        <p:spPr bwMode="auto">
          <a:xfrm>
            <a:off x="307975" y="1136650"/>
            <a:ext cx="3194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000">
                <a:solidFill>
                  <a:srgbClr val="FFFFFF"/>
                </a:solidFill>
                <a:latin typeface="Avenir LT Std 65 Medium" charset="0"/>
                <a:ea typeface="SimSun" charset="-122"/>
                <a:cs typeface="Levenim MT" charset="0"/>
              </a:rPr>
              <a:t>Any questions?</a:t>
            </a:r>
            <a:endParaRPr lang="en-GB" altLang="en-US" sz="3000">
              <a:solidFill>
                <a:srgbClr val="FFFFFF"/>
              </a:solidFill>
              <a:latin typeface="Avenir LT Std 65 Medium" charset="0"/>
              <a:ea typeface="SimSun" charset="-122"/>
              <a:cs typeface="Levenim MT" charset="0"/>
            </a:endParaRPr>
          </a:p>
        </p:txBody>
      </p:sp>
      <p:pic>
        <p:nvPicPr>
          <p:cNvPr id="31748" name="Graphic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1463"/>
            <a:ext cx="83788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t="21915" r="-237" b="-3030"/>
          <a:stretch>
            <a:fillRect/>
          </a:stretch>
        </p:blipFill>
        <p:spPr bwMode="auto">
          <a:xfrm>
            <a:off x="307975" y="1936750"/>
            <a:ext cx="996315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12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 </a:t>
            </a:r>
            <a:fld id="{5B1B02C6-F8D6-5647-A1C8-A2FE41B6BCBC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13</a:t>
            </a:fld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charset="0"/>
              </a:rPr>
              <a:t>Thank you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1198563" y="3068638"/>
            <a:ext cx="969486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  <a:latin typeface="Verdana" charset="0"/>
              </a:rPr>
              <a:t>For more information, please contact:  </a:t>
            </a:r>
            <a:r>
              <a:rPr lang="en-US" altLang="en-US" sz="2200">
                <a:solidFill>
                  <a:srgbClr val="006DA7"/>
                </a:solidFill>
                <a:latin typeface="Verdana" charset="0"/>
                <a:hlinkClick r:id="rId2"/>
              </a:rPr>
              <a:t>ai@itu.int</a:t>
            </a: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/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6DA7"/>
              </a:solidFill>
              <a:latin typeface="Verdana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498600"/>
            <a:ext cx="813435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1513" y="4594225"/>
            <a:ext cx="452120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014" dirty="0">
                <a:latin typeface="Calibri" panose="020F0502020204030204" pitchFamily="34" charset="0"/>
                <a:ea typeface="Microsoft YaHei" panose="020B0503020204020204" pitchFamily="34" charset="-122"/>
              </a:rPr>
              <a:t>http://www.slideshare.net/kepark07/ai-history-tomlearning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1163" y="5094288"/>
            <a:ext cx="8826500" cy="1281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06899" lvl="1" indent="-165518">
              <a:buFont typeface="Arial" panose="020B0604020202020204" pitchFamily="34" charset="0"/>
              <a:buChar char="•"/>
              <a:defRPr/>
            </a:pPr>
            <a:r>
              <a:rPr lang="en-US" sz="1545" dirty="0">
                <a:latin typeface="Calibri" panose="020F0502020204030204" pitchFamily="34" charset="0"/>
                <a:ea typeface="Microsoft YaHei" panose="020B0503020204020204" pitchFamily="34" charset="-122"/>
              </a:rPr>
              <a:t>1997: IBM’s Deep Blue beats chess world champion Kasparov</a:t>
            </a:r>
            <a:endParaRPr lang="en-GB" sz="1545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marL="606899" lvl="1" indent="-165518">
              <a:buFont typeface="Arial" panose="020B0604020202020204" pitchFamily="34" charset="0"/>
              <a:buChar char="•"/>
              <a:defRPr/>
            </a:pPr>
            <a:r>
              <a:rPr lang="en-US" sz="1545" dirty="0">
                <a:latin typeface="Calibri" panose="020F0502020204030204" pitchFamily="34" charset="0"/>
                <a:ea typeface="Microsoft YaHei" panose="020B0503020204020204" pitchFamily="34" charset="-122"/>
              </a:rPr>
              <a:t>2009: discovery that GPUs (graphical processing units in video games) are well suited for running deep-learning algorithms</a:t>
            </a:r>
            <a:endParaRPr lang="en-GB" sz="1545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marL="606899" lvl="1" indent="-165518">
              <a:buFont typeface="Arial" panose="020B0604020202020204" pitchFamily="34" charset="0"/>
              <a:buChar char="•"/>
              <a:defRPr/>
            </a:pPr>
            <a:r>
              <a:rPr lang="en-US" sz="1545" dirty="0">
                <a:latin typeface="Calibri" panose="020F0502020204030204" pitchFamily="34" charset="0"/>
                <a:ea typeface="Microsoft YaHei" panose="020B0503020204020204" pitchFamily="34" charset="-122"/>
              </a:rPr>
              <a:t>2012: Breakthrough at ImageNet Challenge </a:t>
            </a:r>
          </a:p>
          <a:p>
            <a:pPr marL="606899" lvl="1" indent="-165518">
              <a:buFont typeface="Arial" panose="020B0604020202020204" pitchFamily="34" charset="0"/>
              <a:buChar char="•"/>
              <a:defRPr/>
            </a:pPr>
            <a:r>
              <a:rPr lang="en-US" sz="1545" dirty="0">
                <a:latin typeface="Calibri" panose="020F0502020204030204" pitchFamily="34" charset="0"/>
                <a:ea typeface="Microsoft YaHei" panose="020B0503020204020204" pitchFamily="34" charset="-122"/>
              </a:rPr>
              <a:t>2016: Google’s </a:t>
            </a:r>
            <a:r>
              <a:rPr lang="en-US" sz="1545" i="1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AlphaGo</a:t>
            </a:r>
            <a:r>
              <a:rPr lang="en-US" sz="1545" dirty="0">
                <a:latin typeface="Calibri" panose="020F0502020204030204" pitchFamily="34" charset="0"/>
                <a:ea typeface="Microsoft YaHei" panose="020B0503020204020204" pitchFamily="34" charset="-122"/>
              </a:rPr>
              <a:t> beats world class Go player - </a:t>
            </a:r>
            <a:r>
              <a:rPr lang="en-US" sz="1545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Mr</a:t>
            </a:r>
            <a:r>
              <a:rPr lang="en-US" sz="1545" dirty="0">
                <a:latin typeface="Calibri" panose="020F0502020204030204" pitchFamily="34" charset="0"/>
                <a:ea typeface="Microsoft YaHei" panose="020B0503020204020204" pitchFamily="34" charset="-122"/>
              </a:rPr>
              <a:t> Lee </a:t>
            </a:r>
            <a:r>
              <a:rPr lang="en-US" sz="1545" dirty="0" err="1">
                <a:latin typeface="Calibri" panose="020F0502020204030204" pitchFamily="34" charset="0"/>
                <a:ea typeface="Microsoft YaHei" panose="020B0503020204020204" pitchFamily="34" charset="-122"/>
              </a:rPr>
              <a:t>Sedol</a:t>
            </a:r>
            <a:r>
              <a:rPr lang="en-US" sz="1545" dirty="0">
                <a:latin typeface="Calibri" panose="020F0502020204030204" pitchFamily="34" charset="0"/>
                <a:ea typeface="Microsoft YaHei" panose="020B0503020204020204" pitchFamily="34" charset="-122"/>
              </a:rPr>
              <a:t> </a:t>
            </a:r>
            <a:endParaRPr lang="en-GB" sz="1545" dirty="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6913" y="301625"/>
            <a:ext cx="10364787" cy="884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149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AI Timeline: AI is not new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125" y="6315075"/>
            <a:ext cx="2527300" cy="3540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Verdana" charset="0"/>
              </a:rPr>
              <a:t> 2 </a:t>
            </a:r>
            <a:r>
              <a:rPr lang="en-US" altLang="en-US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325" y="1268413"/>
            <a:ext cx="554355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61938" y="44450"/>
            <a:ext cx="10075862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>
                <a:solidFill>
                  <a:srgbClr val="0070C0"/>
                </a:solidFill>
                <a:latin typeface="Avenir LT Std 65 Medium" charset="0"/>
                <a:cs typeface="Levenim MT" charset="0"/>
              </a:rPr>
              <a:t>AI can help solve humanity’s grandest challenges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3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838" y="620713"/>
            <a:ext cx="9902825" cy="5400675"/>
          </a:xfrm>
          <a:prstGeom prst="rect">
            <a:avLst/>
          </a:prstGeom>
          <a:solidFill>
            <a:srgbClr val="14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534988" y="1125538"/>
            <a:ext cx="98075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>
                <a:latin typeface="Avenir LT Std 65 Medium" charset="0"/>
                <a:cs typeface="Levenim MT" charset="0"/>
              </a:rPr>
              <a:t>Every government, every company, </a:t>
            </a:r>
            <a:br>
              <a:rPr lang="en-US" altLang="en-US" sz="3200">
                <a:latin typeface="Avenir LT Std 65 Medium" charset="0"/>
                <a:cs typeface="Levenim MT" charset="0"/>
              </a:rPr>
            </a:br>
            <a:r>
              <a:rPr lang="en-US" altLang="en-US" sz="3200">
                <a:latin typeface="Avenir LT Std 65 Medium" charset="0"/>
                <a:cs typeface="Levenim MT" charset="0"/>
              </a:rPr>
              <a:t>every academic institution and every one of us should consider how AI will affect our future. </a:t>
            </a:r>
            <a:endParaRPr lang="en-GB" altLang="en-US" sz="3200">
              <a:latin typeface="Avenir LT Std 65 Medium" charset="0"/>
              <a:cs typeface="Levenim MT" charset="0"/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068638"/>
            <a:ext cx="55451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4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2124075"/>
            <a:ext cx="7953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38" y="2139950"/>
            <a:ext cx="11160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989388"/>
            <a:ext cx="1073150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863" y="4102100"/>
            <a:ext cx="131286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4106863"/>
            <a:ext cx="966787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8638" y="3248025"/>
            <a:ext cx="1276350" cy="330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70C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Government</a:t>
            </a:r>
            <a:endParaRPr lang="en-GB" sz="1545" dirty="0">
              <a:solidFill>
                <a:srgbClr val="0070C0"/>
              </a:solidFill>
              <a:latin typeface="AvenirNext LT Pro Bold" panose="020B0804020202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0163" y="3308350"/>
            <a:ext cx="1341437" cy="330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70C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UN Agencies</a:t>
            </a:r>
            <a:endParaRPr lang="en-GB" sz="1545" dirty="0">
              <a:solidFill>
                <a:srgbClr val="0070C0"/>
              </a:solidFill>
              <a:latin typeface="AvenirNext LT Pro Bold" panose="020B0804020202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2450" y="5276850"/>
            <a:ext cx="1260475" cy="330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70C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Civil Society</a:t>
            </a:r>
            <a:endParaRPr lang="en-GB" sz="1545" dirty="0">
              <a:solidFill>
                <a:srgbClr val="0070C0"/>
              </a:solidFill>
              <a:latin typeface="AvenirNext LT Pro Bold" panose="020B0804020202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38" y="5157788"/>
            <a:ext cx="1462087" cy="568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70C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International</a:t>
            </a:r>
          </a:p>
          <a:p>
            <a:pPr algn="ctr">
              <a:defRPr/>
            </a:pPr>
            <a:r>
              <a:rPr lang="en-US" sz="1545" dirty="0">
                <a:solidFill>
                  <a:srgbClr val="0070C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 Organizations</a:t>
            </a:r>
            <a:endParaRPr lang="en-GB" sz="1545" dirty="0">
              <a:solidFill>
                <a:srgbClr val="0070C0"/>
              </a:solidFill>
              <a:latin typeface="AvenirNext LT Pro Bold" panose="020B0804020202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18588" y="5276850"/>
            <a:ext cx="1066800" cy="330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70C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Academia</a:t>
            </a:r>
            <a:endParaRPr lang="en-GB" sz="1545" dirty="0">
              <a:solidFill>
                <a:srgbClr val="0070C0"/>
              </a:solidFill>
              <a:latin typeface="AvenirNext LT Pro Bold" panose="020B0804020202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3271838"/>
            <a:ext cx="890588" cy="330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70C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Industry</a:t>
            </a:r>
            <a:endParaRPr lang="en-GB" sz="1545" dirty="0">
              <a:solidFill>
                <a:srgbClr val="0070C0"/>
              </a:solidFill>
              <a:latin typeface="AvenirNext LT Pro Bold" panose="020B0804020202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pic>
        <p:nvPicPr>
          <p:cNvPr id="18445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2065338"/>
            <a:ext cx="122237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09750" y="463550"/>
            <a:ext cx="8499475" cy="804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634" dirty="0">
                <a:solidFill>
                  <a:srgbClr val="00B0F0"/>
                </a:solidFill>
                <a:latin typeface="AvenirNext LT Pro Bold" panose="020B0804020202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A multi-stakeholder approach…</a:t>
            </a:r>
            <a:endParaRPr lang="en-GB" sz="4634" dirty="0">
              <a:solidFill>
                <a:srgbClr val="00B0F0"/>
              </a:solidFill>
              <a:latin typeface="AvenirNext LT Pro Bold" panose="020B0804020202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grpSp>
        <p:nvGrpSpPr>
          <p:cNvPr id="18447" name="Group 28"/>
          <p:cNvGrpSpPr>
            <a:grpSpLocks/>
          </p:cNvGrpSpPr>
          <p:nvPr/>
        </p:nvGrpSpPr>
        <p:grpSpPr bwMode="auto">
          <a:xfrm>
            <a:off x="9920288" y="2801938"/>
            <a:ext cx="869950" cy="1851025"/>
            <a:chOff x="7543800" y="2619375"/>
            <a:chExt cx="676275" cy="1438275"/>
          </a:xfrm>
        </p:grpSpPr>
        <p:sp>
          <p:nvSpPr>
            <p:cNvPr id="25" name="Arc 24"/>
            <p:cNvSpPr/>
            <p:nvPr/>
          </p:nvSpPr>
          <p:spPr>
            <a:xfrm>
              <a:off x="7553673" y="2619375"/>
              <a:ext cx="666402" cy="704335"/>
            </a:xfrm>
            <a:prstGeom prst="arc">
              <a:avLst/>
            </a:prstGeom>
            <a:ln w="76200">
              <a:solidFill>
                <a:srgbClr val="0070C0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Arc 25"/>
            <p:cNvSpPr/>
            <p:nvPr/>
          </p:nvSpPr>
          <p:spPr>
            <a:xfrm flipV="1">
              <a:off x="7543800" y="3353314"/>
              <a:ext cx="666402" cy="704336"/>
            </a:xfrm>
            <a:prstGeom prst="arc">
              <a:avLst/>
            </a:prstGeom>
            <a:ln w="76200">
              <a:solidFill>
                <a:srgbClr val="0070C0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28" name="Straight Connector 27"/>
            <p:cNvCxnSpPr>
              <a:stCxn id="25" idx="2"/>
              <a:endCxn id="26" idx="2"/>
            </p:cNvCxnSpPr>
            <p:nvPr/>
          </p:nvCxnSpPr>
          <p:spPr>
            <a:xfrm flipH="1">
              <a:off x="8210202" y="2972159"/>
              <a:ext cx="9873" cy="732706"/>
            </a:xfrm>
            <a:prstGeom prst="line">
              <a:avLst/>
            </a:prstGeom>
            <a:ln w="76200">
              <a:solidFill>
                <a:srgbClr val="0070C0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48" name="Group 29"/>
          <p:cNvGrpSpPr>
            <a:grpSpLocks/>
          </p:cNvGrpSpPr>
          <p:nvPr/>
        </p:nvGrpSpPr>
        <p:grpSpPr bwMode="auto">
          <a:xfrm flipH="1">
            <a:off x="1362075" y="2765425"/>
            <a:ext cx="869950" cy="1851025"/>
            <a:chOff x="7543800" y="2619375"/>
            <a:chExt cx="676275" cy="1438275"/>
          </a:xfrm>
        </p:grpSpPr>
        <p:sp>
          <p:nvSpPr>
            <p:cNvPr id="31" name="Arc 30"/>
            <p:cNvSpPr/>
            <p:nvPr/>
          </p:nvSpPr>
          <p:spPr>
            <a:xfrm>
              <a:off x="7553673" y="2619375"/>
              <a:ext cx="666402" cy="704336"/>
            </a:xfrm>
            <a:prstGeom prst="arc">
              <a:avLst/>
            </a:prstGeom>
            <a:ln w="76200">
              <a:solidFill>
                <a:srgbClr val="0070C0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Arc 31"/>
            <p:cNvSpPr/>
            <p:nvPr/>
          </p:nvSpPr>
          <p:spPr>
            <a:xfrm flipV="1">
              <a:off x="7543800" y="3353315"/>
              <a:ext cx="666402" cy="704335"/>
            </a:xfrm>
            <a:prstGeom prst="arc">
              <a:avLst/>
            </a:prstGeom>
            <a:ln w="76200">
              <a:solidFill>
                <a:srgbClr val="0070C0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3" name="Straight Connector 32"/>
            <p:cNvCxnSpPr>
              <a:stCxn id="31" idx="2"/>
              <a:endCxn id="32" idx="2"/>
            </p:cNvCxnSpPr>
            <p:nvPr/>
          </p:nvCxnSpPr>
          <p:spPr>
            <a:xfrm flipH="1">
              <a:off x="8210202" y="2972159"/>
              <a:ext cx="9873" cy="732706"/>
            </a:xfrm>
            <a:prstGeom prst="line">
              <a:avLst/>
            </a:prstGeom>
            <a:ln w="76200">
              <a:solidFill>
                <a:srgbClr val="0070C0">
                  <a:alpha val="2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2979738" y="2740025"/>
            <a:ext cx="2219325" cy="0"/>
          </a:xfrm>
          <a:prstGeom prst="line">
            <a:avLst/>
          </a:prstGeom>
          <a:ln w="76200">
            <a:solidFill>
              <a:srgbClr val="0070C0">
                <a:alpha val="2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72250" y="2728913"/>
            <a:ext cx="2219325" cy="0"/>
          </a:xfrm>
          <a:prstGeom prst="line">
            <a:avLst/>
          </a:prstGeom>
          <a:ln w="76200">
            <a:solidFill>
              <a:srgbClr val="0070C0">
                <a:alpha val="2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65463" y="4689475"/>
            <a:ext cx="2219325" cy="0"/>
          </a:xfrm>
          <a:prstGeom prst="line">
            <a:avLst/>
          </a:prstGeom>
          <a:ln w="76200">
            <a:solidFill>
              <a:srgbClr val="0070C0">
                <a:alpha val="2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21463" y="4652963"/>
            <a:ext cx="2219325" cy="0"/>
          </a:xfrm>
          <a:prstGeom prst="line">
            <a:avLst/>
          </a:prstGeom>
          <a:ln w="76200">
            <a:solidFill>
              <a:srgbClr val="0070C0">
                <a:alpha val="2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5910263" y="1550988"/>
            <a:ext cx="4762" cy="452437"/>
          </a:xfrm>
          <a:prstGeom prst="line">
            <a:avLst/>
          </a:prstGeom>
          <a:ln w="76200">
            <a:solidFill>
              <a:srgbClr val="0070C0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5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209550" y="5399088"/>
            <a:ext cx="11769725" cy="56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89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In partnership with 20 UN agencies</a:t>
            </a:r>
            <a:endParaRPr lang="en-GB" sz="3089" b="1" dirty="0">
              <a:ln w="10160">
                <a:noFill/>
                <a:prstDash val="solid"/>
              </a:ln>
              <a:solidFill>
                <a:srgbClr val="0070C0"/>
              </a:solidFill>
              <a:latin typeface="Avenir LT Std 65 Medium" panose="020B0603020203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09550" y="3213100"/>
            <a:ext cx="11769725" cy="449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317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organized by</a:t>
            </a:r>
            <a:endParaRPr lang="en-GB" sz="2317" dirty="0">
              <a:ln w="10160">
                <a:noFill/>
                <a:prstDash val="solid"/>
              </a:ln>
              <a:solidFill>
                <a:srgbClr val="0070C0"/>
              </a:solidFill>
              <a:latin typeface="Avenir LT Std 65 Medium" panose="020B0603020203020204" pitchFamily="34" charset="0"/>
              <a:ea typeface="Microsoft YaHei" panose="020B0503020204020204" pitchFamily="34" charset="-122"/>
              <a:cs typeface="Levenim MT" panose="02010502060101010101" pitchFamily="2" charset="-79"/>
            </a:endParaRPr>
          </a:p>
        </p:txBody>
      </p:sp>
      <p:pic>
        <p:nvPicPr>
          <p:cNvPr id="20484" name="Picture 2" descr="Image result for international telecommunication union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3741738"/>
            <a:ext cx="149383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Image result for Xprize lo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4270375"/>
            <a:ext cx="169862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8750" y="260350"/>
            <a:ext cx="113363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b="1">
                <a:solidFill>
                  <a:srgbClr val="0070C0"/>
                </a:solidFill>
                <a:latin typeface="Avenir LT Std 65 Medium" charset="0"/>
                <a:cs typeface="Levenim MT" charset="0"/>
              </a:rPr>
              <a:t>AI for GOOD GLOBAL SUMMIT</a:t>
            </a:r>
            <a:endParaRPr lang="en-GB" altLang="en-US" sz="4400" b="1">
              <a:solidFill>
                <a:srgbClr val="0070C0"/>
              </a:solidFill>
              <a:latin typeface="Avenir LT Std 65 Medium" charset="0"/>
              <a:cs typeface="Levenim MT" charset="0"/>
            </a:endParaRPr>
          </a:p>
        </p:txBody>
      </p:sp>
      <p:sp>
        <p:nvSpPr>
          <p:cNvPr id="20487" name="Rectangle 68"/>
          <p:cNvSpPr>
            <a:spLocks noChangeArrowheads="1"/>
          </p:cNvSpPr>
          <p:nvPr/>
        </p:nvSpPr>
        <p:spPr bwMode="auto">
          <a:xfrm>
            <a:off x="36513" y="2179638"/>
            <a:ext cx="1189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>
                <a:solidFill>
                  <a:srgbClr val="0070C0"/>
                </a:solidFill>
                <a:latin typeface="Avenir LT Std 65 Medium" charset="0"/>
                <a:cs typeface="Levenim MT" charset="0"/>
              </a:rPr>
              <a:t>7-9 June 2017, Geneva</a:t>
            </a:r>
            <a:endParaRPr lang="en-GB" altLang="en-US" sz="3200" b="1">
              <a:solidFill>
                <a:srgbClr val="0070C0"/>
              </a:solidFill>
              <a:latin typeface="Avenir LT Std 65 Medium" charset="0"/>
              <a:cs typeface="Levenim MT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6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7838" y="304800"/>
            <a:ext cx="9478962" cy="5645150"/>
          </a:xfrm>
          <a:prstGeom prst="rect">
            <a:avLst/>
          </a:prstGeom>
          <a:solidFill>
            <a:srgbClr val="143B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125538" y="836613"/>
            <a:ext cx="8208962" cy="20256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3604" b="1" dirty="0">
                <a:latin typeface="AvenirNext LT Pro Regular" panose="020B0504020202020204" pitchFamily="34" charset="0"/>
                <a:ea typeface="Microsoft YaHei" panose="020B0503020204020204" pitchFamily="34" charset="-122"/>
              </a:rPr>
              <a:t>Promote dialogue on safe, ethical and equitable development of AI for all segments of society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284538"/>
            <a:ext cx="477361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7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4" descr="WI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2579688"/>
            <a:ext cx="16668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00013"/>
            <a:ext cx="9796463" cy="1239837"/>
          </a:xfrm>
        </p:spPr>
        <p:txBody>
          <a:bodyPr/>
          <a:lstStyle/>
          <a:p>
            <a:pPr algn="ctr">
              <a:buFont typeface="Times New Roman" panose="02020603050405020304" pitchFamily="18" charset="0"/>
              <a:buNone/>
              <a:defRPr/>
            </a:pPr>
            <a:r>
              <a:rPr lang="en-US" sz="4400" dirty="0" smtClean="0">
                <a:solidFill>
                  <a:srgbClr val="0070C0"/>
                </a:solidFill>
                <a:latin typeface="Avenir LT Std 45 Book"/>
              </a:rPr>
              <a:t>20 </a:t>
            </a:r>
            <a:r>
              <a:rPr lang="en-US" sz="4474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Avenir LT Std 45 Book"/>
                <a:ea typeface="+mn-ea"/>
                <a:cs typeface="Levenim MT" panose="02010502060101010101" pitchFamily="2" charset="-79"/>
              </a:rPr>
              <a:t>partnered</a:t>
            </a:r>
            <a:r>
              <a:rPr lang="en-US" sz="4400" dirty="0" smtClean="0">
                <a:solidFill>
                  <a:srgbClr val="0070C0"/>
                </a:solidFill>
                <a:latin typeface="Avenir LT Std 45 Book"/>
              </a:rPr>
              <a:t> UN agencies + ITU</a:t>
            </a:r>
            <a:endParaRPr lang="en-US" sz="4400" dirty="0">
              <a:solidFill>
                <a:srgbClr val="0070C0"/>
              </a:solidFill>
              <a:latin typeface="Avenir LT Std 45 Book"/>
            </a:endParaRPr>
          </a:p>
        </p:txBody>
      </p:sp>
      <p:sp>
        <p:nvSpPr>
          <p:cNvPr id="4" name="AutoShape 2" descr="Image result for ohchr"/>
          <p:cNvSpPr>
            <a:spLocks noChangeAspect="1" noChangeArrowheads="1"/>
          </p:cNvSpPr>
          <p:nvPr/>
        </p:nvSpPr>
        <p:spPr bwMode="auto">
          <a:xfrm>
            <a:off x="557213" y="98425"/>
            <a:ext cx="284162" cy="2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227" tIns="42614" rIns="85227" bIns="42614"/>
          <a:lstStyle/>
          <a:p>
            <a:pPr>
              <a:defRPr/>
            </a:pPr>
            <a:endParaRPr lang="en-US" sz="1308">
              <a:solidFill>
                <a:prstClr val="black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24581" name="Picture 4" descr="Image result for ohch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493838"/>
            <a:ext cx="221773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https://www.itu.int/en/ITU-T/AI/PublishingImages/UNID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1465263"/>
            <a:ext cx="10255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8" descr="https://www.itu.int/en/ITU-T/AI/PublishingImages/Global%20Puls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1392238"/>
            <a:ext cx="7699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 descr="https://www.itu.int/en/ITU-T/AI/PublishingImages/UNICR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1536700"/>
            <a:ext cx="21161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12" descr="IL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389063"/>
            <a:ext cx="8810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4" descr="WF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202113"/>
            <a:ext cx="19732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6" descr="UNIT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63" y="1565275"/>
            <a:ext cx="1074737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18" descr="WH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887663"/>
            <a:ext cx="21288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0" descr="UNESC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24138"/>
            <a:ext cx="1252538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2" descr="UNICEF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2908300"/>
            <a:ext cx="16176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" descr="Image result for UN ICA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450" y="2957513"/>
            <a:ext cx="133191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4" descr="ifad.or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3197225"/>
            <a:ext cx="12906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6" descr="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4378325"/>
            <a:ext cx="30591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4" name="Picture 8" descr="Image result for UN DESA 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5368925"/>
            <a:ext cx="2620962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949700"/>
            <a:ext cx="1951038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443538"/>
            <a:ext cx="30781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5181600"/>
            <a:ext cx="26638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3962400"/>
            <a:ext cx="93345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5354638"/>
            <a:ext cx="20415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8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1544638" y="3981450"/>
            <a:ext cx="9494837" cy="29845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47788" y="2854325"/>
            <a:ext cx="9496425" cy="298450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25488" y="1546225"/>
            <a:ext cx="1725612" cy="17272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3588" y="3816350"/>
            <a:ext cx="1727200" cy="17272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52713" y="1233488"/>
            <a:ext cx="1727200" cy="1725612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13025" y="3324225"/>
            <a:ext cx="1727200" cy="172561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41838" y="1698625"/>
            <a:ext cx="1725612" cy="172561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91038" y="3968750"/>
            <a:ext cx="1727200" cy="172561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446838" y="1271588"/>
            <a:ext cx="1727200" cy="1727200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442075" y="3478213"/>
            <a:ext cx="1725613" cy="1725612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31200" y="1531938"/>
            <a:ext cx="1725613" cy="1725612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35963" y="3833813"/>
            <a:ext cx="1727200" cy="1725612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79025" y="2628900"/>
            <a:ext cx="1725613" cy="1725613"/>
          </a:xfrm>
          <a:prstGeom prst="ellipse">
            <a:avLst/>
          </a:prstGeom>
          <a:solidFill>
            <a:srgbClr val="FFFFFF"/>
          </a:solidFill>
          <a:ln w="76200">
            <a:solidFill>
              <a:srgbClr val="143B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875" y="2232025"/>
            <a:ext cx="1617663" cy="33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Education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95388" y="1289050"/>
            <a:ext cx="808037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463" y="4471988"/>
            <a:ext cx="1460500" cy="566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Impact on work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0638" y="1546225"/>
            <a:ext cx="1639887" cy="80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Enhancing Privacy and Security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6225" y="3716338"/>
            <a:ext cx="1289050" cy="804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AI for</a:t>
            </a:r>
          </a:p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Prosperity</a:t>
            </a:r>
          </a:p>
          <a:p>
            <a:pPr algn="ctr">
              <a:defRPr/>
            </a:pP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95613" y="4770438"/>
            <a:ext cx="806450" cy="481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45" name="Graphic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4616450"/>
            <a:ext cx="7842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071563" y="3665538"/>
            <a:ext cx="1065212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47" name="Graphic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649663"/>
            <a:ext cx="1044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603750" y="2262188"/>
            <a:ext cx="1592263" cy="33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Ending Hunger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57700" y="4478338"/>
            <a:ext cx="1792288" cy="56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Promoting</a:t>
            </a:r>
          </a:p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healthier citizens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15088" y="1928813"/>
            <a:ext cx="1782762" cy="566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Investing for Impact with AI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1763" y="4264025"/>
            <a:ext cx="1612900" cy="56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Al </a:t>
            </a: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KPIs</a:t>
            </a:r>
          </a:p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for success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3588" y="4483100"/>
            <a:ext cx="1614487" cy="80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Smart cities</a:t>
            </a:r>
          </a:p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and communities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83588" y="2536825"/>
            <a:ext cx="1614487" cy="33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Equality in AI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056813" y="3208338"/>
            <a:ext cx="1614487" cy="56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545" dirty="0">
                <a:solidFill>
                  <a:srgbClr val="00B0F0"/>
                </a:solidFill>
                <a:latin typeface="Avenir LT Std 65 Medium" panose="020B0603020203020204" pitchFamily="34" charset="0"/>
                <a:ea typeface="Microsoft YaHei" panose="020B0503020204020204" pitchFamily="34" charset="-122"/>
                <a:cs typeface="Levenim MT" panose="02010502060101010101" pitchFamily="2" charset="-79"/>
              </a:rPr>
              <a:t>Roadmap for Collaboration</a:t>
            </a:r>
            <a:endParaRPr lang="en-GB" sz="1545" dirty="0">
              <a:solidFill>
                <a:srgbClr val="00B0F0"/>
              </a:solidFill>
              <a:latin typeface="Avenir LT Std 65 Medium" panose="020B0603020203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315575" y="2505075"/>
            <a:ext cx="1081088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56" name="Graphic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588" y="2332038"/>
            <a:ext cx="674687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630238" y="5822950"/>
            <a:ext cx="3530600" cy="606425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13250" y="5818188"/>
            <a:ext cx="3530600" cy="633412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51813" y="5807075"/>
            <a:ext cx="3530600" cy="677863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11575" y="2119313"/>
            <a:ext cx="744538" cy="582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61" name="Graphic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998663"/>
            <a:ext cx="49053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4967288" y="3133725"/>
            <a:ext cx="808037" cy="48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63" name="Graphic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2968625"/>
            <a:ext cx="11144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5673725" y="5056188"/>
            <a:ext cx="750888" cy="693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65" name="Graphic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5126038"/>
            <a:ext cx="64928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6" name="Graphic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640138"/>
            <a:ext cx="8239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7" name="Graphic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1763713"/>
            <a:ext cx="1041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7159625" y="1166813"/>
            <a:ext cx="1166813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69" name="Graphic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166813"/>
            <a:ext cx="10906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8655050" y="3767138"/>
            <a:ext cx="1166813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671" name="Graphic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8" y="3592513"/>
            <a:ext cx="839787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2" name="Graphic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68400"/>
            <a:ext cx="612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73" name="Rectangle 55"/>
          <p:cNvSpPr>
            <a:spLocks noChangeArrowheads="1"/>
          </p:cNvSpPr>
          <p:nvPr/>
        </p:nvSpPr>
        <p:spPr bwMode="auto">
          <a:xfrm>
            <a:off x="68263" y="417513"/>
            <a:ext cx="10474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>
                <a:solidFill>
                  <a:srgbClr val="0070C0"/>
                </a:solidFill>
                <a:latin typeface="Avenir LT Std 65 Medium" charset="0"/>
                <a:cs typeface="Levenim MT" charset="0"/>
              </a:rPr>
              <a:t>Breakthrough Sessions – the heart of “AI for Good”</a:t>
            </a:r>
            <a:endParaRPr lang="en-GB" altLang="en-US" sz="3600">
              <a:solidFill>
                <a:srgbClr val="0070C0"/>
              </a:solidFill>
              <a:latin typeface="Avenir LT Std 65 Medium" charset="0"/>
              <a:cs typeface="Levenim MT" charset="0"/>
            </a:endParaRPr>
          </a:p>
        </p:txBody>
      </p:sp>
      <p:sp>
        <p:nvSpPr>
          <p:cNvPr id="5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65125" y="6315075"/>
            <a:ext cx="2527300" cy="354013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 sz="1400" dirty="0" err="1">
                <a:solidFill>
                  <a:srgbClr val="000000"/>
                </a:solidFill>
                <a:latin typeface="Verdana" charset="0"/>
              </a:rPr>
              <a:t>Pg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charset="0"/>
              </a:rPr>
              <a:t> 9 </a:t>
            </a:r>
            <a:r>
              <a:rPr lang="en-US" altLang="en-US" sz="1400" dirty="0">
                <a:solidFill>
                  <a:srgbClr val="000000"/>
                </a:solidFill>
                <a:latin typeface="Verdana" charset="0"/>
              </a:rPr>
              <a:t>|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19630A-084D-4FB0-B0CC-17CDBEFC36E6}"/>
</file>

<file path=customXml/itemProps2.xml><?xml version="1.0" encoding="utf-8"?>
<ds:datastoreItem xmlns:ds="http://schemas.openxmlformats.org/officeDocument/2006/customXml" ds:itemID="{1E9AE690-3FC1-4DE9-AE1D-8AC11ACF0E0B}"/>
</file>

<file path=customXml/itemProps3.xml><?xml version="1.0" encoding="utf-8"?>
<ds:datastoreItem xmlns:ds="http://schemas.openxmlformats.org/officeDocument/2006/customXml" ds:itemID="{8F01EB5D-23A5-44F1-9789-2B04915610C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55486</TotalTime>
  <Words>690</Words>
  <Application>Microsoft Macintosh PowerPoint</Application>
  <PresentationFormat>Custom</PresentationFormat>
  <Paragraphs>123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Calibri</vt:lpstr>
      <vt:lpstr>Microsoft YaHei</vt:lpstr>
      <vt:lpstr>Arial</vt:lpstr>
      <vt:lpstr>Consolas</vt:lpstr>
      <vt:lpstr>Times New Roman</vt:lpstr>
      <vt:lpstr>Verdana</vt:lpstr>
      <vt:lpstr>MS PGothic</vt:lpstr>
      <vt:lpstr>Lucida Sans Unicode</vt:lpstr>
      <vt:lpstr>Avenir LT Std 65 Medium</vt:lpstr>
      <vt:lpstr>Levenim MT</vt:lpstr>
      <vt:lpstr>AvenirNext LT Pro Bold</vt:lpstr>
      <vt:lpstr>AvenirNext LT Pro Regular</vt:lpstr>
      <vt:lpstr>Avenir LT Std 45 Book</vt:lpstr>
      <vt:lpstr>SimSun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 partnered UN agencies + ITU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188</cp:revision>
  <cp:lastPrinted>1601-01-01T00:00:00Z</cp:lastPrinted>
  <dcterms:created xsi:type="dcterms:W3CDTF">2016-04-13T17:12:01Z</dcterms:created>
  <dcterms:modified xsi:type="dcterms:W3CDTF">2017-09-05T13:29:25Z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0x0101009D1424E53CC42143AB311C22B71889D1</vt:lpwstr>
  </property>
</Properties>
</file>