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  <p:sldMasterId id="2147484195" r:id="rId4"/>
  </p:sldMasterIdLst>
  <p:notesMasterIdLst>
    <p:notesMasterId r:id="rId17"/>
  </p:notesMasterIdLst>
  <p:handoutMasterIdLst>
    <p:handoutMasterId r:id="rId18"/>
  </p:handoutMasterIdLst>
  <p:sldIdLst>
    <p:sldId id="280" r:id="rId5"/>
    <p:sldId id="286" r:id="rId6"/>
    <p:sldId id="288" r:id="rId7"/>
    <p:sldId id="300" r:id="rId8"/>
    <p:sldId id="294" r:id="rId9"/>
    <p:sldId id="297" r:id="rId10"/>
    <p:sldId id="282" r:id="rId11"/>
    <p:sldId id="285" r:id="rId12"/>
    <p:sldId id="283" r:id="rId13"/>
    <p:sldId id="289" r:id="rId14"/>
    <p:sldId id="302" r:id="rId15"/>
    <p:sldId id="281" r:id="rId16"/>
  </p:sldIdLst>
  <p:sldSz cx="12188825" cy="6858000"/>
  <p:notesSz cx="10021888" cy="688816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72">
          <p15:clr>
            <a:srgbClr val="A4A3A4"/>
          </p15:clr>
        </p15:guide>
        <p15:guide id="2" pos="27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2A8"/>
    <a:srgbClr val="669900"/>
    <a:srgbClr val="FF6600"/>
    <a:srgbClr val="006DA7"/>
    <a:srgbClr val="C8D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24"/>
    <p:restoredTop sz="94494"/>
  </p:normalViewPr>
  <p:slideViewPr>
    <p:cSldViewPr>
      <p:cViewPr varScale="1">
        <p:scale>
          <a:sx n="79" d="100"/>
          <a:sy n="79" d="100"/>
        </p:scale>
        <p:origin x="240" y="3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72"/>
        <p:guide pos="27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21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0" Type="http://schemas.openxmlformats.org/officeDocument/2006/relationships/viewProps" Target="viewProps.xml"/><Relationship Id="rId16" Type="http://schemas.openxmlformats.org/officeDocument/2006/relationships/slide" Target="slides/slide12.xml"/><Relationship Id="rId2" Type="http://schemas.openxmlformats.org/officeDocument/2006/relationships/customXml" Target="../customXml/item2.xml"/><Relationship Id="rId11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23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9" Type="http://schemas.openxmlformats.org/officeDocument/2006/relationships/slide" Target="slides/slide5.xml"/><Relationship Id="rId22" Type="http://schemas.openxmlformats.org/officeDocument/2006/relationships/tableStyles" Target="tableStyles.xml"/><Relationship Id="rId14" Type="http://schemas.openxmlformats.org/officeDocument/2006/relationships/slide" Target="slides/slide10.xml"/><Relationship Id="rId4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3637" cy="345713"/>
          </a:xfrm>
          <a:prstGeom prst="rect">
            <a:avLst/>
          </a:prstGeom>
        </p:spPr>
        <p:txBody>
          <a:bodyPr vert="horz" lIns="86713" tIns="43356" rIns="86713" bIns="43356" rtlCol="0"/>
          <a:lstStyle>
            <a:lvl1pPr algn="l">
              <a:defRPr sz="11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6205" y="0"/>
            <a:ext cx="4343637" cy="345713"/>
          </a:xfrm>
          <a:prstGeom prst="rect">
            <a:avLst/>
          </a:prstGeom>
        </p:spPr>
        <p:txBody>
          <a:bodyPr vert="horz" lIns="86713" tIns="43356" rIns="86713" bIns="43356" rtlCol="0"/>
          <a:lstStyle>
            <a:lvl1pPr algn="r">
              <a:defRPr sz="11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CABC68A8-155F-401B-B0BB-6F10F6B51039}" type="datetimeFigureOut">
              <a:rPr lang="en-US"/>
              <a:pPr>
                <a:defRPr/>
              </a:pPr>
              <a:t>9/20/17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42450"/>
            <a:ext cx="4343637" cy="345713"/>
          </a:xfrm>
          <a:prstGeom prst="rect">
            <a:avLst/>
          </a:prstGeom>
        </p:spPr>
        <p:txBody>
          <a:bodyPr vert="horz" lIns="86713" tIns="43356" rIns="86713" bIns="43356" rtlCol="0" anchor="b"/>
          <a:lstStyle>
            <a:lvl1pPr algn="l">
              <a:defRPr sz="11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6205" y="6542450"/>
            <a:ext cx="4343637" cy="345713"/>
          </a:xfrm>
          <a:prstGeom prst="rect">
            <a:avLst/>
          </a:prstGeom>
        </p:spPr>
        <p:txBody>
          <a:bodyPr vert="horz" wrap="square" lIns="86713" tIns="43356" rIns="86713" bIns="4335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7836EF4A-CB01-4748-8670-9E137D69380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34590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717800" y="523875"/>
            <a:ext cx="458628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03008" y="3271226"/>
            <a:ext cx="8015872" cy="309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4347731" cy="34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6474" algn="l"/>
                <a:tab pos="1372949" algn="l"/>
                <a:tab pos="2059423" algn="l"/>
                <a:tab pos="2745897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72111" y="0"/>
            <a:ext cx="4347731" cy="34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6474" algn="l"/>
                <a:tab pos="1372949" algn="l"/>
                <a:tab pos="2059423" algn="l"/>
                <a:tab pos="2745897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6543538"/>
            <a:ext cx="4347731" cy="34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6474" algn="l"/>
                <a:tab pos="1372949" algn="l"/>
                <a:tab pos="2059423" algn="l"/>
                <a:tab pos="2745897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672111" y="6543538"/>
            <a:ext cx="4347731" cy="34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86474" algn="l"/>
                <a:tab pos="1372949" algn="l"/>
                <a:tab pos="2059423" algn="l"/>
                <a:tab pos="274589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BB38BBDE-ADA7-46DB-AF04-ECFF74DC9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570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7800" y="517525"/>
            <a:ext cx="4586288" cy="2581275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2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43CEC3C9-7874-4D40-ABE2-D61DED7C03F2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6910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AB011BAC-E5DD-4C55-8E81-7E5EF4EABC65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5261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47DABE82-8489-4034-9476-3A6196F230D7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38191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93FE01EE-5EA9-485B-B365-C5E81DAB8C08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6360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19A9391F-CA14-44E7-9BE6-63490D557C8E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816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5257800"/>
            <a:ext cx="9649486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177" y="1268760"/>
            <a:ext cx="9954207" cy="39890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911187" y="6453336"/>
            <a:ext cx="9547913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BE" dirty="0" smtClean="0"/>
              <a:t>Dr. Bernard GINDROZ</a:t>
            </a:r>
          </a:p>
          <a:p>
            <a:pPr>
              <a:defRPr/>
            </a:pPr>
            <a:r>
              <a:rPr lang="fr-BE" dirty="0" smtClean="0"/>
              <a:t>Berlin, May 30</a:t>
            </a:r>
            <a:r>
              <a:rPr lang="fr-BE" baseline="30000" dirty="0" smtClean="0"/>
              <a:t>th</a:t>
            </a:r>
            <a:r>
              <a:rPr lang="fr-BE" dirty="0" smtClean="0"/>
              <a:t> , 2017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432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96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75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r>
              <a:rPr lang="en-US" altLang="en-US"/>
              <a:t>Pg  </a:t>
            </a:r>
            <a:fld id="{752F70DE-757C-494E-AB2C-011B7EE8832A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mitra@iiitd.ac.i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30303"/>
              </p:ext>
            </p:extLst>
          </p:nvPr>
        </p:nvGraphicFramePr>
        <p:xfrm>
          <a:off x="549275" y="404813"/>
          <a:ext cx="7386638" cy="1511314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/>
                        <a:t>GSC-21_019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ISO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Bernard Gindroz and 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Heng Qian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4.06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15" name="Subtitle 2"/>
          <p:cNvSpPr txBox="1">
            <a:spLocks/>
          </p:cNvSpPr>
          <p:nvPr/>
        </p:nvSpPr>
        <p:spPr bwMode="auto">
          <a:xfrm>
            <a:off x="1053852" y="2708275"/>
            <a:ext cx="10297144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 dirty="0" smtClean="0">
                <a:solidFill>
                  <a:srgbClr val="006DA7"/>
                </a:solidFill>
                <a:latin typeface="Verdana" pitchFamily="34" charset="0"/>
              </a:rPr>
              <a:t>ISO Smart and Sustainable Cities developments</a:t>
            </a:r>
            <a:endParaRPr lang="en-US" altLang="en-US" sz="3600" b="1" dirty="0">
              <a:solidFill>
                <a:srgbClr val="006DA7"/>
              </a:solidFill>
              <a:latin typeface="Verdana" pitchFamily="34" charset="0"/>
            </a:endParaRP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 dirty="0" smtClean="0">
                <a:solidFill>
                  <a:srgbClr val="006DA7"/>
                </a:solidFill>
                <a:latin typeface="Verdana" pitchFamily="34" charset="0"/>
              </a:rPr>
              <a:t>Dr. Bernard GINDROZ – Chair of ISO TC 268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 dirty="0" smtClean="0">
                <a:solidFill>
                  <a:srgbClr val="006DA7"/>
                </a:solidFill>
                <a:latin typeface="Verdana" pitchFamily="34" charset="0"/>
              </a:rPr>
              <a:t>Mr. </a:t>
            </a:r>
            <a:r>
              <a:rPr lang="en-US" altLang="en-US" sz="2800" b="1" dirty="0" err="1" smtClean="0">
                <a:solidFill>
                  <a:srgbClr val="006DA7"/>
                </a:solidFill>
                <a:latin typeface="Verdana" pitchFamily="34" charset="0"/>
              </a:rPr>
              <a:t>Heng</a:t>
            </a:r>
            <a:r>
              <a:rPr lang="en-US" altLang="en-US" sz="2800" b="1" dirty="0" smtClean="0">
                <a:solidFill>
                  <a:srgbClr val="006DA7"/>
                </a:solidFill>
                <a:latin typeface="Verdana" pitchFamily="34" charset="0"/>
              </a:rPr>
              <a:t> QIAN, convener of ISO/IEC JTC</a:t>
            </a:r>
            <a:r>
              <a:rPr lang="en-US" altLang="en-US" sz="2800" b="1" dirty="0">
                <a:solidFill>
                  <a:srgbClr val="006DA7"/>
                </a:solidFill>
                <a:latin typeface="Verdana" pitchFamily="34" charset="0"/>
              </a:rPr>
              <a:t>1</a:t>
            </a:r>
            <a:r>
              <a:rPr lang="en-US" altLang="en-US" sz="2800" b="1" dirty="0" smtClean="0">
                <a:solidFill>
                  <a:srgbClr val="006DA7"/>
                </a:solidFill>
                <a:latin typeface="Verdana" pitchFamily="34" charset="0"/>
              </a:rPr>
              <a:t>/WG11</a:t>
            </a:r>
            <a:endParaRPr lang="en-US" altLang="en-US" sz="2800" b="1" dirty="0">
              <a:solidFill>
                <a:srgbClr val="006DA7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2"/>
          <p:cNvSpPr>
            <a:spLocks noGrp="1"/>
          </p:cNvSpPr>
          <p:nvPr>
            <p:ph type="sldNum" sz="quarter" idx="13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Pg  </a:t>
            </a:r>
            <a:fld id="{D11FF5F8-9F3F-41DE-879A-3F850839DE3E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idx="11"/>
          </p:nvPr>
        </p:nvSpPr>
        <p:spPr>
          <a:xfrm>
            <a:off x="765820" y="404664"/>
            <a:ext cx="10810875" cy="647700"/>
          </a:xfrm>
        </p:spPr>
        <p:txBody>
          <a:bodyPr/>
          <a:lstStyle/>
          <a:p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Most active topic: ISO/IEC  JTC1/SC41 IOT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7788" y="1196752"/>
            <a:ext cx="986509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61764" y="332656"/>
            <a:ext cx="10585176" cy="664798"/>
          </a:xfrm>
        </p:spPr>
        <p:txBody>
          <a:bodyPr/>
          <a:lstStyle/>
          <a:p>
            <a:r>
              <a:rPr lang="en-US" sz="2400" dirty="0" smtClean="0">
                <a:solidFill>
                  <a:srgbClr val="0072A8"/>
                </a:solidFill>
                <a:latin typeface="Arial Black"/>
                <a:cs typeface="Arial Black"/>
              </a:rPr>
              <a:t>Baseline for SMC: JTC </a:t>
            </a:r>
            <a:r>
              <a:rPr lang="en-US" sz="2400" dirty="0">
                <a:solidFill>
                  <a:srgbClr val="0072A8"/>
                </a:solidFill>
                <a:latin typeface="Arial Black"/>
                <a:cs typeface="Arial Black"/>
              </a:rPr>
              <a:t>1/SC 27  –  IT Security Techniques </a:t>
            </a:r>
            <a:r>
              <a:rPr lang="en-US" sz="2000" dirty="0" smtClean="0">
                <a:solidFill>
                  <a:srgbClr val="0072A8"/>
                </a:solidFill>
                <a:latin typeface="Arial Black"/>
                <a:cs typeface="Arial Black"/>
              </a:rPr>
              <a:t/>
            </a:r>
            <a:br>
              <a:rPr lang="en-US" sz="2000" dirty="0" smtClean="0">
                <a:solidFill>
                  <a:srgbClr val="0072A8"/>
                </a:solidFill>
                <a:latin typeface="Arial Black"/>
                <a:cs typeface="Arial Black"/>
              </a:rPr>
            </a:br>
            <a:endParaRPr lang="en-US" sz="2400" i="1" dirty="0">
              <a:solidFill>
                <a:srgbClr val="0072A8"/>
              </a:solidFill>
              <a:latin typeface="Arial Black"/>
              <a:cs typeface="Arial Black"/>
            </a:endParaRPr>
          </a:p>
        </p:txBody>
      </p:sp>
      <p:sp>
        <p:nvSpPr>
          <p:cNvPr id="5" name="Rounded Rectangle 4"/>
          <p:cNvSpPr>
            <a:spLocks noChangeAspect="1" noChangeArrowheads="1"/>
          </p:cNvSpPr>
          <p:nvPr/>
        </p:nvSpPr>
        <p:spPr bwMode="auto">
          <a:xfrm>
            <a:off x="2112886" y="1740570"/>
            <a:ext cx="7387778" cy="50105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Information security management system (ISMS) requirements, methods and processes</a:t>
            </a: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Rounded Rectangle 6"/>
          <p:cNvSpPr>
            <a:spLocks noChangeAspect="1" noChangeArrowheads="1"/>
          </p:cNvSpPr>
          <p:nvPr/>
        </p:nvSpPr>
        <p:spPr bwMode="auto">
          <a:xfrm rot="16200000">
            <a:off x="8334409" y="3025862"/>
            <a:ext cx="3601937" cy="1031351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Accreditation, certification and auditing requirements and methods for Management Systems</a:t>
            </a: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Rounded Rectangle 10"/>
          <p:cNvSpPr>
            <a:spLocks noChangeAspect="1" noChangeArrowheads="1"/>
          </p:cNvSpPr>
          <p:nvPr/>
        </p:nvSpPr>
        <p:spPr bwMode="auto">
          <a:xfrm>
            <a:off x="2113428" y="5411554"/>
            <a:ext cx="7387237" cy="605964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rgbClr val="000000"/>
                </a:solidFill>
                <a:latin typeface="Calibri"/>
                <a:cs typeface="Calibri"/>
              </a:rPr>
              <a:t>Cryptographic and security mechanisms and technologies</a:t>
            </a: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10772390" y="2383550"/>
            <a:ext cx="1081400" cy="3659135"/>
          </a:xfrm>
          <a:prstGeom prst="roundRect">
            <a:avLst/>
          </a:prstGeom>
          <a:solidFill>
            <a:srgbClr val="65BA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lIns="92290" tIns="92290" rIns="92290" bIns="92290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Security Evaluation, Testing, Processes, Methods and Specification (products, devices and system of products) </a:t>
            </a: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Rounded Rectangle 10"/>
          <p:cNvSpPr>
            <a:spLocks noChangeAspect="1" noChangeArrowheads="1"/>
          </p:cNvSpPr>
          <p:nvPr/>
        </p:nvSpPr>
        <p:spPr bwMode="auto">
          <a:xfrm rot="16200000">
            <a:off x="-753550" y="3309597"/>
            <a:ext cx="4780154" cy="67726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  <a:gs pos="1000">
                <a:srgbClr val="FF6600"/>
              </a:gs>
            </a:gsLst>
            <a:lin ang="108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Economics of information security and privacy</a:t>
            </a: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Rounded Rectangle 11"/>
          <p:cNvSpPr>
            <a:spLocks noChangeAspect="1" noChangeArrowheads="1"/>
          </p:cNvSpPr>
          <p:nvPr/>
        </p:nvSpPr>
        <p:spPr bwMode="auto">
          <a:xfrm>
            <a:off x="2113425" y="1258154"/>
            <a:ext cx="9836113" cy="38607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67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  <a:gs pos="1000">
                <a:srgbClr val="FF6600"/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>
                <a:solidFill>
                  <a:schemeClr val="bg1"/>
                </a:solidFill>
                <a:latin typeface="Calibri"/>
                <a:cs typeface="Calibri"/>
              </a:rPr>
              <a:t>Information security and privacy governance</a:t>
            </a:r>
            <a:endParaRPr lang="en-GB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Rounded Rectangle 4"/>
          <p:cNvSpPr>
            <a:spLocks noChangeAspect="1" noChangeArrowheads="1"/>
          </p:cNvSpPr>
          <p:nvPr/>
        </p:nvSpPr>
        <p:spPr bwMode="auto">
          <a:xfrm>
            <a:off x="7135534" y="2383550"/>
            <a:ext cx="2365132" cy="296735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rgbClr val="000000"/>
                </a:solidFill>
                <a:latin typeface="Calibri"/>
                <a:cs typeface="Calibri"/>
              </a:rPr>
              <a:t>Privacy controls &amp; ID management methods (including application specific e.g. cloud), techniques, frameworks, biometric info protection, biometric authentication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" name="Rounded Rectangle 4"/>
          <p:cNvSpPr>
            <a:spLocks noChangeAspect="1" noChangeArrowheads="1"/>
          </p:cNvSpPr>
          <p:nvPr/>
        </p:nvSpPr>
        <p:spPr bwMode="auto">
          <a:xfrm>
            <a:off x="2113428" y="2383550"/>
            <a:ext cx="2128724" cy="2958959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Security controls (including application and sector specific e.g. cloud, telecoms, energy, </a:t>
            </a:r>
            <a:r>
              <a:rPr lang="en-ZA" dirty="0" err="1">
                <a:solidFill>
                  <a:schemeClr val="bg1"/>
                </a:solidFill>
                <a:latin typeface="Calibri"/>
                <a:cs typeface="Calibri"/>
              </a:rPr>
              <a:t>fInance</a:t>
            </a: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), codes of practice, frameworks</a:t>
            </a:r>
          </a:p>
          <a:p>
            <a:pPr algn="ctr">
              <a:buFont typeface="Wingdings" charset="0"/>
              <a:buNone/>
              <a:defRPr/>
            </a:pP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4" name="Rounded Rectangle 4"/>
          <p:cNvSpPr>
            <a:spLocks noChangeAspect="1" noChangeArrowheads="1"/>
          </p:cNvSpPr>
          <p:nvPr/>
        </p:nvSpPr>
        <p:spPr bwMode="auto">
          <a:xfrm>
            <a:off x="4374214" y="2383550"/>
            <a:ext cx="2629256" cy="2958959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Security services (including application and sector specific e.g. cloud), IT network security, 3</a:t>
            </a:r>
            <a:r>
              <a:rPr lang="en-ZA" baseline="30000" dirty="0">
                <a:solidFill>
                  <a:schemeClr val="bg1"/>
                </a:solidFill>
                <a:latin typeface="Calibri"/>
                <a:cs typeface="Calibri"/>
              </a:rPr>
              <a:t>rd</a:t>
            </a: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 party services, IDS, incident management, cyber security, application secuirty, disaster recovery, forensics</a:t>
            </a: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94" y="2854627"/>
            <a:ext cx="1032664" cy="174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lIns="117208" tIns="58604" rIns="117208" bIns="58604">
            <a:spAutoFit/>
          </a:bodyPr>
          <a:lstStyle/>
          <a:p>
            <a:pPr>
              <a:lnSpc>
                <a:spcPts val="2564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WG 1 </a:t>
            </a:r>
          </a:p>
          <a:p>
            <a:pPr>
              <a:lnSpc>
                <a:spcPts val="2564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WG 2</a:t>
            </a:r>
          </a:p>
          <a:p>
            <a:pPr>
              <a:lnSpc>
                <a:spcPts val="2564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WG 3</a:t>
            </a:r>
          </a:p>
          <a:p>
            <a:pPr>
              <a:lnSpc>
                <a:spcPts val="2564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WG 4</a:t>
            </a:r>
          </a:p>
          <a:p>
            <a:pPr>
              <a:lnSpc>
                <a:spcPts val="2564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WG 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4607" y="2998737"/>
            <a:ext cx="264106" cy="198162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208" tIns="58604" rIns="117208" bIns="58604" anchor="ctr"/>
          <a:lstStyle/>
          <a:p>
            <a:pPr algn="l">
              <a:defRPr/>
            </a:pPr>
            <a:endParaRPr lang="en-US" sz="1400"/>
          </a:p>
        </p:txBody>
      </p:sp>
      <p:sp>
        <p:nvSpPr>
          <p:cNvPr id="17" name="Rounded Rectangle 16"/>
          <p:cNvSpPr/>
          <p:nvPr/>
        </p:nvSpPr>
        <p:spPr>
          <a:xfrm>
            <a:off x="766611" y="3295798"/>
            <a:ext cx="252100" cy="198162"/>
          </a:xfrm>
          <a:prstGeom prst="roundRect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7208" tIns="58604" rIns="117208" bIns="58604" anchor="ctr"/>
          <a:lstStyle/>
          <a:p>
            <a:pPr algn="l">
              <a:defRPr/>
            </a:pPr>
            <a:endParaRPr lang="en-US" sz="1400"/>
          </a:p>
        </p:txBody>
      </p:sp>
      <p:sp>
        <p:nvSpPr>
          <p:cNvPr id="18" name="Rounded Rectangle 17"/>
          <p:cNvSpPr/>
          <p:nvPr/>
        </p:nvSpPr>
        <p:spPr>
          <a:xfrm>
            <a:off x="778616" y="3566513"/>
            <a:ext cx="240095" cy="198162"/>
          </a:xfrm>
          <a:prstGeom prst="roundRect">
            <a:avLst/>
          </a:prstGeom>
          <a:solidFill>
            <a:srgbClr val="65BA93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08" tIns="58604" rIns="117208" bIns="58604" anchor="ctr"/>
          <a:lstStyle/>
          <a:p>
            <a:pPr algn="l">
              <a:defRPr/>
            </a:pPr>
            <a:endParaRPr lang="en-US" sz="1400"/>
          </a:p>
        </p:txBody>
      </p:sp>
      <p:sp>
        <p:nvSpPr>
          <p:cNvPr id="19" name="Rounded Rectangle 18"/>
          <p:cNvSpPr/>
          <p:nvPr/>
        </p:nvSpPr>
        <p:spPr>
          <a:xfrm>
            <a:off x="778616" y="3867223"/>
            <a:ext cx="252100" cy="198162"/>
          </a:xfrm>
          <a:prstGeom prst="round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7208" tIns="58604" rIns="117208" bIns="58604" anchor="ctr"/>
          <a:lstStyle/>
          <a:p>
            <a:pPr algn="l">
              <a:defRPr/>
            </a:pPr>
            <a:endParaRPr lang="en-US" sz="1400"/>
          </a:p>
        </p:txBody>
      </p:sp>
      <p:sp>
        <p:nvSpPr>
          <p:cNvPr id="20" name="Rounded Rectangle 19"/>
          <p:cNvSpPr/>
          <p:nvPr/>
        </p:nvSpPr>
        <p:spPr>
          <a:xfrm>
            <a:off x="778617" y="4186271"/>
            <a:ext cx="252101" cy="198162"/>
          </a:xfrm>
          <a:prstGeom prst="round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17208" tIns="58604" rIns="117208" bIns="58604" anchor="ctr"/>
          <a:lstStyle/>
          <a:p>
            <a:pPr algn="l">
              <a:defRPr/>
            </a:pPr>
            <a:endParaRPr lang="en-US" sz="1400"/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>
          <a:xfrm>
            <a:off x="365125" y="6315075"/>
            <a:ext cx="2527300" cy="35401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Pg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11 | 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Pg  </a:t>
            </a:r>
            <a:fld id="{CC733ECA-2AAA-4BDF-820D-45AF352DE830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12</a:t>
            </a:fld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pitchFamily="34" charset="0"/>
              </a:rPr>
              <a:t>Thank you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itchFamily="34" charset="0"/>
              </a:rPr>
              <a:t>For more information, please contact:  </a:t>
            </a:r>
            <a:endParaRPr lang="en-US" altLang="en-US" sz="22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b="1" i="1" dirty="0" smtClean="0">
                <a:solidFill>
                  <a:srgbClr val="000000"/>
                </a:solidFill>
                <a:latin typeface="Verdana" pitchFamily="34" charset="0"/>
              </a:rPr>
              <a:t>Dr. Bernard GINDROZ </a:t>
            </a:r>
            <a:r>
              <a:rPr lang="en-US" altLang="en-US" sz="2200" dirty="0" smtClean="0">
                <a:solidFill>
                  <a:srgbClr val="006DA7"/>
                </a:solidFill>
                <a:latin typeface="Verdana" pitchFamily="34" charset="0"/>
              </a:rPr>
              <a:t>gindrozb@gmail.com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smtClean="0">
                <a:solidFill>
                  <a:srgbClr val="006DA7"/>
                </a:solidFill>
                <a:latin typeface="Verdana" pitchFamily="34" charset="0"/>
              </a:rPr>
              <a:t>  </a:t>
            </a:r>
            <a:r>
              <a:rPr lang="en-US" altLang="en-US" sz="2200" b="1" i="1" dirty="0" smtClean="0">
                <a:solidFill>
                  <a:srgbClr val="000000"/>
                </a:solidFill>
                <a:latin typeface="Verdana" pitchFamily="34" charset="0"/>
              </a:rPr>
              <a:t>Mr. </a:t>
            </a:r>
            <a:r>
              <a:rPr lang="en-US" altLang="en-US" sz="2200" b="1" i="1" dirty="0" err="1" smtClean="0">
                <a:solidFill>
                  <a:srgbClr val="000000"/>
                </a:solidFill>
                <a:latin typeface="Verdana" pitchFamily="34" charset="0"/>
              </a:rPr>
              <a:t>Heng</a:t>
            </a:r>
            <a:r>
              <a:rPr lang="en-US" altLang="en-US" sz="2200" b="1" i="1" dirty="0" smtClean="0">
                <a:solidFill>
                  <a:srgbClr val="000000"/>
                </a:solidFill>
                <a:latin typeface="Verdana" pitchFamily="34" charset="0"/>
              </a:rPr>
              <a:t> QIAN </a:t>
            </a:r>
            <a:r>
              <a:rPr lang="en-US" altLang="en-US" sz="2200" dirty="0">
                <a:solidFill>
                  <a:srgbClr val="006DA7"/>
                </a:solidFill>
                <a:latin typeface="Verdana" pitchFamily="34" charset="0"/>
                <a:hlinkClick r:id="rId2"/>
              </a:rPr>
              <a:t>qianheng@sdis.cn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itchFamily="34" charset="0"/>
            </a:endParaRPr>
          </a:p>
          <a:p>
            <a:pPr algn="ctr"/>
            <a:r>
              <a:rPr lang="en-US" altLang="en-US" sz="2200" dirty="0">
                <a:solidFill>
                  <a:srgbClr val="000000"/>
                </a:solidFill>
                <a:latin typeface="Verdana" pitchFamily="34" charset="0"/>
              </a:rPr>
              <a:t>Affiliation Name:  </a:t>
            </a:r>
            <a:r>
              <a:rPr lang="en-US" altLang="en-US" sz="2200" dirty="0" smtClean="0">
                <a:solidFill>
                  <a:srgbClr val="000000"/>
                </a:solidFill>
                <a:latin typeface="Verdana" pitchFamily="34" charset="0"/>
              </a:rPr>
              <a:t>ISO</a:t>
            </a:r>
            <a:endParaRPr lang="en-US" altLang="en-US" sz="2200" dirty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en-US" altLang="en-US" sz="2200" dirty="0" smtClean="0">
                <a:solidFill>
                  <a:srgbClr val="006DA7"/>
                </a:solidFill>
                <a:latin typeface="Verdana" pitchFamily="34" charset="0"/>
              </a:rPr>
              <a:t>https://www.iso.org</a:t>
            </a:r>
            <a:endParaRPr lang="en-US" altLang="en-US" sz="2200" dirty="0">
              <a:solidFill>
                <a:srgbClr val="006DA7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 rotWithShape="1">
          <a:blip r:embed="rId2"/>
          <a:srcRect l="11457" t="51455" r="40763" b="13196"/>
          <a:stretch/>
        </p:blipFill>
        <p:spPr bwMode="auto">
          <a:xfrm>
            <a:off x="4726259" y="1556792"/>
            <a:ext cx="7128793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en-US" sz="22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Context &amp; Challenges faced by cities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Pg  </a:t>
            </a:r>
            <a:fld id="{24C70D46-4039-41AC-834B-C3BE14CA1B2D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ISO Smart and Sustainable Cities developments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549274" y="1988840"/>
            <a:ext cx="417698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By 2050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, the population is forecast to be just under </a:t>
            </a:r>
            <a:r>
              <a:rPr lang="en-US" altLang="en-US" sz="22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10 billion people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, with </a:t>
            </a:r>
            <a:r>
              <a:rPr lang="en-US" altLang="en-US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80%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 of that population expected to be </a:t>
            </a:r>
            <a:r>
              <a:rPr lang="en-US" altLang="en-US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urbanized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549274" y="4797896"/>
            <a:ext cx="1044168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The </a:t>
            </a:r>
            <a:r>
              <a:rPr lang="en-US" altLang="en-US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challenge</a:t>
            </a:r>
            <a:r>
              <a:rPr lang="en-US" altLang="en-US" sz="22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that every city is facing is how to best deliver the </a:t>
            </a:r>
            <a:r>
              <a:rPr lang="en-US" altLang="en-US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resources and services 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needed to ensure a </a:t>
            </a:r>
            <a:r>
              <a:rPr lang="en-US" altLang="en-US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thriving population 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and </a:t>
            </a:r>
            <a:r>
              <a:rPr lang="en-US" altLang="en-US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good economic performance</a:t>
            </a: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622300" y="1417638"/>
            <a:ext cx="10953750" cy="4522787"/>
          </a:xfrm>
        </p:spPr>
        <p:txBody>
          <a:bodyPr/>
          <a:lstStyle/>
          <a:p>
            <a:pPr marL="3494088" indent="-3494088"/>
            <a:r>
              <a:rPr lang="en-US" alt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Holistic Approach - Smart Cities require a holistic approach </a:t>
            </a:r>
            <a:br>
              <a:rPr lang="en-US" alt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sustainable development…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Pg  </a:t>
            </a:r>
            <a:fld id="{FCCB3C17-D92E-4D24-99BD-95E2D71E01C4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ISO Smart and Sustainable Cities developments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85" y="2708920"/>
            <a:ext cx="5181619" cy="295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9796" y="2276872"/>
            <a:ext cx="77768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6DA7"/>
                </a:solidFill>
                <a:latin typeface="+mn-lt"/>
              </a:rPr>
              <a:t>Challenges faced by Cities are very complex and multi dimensional, </a:t>
            </a:r>
            <a:r>
              <a:rPr lang="en-US" sz="2200" dirty="0" err="1" smtClean="0">
                <a:solidFill>
                  <a:srgbClr val="006DA7"/>
                </a:solidFill>
                <a:latin typeface="+mn-lt"/>
              </a:rPr>
              <a:t>multisectorial</a:t>
            </a:r>
            <a:r>
              <a:rPr lang="en-US" sz="2200" dirty="0" smtClean="0">
                <a:solidFill>
                  <a:srgbClr val="006DA7"/>
                </a:solidFill>
                <a:latin typeface="+mn-lt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6DA7"/>
                </a:solidFill>
                <a:latin typeface="+mn-lt"/>
              </a:rPr>
              <a:t>Big challenge is to develop comprehensive policies, consistently applied over different municipal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6DA7"/>
                </a:solidFill>
                <a:latin typeface="+mn-lt"/>
              </a:rPr>
              <a:t>A focus on citizens with new governance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6DA7"/>
                </a:solidFill>
                <a:latin typeface="+mn-lt"/>
              </a:rPr>
              <a:t>5 major areas of priorities with dedicated KPIs:</a:t>
            </a:r>
            <a:endParaRPr lang="en-US" sz="2200" b="1" dirty="0" smtClean="0">
              <a:solidFill>
                <a:srgbClr val="C00000"/>
              </a:solidFill>
              <a:latin typeface="+mn-lt"/>
            </a:endParaRPr>
          </a:p>
          <a:p>
            <a:pPr marL="120015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People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Planet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Prosperity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Governance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Replication-Dissemination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341884" y="1628800"/>
            <a:ext cx="5832648" cy="720080"/>
          </a:xfrm>
          <a:prstGeom prst="rect">
            <a:avLst/>
          </a:prstGeom>
          <a:solidFill>
            <a:srgbClr val="0072A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622300" y="1196752"/>
            <a:ext cx="10953750" cy="4968552"/>
          </a:xfrm>
        </p:spPr>
        <p:txBody>
          <a:bodyPr/>
          <a:lstStyle/>
          <a:p>
            <a:pPr marL="3494088" indent="-3494088"/>
            <a:r>
              <a:rPr lang="en-US" altLang="en-US" sz="22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from ISO :</a:t>
            </a:r>
          </a:p>
          <a:p>
            <a:pPr marL="4294188" lvl="2" indent="-3494088"/>
            <a:r>
              <a:rPr lang="en-US" altLang="en-US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At “City” level (ISO TC 268)</a:t>
            </a:r>
          </a:p>
          <a:p>
            <a:pPr marL="4294188" lvl="2" indent="-3494088"/>
            <a:r>
              <a:rPr lang="en-US" altLang="en-US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At “machine” level (ISO/IEC/JTC1 WG11)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Vision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Commitment/Decision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Strategy with objectives 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Roadmap with targets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Implementation and culture of results</a:t>
            </a:r>
          </a:p>
          <a:p>
            <a:pPr marL="755650" lvl="1" indent="-35560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Measure progress and monitor</a:t>
            </a:r>
          </a:p>
          <a:p>
            <a:pPr marL="755650" lvl="1" indent="-35560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Evaluate against planned targets</a:t>
            </a:r>
          </a:p>
          <a:p>
            <a:pPr marL="755650" lvl="1" indent="-35560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Improve to meet the objectives</a:t>
            </a:r>
          </a:p>
          <a:p>
            <a:pPr marL="755650" lvl="1" indent="-35560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Communication &amp; reporting</a:t>
            </a:r>
          </a:p>
          <a:p>
            <a:pPr marL="3494088" indent="-3494088"/>
            <a:endParaRPr lang="en-US" altLang="en-US" dirty="0" smtClean="0">
              <a:solidFill>
                <a:srgbClr val="006DA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Verdana" pitchFamily="34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 </a:t>
            </a:r>
            <a:fld id="{FCCB3C17-D92E-4D24-99BD-95E2D71E01C4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4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ISO Smart and Sustainable Cities developments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1484784"/>
            <a:ext cx="2857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4" descr="41876138@06C980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12" y="4247034"/>
            <a:ext cx="5281568" cy="155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3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43300" y="1196752"/>
            <a:ext cx="5735087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3D3D3F"/>
                </a:solidFill>
                <a:latin typeface="Arial"/>
                <a:ea typeface="Arial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3D3D3F"/>
                </a:solidFill>
                <a:latin typeface="Arial"/>
                <a:ea typeface="Arial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3D3D3F"/>
                </a:solidFill>
                <a:latin typeface="Arial"/>
                <a:ea typeface="Arial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rgbClr val="3D3D3F"/>
                </a:solidFill>
                <a:latin typeface="Arial"/>
                <a:ea typeface="Arial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C00000"/>
                </a:solidFill>
                <a:latin typeface="+mn-lt"/>
              </a:rPr>
              <a:t>ISO TC </a:t>
            </a:r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268</a:t>
            </a:r>
            <a:endParaRPr lang="en-GB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40" y="1556792"/>
            <a:ext cx="11902222" cy="2616079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  <a:latin typeface="+mn-lt"/>
              </a:rPr>
              <a:t>Standardization in the field of Sustainable Cities and Communities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including development of requirements, frameworks, guidance, supporting techniques and tools related to the achievement of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sustainable development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considering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smartness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resilience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to help all Cities and Communities and their interested parties in both rural and urban areas become more sustainable. </a:t>
            </a:r>
            <a:r>
              <a:rPr lang="en-US" b="1" i="1" dirty="0">
                <a:solidFill>
                  <a:schemeClr val="tx1"/>
                </a:solidFill>
                <a:latin typeface="+mn-lt"/>
              </a:rPr>
              <a:t>TC 268 contributes to the UN Sustainable Development Goals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through its standardization work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dirty="0">
                <a:latin typeface="+mn-lt"/>
              </a:rPr>
              <a:t>				</a:t>
            </a:r>
          </a:p>
          <a:p>
            <a:pPr algn="just"/>
            <a:r>
              <a:rPr lang="en-US" dirty="0">
                <a:latin typeface="+mn-lt"/>
              </a:rPr>
              <a:t>				</a:t>
            </a:r>
            <a:endParaRPr lang="fr-FR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405781" y="5013176"/>
            <a:ext cx="5040559" cy="954085"/>
          </a:xfrm>
          <a:prstGeom prst="rect">
            <a:avLst/>
          </a:prstGeom>
          <a:solidFill>
            <a:srgbClr val="C8D1E3"/>
          </a:solidFill>
        </p:spPr>
        <p:txBody>
          <a:bodyPr wrap="square" lIns="121899" tIns="60949" rIns="121899" bIns="60949" rtlCol="0">
            <a:spAutoFit/>
          </a:bodyPr>
          <a:lstStyle/>
          <a:p>
            <a:r>
              <a:rPr lang="fr-FR" dirty="0" err="1">
                <a:solidFill>
                  <a:srgbClr val="006DA7"/>
                </a:solidFill>
                <a:latin typeface="+mn-lt"/>
              </a:rPr>
              <a:t>Secretariat</a:t>
            </a:r>
            <a:r>
              <a:rPr lang="fr-FR" dirty="0">
                <a:solidFill>
                  <a:srgbClr val="006DA7"/>
                </a:solidFill>
                <a:latin typeface="+mn-lt"/>
              </a:rPr>
              <a:t>: AFNOR, Mr. Etienne </a:t>
            </a:r>
            <a:r>
              <a:rPr lang="fr-FR" dirty="0" err="1">
                <a:solidFill>
                  <a:srgbClr val="006DA7"/>
                </a:solidFill>
                <a:latin typeface="+mn-lt"/>
              </a:rPr>
              <a:t>Cailleau</a:t>
            </a:r>
            <a:r>
              <a:rPr lang="fr-FR" dirty="0">
                <a:solidFill>
                  <a:srgbClr val="006DA7"/>
                </a:solidFill>
                <a:latin typeface="+mn-lt"/>
              </a:rPr>
              <a:t/>
            </a:r>
            <a:br>
              <a:rPr lang="fr-FR" dirty="0">
                <a:solidFill>
                  <a:srgbClr val="006DA7"/>
                </a:solidFill>
                <a:latin typeface="+mn-lt"/>
              </a:rPr>
            </a:br>
            <a:r>
              <a:rPr lang="fr-FR" dirty="0">
                <a:solidFill>
                  <a:srgbClr val="006DA7"/>
                </a:solidFill>
                <a:latin typeface="+mn-lt"/>
              </a:rPr>
              <a:t>Chairman: Dr. Bernard Gindroz</a:t>
            </a:r>
            <a:br>
              <a:rPr lang="fr-FR" dirty="0">
                <a:solidFill>
                  <a:srgbClr val="006DA7"/>
                </a:solidFill>
                <a:latin typeface="+mn-lt"/>
              </a:rPr>
            </a:br>
            <a:r>
              <a:rPr lang="fr-FR" dirty="0" err="1">
                <a:solidFill>
                  <a:srgbClr val="006DA7"/>
                </a:solidFill>
                <a:latin typeface="+mn-lt"/>
              </a:rPr>
              <a:t>Creation</a:t>
            </a:r>
            <a:r>
              <a:rPr lang="fr-FR" dirty="0">
                <a:solidFill>
                  <a:srgbClr val="006DA7"/>
                </a:solidFill>
                <a:latin typeface="+mn-lt"/>
              </a:rPr>
              <a:t> date: 2012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5248754" y="3175831"/>
            <a:ext cx="6940071" cy="147730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proposed series of International Standards will encourage the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development and implementation of holistic and integrated approaches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sustainable development and sustainability.</a:t>
            </a:r>
          </a:p>
          <a:p>
            <a:endParaRPr lang="en-US" sz="1400" dirty="0">
              <a:latin typeface="+mn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3501008"/>
            <a:ext cx="3483894" cy="148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3"/>
          <p:cNvSpPr>
            <a:spLocks noGrp="1"/>
          </p:cNvSpPr>
          <p:nvPr>
            <p:ph idx="11"/>
          </p:nvPr>
        </p:nvSpPr>
        <p:spPr>
          <a:xfrm>
            <a:off x="464140" y="575976"/>
            <a:ext cx="11026775" cy="647700"/>
          </a:xfrm>
        </p:spPr>
        <p:txBody>
          <a:bodyPr/>
          <a:lstStyle/>
          <a:p>
            <a:pPr marL="342900" lvl="0" indent="-342900" eaLnBrk="0">
              <a:lnSpc>
                <a:spcPct val="94000"/>
              </a:lnSpc>
              <a:spcAft>
                <a:spcPts val="1425"/>
              </a:spcAft>
              <a:tabLst/>
            </a:pPr>
            <a:r>
              <a:rPr lang="en-US" altLang="en-US" sz="2800" b="1" dirty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ISO Smart and Sustainable Cities developments</a:t>
            </a:r>
          </a:p>
        </p:txBody>
      </p:sp>
      <p:pic>
        <p:nvPicPr>
          <p:cNvPr id="16" name="Imag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34" y="4365104"/>
            <a:ext cx="2600910" cy="1669952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3574132" y="4336090"/>
            <a:ext cx="3358762" cy="677086"/>
          </a:xfrm>
          <a:prstGeom prst="rect">
            <a:avLst/>
          </a:prstGeom>
          <a:solidFill>
            <a:srgbClr val="C8D1E3"/>
          </a:solidFill>
        </p:spPr>
        <p:txBody>
          <a:bodyPr wrap="square" lIns="121899" tIns="60949" rIns="121899" bIns="60949" rtlCol="0">
            <a:spAutoFit/>
          </a:bodyPr>
          <a:lstStyle>
            <a:defPPr>
              <a:defRPr lang="en-GB"/>
            </a:defPPr>
            <a:lvl1pPr>
              <a:defRPr>
                <a:solidFill>
                  <a:srgbClr val="006DA7"/>
                </a:solidFill>
                <a:latin typeface="+mn-lt"/>
              </a:defRPr>
            </a:lvl1pPr>
          </a:lstStyle>
          <a:p>
            <a:r>
              <a:rPr lang="en-US" dirty="0"/>
              <a:t>Participating countries:	</a:t>
            </a:r>
            <a:r>
              <a:rPr lang="en-US" b="1" dirty="0"/>
              <a:t>29</a:t>
            </a:r>
            <a:r>
              <a:rPr lang="en-US" dirty="0"/>
              <a:t> </a:t>
            </a:r>
          </a:p>
          <a:p>
            <a:r>
              <a:rPr lang="en-US" dirty="0"/>
              <a:t>Observing countries:  	</a:t>
            </a:r>
            <a:r>
              <a:rPr lang="en-US" b="1" dirty="0">
                <a:solidFill>
                  <a:srgbClr val="FF6600"/>
                </a:solidFill>
              </a:rPr>
              <a:t>23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365125" y="6315075"/>
            <a:ext cx="2527300" cy="35401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Pg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5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| 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41"/>
          <p:cNvSpPr>
            <a:spLocks noChangeAspect="1" noChangeShapeType="1"/>
          </p:cNvSpPr>
          <p:nvPr/>
        </p:nvSpPr>
        <p:spPr bwMode="auto">
          <a:xfrm>
            <a:off x="7245483" y="2257238"/>
            <a:ext cx="2115" cy="151288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/>
          <a:p>
            <a:endParaRPr lang="fr-FR"/>
          </a:p>
        </p:txBody>
      </p:sp>
      <p:sp>
        <p:nvSpPr>
          <p:cNvPr id="38" name="Line 36"/>
          <p:cNvSpPr>
            <a:spLocks noChangeAspect="1" noChangeShapeType="1"/>
          </p:cNvSpPr>
          <p:nvPr/>
        </p:nvSpPr>
        <p:spPr bwMode="auto">
          <a:xfrm flipH="1" flipV="1">
            <a:off x="8469308" y="5273912"/>
            <a:ext cx="10527" cy="62212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/>
          <a:p>
            <a:endParaRPr lang="fr-FR"/>
          </a:p>
        </p:txBody>
      </p:sp>
      <p:cxnSp>
        <p:nvCxnSpPr>
          <p:cNvPr id="40" name="AutoShape 33"/>
          <p:cNvCxnSpPr>
            <a:cxnSpLocks noChangeAspect="1" noChangeShapeType="1"/>
          </p:cNvCxnSpPr>
          <p:nvPr/>
        </p:nvCxnSpPr>
        <p:spPr bwMode="auto">
          <a:xfrm rot="5400000">
            <a:off x="7533635" y="2259234"/>
            <a:ext cx="1588" cy="5182367"/>
          </a:xfrm>
          <a:prstGeom prst="curvedConnector3">
            <a:avLst>
              <a:gd name="adj1" fmla="val 47700000"/>
            </a:avLst>
          </a:prstGeom>
          <a:noFill/>
          <a:ln w="730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左大かっこ 3"/>
          <p:cNvSpPr>
            <a:spLocks noChangeAspect="1"/>
          </p:cNvSpPr>
          <p:nvPr/>
        </p:nvSpPr>
        <p:spPr>
          <a:xfrm rot="16200000">
            <a:off x="6758567" y="770491"/>
            <a:ext cx="478855" cy="8532178"/>
          </a:xfrm>
          <a:prstGeom prst="leftBracke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AutoShape 19"/>
          <p:cNvSpPr>
            <a:spLocks noChangeAspect="1" noChangeArrowheads="1"/>
          </p:cNvSpPr>
          <p:nvPr/>
        </p:nvSpPr>
        <p:spPr bwMode="auto">
          <a:xfrm>
            <a:off x="7410635" y="3770124"/>
            <a:ext cx="4826860" cy="1152525"/>
          </a:xfrm>
          <a:prstGeom prst="chevron">
            <a:avLst>
              <a:gd name="adj" fmla="val 7854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9" tIns="60949" rIns="121899" bIns="60949" anchor="ctr"/>
          <a:lstStyle/>
          <a:p>
            <a:endParaRPr lang="fr-FR"/>
          </a:p>
        </p:txBody>
      </p:sp>
      <p:sp>
        <p:nvSpPr>
          <p:cNvPr id="43" name="AutoShape 20"/>
          <p:cNvSpPr>
            <a:spLocks noChangeAspect="1" noChangeArrowheads="1"/>
          </p:cNvSpPr>
          <p:nvPr/>
        </p:nvSpPr>
        <p:spPr bwMode="auto">
          <a:xfrm>
            <a:off x="5588662" y="3770124"/>
            <a:ext cx="4826859" cy="1152525"/>
          </a:xfrm>
          <a:prstGeom prst="chevron">
            <a:avLst>
              <a:gd name="adj" fmla="val 78547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 lIns="121899" tIns="60949" rIns="121899" bIns="60949" anchor="ctr"/>
          <a:lstStyle/>
          <a:p>
            <a:endParaRPr lang="fr-FR"/>
          </a:p>
        </p:txBody>
      </p:sp>
      <p:sp>
        <p:nvSpPr>
          <p:cNvPr id="44" name="AutoShape 21"/>
          <p:cNvSpPr>
            <a:spLocks noChangeAspect="1" noChangeArrowheads="1"/>
          </p:cNvSpPr>
          <p:nvPr/>
        </p:nvSpPr>
        <p:spPr bwMode="auto">
          <a:xfrm>
            <a:off x="3861912" y="3770124"/>
            <a:ext cx="4826859" cy="1152525"/>
          </a:xfrm>
          <a:prstGeom prst="chevron">
            <a:avLst>
              <a:gd name="adj" fmla="val 7854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9" tIns="60949" rIns="121899" bIns="60949" anchor="ctr"/>
          <a:lstStyle/>
          <a:p>
            <a:endParaRPr lang="fr-FR"/>
          </a:p>
        </p:txBody>
      </p:sp>
      <p:sp>
        <p:nvSpPr>
          <p:cNvPr id="45" name="AutoShape 22"/>
          <p:cNvSpPr>
            <a:spLocks noChangeAspect="1" noChangeArrowheads="1"/>
          </p:cNvSpPr>
          <p:nvPr/>
        </p:nvSpPr>
        <p:spPr bwMode="auto">
          <a:xfrm>
            <a:off x="2160555" y="3770124"/>
            <a:ext cx="4826859" cy="1152525"/>
          </a:xfrm>
          <a:prstGeom prst="chevron">
            <a:avLst>
              <a:gd name="adj" fmla="val 78547"/>
            </a:avLst>
          </a:prstGeom>
          <a:solidFill>
            <a:srgbClr val="669900"/>
          </a:solidFill>
          <a:ln>
            <a:noFill/>
          </a:ln>
          <a:effectLst/>
          <a:extLst/>
        </p:spPr>
        <p:txBody>
          <a:bodyPr wrap="none" lIns="121899" tIns="60949" rIns="121899" bIns="60949" anchor="ctr"/>
          <a:lstStyle/>
          <a:p>
            <a:endParaRPr lang="fr-FR"/>
          </a:p>
        </p:txBody>
      </p:sp>
      <p:sp>
        <p:nvSpPr>
          <p:cNvPr id="46" name="AutoShape 23"/>
          <p:cNvSpPr>
            <a:spLocks noChangeAspect="1" noChangeArrowheads="1"/>
          </p:cNvSpPr>
          <p:nvPr/>
        </p:nvSpPr>
        <p:spPr bwMode="auto">
          <a:xfrm>
            <a:off x="1462237" y="3770124"/>
            <a:ext cx="3531796" cy="1152525"/>
          </a:xfrm>
          <a:prstGeom prst="chevron">
            <a:avLst>
              <a:gd name="adj" fmla="val 57472"/>
            </a:avLst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none" lIns="121899" tIns="60949" rIns="121899" bIns="60949" anchor="ctr"/>
          <a:lstStyle/>
          <a:p>
            <a:endParaRPr lang="fr-FR"/>
          </a:p>
        </p:txBody>
      </p:sp>
      <p:sp>
        <p:nvSpPr>
          <p:cNvPr id="47" name="Text Box 27"/>
          <p:cNvSpPr txBox="1">
            <a:spLocks noChangeAspect="1" noChangeArrowheads="1"/>
          </p:cNvSpPr>
          <p:nvPr/>
        </p:nvSpPr>
        <p:spPr bwMode="auto">
          <a:xfrm>
            <a:off x="912047" y="4149081"/>
            <a:ext cx="5030006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100" b="1" dirty="0"/>
              <a:t>1. DECISION/</a:t>
            </a:r>
            <a:br>
              <a:rPr lang="fr-FR" altLang="fr-FR" sz="2100" b="1" dirty="0"/>
            </a:br>
            <a:r>
              <a:rPr lang="fr-FR" altLang="fr-FR" sz="2100" b="1" dirty="0"/>
              <a:t>COMMIT</a:t>
            </a:r>
          </a:p>
        </p:txBody>
      </p:sp>
      <p:sp>
        <p:nvSpPr>
          <p:cNvPr id="48" name="Text Box 28"/>
          <p:cNvSpPr txBox="1">
            <a:spLocks noChangeAspect="1" noChangeArrowheads="1"/>
          </p:cNvSpPr>
          <p:nvPr/>
        </p:nvSpPr>
        <p:spPr bwMode="auto">
          <a:xfrm>
            <a:off x="5135811" y="4149079"/>
            <a:ext cx="1343733" cy="45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100" b="1"/>
              <a:t>2. PLAN</a:t>
            </a:r>
          </a:p>
        </p:txBody>
      </p:sp>
      <p:sp>
        <p:nvSpPr>
          <p:cNvPr id="49" name="Text Box 29"/>
          <p:cNvSpPr txBox="1">
            <a:spLocks noChangeAspect="1" noChangeArrowheads="1"/>
          </p:cNvSpPr>
          <p:nvPr/>
        </p:nvSpPr>
        <p:spPr bwMode="auto">
          <a:xfrm>
            <a:off x="6959903" y="4149079"/>
            <a:ext cx="1151167" cy="45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100" b="1" dirty="0"/>
              <a:t>3. DO</a:t>
            </a:r>
          </a:p>
        </p:txBody>
      </p:sp>
      <p:sp>
        <p:nvSpPr>
          <p:cNvPr id="50" name="Text Box 30"/>
          <p:cNvSpPr txBox="1">
            <a:spLocks noChangeAspect="1" noChangeArrowheads="1"/>
          </p:cNvSpPr>
          <p:nvPr/>
        </p:nvSpPr>
        <p:spPr bwMode="auto">
          <a:xfrm>
            <a:off x="8627404" y="4149079"/>
            <a:ext cx="1883343" cy="45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100" b="1"/>
              <a:t>4. CHECK</a:t>
            </a:r>
          </a:p>
        </p:txBody>
      </p:sp>
      <p:sp>
        <p:nvSpPr>
          <p:cNvPr id="51" name="Text Box 31"/>
          <p:cNvSpPr txBox="1">
            <a:spLocks noChangeAspect="1" noChangeArrowheads="1"/>
          </p:cNvSpPr>
          <p:nvPr/>
        </p:nvSpPr>
        <p:spPr bwMode="auto">
          <a:xfrm>
            <a:off x="10415519" y="4149079"/>
            <a:ext cx="1726750" cy="45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100" b="1"/>
              <a:t>5. ACT</a:t>
            </a:r>
          </a:p>
        </p:txBody>
      </p:sp>
      <p:sp>
        <p:nvSpPr>
          <p:cNvPr id="52" name="Text Box 34"/>
          <p:cNvSpPr txBox="1">
            <a:spLocks noChangeAspect="1" noChangeArrowheads="1"/>
          </p:cNvSpPr>
          <p:nvPr/>
        </p:nvSpPr>
        <p:spPr bwMode="auto">
          <a:xfrm>
            <a:off x="1838904" y="2059457"/>
            <a:ext cx="2494899" cy="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53" name="Text Box 35"/>
          <p:cNvSpPr txBox="1">
            <a:spLocks noChangeAspect="1" noChangeArrowheads="1"/>
          </p:cNvSpPr>
          <p:nvPr/>
        </p:nvSpPr>
        <p:spPr bwMode="auto">
          <a:xfrm>
            <a:off x="623229" y="1484784"/>
            <a:ext cx="3011016" cy="1415750"/>
          </a:xfrm>
          <a:prstGeom prst="rect">
            <a:avLst/>
          </a:prstGeom>
          <a:solidFill>
            <a:srgbClr val="FF6600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r>
              <a:rPr lang="fr-FR" altLang="fr-FR" sz="2100" i="1" dirty="0">
                <a:sym typeface="Wingdings" pitchFamily="2" charset="2"/>
              </a:rPr>
              <a:t> </a:t>
            </a:r>
            <a:r>
              <a:rPr lang="fr-FR" altLang="fr-FR" sz="2100" i="1" dirty="0"/>
              <a:t>Use </a:t>
            </a:r>
            <a:r>
              <a:rPr lang="fr-FR" altLang="fr-FR" b="1" i="1" dirty="0">
                <a:solidFill>
                  <a:schemeClr val="bg1"/>
                </a:solidFill>
              </a:rPr>
              <a:t>ISO 37100</a:t>
            </a:r>
            <a:r>
              <a:rPr lang="fr-FR" altLang="fr-FR" sz="2100" i="1" dirty="0"/>
              <a:t> «</a:t>
            </a:r>
            <a:r>
              <a:rPr lang="fr-FR" altLang="fr-FR" sz="2100" i="1" dirty="0" err="1"/>
              <a:t>Terminology</a:t>
            </a:r>
            <a:r>
              <a:rPr lang="fr-FR" altLang="fr-FR" sz="2100" i="1" dirty="0"/>
              <a:t> »</a:t>
            </a:r>
          </a:p>
          <a:p>
            <a:r>
              <a:rPr lang="fr-FR" altLang="fr-FR" sz="2100" i="1" dirty="0">
                <a:sym typeface="Wingdings" pitchFamily="2" charset="2"/>
              </a:rPr>
              <a:t></a:t>
            </a:r>
            <a:r>
              <a:rPr lang="fr-FR" altLang="fr-FR" sz="2100" i="1" dirty="0"/>
              <a:t> Use </a:t>
            </a:r>
            <a:r>
              <a:rPr lang="fr-FR" altLang="fr-FR" b="1" i="1" dirty="0">
                <a:solidFill>
                  <a:schemeClr val="bg1"/>
                </a:solidFill>
              </a:rPr>
              <a:t>ISO 37105</a:t>
            </a:r>
            <a:r>
              <a:rPr lang="fr-FR" altLang="fr-FR" sz="2100" i="1" dirty="0"/>
              <a:t> « description of </a:t>
            </a:r>
            <a:r>
              <a:rPr lang="fr-FR" altLang="fr-FR" sz="2100" i="1" dirty="0" err="1"/>
              <a:t>cities</a:t>
            </a:r>
            <a:r>
              <a:rPr lang="fr-FR" altLang="fr-FR" sz="2100" i="1" dirty="0"/>
              <a:t> »</a:t>
            </a:r>
            <a:endParaRPr lang="fr-FR" altLang="fr-FR" sz="2100" dirty="0"/>
          </a:p>
        </p:txBody>
      </p:sp>
      <p:sp>
        <p:nvSpPr>
          <p:cNvPr id="54" name="Line 36"/>
          <p:cNvSpPr>
            <a:spLocks noChangeAspect="1" noChangeShapeType="1"/>
          </p:cNvSpPr>
          <p:nvPr/>
        </p:nvSpPr>
        <p:spPr bwMode="auto">
          <a:xfrm>
            <a:off x="3468315" y="2180420"/>
            <a:ext cx="2115" cy="158970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/>
          <a:p>
            <a:endParaRPr lang="fr-FR"/>
          </a:p>
        </p:txBody>
      </p:sp>
      <p:sp>
        <p:nvSpPr>
          <p:cNvPr id="55" name="Text Box 37"/>
          <p:cNvSpPr txBox="1">
            <a:spLocks noChangeAspect="1" noChangeArrowheads="1"/>
          </p:cNvSpPr>
          <p:nvPr/>
        </p:nvSpPr>
        <p:spPr bwMode="auto">
          <a:xfrm>
            <a:off x="3950787" y="2059457"/>
            <a:ext cx="2494899" cy="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56" name="Text Box 38"/>
          <p:cNvSpPr txBox="1">
            <a:spLocks noChangeAspect="1" noChangeArrowheads="1"/>
          </p:cNvSpPr>
          <p:nvPr/>
        </p:nvSpPr>
        <p:spPr bwMode="auto">
          <a:xfrm>
            <a:off x="3694773" y="1484784"/>
            <a:ext cx="3550842" cy="2339080"/>
          </a:xfrm>
          <a:prstGeom prst="rect">
            <a:avLst/>
          </a:prstGeom>
          <a:solidFill>
            <a:srgbClr val="669900"/>
          </a:solidFill>
          <a:ln w="254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r>
              <a:rPr lang="fr-FR" altLang="fr-FR" sz="2100" dirty="0">
                <a:sym typeface="Wingdings" pitchFamily="2" charset="2"/>
              </a:rPr>
              <a:t></a:t>
            </a:r>
            <a:r>
              <a:rPr lang="fr-FR" altLang="fr-FR" i="1" dirty="0">
                <a:solidFill>
                  <a:schemeClr val="bg1"/>
                </a:solidFill>
              </a:rPr>
              <a:t>Use the </a:t>
            </a:r>
            <a:r>
              <a:rPr lang="fr-FR" altLang="fr-FR" sz="2700" b="1" i="1" u="sng" dirty="0"/>
              <a:t>ISO 3712x</a:t>
            </a:r>
            <a:r>
              <a:rPr lang="fr-FR" altLang="fr-FR" i="1" dirty="0" smtClean="0">
                <a:solidFill>
                  <a:schemeClr val="bg1"/>
                </a:solidFill>
              </a:rPr>
              <a:t> </a:t>
            </a:r>
            <a:r>
              <a:rPr lang="fr-FR" altLang="fr-FR" sz="2100" i="1" dirty="0" err="1"/>
              <a:t>indicators</a:t>
            </a:r>
            <a:r>
              <a:rPr lang="fr-FR" altLang="fr-FR" sz="2100" i="1" dirty="0"/>
              <a:t> in the </a:t>
            </a:r>
            <a:r>
              <a:rPr lang="fr-FR" altLang="fr-FR" sz="2100" i="1" dirty="0" err="1"/>
              <a:t>baseline</a:t>
            </a:r>
            <a:r>
              <a:rPr lang="fr-FR" altLang="fr-FR" sz="2100" i="1" dirty="0"/>
              <a:t> </a:t>
            </a:r>
            <a:r>
              <a:rPr lang="fr-FR" altLang="fr-FR" sz="2100" i="1" dirty="0" err="1"/>
              <a:t>review</a:t>
            </a:r>
            <a:endParaRPr lang="fr-FR" altLang="fr-FR" sz="2100" i="1" dirty="0"/>
          </a:p>
          <a:p>
            <a:r>
              <a:rPr lang="fr-FR" altLang="fr-FR" i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FR" altLang="fr-FR" i="1" dirty="0">
                <a:solidFill>
                  <a:schemeClr val="bg1"/>
                </a:solidFill>
              </a:rPr>
              <a:t>Use the standard </a:t>
            </a:r>
            <a:r>
              <a:rPr lang="fr-FR" altLang="fr-FR" sz="2700" b="1" i="1" dirty="0"/>
              <a:t>ISO 37106</a:t>
            </a:r>
            <a:r>
              <a:rPr lang="fr-FR" altLang="fr-FR" i="1" dirty="0">
                <a:solidFill>
                  <a:schemeClr val="bg1"/>
                </a:solidFill>
              </a:rPr>
              <a:t> </a:t>
            </a:r>
            <a:r>
              <a:rPr lang="fr-FR" altLang="fr-FR" sz="2100" i="1" dirty="0"/>
              <a:t>« </a:t>
            </a:r>
            <a:r>
              <a:rPr lang="fr-FR" altLang="fr-FR" sz="2100" i="1" dirty="0" err="1"/>
              <a:t>Strategy</a:t>
            </a:r>
            <a:r>
              <a:rPr lang="fr-FR" altLang="fr-FR" sz="2100" i="1" dirty="0"/>
              <a:t> for smart city »</a:t>
            </a:r>
            <a:endParaRPr lang="fr-FR" altLang="fr-FR" sz="1900" dirty="0"/>
          </a:p>
        </p:txBody>
      </p:sp>
      <p:sp>
        <p:nvSpPr>
          <p:cNvPr id="57" name="Text Box 40"/>
          <p:cNvSpPr txBox="1">
            <a:spLocks noChangeAspect="1" noChangeArrowheads="1"/>
          </p:cNvSpPr>
          <p:nvPr/>
        </p:nvSpPr>
        <p:spPr bwMode="auto">
          <a:xfrm>
            <a:off x="7247366" y="1484785"/>
            <a:ext cx="4414217" cy="141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121899" tIns="60949" rIns="121899" bIns="60949">
            <a:spAutoFit/>
          </a:bodyPr>
          <a:lstStyle/>
          <a:p>
            <a:r>
              <a:rPr lang="fr-FR" altLang="fr-FR" sz="2100" i="1" dirty="0">
                <a:sym typeface="Wingdings" panose="05000000000000000000" pitchFamily="2" charset="2"/>
              </a:rPr>
              <a:t></a:t>
            </a:r>
            <a:r>
              <a:rPr lang="fr-FR" altLang="fr-FR" sz="2100" i="1" dirty="0"/>
              <a:t> Use </a:t>
            </a:r>
            <a:r>
              <a:rPr lang="fr-FR" altLang="fr-FR" b="1" i="1" dirty="0" smtClean="0">
                <a:solidFill>
                  <a:schemeClr val="bg1"/>
                </a:solidFill>
              </a:rPr>
              <a:t>ISO 3715x</a:t>
            </a:r>
            <a:r>
              <a:rPr lang="fr-FR" altLang="fr-FR" sz="2100" i="1" dirty="0"/>
              <a:t>  (Infrastructures, data exchange,...)</a:t>
            </a:r>
          </a:p>
          <a:p>
            <a:r>
              <a:rPr lang="fr-FR" altLang="fr-FR" sz="2100" i="1" dirty="0">
                <a:sym typeface="Wingdings" panose="05000000000000000000" pitchFamily="2" charset="2"/>
              </a:rPr>
              <a:t> </a:t>
            </a:r>
            <a:r>
              <a:rPr lang="fr-FR" altLang="fr-FR" sz="2100" i="1" dirty="0"/>
              <a:t>Use </a:t>
            </a:r>
            <a:r>
              <a:rPr lang="fr-FR" altLang="fr-FR" b="1" i="1" dirty="0">
                <a:solidFill>
                  <a:schemeClr val="bg1"/>
                </a:solidFill>
              </a:rPr>
              <a:t>ISO 37106</a:t>
            </a:r>
            <a:r>
              <a:rPr lang="fr-FR" altLang="fr-FR" sz="2100" i="1" dirty="0"/>
              <a:t> </a:t>
            </a:r>
            <a:br>
              <a:rPr lang="fr-FR" altLang="fr-FR" sz="2100" i="1" dirty="0"/>
            </a:br>
            <a:r>
              <a:rPr lang="fr-FR" altLang="fr-FR" sz="2100" i="1" dirty="0"/>
              <a:t>« </a:t>
            </a:r>
            <a:r>
              <a:rPr lang="fr-FR" altLang="fr-FR" sz="2100" i="1" dirty="0" err="1"/>
              <a:t>Strategy</a:t>
            </a:r>
            <a:r>
              <a:rPr lang="fr-FR" altLang="fr-FR" sz="2100" i="1" dirty="0"/>
              <a:t> for smart city »</a:t>
            </a:r>
            <a:endParaRPr lang="fr-FR" altLang="fr-FR" sz="1900" dirty="0"/>
          </a:p>
        </p:txBody>
      </p:sp>
      <p:sp>
        <p:nvSpPr>
          <p:cNvPr id="59" name="Text Box 51"/>
          <p:cNvSpPr txBox="1">
            <a:spLocks noChangeAspect="1" noChangeArrowheads="1"/>
          </p:cNvSpPr>
          <p:nvPr/>
        </p:nvSpPr>
        <p:spPr bwMode="auto">
          <a:xfrm>
            <a:off x="7975641" y="2636913"/>
            <a:ext cx="4031199" cy="1559401"/>
          </a:xfrm>
          <a:prstGeom prst="rect">
            <a:avLst/>
          </a:prstGeom>
          <a:solidFill>
            <a:srgbClr val="CC0000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r>
              <a:rPr lang="fr-FR" altLang="fr-FR" i="1" dirty="0">
                <a:solidFill>
                  <a:schemeClr val="bg1"/>
                </a:solidFill>
                <a:sym typeface="Wingdings" pitchFamily="2" charset="2"/>
              </a:rPr>
              <a:t> Use the </a:t>
            </a:r>
            <a:r>
              <a:rPr lang="fr-FR" altLang="fr-FR" sz="2700" b="1" i="1" u="sng" dirty="0">
                <a:sym typeface="Wingdings" pitchFamily="2" charset="2"/>
              </a:rPr>
              <a:t>ISO 3712x</a:t>
            </a:r>
            <a:r>
              <a:rPr lang="fr-FR" altLang="fr-FR" b="1" i="1" u="sng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br>
              <a:rPr lang="fr-FR" altLang="fr-FR" b="1" i="1" u="sng" dirty="0" smtClean="0">
                <a:solidFill>
                  <a:schemeClr val="bg1"/>
                </a:solidFill>
                <a:sym typeface="Wingdings" pitchFamily="2" charset="2"/>
              </a:rPr>
            </a:br>
            <a:r>
              <a:rPr lang="fr-FR" altLang="fr-FR" i="1" dirty="0" smtClean="0">
                <a:solidFill>
                  <a:schemeClr val="bg1"/>
                </a:solidFill>
                <a:sym typeface="Wingdings" pitchFamily="2" charset="2"/>
              </a:rPr>
              <a:t>to </a:t>
            </a:r>
            <a:r>
              <a:rPr lang="fr-FR" altLang="fr-FR" sz="2100" i="1" dirty="0" err="1">
                <a:sym typeface="Wingdings" pitchFamily="2" charset="2"/>
              </a:rPr>
              <a:t>measure</a:t>
            </a:r>
            <a:r>
              <a:rPr lang="fr-FR" altLang="fr-FR" sz="2100" i="1" dirty="0">
                <a:sym typeface="Wingdings" pitchFamily="2" charset="2"/>
              </a:rPr>
              <a:t> </a:t>
            </a:r>
            <a:r>
              <a:rPr lang="fr-FR" altLang="fr-FR" sz="2100" i="1" dirty="0" err="1">
                <a:sym typeface="Wingdings" pitchFamily="2" charset="2"/>
              </a:rPr>
              <a:t>progress</a:t>
            </a:r>
            <a:r>
              <a:rPr lang="fr-FR" altLang="fr-FR" sz="2100" i="1" dirty="0">
                <a:sym typeface="Wingdings" pitchFamily="2" charset="2"/>
              </a:rPr>
              <a:t> </a:t>
            </a:r>
            <a:r>
              <a:rPr lang="fr-FR" altLang="fr-FR" sz="2100" i="1" dirty="0" err="1">
                <a:sym typeface="Wingdings" pitchFamily="2" charset="2"/>
              </a:rPr>
              <a:t>towards</a:t>
            </a:r>
            <a:r>
              <a:rPr lang="fr-FR" altLang="fr-FR" sz="2100" i="1" dirty="0">
                <a:sym typeface="Wingdings" pitchFamily="2" charset="2"/>
              </a:rPr>
              <a:t> </a:t>
            </a:r>
            <a:r>
              <a:rPr lang="fr-FR" altLang="fr-FR" sz="2100" i="1" dirty="0" err="1">
                <a:sym typeface="Wingdings" pitchFamily="2" charset="2"/>
              </a:rPr>
              <a:t>sustainability</a:t>
            </a:r>
            <a:r>
              <a:rPr lang="fr-FR" altLang="fr-FR" sz="2100" i="1" dirty="0">
                <a:sym typeface="Wingdings" pitchFamily="2" charset="2"/>
              </a:rPr>
              <a:t>, </a:t>
            </a:r>
            <a:r>
              <a:rPr lang="fr-FR" altLang="fr-FR" sz="2100" i="1" dirty="0" err="1">
                <a:sym typeface="Wingdings" pitchFamily="2" charset="2"/>
              </a:rPr>
              <a:t>smartness</a:t>
            </a:r>
            <a:r>
              <a:rPr lang="fr-FR" altLang="fr-FR" sz="2100" i="1" dirty="0">
                <a:sym typeface="Wingdings" pitchFamily="2" charset="2"/>
              </a:rPr>
              <a:t> and </a:t>
            </a:r>
            <a:r>
              <a:rPr lang="fr-FR" altLang="fr-FR" sz="2100" i="1" dirty="0" err="1">
                <a:sym typeface="Wingdings" pitchFamily="2" charset="2"/>
              </a:rPr>
              <a:t>resilience</a:t>
            </a:r>
            <a:endParaRPr lang="fr-FR" altLang="fr-FR" sz="1900" b="1" u="sng" dirty="0"/>
          </a:p>
        </p:txBody>
      </p:sp>
      <p:cxnSp>
        <p:nvCxnSpPr>
          <p:cNvPr id="60" name="AutoShape 33"/>
          <p:cNvCxnSpPr>
            <a:cxnSpLocks noChangeAspect="1" noChangeShapeType="1"/>
          </p:cNvCxnSpPr>
          <p:nvPr/>
        </p:nvCxnSpPr>
        <p:spPr bwMode="auto">
          <a:xfrm rot="5400000">
            <a:off x="7584422" y="1458788"/>
            <a:ext cx="1588" cy="5182367"/>
          </a:xfrm>
          <a:prstGeom prst="curvedConnector3">
            <a:avLst>
              <a:gd name="adj1" fmla="val -43399685"/>
            </a:avLst>
          </a:prstGeom>
          <a:noFill/>
          <a:ln w="73025">
            <a:solidFill>
              <a:schemeClr val="bg1">
                <a:lumMod val="65000"/>
              </a:schemeClr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 Box 35"/>
          <p:cNvSpPr txBox="1">
            <a:spLocks noChangeAspect="1" noChangeArrowheads="1"/>
          </p:cNvSpPr>
          <p:nvPr/>
        </p:nvSpPr>
        <p:spPr bwMode="auto">
          <a:xfrm>
            <a:off x="7030516" y="5456193"/>
            <a:ext cx="3011016" cy="14157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r>
              <a:rPr lang="fr-FR" altLang="fr-FR" sz="2100" i="1" dirty="0">
                <a:sym typeface="Wingdings" pitchFamily="2" charset="2"/>
              </a:rPr>
              <a:t> </a:t>
            </a:r>
            <a:r>
              <a:rPr lang="fr-FR" altLang="fr-FR" sz="2100" i="1" dirty="0"/>
              <a:t>Use </a:t>
            </a:r>
            <a:r>
              <a:rPr lang="fr-FR" altLang="fr-FR" b="1" i="1" dirty="0" smtClean="0">
                <a:solidFill>
                  <a:schemeClr val="bg1"/>
                </a:solidFill>
              </a:rPr>
              <a:t>ISO 37101</a:t>
            </a:r>
            <a:r>
              <a:rPr lang="fr-FR" altLang="fr-FR" sz="2100" i="1" dirty="0"/>
              <a:t> Sustainable</a:t>
            </a:r>
            <a:br>
              <a:rPr lang="fr-FR" altLang="fr-FR" sz="2100" i="1" dirty="0"/>
            </a:br>
            <a:r>
              <a:rPr lang="fr-FR" altLang="fr-FR" sz="2100" i="1" dirty="0"/>
              <a:t> Communities Management system</a:t>
            </a:r>
          </a:p>
        </p:txBody>
      </p:sp>
      <p:sp>
        <p:nvSpPr>
          <p:cNvPr id="62" name="Text Box 35"/>
          <p:cNvSpPr txBox="1">
            <a:spLocks noChangeAspect="1" noChangeArrowheads="1"/>
          </p:cNvSpPr>
          <p:nvPr/>
        </p:nvSpPr>
        <p:spPr bwMode="auto">
          <a:xfrm rot="16200000">
            <a:off x="-477145" y="3938688"/>
            <a:ext cx="3217095" cy="110770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r>
              <a:rPr lang="fr-FR" altLang="fr-FR" sz="2100" i="1" dirty="0">
                <a:sym typeface="Wingdings" pitchFamily="2" charset="2"/>
              </a:rPr>
              <a:t> ISO 37104 </a:t>
            </a:r>
            <a:r>
              <a:rPr lang="fr-FR" altLang="fr-FR" sz="2100" i="1" dirty="0" err="1">
                <a:sym typeface="Wingdings" pitchFamily="2" charset="2"/>
              </a:rPr>
              <a:t>series</a:t>
            </a:r>
            <a:r>
              <a:rPr lang="fr-FR" altLang="fr-FR" sz="2100" i="1" dirty="0">
                <a:sym typeface="Wingdings" pitchFamily="2" charset="2"/>
              </a:rPr>
              <a:t> </a:t>
            </a:r>
            <a:r>
              <a:rPr lang="fr-FR" altLang="fr-FR" sz="2100" i="1" dirty="0" err="1"/>
              <a:t>Dedicated</a:t>
            </a:r>
            <a:r>
              <a:rPr lang="fr-FR" altLang="fr-FR" sz="2100" i="1" dirty="0"/>
              <a:t> application guidelines  to ISO 37101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4383304" y="452670"/>
            <a:ext cx="2050134" cy="6155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ISO TC 268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6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8159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3" grpId="0" animBg="1"/>
      <p:bldP spid="54" grpId="0" animBg="1"/>
      <p:bldP spid="56" grpId="0" animBg="1"/>
      <p:bldP spid="57" grpId="0" animBg="1"/>
      <p:bldP spid="59" grpId="0" animBg="1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Verdana" pitchFamily="34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 </a:t>
            </a:r>
            <a:fld id="{F5278D21-E0EA-4DEE-97CB-7E5F437B005D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7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2295" name="Content Placeholder 6"/>
          <p:cNvSpPr>
            <a:spLocks noGrp="1"/>
          </p:cNvSpPr>
          <p:nvPr>
            <p:ph idx="11"/>
          </p:nvPr>
        </p:nvSpPr>
        <p:spPr>
          <a:xfrm>
            <a:off x="189756" y="620688"/>
            <a:ext cx="3744416" cy="5400600"/>
          </a:xfrm>
        </p:spPr>
        <p:txBody>
          <a:bodyPr/>
          <a:lstStyle/>
          <a:p>
            <a:pPr algn="ctr"/>
            <a:endParaRPr lang="en-US" altLang="zh-CN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Arena of</a:t>
            </a:r>
          </a:p>
          <a:p>
            <a:pPr algn="ctr"/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ISO/IEC JTC</a:t>
            </a:r>
            <a:r>
              <a:rPr lang="zh-CN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  <a:p>
            <a:pPr algn="ctr"/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Information Technology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key </a:t>
            </a:r>
            <a:r>
              <a:rPr lang="en-US" altLang="zh-CN" dirty="0">
                <a:latin typeface="Verdana" pitchFamily="34" charset="0"/>
                <a:ea typeface="Verdana" pitchFamily="34" charset="0"/>
                <a:cs typeface="Verdana" pitchFamily="34" charset="0"/>
              </a:rPr>
              <a:t>enablers to Smart Cites</a:t>
            </a:r>
          </a:p>
          <a:p>
            <a:pPr algn="ctr"/>
            <a:endParaRPr lang="en-US" alt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图片 5" descr="PastedGraphic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188640"/>
            <a:ext cx="6336704" cy="591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Pg  </a:t>
            </a:r>
            <a:fld id="{309AC7EF-F759-4DF5-A606-367230EC151F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graphicFrame>
        <p:nvGraphicFramePr>
          <p:cNvPr id="4" name="Group 1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491813"/>
              </p:ext>
            </p:extLst>
          </p:nvPr>
        </p:nvGraphicFramePr>
        <p:xfrm>
          <a:off x="765820" y="188641"/>
          <a:ext cx="9289032" cy="5925343"/>
        </p:xfrm>
        <a:graphic>
          <a:graphicData uri="http://schemas.openxmlformats.org/drawingml/2006/table">
            <a:tbl>
              <a:tblPr/>
              <a:tblGrid>
                <a:gridCol w="3571424"/>
                <a:gridCol w="5717608"/>
              </a:tblGrid>
              <a:tr h="2850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Technical Areas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JTC1 Subcommittees and Working Groups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A0"/>
                    </a:solidFill>
                  </a:tcPr>
                </a:tc>
              </a:tr>
              <a:tr h="2443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Application Technologies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36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– Information technology for learning, education and training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4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Cultural and Linguistic Adaptability </a:t>
                      </a: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User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Interfaces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02 - Coded Character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Sets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35 - User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interfaces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9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Data Capture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Identification Systems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17 - Cards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security devices for personal identification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31 - Automatic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identification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data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apture techniques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WG 09 -  Big Data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Data Management Services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32 - Data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management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interchange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Document Description Languages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34 - Document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description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processing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l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anguages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6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Information Interchange Media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23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– Digitally recorded media for information interchange and storage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9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Multimedia and Representation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24 - Computer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graphics, image processing and environmental data representation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29 - Coding of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audio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,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picture, multimedia and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h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ypermedia information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9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Networking 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Middleware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06 - Telecommunications 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information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xchange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etween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ystems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25 - Interconnection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of information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t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echnology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quipment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38 -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Cloud computing and distributed platforms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Office Equipment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28 - Office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equipment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Green IT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39 – Sustainability for and by information technology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1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Programming Languages and Software Interfaces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22 - Programming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languages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, their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environments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systems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oftware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nterfaces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1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Security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27 - IT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security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t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echniques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37 - Biometrics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1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Software, Processes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Systems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07 - Software 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systems engineering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SC40 – IT service management and IT governance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Internet of Things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SC41 </a:t>
                      </a:r>
                      <a:r>
                        <a:rPr kumimoji="0" lang="mr-I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–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 Internet of Things and related technologies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Smart Cities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WG11 Smart Cities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/>
          <p:cNvSpPr>
            <a:spLocks noGrp="1"/>
          </p:cNvSpPr>
          <p:nvPr>
            <p:ph type="sldNum" sz="quarter" idx="13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Pg  </a:t>
            </a:r>
            <a:fld id="{9E0C2AB6-B2D5-41D6-BD89-307A6DDF4ED9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908720"/>
            <a:ext cx="9001000" cy="53285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13892" y="260648"/>
            <a:ext cx="81369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0072A8"/>
                </a:solidFill>
              </a:rPr>
              <a:t>High </a:t>
            </a:r>
            <a:r>
              <a:rPr kumimoji="1" lang="en-US" altLang="zh-CN" sz="3200" b="1" dirty="0">
                <a:solidFill>
                  <a:srgbClr val="0072A8"/>
                </a:solidFill>
              </a:rPr>
              <a:t>level guideline  </a:t>
            </a:r>
            <a:r>
              <a:rPr kumimoji="1" lang="en-US" altLang="zh-CN" sz="3200" b="1" dirty="0" smtClean="0">
                <a:solidFill>
                  <a:srgbClr val="0072A8"/>
                </a:solidFill>
              </a:rPr>
              <a:t>:Reference Framework* </a:t>
            </a:r>
            <a:endParaRPr kumimoji="1" lang="zh-CN" altLang="en-US" sz="3200" b="1" dirty="0">
              <a:solidFill>
                <a:srgbClr val="0072A8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54851" y="2924944"/>
            <a:ext cx="2133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*Project underway in  ISO/IEC JTC1 WG11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E1FD9B-F908-4287-B1C3-28F6CD36B579}"/>
</file>

<file path=customXml/itemProps2.xml><?xml version="1.0" encoding="utf-8"?>
<ds:datastoreItem xmlns:ds="http://schemas.openxmlformats.org/officeDocument/2006/customXml" ds:itemID="{3D17802C-0142-4C12-93CF-702C94E209C6}"/>
</file>

<file path=customXml/itemProps3.xml><?xml version="1.0" encoding="utf-8"?>
<ds:datastoreItem xmlns:ds="http://schemas.openxmlformats.org/officeDocument/2006/customXml" ds:itemID="{7895EB6C-EE8D-45C2-87F8-D6E3AC0926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55917</TotalTime>
  <Words>924</Words>
  <Application>Microsoft Macintosh PowerPoint</Application>
  <PresentationFormat>Custom</PresentationFormat>
  <Paragraphs>153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 Black</vt:lpstr>
      <vt:lpstr>Calibri</vt:lpstr>
      <vt:lpstr>Consolas</vt:lpstr>
      <vt:lpstr>Lucida Sans Unicode</vt:lpstr>
      <vt:lpstr>Microsoft YaHei</vt:lpstr>
      <vt:lpstr>MS PGothic</vt:lpstr>
      <vt:lpstr>ＭＳ ゴシック</vt:lpstr>
      <vt:lpstr>Tahoma</vt:lpstr>
      <vt:lpstr>Times New Roman</vt:lpstr>
      <vt:lpstr>Trebuchet MS</vt:lpstr>
      <vt:lpstr>Verdana</vt:lpstr>
      <vt:lpstr>Wingdings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Baseline for SMC: JTC 1/SC 27  –  IT Security Techniques  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188</cp:revision>
  <cp:lastPrinted>2017-08-14T15:06:23Z</cp:lastPrinted>
  <dcterms:created xsi:type="dcterms:W3CDTF">2016-04-13T17:12:01Z</dcterms:created>
  <dcterms:modified xsi:type="dcterms:W3CDTF">2017-09-20T15:43:05Z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0x0101009D1424E53CC42143AB311C22B71889D1</vt:lpwstr>
  </property>
</Properties>
</file>