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8" r:id="rId2"/>
    <p:sldMasterId id="2147484195" r:id="rId3"/>
  </p:sldMasterIdLst>
  <p:notesMasterIdLst>
    <p:notesMasterId r:id="rId16"/>
  </p:notesMasterIdLst>
  <p:handoutMasterIdLst>
    <p:handoutMasterId r:id="rId17"/>
  </p:handoutMasterIdLst>
  <p:sldIdLst>
    <p:sldId id="280" r:id="rId4"/>
    <p:sldId id="284" r:id="rId5"/>
    <p:sldId id="291" r:id="rId6"/>
    <p:sldId id="300" r:id="rId7"/>
    <p:sldId id="293" r:id="rId8"/>
    <p:sldId id="295" r:id="rId9"/>
    <p:sldId id="296" r:id="rId10"/>
    <p:sldId id="299" r:id="rId11"/>
    <p:sldId id="288" r:id="rId12"/>
    <p:sldId id="294" r:id="rId13"/>
    <p:sldId id="297" r:id="rId14"/>
    <p:sldId id="281" r:id="rId15"/>
  </p:sldIdLst>
  <p:sldSz cx="12188825" cy="6858000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DA7"/>
    <a:srgbClr val="007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902"/>
    <p:restoredTop sz="94444"/>
  </p:normalViewPr>
  <p:slideViewPr>
    <p:cSldViewPr>
      <p:cViewPr varScale="1">
        <p:scale>
          <a:sx n="108" d="100"/>
          <a:sy n="108" d="100"/>
        </p:scale>
        <p:origin x="1536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8" Type="http://schemas.openxmlformats.org/officeDocument/2006/relationships/slide" Target="slides/slide5.xml"/><Relationship Id="rId21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0" Type="http://schemas.openxmlformats.org/officeDocument/2006/relationships/theme" Target="theme/theme1.xml"/><Relationship Id="rId16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1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5" Type="http://schemas.openxmlformats.org/officeDocument/2006/relationships/slide" Target="slides/slide2.xml"/><Relationship Id="rId23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4" Type="http://schemas.openxmlformats.org/officeDocument/2006/relationships/slide" Target="slides/slide1.xml"/><Relationship Id="rId22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D68092-2B16-4AA8-8F75-558595344B1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E1042AC-DE6B-4C43-A334-6407AFDC26E5}">
      <dgm:prSet phldrT="[Text]" custT="1"/>
      <dgm:spPr>
        <a:xfrm>
          <a:off x="1439" y="1172407"/>
          <a:ext cx="1567463" cy="626985"/>
        </a:xfrm>
        <a:solidFill>
          <a:srgbClr val="00B0F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buNone/>
          </a:pPr>
          <a:r>
            <a:rPr lang="en-US" sz="12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Level 1</a:t>
          </a:r>
        </a:p>
        <a:p>
          <a:pPr>
            <a:buNone/>
          </a:pPr>
          <a:r>
            <a:rPr lang="en-US" sz="12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New Infrastructure </a:t>
          </a:r>
        </a:p>
      </dgm:t>
    </dgm:pt>
    <dgm:pt modelId="{45F377DC-82E7-46EA-BAE0-98114B31A7AF}" type="parTrans" cxnId="{1DBB8CF7-256C-4B16-98C3-A15557E0B60F}">
      <dgm:prSet/>
      <dgm:spPr/>
      <dgm:t>
        <a:bodyPr/>
        <a:lstStyle/>
        <a:p>
          <a:endParaRPr lang="en-US"/>
        </a:p>
      </dgm:t>
    </dgm:pt>
    <dgm:pt modelId="{434BD7F0-2CDA-4513-ACEF-2F8899E6F50C}" type="sibTrans" cxnId="{1DBB8CF7-256C-4B16-98C3-A15557E0B60F}">
      <dgm:prSet/>
      <dgm:spPr/>
      <dgm:t>
        <a:bodyPr/>
        <a:lstStyle/>
        <a:p>
          <a:endParaRPr lang="en-US"/>
        </a:p>
      </dgm:t>
    </dgm:pt>
    <dgm:pt modelId="{C887851F-8847-4B49-9D1A-7C2FE838DFEC}">
      <dgm:prSet phldrT="[Text]" custT="1"/>
      <dgm:spPr>
        <a:xfrm>
          <a:off x="1383202" y="1182056"/>
          <a:ext cx="1567463" cy="626985"/>
        </a:xfrm>
        <a:solidFill>
          <a:srgbClr val="FF99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buNone/>
          </a:pPr>
          <a:r>
            <a:rPr lang="en-US" sz="12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Level 2</a:t>
          </a:r>
        </a:p>
        <a:p>
          <a:pPr>
            <a:buNone/>
          </a:pPr>
          <a:r>
            <a:rPr lang="en-US" sz="12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Design and Configure </a:t>
          </a:r>
        </a:p>
      </dgm:t>
    </dgm:pt>
    <dgm:pt modelId="{612847B3-8B49-4B2C-9A57-48E30214D645}" type="parTrans" cxnId="{1B63B08C-D2B8-44BA-A4ED-85D595384F2F}">
      <dgm:prSet/>
      <dgm:spPr/>
      <dgm:t>
        <a:bodyPr/>
        <a:lstStyle/>
        <a:p>
          <a:endParaRPr lang="en-US"/>
        </a:p>
      </dgm:t>
    </dgm:pt>
    <dgm:pt modelId="{8126E70F-55C1-424E-A7AE-A42F65F906EB}" type="sibTrans" cxnId="{1B63B08C-D2B8-44BA-A4ED-85D595384F2F}">
      <dgm:prSet/>
      <dgm:spPr/>
      <dgm:t>
        <a:bodyPr/>
        <a:lstStyle/>
        <a:p>
          <a:endParaRPr lang="en-US"/>
        </a:p>
      </dgm:t>
    </dgm:pt>
    <dgm:pt modelId="{D65C95FC-638F-4141-B030-59D0AF0D012F}">
      <dgm:prSet phldrT="[Text]" custT="1"/>
      <dgm:spPr>
        <a:xfrm>
          <a:off x="2822874" y="1172407"/>
          <a:ext cx="1781375" cy="626985"/>
        </a:xfr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buNone/>
          </a:pPr>
          <a:r>
            <a:rPr lang="en-US" sz="12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Level 3</a:t>
          </a:r>
        </a:p>
        <a:p>
          <a:pPr>
            <a:buNone/>
          </a:pPr>
          <a:r>
            <a:rPr lang="en-US" sz="12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Fully Integrate and Optimize</a:t>
          </a:r>
        </a:p>
      </dgm:t>
    </dgm:pt>
    <dgm:pt modelId="{8417CF5F-44BF-4D6B-9A51-B508C1D3DD50}" type="parTrans" cxnId="{CD32142C-E7AC-43E9-A7BD-B595A2683E0C}">
      <dgm:prSet/>
      <dgm:spPr/>
      <dgm:t>
        <a:bodyPr/>
        <a:lstStyle/>
        <a:p>
          <a:endParaRPr lang="en-US"/>
        </a:p>
      </dgm:t>
    </dgm:pt>
    <dgm:pt modelId="{44E96FBC-B70F-4D1C-B723-A4BFBFF2A72E}" type="sibTrans" cxnId="{CD32142C-E7AC-43E9-A7BD-B595A2683E0C}">
      <dgm:prSet/>
      <dgm:spPr/>
      <dgm:t>
        <a:bodyPr/>
        <a:lstStyle/>
        <a:p>
          <a:endParaRPr lang="en-US"/>
        </a:p>
      </dgm:t>
    </dgm:pt>
    <dgm:pt modelId="{E95199F5-CCEB-4E86-B8CD-828A4382F91B}" type="pres">
      <dgm:prSet presAssocID="{05D68092-2B16-4AA8-8F75-558595344B19}" presName="Name0" presStyleCnt="0">
        <dgm:presLayoutVars>
          <dgm:dir/>
          <dgm:animLvl val="lvl"/>
          <dgm:resizeHandles val="exact"/>
        </dgm:presLayoutVars>
      </dgm:prSet>
      <dgm:spPr/>
    </dgm:pt>
    <dgm:pt modelId="{B3049D0D-B474-4667-8F60-8D70A5586C4F}" type="pres">
      <dgm:prSet presAssocID="{9E1042AC-DE6B-4C43-A334-6407AFDC26E5}" presName="parTxOnly" presStyleLbl="node1" presStyleIdx="0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07ED5DAA-E083-41BE-921F-D736B335D5A7}" type="pres">
      <dgm:prSet presAssocID="{434BD7F0-2CDA-4513-ACEF-2F8899E6F50C}" presName="parTxOnlySpace" presStyleCnt="0"/>
      <dgm:spPr/>
    </dgm:pt>
    <dgm:pt modelId="{9900AF43-D9FD-48B8-BDBE-4923443F14B0}" type="pres">
      <dgm:prSet presAssocID="{C887851F-8847-4B49-9D1A-7C2FE838DFEC}" presName="parTxOnly" presStyleLbl="node1" presStyleIdx="1" presStyleCnt="3" custLinFactNeighborX="-18472" custLinFactNeighborY="153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D68BDD99-5673-4482-9D68-20C4435E5332}" type="pres">
      <dgm:prSet presAssocID="{8126E70F-55C1-424E-A7AE-A42F65F906EB}" presName="parTxOnlySpace" presStyleCnt="0"/>
      <dgm:spPr/>
    </dgm:pt>
    <dgm:pt modelId="{3BF9FA80-70FE-4E6A-8B4D-C83E48F602C2}" type="pres">
      <dgm:prSet presAssocID="{D65C95FC-638F-4141-B030-59D0AF0D012F}" presName="parTxOnly" presStyleLbl="node1" presStyleIdx="2" presStyleCnt="3" custScaleX="113647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E2DF5773-CFC3-4D7C-A4BE-4542906D25E6}" type="presOf" srcId="{C887851F-8847-4B49-9D1A-7C2FE838DFEC}" destId="{9900AF43-D9FD-48B8-BDBE-4923443F14B0}" srcOrd="0" destOrd="0" presId="urn:microsoft.com/office/officeart/2005/8/layout/chevron1"/>
    <dgm:cxn modelId="{BA4B1333-3B85-4A65-8589-B1C9279F17E4}" type="presOf" srcId="{05D68092-2B16-4AA8-8F75-558595344B19}" destId="{E95199F5-CCEB-4E86-B8CD-828A4382F91B}" srcOrd="0" destOrd="0" presId="urn:microsoft.com/office/officeart/2005/8/layout/chevron1"/>
    <dgm:cxn modelId="{1B63B08C-D2B8-44BA-A4ED-85D595384F2F}" srcId="{05D68092-2B16-4AA8-8F75-558595344B19}" destId="{C887851F-8847-4B49-9D1A-7C2FE838DFEC}" srcOrd="1" destOrd="0" parTransId="{612847B3-8B49-4B2C-9A57-48E30214D645}" sibTransId="{8126E70F-55C1-424E-A7AE-A42F65F906EB}"/>
    <dgm:cxn modelId="{CD32142C-E7AC-43E9-A7BD-B595A2683E0C}" srcId="{05D68092-2B16-4AA8-8F75-558595344B19}" destId="{D65C95FC-638F-4141-B030-59D0AF0D012F}" srcOrd="2" destOrd="0" parTransId="{8417CF5F-44BF-4D6B-9A51-B508C1D3DD50}" sibTransId="{44E96FBC-B70F-4D1C-B723-A4BFBFF2A72E}"/>
    <dgm:cxn modelId="{1DBB8CF7-256C-4B16-98C3-A15557E0B60F}" srcId="{05D68092-2B16-4AA8-8F75-558595344B19}" destId="{9E1042AC-DE6B-4C43-A334-6407AFDC26E5}" srcOrd="0" destOrd="0" parTransId="{45F377DC-82E7-46EA-BAE0-98114B31A7AF}" sibTransId="{434BD7F0-2CDA-4513-ACEF-2F8899E6F50C}"/>
    <dgm:cxn modelId="{347F8D53-4903-415F-A2D6-099DD11FB8A5}" type="presOf" srcId="{D65C95FC-638F-4141-B030-59D0AF0D012F}" destId="{3BF9FA80-70FE-4E6A-8B4D-C83E48F602C2}" srcOrd="0" destOrd="0" presId="urn:microsoft.com/office/officeart/2005/8/layout/chevron1"/>
    <dgm:cxn modelId="{91394A66-F1F3-4F24-8033-A794985CCF47}" type="presOf" srcId="{9E1042AC-DE6B-4C43-A334-6407AFDC26E5}" destId="{B3049D0D-B474-4667-8F60-8D70A5586C4F}" srcOrd="0" destOrd="0" presId="urn:microsoft.com/office/officeart/2005/8/layout/chevron1"/>
    <dgm:cxn modelId="{5718FA3D-1B62-4D24-8A00-43162AFA3C84}" type="presParOf" srcId="{E95199F5-CCEB-4E86-B8CD-828A4382F91B}" destId="{B3049D0D-B474-4667-8F60-8D70A5586C4F}" srcOrd="0" destOrd="0" presId="urn:microsoft.com/office/officeart/2005/8/layout/chevron1"/>
    <dgm:cxn modelId="{A07F96B4-5DFA-4955-82A0-6DFEAAB06B28}" type="presParOf" srcId="{E95199F5-CCEB-4E86-B8CD-828A4382F91B}" destId="{07ED5DAA-E083-41BE-921F-D736B335D5A7}" srcOrd="1" destOrd="0" presId="urn:microsoft.com/office/officeart/2005/8/layout/chevron1"/>
    <dgm:cxn modelId="{1445A75A-1686-46B5-BEB5-4A6C89ACE2B5}" type="presParOf" srcId="{E95199F5-CCEB-4E86-B8CD-828A4382F91B}" destId="{9900AF43-D9FD-48B8-BDBE-4923443F14B0}" srcOrd="2" destOrd="0" presId="urn:microsoft.com/office/officeart/2005/8/layout/chevron1"/>
    <dgm:cxn modelId="{D20DBD86-25FB-41B8-9B8A-DC40334A5363}" type="presParOf" srcId="{E95199F5-CCEB-4E86-B8CD-828A4382F91B}" destId="{D68BDD99-5673-4482-9D68-20C4435E5332}" srcOrd="3" destOrd="0" presId="urn:microsoft.com/office/officeart/2005/8/layout/chevron1"/>
    <dgm:cxn modelId="{E6B78896-CC98-4050-931B-792906B4C19D}" type="presParOf" srcId="{E95199F5-CCEB-4E86-B8CD-828A4382F91B}" destId="{3BF9FA80-70FE-4E6A-8B4D-C83E48F602C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49D0D-B474-4667-8F60-8D70A5586C4F}">
      <dsp:nvSpPr>
        <dsp:cNvPr id="0" name=""/>
        <dsp:cNvSpPr/>
      </dsp:nvSpPr>
      <dsp:spPr>
        <a:xfrm>
          <a:off x="1440" y="1172333"/>
          <a:ext cx="1567830" cy="627132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Level 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New Infrastructure </a:t>
          </a:r>
        </a:p>
      </dsp:txBody>
      <dsp:txXfrm>
        <a:off x="315006" y="1172333"/>
        <a:ext cx="940698" cy="627132"/>
      </dsp:txXfrm>
    </dsp:sp>
    <dsp:sp modelId="{9900AF43-D9FD-48B8-BDBE-4923443F14B0}">
      <dsp:nvSpPr>
        <dsp:cNvPr id="0" name=""/>
        <dsp:cNvSpPr/>
      </dsp:nvSpPr>
      <dsp:spPr>
        <a:xfrm>
          <a:off x="1383526" y="1181985"/>
          <a:ext cx="1567830" cy="627132"/>
        </a:xfrm>
        <a:prstGeom prst="chevron">
          <a:avLst/>
        </a:prstGeom>
        <a:solidFill>
          <a:srgbClr val="FF99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Level 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Design and Configure </a:t>
          </a:r>
        </a:p>
      </dsp:txBody>
      <dsp:txXfrm>
        <a:off x="1697092" y="1181985"/>
        <a:ext cx="940698" cy="627132"/>
      </dsp:txXfrm>
    </dsp:sp>
    <dsp:sp modelId="{3BF9FA80-70FE-4E6A-8B4D-C83E48F602C2}">
      <dsp:nvSpPr>
        <dsp:cNvPr id="0" name=""/>
        <dsp:cNvSpPr/>
      </dsp:nvSpPr>
      <dsp:spPr>
        <a:xfrm>
          <a:off x="2823534" y="1172333"/>
          <a:ext cx="1781792" cy="627132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Level 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Fully Integrate and Optimize</a:t>
          </a:r>
        </a:p>
      </dsp:txBody>
      <dsp:txXfrm>
        <a:off x="3137100" y="1172333"/>
        <a:ext cx="1154660" cy="627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16816890-70F7-7F4E-932D-5EB10FBA3833}" type="datetimeFigureOut">
              <a:rPr lang="en-US"/>
              <a:pPr>
                <a:defRPr/>
              </a:pPr>
              <a:t>9/1/17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B6347E-137E-3E46-9F69-ACC29EBB57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4988" y="763588"/>
            <a:ext cx="6702425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7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8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B213197F-71F0-5B4C-8349-13CF08BF7C2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127248D0-EF7F-5847-A966-403D3F8852BA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60523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DAEE71E7-ABCC-DF40-8F96-7F5CFBC40E2B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204462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33972" y="1988840"/>
            <a:ext cx="8105949" cy="3175794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4E0FCD5C-3743-3843-B851-96DE0B435BFA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6144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3" name="Slide Number Placeholder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Pg.  </a:t>
            </a:r>
            <a:fld id="{0D77FE85-4CC0-B548-AB5A-FB2736F38279}" type="slidenum">
              <a:rPr lang="en-US" altLang="en-US"/>
              <a:pPr/>
              <a:t>‹#›</a:t>
            </a:fld>
            <a:r>
              <a:rPr lang="en-US" alt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89077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494012" y="2852935"/>
            <a:ext cx="8105949" cy="2967633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2453988" y="1412776"/>
            <a:ext cx="5156200" cy="1296144"/>
          </a:xfrm>
        </p:spPr>
        <p:txBody>
          <a:bodyPr/>
          <a:lstStyle>
            <a:lvl2pPr marL="742950" marR="0" indent="-285750" algn="l" defTabSz="4572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AF210296-CBCE-9940-9C19-A062DA86E971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868974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41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4037013" y="6356350"/>
            <a:ext cx="411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2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65125" y="6315075"/>
            <a:ext cx="25273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Verdana" charset="0"/>
              </a:defRPr>
            </a:lvl1pPr>
          </a:lstStyle>
          <a:p>
            <a:r>
              <a:rPr lang="en-US" altLang="en-US"/>
              <a:t>Pg  </a:t>
            </a:r>
            <a:fld id="{A1D66CF8-5FC4-C249-8858-5FA1C3495E5B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64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7638"/>
            <a:ext cx="1096645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pic>
        <p:nvPicPr>
          <p:cNvPr id="1030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88" y="6237288"/>
            <a:ext cx="10985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Straight Connector 9"/>
          <p:cNvCxnSpPr>
            <a:cxnSpLocks noChangeShapeType="1"/>
          </p:cNvCxnSpPr>
          <p:nvPr userDrawn="1"/>
        </p:nvCxnSpPr>
        <p:spPr bwMode="auto">
          <a:xfrm>
            <a:off x="365125" y="6092825"/>
            <a:ext cx="11580813" cy="0"/>
          </a:xfrm>
          <a:prstGeom prst="line">
            <a:avLst/>
          </a:prstGeom>
          <a:noFill/>
          <a:ln w="9525">
            <a:solidFill>
              <a:srgbClr val="006D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89" r:id="rId2"/>
    <p:sldLayoutId id="2147484390" r:id="rId3"/>
    <p:sldLayoutId id="2147484391" r:id="rId4"/>
    <p:sldLayoutId id="2147484392" r:id="rId5"/>
  </p:sldLayoutIdLst>
  <p:hf hdr="0" ftr="0" dt="0"/>
  <p:txStyles>
    <p:titleStyle>
      <a:lvl1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FFFFFF"/>
          </a:solidFill>
          <a:latin typeface="+mj-lt"/>
          <a:ea typeface="Microsoft YaHei" charset="-122"/>
          <a:cs typeface="Microsoft YaHei" charset="0"/>
        </a:defRPr>
      </a:lvl1pPr>
      <a:lvl2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2pPr>
      <a:lvl3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3pPr>
      <a:lvl4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4pPr>
      <a:lvl5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5pPr>
      <a:lvl6pPr marL="25146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</p:sldLayoutIdLst>
  <p:hf hdr="0" ft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+mj-ea"/>
          <a:cs typeface="Microsoft YaHei" charset="0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+mn-ea"/>
          <a:cs typeface="Microsoft YaHei" charset="0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+mn-lt"/>
          <a:ea typeface="+mn-ea"/>
          <a:cs typeface="Microsoft YaHei" charset="0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Microsoft YaHei" charset="0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mnawrocki@atis.org" TargetMode="External"/><Relationship Id="rId3" Type="http://schemas.openxmlformats.org/officeDocument/2006/relationships/hyperlink" Target="http://www.atis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access.atis.org/apps/group_public/download.php/34053/ATIS-I-0000058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6" name="Straight Connector 4"/>
          <p:cNvCxnSpPr>
            <a:cxnSpLocks noChangeShapeType="1"/>
          </p:cNvCxnSpPr>
          <p:nvPr/>
        </p:nvCxnSpPr>
        <p:spPr bwMode="auto">
          <a:xfrm>
            <a:off x="549275" y="5876925"/>
            <a:ext cx="11099800" cy="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>
            <a:extLst>
              <a:ext uri="{FF2B5EF4-FFF2-40B4-BE49-F238E27FC236}"/>
            </a:extLst>
          </p:cNvPr>
          <p:cNvSpPr txBox="1"/>
          <p:nvPr/>
        </p:nvSpPr>
        <p:spPr>
          <a:xfrm>
            <a:off x="8677275" y="6137275"/>
            <a:ext cx="1439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HOSTED BY</a:t>
            </a:r>
          </a:p>
        </p:txBody>
      </p:sp>
      <p:pic>
        <p:nvPicPr>
          <p:cNvPr id="614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021388"/>
            <a:ext cx="16033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4557713" y="6137275"/>
            <a:ext cx="3529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graphicFrame>
        <p:nvGraphicFramePr>
          <p:cNvPr id="8" name="Table 7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41466"/>
              </p:ext>
            </p:extLst>
          </p:nvPr>
        </p:nvGraphicFramePr>
        <p:xfrm>
          <a:off x="549275" y="404813"/>
          <a:ext cx="7386638" cy="1511300"/>
        </p:xfrm>
        <a:graphic>
          <a:graphicData uri="http://schemas.openxmlformats.org/drawingml/2006/table">
            <a:tbl>
              <a:tblPr firstRow="1" bandRow="1"/>
              <a:tblGrid>
                <a:gridCol w="1630691">
                  <a:extLst>
                    <a:ext uri="{9D8B030D-6E8A-4147-A177-3AD203B41FA5}"/>
                  </a:extLst>
                </a:gridCol>
                <a:gridCol w="5755947">
                  <a:extLst>
                    <a:ext uri="{9D8B030D-6E8A-4147-A177-3AD203B41FA5}"/>
                  </a:extLst>
                </a:gridCol>
              </a:tblGrid>
              <a:tr h="387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/>
                        <a:t>Document No: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GSC-21_016</a:t>
                      </a:r>
                      <a:endParaRPr lang="en-US" sz="1800" dirty="0"/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extLst>
                  <a:ext uri="{0D108BD9-81ED-4DB2-BD59-A6C34878D82A}"/>
                </a:extLst>
              </a:tr>
              <a:tr h="3656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Source: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ATIS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656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Contact: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Michael Nawrocki, ATIS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92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Agenda Item: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4.01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167" name="Subtitle 2"/>
          <p:cNvSpPr txBox="1">
            <a:spLocks/>
          </p:cNvSpPr>
          <p:nvPr/>
        </p:nvSpPr>
        <p:spPr bwMode="auto">
          <a:xfrm>
            <a:off x="1990725" y="2708275"/>
            <a:ext cx="8710613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 marL="685800" indent="-228600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600" b="1" dirty="0">
                <a:solidFill>
                  <a:srgbClr val="006DA7"/>
                </a:solidFill>
                <a:latin typeface="Verdana" charset="0"/>
              </a:rPr>
              <a:t>ATIS Initiatives in Support of Smart Cities</a:t>
            </a:r>
          </a:p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800" b="1" dirty="0">
                <a:solidFill>
                  <a:srgbClr val="006DA7"/>
                </a:solidFill>
                <a:latin typeface="Verdana" charset="0"/>
              </a:rPr>
              <a:t>Michael </a:t>
            </a:r>
            <a:r>
              <a:rPr lang="en-US" altLang="en-US" sz="2800" b="1" dirty="0" err="1">
                <a:solidFill>
                  <a:srgbClr val="006DA7"/>
                </a:solidFill>
                <a:latin typeface="Verdana" charset="0"/>
              </a:rPr>
              <a:t>Nawrocki</a:t>
            </a:r>
            <a:r>
              <a:rPr lang="en-US" altLang="en-US" sz="2800" b="1" dirty="0">
                <a:solidFill>
                  <a:srgbClr val="006DA7"/>
                </a:solidFill>
                <a:latin typeface="Verdana" charset="0"/>
              </a:rPr>
              <a:t>, </a:t>
            </a:r>
            <a:br>
              <a:rPr lang="en-US" altLang="en-US" sz="2800" b="1" dirty="0">
                <a:solidFill>
                  <a:srgbClr val="006DA7"/>
                </a:solidFill>
                <a:latin typeface="Verdana" charset="0"/>
              </a:rPr>
            </a:br>
            <a:r>
              <a:rPr lang="en-US" altLang="en-US" sz="2800" b="1" dirty="0">
                <a:solidFill>
                  <a:srgbClr val="006DA7"/>
                </a:solidFill>
                <a:latin typeface="Verdana" charset="0"/>
              </a:rPr>
              <a:t>Vice President of Technology and Solutions</a:t>
            </a:r>
            <a:br>
              <a:rPr lang="en-US" altLang="en-US" sz="2800" b="1" dirty="0">
                <a:solidFill>
                  <a:srgbClr val="006DA7"/>
                </a:solidFill>
                <a:latin typeface="Verdana" charset="0"/>
              </a:rPr>
            </a:br>
            <a:r>
              <a:rPr lang="en-US" altLang="en-US" sz="2800" b="1" dirty="0">
                <a:solidFill>
                  <a:srgbClr val="006DA7"/>
                </a:solidFill>
                <a:latin typeface="Verdana" charset="0"/>
              </a:rPr>
              <a:t>ATIS</a:t>
            </a:r>
          </a:p>
        </p:txBody>
      </p:sp>
      <p:pic>
        <p:nvPicPr>
          <p:cNvPr id="6168" name="Content Placeholder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970213"/>
            <a:ext cx="1687513" cy="21828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983288"/>
            <a:ext cx="1803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F7F6B5D8-5652-B346-9212-CC276840B830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10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5363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622300" y="620713"/>
            <a:ext cx="10953750" cy="647700"/>
          </a:xfrm>
        </p:spPr>
        <p:txBody>
          <a:bodyPr/>
          <a:lstStyle/>
          <a:p>
            <a:r>
              <a:rPr lang="en-US" altLang="en-US"/>
              <a:t>Technology Development Cycle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557338"/>
            <a:ext cx="95758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74743596-34FF-7D44-9ACC-3D86F83E6773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11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6387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9220" name="Content Placeholder 4">
            <a:extLst>
              <a:ext uri="{FF2B5EF4-FFF2-40B4-BE49-F238E27FC236}"/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49275" y="1412875"/>
            <a:ext cx="11017250" cy="1295400"/>
          </a:xfrm>
        </p:spPr>
        <p:txBody>
          <a:bodyPr/>
          <a:lstStyle/>
          <a:p>
            <a:pPr marL="287338" indent="-28733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Smart Cities initiatives are beginning to move from point solutions to longer term visions, requiring business and technology planning.</a:t>
            </a:r>
          </a:p>
          <a:p>
            <a:pPr marL="287338" indent="-28733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important that city decision-makers understand the future trajectory of technology and how it can create new opportunities.</a:t>
            </a:r>
          </a:p>
          <a:p>
            <a:pPr marL="287338" indent="-28733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will play a key role in advancing from Smart Cities infrastructure to applications that meet city and citizen demands.</a:t>
            </a:r>
          </a:p>
          <a:p>
            <a:pPr marL="287338" indent="-28733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sharing outside of city operations will require data exchanges, which can eventually evolve to robust data marketplaces.</a:t>
            </a:r>
          </a:p>
          <a:p>
            <a:pPr marL="287338" indent="-28733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part of its Phase 2 work, ATIS is working with the industry and cities to develop data sharing approaches.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Times New Roman" panose="02020603050405020304" pitchFamily="18" charset="0"/>
              <a:buNone/>
              <a:defRPr/>
            </a:pPr>
            <a:endParaRPr lang="en-US" alt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42ADDDC2-7C79-F143-80A0-53CCC2B531EF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12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846263" y="2133600"/>
            <a:ext cx="81375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altLang="en-US" sz="3600" b="1">
                <a:solidFill>
                  <a:srgbClr val="006DA7"/>
                </a:solidFill>
                <a:latin typeface="Verdana" charset="0"/>
              </a:rPr>
              <a:t>Thank you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1198563" y="3068638"/>
            <a:ext cx="96948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>
                <a:solidFill>
                  <a:srgbClr val="000000"/>
                </a:solidFill>
                <a:latin typeface="Verdana" charset="0"/>
              </a:rPr>
              <a:t>For more information, please contact:  </a:t>
            </a:r>
            <a:br>
              <a:rPr lang="en-US" altLang="en-US" sz="2200">
                <a:solidFill>
                  <a:srgbClr val="000000"/>
                </a:solidFill>
                <a:latin typeface="Verdana" charset="0"/>
              </a:rPr>
            </a:br>
            <a:r>
              <a:rPr lang="en-US" altLang="en-US" sz="2200">
                <a:solidFill>
                  <a:srgbClr val="000000"/>
                </a:solidFill>
                <a:latin typeface="Verdana" charset="0"/>
              </a:rPr>
              <a:t>Michael Nawrocki, ATIS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>
                <a:solidFill>
                  <a:srgbClr val="006DA7"/>
                </a:solidFill>
                <a:latin typeface="Verdana" charset="0"/>
                <a:hlinkClick r:id="rId2"/>
              </a:rPr>
              <a:t>mnawrocki@atis.org</a:t>
            </a:r>
            <a:r>
              <a:rPr lang="en-US" altLang="en-US" sz="2200">
                <a:solidFill>
                  <a:srgbClr val="006DA7"/>
                </a:solidFill>
                <a:latin typeface="Verdana" charset="0"/>
              </a:rPr>
              <a:t>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/>
            <a:r>
              <a:rPr lang="en-US" altLang="en-US" sz="2200">
                <a:solidFill>
                  <a:srgbClr val="000000"/>
                </a:solidFill>
                <a:latin typeface="Verdana" charset="0"/>
              </a:rPr>
              <a:t>ATIS:  </a:t>
            </a:r>
          </a:p>
          <a:p>
            <a:pPr algn="ctr"/>
            <a:r>
              <a:rPr lang="en-US" altLang="en-US" sz="2200">
                <a:solidFill>
                  <a:srgbClr val="006DA7"/>
                </a:solidFill>
                <a:latin typeface="Verdana" charset="0"/>
                <a:hlinkClick r:id="rId3"/>
              </a:rPr>
              <a:t>www.atis.org</a:t>
            </a:r>
            <a:r>
              <a:rPr lang="en-US" altLang="en-US" sz="2200">
                <a:solidFill>
                  <a:srgbClr val="006DA7"/>
                </a:solidFill>
                <a:latin typeface="Verdana" charset="0"/>
              </a:rPr>
              <a:t>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4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56507ECC-91F0-374E-AB00-91652170BD7E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2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7171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Background</a:t>
            </a:r>
          </a:p>
        </p:txBody>
      </p:sp>
      <p:sp>
        <p:nvSpPr>
          <p:cNvPr id="7172" name="Content Placeholder 4"/>
          <p:cNvSpPr>
            <a:spLocks noGrp="1"/>
          </p:cNvSpPr>
          <p:nvPr>
            <p:ph sz="half" idx="12"/>
          </p:nvPr>
        </p:nvSpPr>
        <p:spPr>
          <a:xfrm>
            <a:off x="549275" y="1412875"/>
            <a:ext cx="11161713" cy="1295400"/>
          </a:xfrm>
        </p:spPr>
        <p:txBody>
          <a:bodyPr/>
          <a:lstStyle/>
          <a:p>
            <a:pPr marL="457200" indent="-45720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Smart Cities </a:t>
            </a:r>
            <a:r>
              <a:rPr lang="en-US" altLang="en-US" sz="2200" i="1"/>
              <a:t>projects</a:t>
            </a:r>
            <a:r>
              <a:rPr lang="en-US" altLang="en-US" sz="2200"/>
              <a:t> are rapidly evolving to Smart Cities </a:t>
            </a:r>
            <a:r>
              <a:rPr lang="en-US" altLang="en-US" sz="2200" i="1"/>
              <a:t>plans</a:t>
            </a:r>
          </a:p>
          <a:p>
            <a:pPr marL="457200" indent="-45720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In 2016, ATIS began to engage its members invested in Smart Cities infrastructure and North American city decision-makers (CIOs/CTOs)</a:t>
            </a:r>
          </a:p>
          <a:p>
            <a:pPr marL="457200" indent="-45720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These discussions lead to the development of an </a:t>
            </a:r>
            <a:r>
              <a:rPr lang="en-US" altLang="en-US" sz="2200" i="1">
                <a:hlinkClick r:id="rId2"/>
              </a:rPr>
              <a:t>ATIS Smart Cities Technology Roadmap</a:t>
            </a:r>
            <a:r>
              <a:rPr lang="en-US" altLang="en-US" sz="2200" i="1"/>
              <a:t> </a:t>
            </a:r>
            <a:r>
              <a:rPr lang="en-US" altLang="en-US" sz="2200"/>
              <a:t>published in May, 2017 </a:t>
            </a:r>
          </a:p>
          <a:p>
            <a:pPr marL="742950" lvl="2" indent="-34290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1-4 year view of key technology developments intersecting with Smart Cities</a:t>
            </a:r>
          </a:p>
          <a:p>
            <a:pPr marL="742950" lvl="2" indent="-34290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Simplified technology framework that delivers end-to-end view</a:t>
            </a:r>
          </a:p>
          <a:p>
            <a:pPr marL="742950" lvl="2" indent="-34290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Technology enablers that would promote investments and create value</a:t>
            </a:r>
            <a:endParaRPr lang="en-US" altLang="en-US"/>
          </a:p>
          <a:p>
            <a:pPr marL="342900" lvl="1" indent="-342900" eaLnBrk="1" hangingPunct="1">
              <a:lnSpc>
                <a:spcPct val="104000"/>
              </a:lnSpc>
              <a:buClr>
                <a:srgbClr val="0072A8"/>
              </a:buClr>
              <a:buSzPct val="110000"/>
            </a:pPr>
            <a:r>
              <a:rPr lang="en-US" altLang="en-US" sz="2200"/>
              <a:t> ATIS has undertaken Phase 2 work, building upon the Technology Roadmap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7FC35D57-3538-3742-8A66-AC6692EA9223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3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8195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622300" y="620713"/>
            <a:ext cx="10953750" cy="647700"/>
          </a:xfrm>
        </p:spPr>
        <p:txBody>
          <a:bodyPr/>
          <a:lstStyle/>
          <a:p>
            <a:r>
              <a:rPr lang="en-US" altLang="en-US"/>
              <a:t>Smart Cities Landscape</a:t>
            </a:r>
          </a:p>
        </p:txBody>
      </p:sp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484313"/>
            <a:ext cx="9793288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75045F8C-D7B7-9143-BD32-5914BA59B744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4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9219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622300" y="620713"/>
            <a:ext cx="10953750" cy="647700"/>
          </a:xfrm>
        </p:spPr>
        <p:txBody>
          <a:bodyPr/>
          <a:lstStyle/>
          <a:p>
            <a:r>
              <a:rPr lang="en-US" altLang="en-US"/>
              <a:t>Scope of Technology Roadmap</a:t>
            </a: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354138"/>
            <a:ext cx="9575800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59A34ECC-F7EE-4248-BD93-0217A47943AA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5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0243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622300" y="620713"/>
            <a:ext cx="10953750" cy="647700"/>
          </a:xfrm>
        </p:spPr>
        <p:txBody>
          <a:bodyPr/>
          <a:lstStyle/>
          <a:p>
            <a:r>
              <a:rPr lang="en-US" altLang="en-US"/>
              <a:t>Technology Framework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22438"/>
            <a:ext cx="5722938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6589713" y="1408113"/>
            <a:ext cx="37655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i="1" dirty="0">
                <a:solidFill>
                  <a:prstClr val="black"/>
                </a:solidFill>
                <a:latin typeface="+mn-lt"/>
                <a:ea typeface="+mn-ea"/>
                <a:cs typeface="Arial" charset="0"/>
              </a:rPr>
              <a:t>Technology Enablers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6599238" y="2089150"/>
            <a:ext cx="5372100" cy="35242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r>
              <a:rPr lang="en-US" i="1" u="sng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Access Enablers</a:t>
            </a:r>
            <a:r>
              <a:rPr lang="en-US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 – create and/or manage access to sources of city or citizen data</a:t>
            </a: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r>
              <a:rPr lang="en-US" i="1" u="sng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Platform Enablers</a:t>
            </a:r>
            <a:r>
              <a:rPr lang="en-US" i="1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– support the distribution, management, exchange and integration of data and services</a:t>
            </a: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r>
              <a:rPr lang="en-US" i="1" u="sng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Application Enablers</a:t>
            </a:r>
            <a:r>
              <a:rPr lang="en-US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 – apply rich content and promote the development and use of open APIs for Smart City services</a:t>
            </a: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r>
              <a:rPr lang="en-US" i="1" u="sng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Infrastructure Enablers</a:t>
            </a:r>
            <a:r>
              <a:rPr lang="en-US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 – provide improved means to manage and protect city and citizen assets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F4030EB7-211E-D140-B226-0A9BFEDDB30E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6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2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622300" y="620713"/>
            <a:ext cx="10953750" cy="647700"/>
          </a:xfrm>
        </p:spPr>
        <p:txBody>
          <a:bodyPr/>
          <a:lstStyle/>
          <a:p>
            <a:r>
              <a:rPr lang="en-US" altLang="en-US"/>
              <a:t>Technology Enablers</a:t>
            </a: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622300" y="1484313"/>
            <a:ext cx="6092825" cy="43195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1032"/>
              </a:spcBef>
              <a:defRPr/>
            </a:pPr>
            <a:r>
              <a:rPr lang="en-US" sz="2400" b="1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Access Enablers</a:t>
            </a: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+mn-lt"/>
              <a:ea typeface="+mn-ea"/>
              <a:cs typeface="Arial" pitchFamily="34" charset="0"/>
            </a:endParaRP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+mn-lt"/>
              <a:ea typeface="+mn-ea"/>
              <a:cs typeface="Arial" pitchFamily="34" charset="0"/>
            </a:endParaRP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+mn-lt"/>
              <a:ea typeface="+mn-ea"/>
              <a:cs typeface="Arial" pitchFamily="34" charset="0"/>
            </a:endParaRP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+mn-lt"/>
              <a:ea typeface="+mn-ea"/>
              <a:cs typeface="Arial" pitchFamily="34" charset="0"/>
            </a:endParaRP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Crowdsourced data</a:t>
            </a: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Context-awareness</a:t>
            </a: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Next Gen Geo-location</a:t>
            </a: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Privacy and security controls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6238875" y="1484313"/>
            <a:ext cx="6092825" cy="41957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1032"/>
              </a:spcBef>
              <a:defRPr/>
            </a:pPr>
            <a:r>
              <a:rPr lang="en-US" sz="2400" b="1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Platform Enablers</a:t>
            </a: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endParaRPr lang="en-US" sz="2200" dirty="0">
              <a:solidFill>
                <a:prstClr val="black"/>
              </a:solidFill>
              <a:latin typeface="+mn-lt"/>
              <a:ea typeface="+mn-ea"/>
              <a:cs typeface="Arial" pitchFamily="34" charset="0"/>
            </a:endParaRP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endParaRPr lang="en-US" sz="2200" dirty="0">
              <a:solidFill>
                <a:prstClr val="black"/>
              </a:solidFill>
              <a:latin typeface="+mn-lt"/>
              <a:ea typeface="+mn-ea"/>
              <a:cs typeface="Arial" pitchFamily="34" charset="0"/>
            </a:endParaRP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endParaRPr lang="en-US" sz="2200" dirty="0">
              <a:solidFill>
                <a:prstClr val="black"/>
              </a:solidFill>
              <a:latin typeface="+mn-lt"/>
              <a:ea typeface="+mn-ea"/>
              <a:cs typeface="Arial" pitchFamily="34" charset="0"/>
            </a:endParaRP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endParaRPr lang="en-US" sz="2200" dirty="0">
              <a:solidFill>
                <a:prstClr val="black"/>
              </a:solidFill>
              <a:latin typeface="+mn-lt"/>
              <a:ea typeface="+mn-ea"/>
              <a:cs typeface="Arial" pitchFamily="34" charset="0"/>
            </a:endParaRP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Advanced Analytics/Machine Learning</a:t>
            </a: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Data Integration platforms</a:t>
            </a: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Data Exchanges</a:t>
            </a: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Augmented Reality platforms</a:t>
            </a:r>
          </a:p>
        </p:txBody>
      </p:sp>
      <p:grpSp>
        <p:nvGrpSpPr>
          <p:cNvPr id="11270" name="Group 8"/>
          <p:cNvGrpSpPr>
            <a:grpSpLocks/>
          </p:cNvGrpSpPr>
          <p:nvPr/>
        </p:nvGrpSpPr>
        <p:grpSpPr bwMode="auto">
          <a:xfrm>
            <a:off x="693738" y="2060575"/>
            <a:ext cx="2627312" cy="1727200"/>
            <a:chOff x="5800293" y="2267272"/>
            <a:chExt cx="2991718" cy="1912738"/>
          </a:xfrm>
        </p:grpSpPr>
        <p:pic>
          <p:nvPicPr>
            <p:cNvPr id="11272" name="Picture 12" descr="C:\Users\mnawrocki\AppData\Local\Microsoft\Windows\Temporary Internet Files\Content.IE5\1I6O5DAM\constit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0293" y="2267272"/>
              <a:ext cx="2991718" cy="191273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14" descr="C:\Users\mnawrocki\AppData\Local\Microsoft\Windows\Temporary Internet Files\Content.IE5\6XX7PM6O\iot-challenges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1836" y="2542711"/>
              <a:ext cx="1188631" cy="11886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1" name="Picture 2" descr="C:\Users\mnawrocki\AppData\Local\Microsoft\Windows\Temporary Internet Files\Content.IE5\QSLCZ1NO\img_0448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2092325"/>
            <a:ext cx="2632075" cy="1695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581923B4-04D0-3D41-BB58-8A7317EF4C97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7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2291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622300" y="620713"/>
            <a:ext cx="10953750" cy="647700"/>
          </a:xfrm>
        </p:spPr>
        <p:txBody>
          <a:bodyPr/>
          <a:lstStyle/>
          <a:p>
            <a:r>
              <a:rPr lang="en-US" altLang="en-US"/>
              <a:t>Technology Enablers (Continued)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477838" y="1773238"/>
            <a:ext cx="6092825" cy="38512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1032"/>
              </a:spcBef>
              <a:defRPr/>
            </a:pPr>
            <a:r>
              <a:rPr lang="en-US" sz="2400" b="1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Application Enablers</a:t>
            </a: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+mn-lt"/>
              <a:ea typeface="+mn-ea"/>
              <a:cs typeface="Arial" pitchFamily="34" charset="0"/>
            </a:endParaRP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+mn-lt"/>
              <a:ea typeface="+mn-ea"/>
              <a:cs typeface="Arial" pitchFamily="34" charset="0"/>
            </a:endParaRP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+mn-lt"/>
              <a:ea typeface="+mn-ea"/>
              <a:cs typeface="Arial" pitchFamily="34" charset="0"/>
            </a:endParaRP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+mn-lt"/>
              <a:ea typeface="+mn-ea"/>
              <a:cs typeface="Arial" pitchFamily="34" charset="0"/>
            </a:endParaRP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App Marketplaces</a:t>
            </a: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AR/VR Content</a:t>
            </a: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Evolution of Content Ecosystem</a:t>
            </a:r>
          </a:p>
        </p:txBody>
      </p:sp>
      <p:grpSp>
        <p:nvGrpSpPr>
          <p:cNvPr id="12293" name="Group 8"/>
          <p:cNvGrpSpPr>
            <a:grpSpLocks/>
          </p:cNvGrpSpPr>
          <p:nvPr/>
        </p:nvGrpSpPr>
        <p:grpSpPr bwMode="auto">
          <a:xfrm>
            <a:off x="6867525" y="1989138"/>
            <a:ext cx="5280025" cy="2971800"/>
            <a:chOff x="5973550" y="2085005"/>
            <a:chExt cx="5278789" cy="2971800"/>
          </a:xfrm>
        </p:grpSpPr>
        <p:graphicFrame>
          <p:nvGraphicFramePr>
            <p:cNvPr id="10" name="Diagram 9">
              <a:extLst>
                <a:ext uri="{FF2B5EF4-FFF2-40B4-BE49-F238E27FC236}"/>
              </a:extLst>
            </p:cNvPr>
            <p:cNvGraphicFramePr/>
            <p:nvPr/>
          </p:nvGraphicFramePr>
          <p:xfrm>
            <a:off x="5991961" y="2085005"/>
            <a:ext cx="4605689" cy="2971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1" name="TextBox 10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5973550" y="2589830"/>
              <a:ext cx="5278789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1" kern="0" dirty="0">
                  <a:solidFill>
                    <a:prstClr val="black"/>
                  </a:solidFill>
                  <a:latin typeface="Arial" charset="0"/>
                  <a:ea typeface="+mn-ea"/>
                  <a:cs typeface="Arial" charset="0"/>
                </a:rPr>
                <a:t>Smart Cities - Levels of Resiliency</a:t>
              </a:r>
            </a:p>
          </p:txBody>
        </p:sp>
      </p:grpSp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6623050" y="1773238"/>
            <a:ext cx="6092825" cy="37290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1032"/>
              </a:spcBef>
              <a:defRPr/>
            </a:pPr>
            <a:r>
              <a:rPr lang="en-US" sz="2400" b="1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Infrastructure Enablers</a:t>
            </a: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endParaRPr lang="en-US" sz="2200" dirty="0">
              <a:solidFill>
                <a:prstClr val="black"/>
              </a:solidFill>
              <a:latin typeface="+mn-lt"/>
              <a:ea typeface="+mn-ea"/>
              <a:cs typeface="Arial" pitchFamily="34" charset="0"/>
            </a:endParaRP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endParaRPr lang="en-US" sz="2200" dirty="0">
              <a:solidFill>
                <a:prstClr val="black"/>
              </a:solidFill>
              <a:latin typeface="+mn-lt"/>
              <a:ea typeface="+mn-ea"/>
              <a:cs typeface="Arial" pitchFamily="34" charset="0"/>
            </a:endParaRP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endParaRPr lang="en-US" sz="2200" dirty="0">
              <a:solidFill>
                <a:prstClr val="black"/>
              </a:solidFill>
              <a:latin typeface="+mn-lt"/>
              <a:ea typeface="+mn-ea"/>
              <a:cs typeface="Arial" pitchFamily="34" charset="0"/>
            </a:endParaRP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endParaRPr lang="en-US" sz="2200" dirty="0">
              <a:solidFill>
                <a:prstClr val="black"/>
              </a:solidFill>
              <a:latin typeface="+mn-lt"/>
              <a:ea typeface="+mn-ea"/>
              <a:cs typeface="Arial" pitchFamily="34" charset="0"/>
            </a:endParaRP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Distributed Resiliency</a:t>
            </a: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Enhanced Asset Management</a:t>
            </a:r>
          </a:p>
          <a:p>
            <a:pPr marL="342900" indent="-342900" eaLnBrk="1" hangingPunct="1">
              <a:spcBef>
                <a:spcPts val="1032"/>
              </a:spcBef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Emergency Preparedness</a:t>
            </a:r>
          </a:p>
        </p:txBody>
      </p:sp>
      <p:pic>
        <p:nvPicPr>
          <p:cNvPr id="12295" name="Picture 14" descr="C:\Users\mnawrocki\AppData\Local\Microsoft\Windows\Temporary Internet Files\Content.IE5\HH2BHOCQ\201505200841536951128_20150520090105_01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492375"/>
            <a:ext cx="3046413" cy="1460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F863E86D-FEBD-C547-B4FC-B562B5E8093D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8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3315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622300" y="620713"/>
            <a:ext cx="10953750" cy="647700"/>
          </a:xfrm>
        </p:spPr>
        <p:txBody>
          <a:bodyPr/>
          <a:lstStyle/>
          <a:p>
            <a:r>
              <a:rPr lang="en-US" altLang="en-US"/>
              <a:t>Data Framework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484313"/>
            <a:ext cx="10225088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5A2637BC-F212-6449-B77A-86D74FBA51EA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9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4339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622300" y="620713"/>
            <a:ext cx="10953750" cy="647700"/>
          </a:xfrm>
        </p:spPr>
        <p:txBody>
          <a:bodyPr/>
          <a:lstStyle/>
          <a:p>
            <a:r>
              <a:rPr lang="en-US" altLang="en-US"/>
              <a:t>Utilizing Data Analytics to Create Value</a:t>
            </a:r>
          </a:p>
        </p:txBody>
      </p:sp>
      <p:pic>
        <p:nvPicPr>
          <p:cNvPr id="1434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1268413"/>
            <a:ext cx="834707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B5DCE"/>
      </a:hlink>
      <a:folHlink>
        <a:srgbClr val="B2B2B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1424E53CC42143AB311C22B71889D1" ma:contentTypeVersion="1" ma:contentTypeDescription="Create a new document." ma:contentTypeScope="" ma:versionID="dfeef911b38cc02ce51002c4fdc0bda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CC0883-804B-4008-846E-027542B047D3}"/>
</file>

<file path=customXml/itemProps2.xml><?xml version="1.0" encoding="utf-8"?>
<ds:datastoreItem xmlns:ds="http://schemas.openxmlformats.org/officeDocument/2006/customXml" ds:itemID="{7B3754F4-23A1-494A-A5BF-4C86354DB764}"/>
</file>

<file path=customXml/itemProps3.xml><?xml version="1.0" encoding="utf-8"?>
<ds:datastoreItem xmlns:ds="http://schemas.openxmlformats.org/officeDocument/2006/customXml" ds:itemID="{BD77249B-1609-4DD9-AAD0-636C10EA656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55757</TotalTime>
  <Words>428</Words>
  <Application>Microsoft Macintosh PowerPoint</Application>
  <PresentationFormat>Custom</PresentationFormat>
  <Paragraphs>103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Calibri</vt:lpstr>
      <vt:lpstr>Microsoft YaHei</vt:lpstr>
      <vt:lpstr>Arial</vt:lpstr>
      <vt:lpstr>Consolas</vt:lpstr>
      <vt:lpstr>Times New Roman</vt:lpstr>
      <vt:lpstr>Verdana</vt:lpstr>
      <vt:lpstr>MS PGothic</vt:lpstr>
      <vt:lpstr>Lucida Sans Unicode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b.sriv</dc:creator>
  <cp:lastModifiedBy>Microsoft Office User</cp:lastModifiedBy>
  <cp:revision>183</cp:revision>
  <cp:lastPrinted>1601-01-01T00:00:00Z</cp:lastPrinted>
  <dcterms:created xsi:type="dcterms:W3CDTF">2016-04-13T17:12:01Z</dcterms:created>
  <dcterms:modified xsi:type="dcterms:W3CDTF">2017-09-01T13:41:14Z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  <property fmtid="{D5CDD505-2E9C-101B-9397-08002B2CF9AE}" pid="4" name="ContentTypeId">
    <vt:lpwstr>0x0101009D1424E53CC42143AB311C22B71889D1</vt:lpwstr>
  </property>
</Properties>
</file>